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73" r:id="rId4"/>
    <p:sldId id="267" r:id="rId5"/>
    <p:sldId id="268" r:id="rId6"/>
    <p:sldId id="280" r:id="rId7"/>
    <p:sldId id="278" r:id="rId8"/>
    <p:sldId id="281" r:id="rId9"/>
    <p:sldId id="305" r:id="rId10"/>
    <p:sldId id="310" r:id="rId11"/>
    <p:sldId id="274" r:id="rId12"/>
    <p:sldId id="276" r:id="rId13"/>
    <p:sldId id="277" r:id="rId14"/>
    <p:sldId id="270" r:id="rId15"/>
    <p:sldId id="271" r:id="rId16"/>
    <p:sldId id="272" r:id="rId17"/>
    <p:sldId id="279" r:id="rId18"/>
    <p:sldId id="269" r:id="rId19"/>
    <p:sldId id="283" r:id="rId20"/>
    <p:sldId id="284" r:id="rId21"/>
    <p:sldId id="285" r:id="rId22"/>
    <p:sldId id="286" r:id="rId23"/>
    <p:sldId id="287" r:id="rId24"/>
    <p:sldId id="288" r:id="rId25"/>
    <p:sldId id="300" r:id="rId26"/>
    <p:sldId id="301" r:id="rId27"/>
    <p:sldId id="303" r:id="rId28"/>
    <p:sldId id="304" r:id="rId29"/>
    <p:sldId id="290" r:id="rId30"/>
    <p:sldId id="291" r:id="rId31"/>
    <p:sldId id="292" r:id="rId32"/>
    <p:sldId id="293" r:id="rId33"/>
    <p:sldId id="311" r:id="rId34"/>
    <p:sldId id="312" r:id="rId35"/>
    <p:sldId id="294" r:id="rId36"/>
    <p:sldId id="295" r:id="rId37"/>
    <p:sldId id="296" r:id="rId38"/>
    <p:sldId id="307" r:id="rId39"/>
    <p:sldId id="308" r:id="rId40"/>
    <p:sldId id="306" r:id="rId41"/>
    <p:sldId id="309" r:id="rId42"/>
    <p:sldId id="297" r:id="rId43"/>
    <p:sldId id="298" r:id="rId44"/>
    <p:sldId id="299" r:id="rId45"/>
    <p:sldId id="28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p:restoredTop sz="94632"/>
  </p:normalViewPr>
  <p:slideViewPr>
    <p:cSldViewPr>
      <p:cViewPr varScale="1">
        <p:scale>
          <a:sx n="106" d="100"/>
          <a:sy n="106" d="100"/>
        </p:scale>
        <p:origin x="159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0392F-9551-4BB1-9CD2-4930E4FD66EA}" type="datetimeFigureOut">
              <a:rPr lang="en-US" smtClean="0"/>
              <a:pPr/>
              <a:t>3/2/17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B0DA2-9140-4FD4-8044-F65B01BCD716}" type="slidenum">
              <a:rPr lang="en-US" smtClean="0"/>
              <a:pPr/>
              <a:t>‹#›</a:t>
            </a:fld>
            <a:endParaRPr lang="en-US"/>
          </a:p>
        </p:txBody>
      </p:sp>
    </p:spTree>
    <p:extLst>
      <p:ext uri="{BB962C8B-B14F-4D97-AF65-F5344CB8AC3E}">
        <p14:creationId xmlns:p14="http://schemas.microsoft.com/office/powerpoint/2010/main" val="4914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47641-DE6F-4629-812B-A16EACB4DC6C}" type="slidenum">
              <a:rPr lang="en-US"/>
              <a:pPr/>
              <a:t>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051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C84BF-261E-4B46-80BA-121B1E7DAF73}" type="slidenum">
              <a:rPr lang="en-GB"/>
              <a:pPr fontAlgn="base">
                <a:spcBef>
                  <a:spcPct val="0"/>
                </a:spcBef>
                <a:spcAft>
                  <a:spcPct val="0"/>
                </a:spcAft>
              </a:pPr>
              <a:t>14</a:t>
            </a:fld>
            <a:endParaRPr lang="en-GB"/>
          </a:p>
        </p:txBody>
      </p:sp>
    </p:spTree>
    <p:extLst>
      <p:ext uri="{BB962C8B-B14F-4D97-AF65-F5344CB8AC3E}">
        <p14:creationId xmlns:p14="http://schemas.microsoft.com/office/powerpoint/2010/main" val="106998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C99E24-3359-4096-8875-1CC7673B5D72}" type="slidenum">
              <a:rPr lang="en-US"/>
              <a:pPr/>
              <a:t>15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90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0B895-0656-4EE1-A309-5503EA6B74D4}" type="slidenum">
              <a:rPr lang="en-US"/>
              <a:pPr/>
              <a:t>16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59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15A180-AF0C-4146-9F4F-F71B10423848}" type="slidenum">
              <a:rPr lang="en-US"/>
              <a:pPr/>
              <a:t>36</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816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1206E-81EB-4516-9939-F7BDD66F8B73}" type="slidenum">
              <a:rPr lang="en-US"/>
              <a:pPr/>
              <a:t>37</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779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BDA46C-B9EC-4797-B608-FABCB5428AE5}" type="datetimeFigureOut">
              <a:rPr lang="en-US" smtClean="0"/>
              <a:pPr/>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DA46C-B9EC-4797-B608-FABCB5428AE5}" type="datetimeFigureOut">
              <a:rPr lang="en-US" smtClean="0"/>
              <a:pPr/>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DA46C-B9EC-4797-B608-FABCB5428AE5}" type="datetimeFigureOut">
              <a:rPr lang="en-US" smtClean="0"/>
              <a:pPr/>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DA46C-B9EC-4797-B608-FABCB5428AE5}" type="datetimeFigureOut">
              <a:rPr lang="en-US" smtClean="0"/>
              <a:pPr/>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DA46C-B9EC-4797-B608-FABCB5428AE5}" type="datetimeFigureOut">
              <a:rPr lang="en-US" smtClean="0"/>
              <a:pPr/>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BDA46C-B9EC-4797-B608-FABCB5428AE5}" type="datetimeFigureOut">
              <a:rPr lang="en-US" smtClean="0"/>
              <a:pPr/>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BDA46C-B9EC-4797-B608-FABCB5428AE5}" type="datetimeFigureOut">
              <a:rPr lang="en-US" smtClean="0"/>
              <a:pPr/>
              <a:t>3/2/17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BDA46C-B9EC-4797-B608-FABCB5428AE5}" type="datetimeFigureOut">
              <a:rPr lang="en-US" smtClean="0"/>
              <a:pPr/>
              <a:t>3/2/17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DA46C-B9EC-4797-B608-FABCB5428AE5}" type="datetimeFigureOut">
              <a:rPr lang="en-US" smtClean="0"/>
              <a:pPr/>
              <a:t>3/2/17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DA46C-B9EC-4797-B608-FABCB5428AE5}" type="datetimeFigureOut">
              <a:rPr lang="en-US" smtClean="0"/>
              <a:pPr/>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DA46C-B9EC-4797-B608-FABCB5428AE5}" type="datetimeFigureOut">
              <a:rPr lang="en-US" smtClean="0"/>
              <a:pPr/>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DA46C-B9EC-4797-B608-FABCB5428AE5}" type="datetimeFigureOut">
              <a:rPr lang="en-US" smtClean="0"/>
              <a:pPr/>
              <a:t>3/2/17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BF480-2C4C-433F-9576-20B17BBA74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ris.edu/seismon/imgs/plates.gif"/>
          <p:cNvPicPr>
            <a:picLocks noChangeAspect="1" noChangeArrowheads="1"/>
          </p:cNvPicPr>
          <p:nvPr/>
        </p:nvPicPr>
        <p:blipFill>
          <a:blip r:embed="rId2" cstate="print"/>
          <a:srcRect/>
          <a:stretch>
            <a:fillRect/>
          </a:stretch>
        </p:blipFill>
        <p:spPr bwMode="auto">
          <a:xfrm>
            <a:off x="533400" y="609600"/>
            <a:ext cx="8334483" cy="5638800"/>
          </a:xfrm>
          <a:prstGeom prst="rect">
            <a:avLst/>
          </a:prstGeom>
          <a:noFill/>
        </p:spPr>
      </p:pic>
      <p:sp>
        <p:nvSpPr>
          <p:cNvPr id="2" name="Title 1"/>
          <p:cNvSpPr>
            <a:spLocks noGrp="1"/>
          </p:cNvSpPr>
          <p:nvPr>
            <p:ph type="ctrTitle"/>
          </p:nvPr>
        </p:nvSpPr>
        <p:spPr/>
        <p:txBody>
          <a:bodyPr/>
          <a:lstStyle/>
          <a:p>
            <a:r>
              <a:rPr lang="en-US" b="1" u="sng" dirty="0" smtClean="0"/>
              <a:t>Plate boundaries</a:t>
            </a:r>
            <a:endParaRPr lang="en-US" b="1" u="sng" dirty="0"/>
          </a:p>
        </p:txBody>
      </p:sp>
      <p:sp>
        <p:nvSpPr>
          <p:cNvPr id="3" name="Subtitle 2"/>
          <p:cNvSpPr>
            <a:spLocks noGrp="1"/>
          </p:cNvSpPr>
          <p:nvPr>
            <p:ph type="subTitle" idx="1"/>
          </p:nvPr>
        </p:nvSpPr>
        <p:spPr/>
        <p:txBody>
          <a:bodyPr/>
          <a:lstStyle/>
          <a:p>
            <a:r>
              <a:rPr lang="en-US" b="1" dirty="0" smtClean="0">
                <a:solidFill>
                  <a:schemeClr val="tx2">
                    <a:lumMod val="50000"/>
                  </a:schemeClr>
                </a:solidFill>
              </a:rPr>
              <a:t>LO: to be able to explain what happens when </a:t>
            </a:r>
            <a:r>
              <a:rPr lang="en-US" b="1" smtClean="0">
                <a:solidFill>
                  <a:schemeClr val="tx2">
                    <a:lumMod val="50000"/>
                  </a:schemeClr>
                </a:solidFill>
              </a:rPr>
              <a:t>plates meet</a:t>
            </a:r>
            <a:endParaRPr lang="en-US"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950850"/>
            <a:ext cx="8229600" cy="1824662"/>
          </a:xfrm>
        </p:spPr>
      </p:pic>
    </p:spTree>
    <p:extLst>
      <p:ext uri="{BB962C8B-B14F-4D97-AF65-F5344CB8AC3E}">
        <p14:creationId xmlns:p14="http://schemas.microsoft.com/office/powerpoint/2010/main" val="211057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057400" y="0"/>
            <a:ext cx="4953000" cy="692063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Explain the processes that take place at divergent plate boundaries (4)</a:t>
            </a:r>
            <a:r>
              <a:rPr lang="en-US" dirty="0" smtClean="0"/>
              <a:t/>
            </a:r>
            <a:br>
              <a:rPr lang="en-US" dirty="0" smtClean="0"/>
            </a:br>
            <a:endParaRPr lang="en-US" dirty="0"/>
          </a:p>
        </p:txBody>
      </p:sp>
      <p:sp>
        <p:nvSpPr>
          <p:cNvPr id="4" name="Content Placeholder 3"/>
          <p:cNvSpPr>
            <a:spLocks noGrp="1"/>
          </p:cNvSpPr>
          <p:nvPr>
            <p:ph idx="1"/>
          </p:nvPr>
        </p:nvSpPr>
        <p:spPr/>
        <p:txBody>
          <a:bodyPr>
            <a:normAutofit lnSpcReduction="10000"/>
          </a:bodyPr>
          <a:lstStyle/>
          <a:p>
            <a:pPr>
              <a:buNone/>
            </a:pPr>
            <a:r>
              <a:rPr lang="en-US" b="1" dirty="0" smtClean="0"/>
              <a:t> Divergent plate boundaries are when two plates move away from each other. The plates move due to convection currents in the mantle. The movement can cause a gap called a mid-oceanic ridge. Magma rises to fill the gap, thus creating new land. Where magma builds up above the surface of the ocean, volcanic islands form. If a constructive (divergent) margin is found on the land a rift valley will be formed. </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2-06-13 at 6.54.12 PM.png"/>
          <p:cNvPicPr>
            <a:picLocks noChangeAspect="1"/>
          </p:cNvPicPr>
          <p:nvPr/>
        </p:nvPicPr>
        <p:blipFill>
          <a:blip r:embed="rId2" cstate="print"/>
          <a:stretch>
            <a:fillRect/>
          </a:stretch>
        </p:blipFill>
        <p:spPr>
          <a:xfrm>
            <a:off x="0" y="2514600"/>
            <a:ext cx="9144000" cy="685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b="1" u="sng" smtClean="0"/>
              <a:t>Conservative plate boundary</a:t>
            </a:r>
          </a:p>
        </p:txBody>
      </p:sp>
      <p:pic>
        <p:nvPicPr>
          <p:cNvPr id="5123" name="Picture 2" descr="C:\Users\Gary\Documents\GCSE Geography\Unstable plate margins\Conservative.jpg"/>
          <p:cNvPicPr>
            <a:picLocks noChangeAspect="1" noChangeArrowheads="1"/>
          </p:cNvPicPr>
          <p:nvPr/>
        </p:nvPicPr>
        <p:blipFill>
          <a:blip r:embed="rId3" cstate="print"/>
          <a:srcRect/>
          <a:stretch>
            <a:fillRect/>
          </a:stretch>
        </p:blipFill>
        <p:spPr bwMode="auto">
          <a:xfrm>
            <a:off x="357188" y="2071688"/>
            <a:ext cx="8475662" cy="37861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922337"/>
          </a:xfrm>
        </p:spPr>
        <p:txBody>
          <a:bodyPr>
            <a:normAutofit fontScale="90000"/>
          </a:bodyPr>
          <a:lstStyle/>
          <a:p>
            <a:r>
              <a:rPr lang="en-GB" sz="4000" b="1" u="sng">
                <a:solidFill>
                  <a:schemeClr val="folHlink"/>
                </a:solidFill>
                <a:latin typeface="Comic Sans MS" pitchFamily="66" charset="0"/>
              </a:rPr>
              <a:t>What happens at conservative margins?</a:t>
            </a:r>
            <a:endParaRPr lang="en-US" sz="4000" b="1" u="sng">
              <a:solidFill>
                <a:schemeClr val="folHlink"/>
              </a:solidFill>
              <a:latin typeface="Comic Sans MS" pitchFamily="66" charset="0"/>
            </a:endParaRPr>
          </a:p>
        </p:txBody>
      </p:sp>
      <p:sp>
        <p:nvSpPr>
          <p:cNvPr id="29699" name="Rectangle 3"/>
          <p:cNvSpPr>
            <a:spLocks noGrp="1" noChangeArrowheads="1"/>
          </p:cNvSpPr>
          <p:nvPr>
            <p:ph type="body" idx="1"/>
          </p:nvPr>
        </p:nvSpPr>
        <p:spPr>
          <a:xfrm>
            <a:off x="457200" y="1600200"/>
            <a:ext cx="8229600" cy="4997450"/>
          </a:xfrm>
        </p:spPr>
        <p:txBody>
          <a:bodyPr/>
          <a:lstStyle/>
          <a:p>
            <a:r>
              <a:rPr lang="en-GB" sz="3400">
                <a:solidFill>
                  <a:schemeClr val="folHlink"/>
                </a:solidFill>
              </a:rPr>
              <a:t>As the plates slide horizontally past each other pressure builds up in the rocks either side of the fault</a:t>
            </a:r>
          </a:p>
          <a:p>
            <a:r>
              <a:rPr lang="en-GB" sz="3400">
                <a:solidFill>
                  <a:schemeClr val="folHlink"/>
                </a:solidFill>
              </a:rPr>
              <a:t>Fault surface often rough – friction creates large strains along the faults</a:t>
            </a:r>
          </a:p>
          <a:p>
            <a:r>
              <a:rPr lang="en-GB" sz="3400">
                <a:solidFill>
                  <a:schemeClr val="folHlink"/>
                </a:solidFill>
              </a:rPr>
              <a:t>An earthquake happens when the built up pressure and energy are released in a sudden, jerky movement</a:t>
            </a:r>
            <a:endParaRPr lang="en-US" sz="340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dissolve">
                                      <p:cBhvr>
                                        <p:cTn id="12" dur="5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dissolve">
                                      <p:cBhvr>
                                        <p:cTn id="17" dur="5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dissolve">
                                      <p:cBhvr>
                                        <p:cTn id="22"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b="1" u="sng">
                <a:solidFill>
                  <a:schemeClr val="folHlink"/>
                </a:solidFill>
                <a:latin typeface="Comic Sans MS" pitchFamily="66" charset="0"/>
              </a:rPr>
              <a:t>San Andreas Fault</a:t>
            </a:r>
            <a:endParaRPr lang="en-US" b="1" u="sng">
              <a:solidFill>
                <a:schemeClr val="folHlink"/>
              </a:solidFill>
              <a:latin typeface="Comic Sans MS" pitchFamily="66" charset="0"/>
            </a:endParaRPr>
          </a:p>
        </p:txBody>
      </p:sp>
      <p:pic>
        <p:nvPicPr>
          <p:cNvPr id="20485" name="Picture 5" descr="sanandreasLoc"/>
          <p:cNvPicPr>
            <a:picLocks noChangeAspect="1" noChangeArrowheads="1"/>
          </p:cNvPicPr>
          <p:nvPr/>
        </p:nvPicPr>
        <p:blipFill>
          <a:blip r:embed="rId3" cstate="print"/>
          <a:srcRect/>
          <a:stretch>
            <a:fillRect/>
          </a:stretch>
        </p:blipFill>
        <p:spPr bwMode="auto">
          <a:xfrm>
            <a:off x="539750" y="1412875"/>
            <a:ext cx="2994025" cy="2947988"/>
          </a:xfrm>
          <a:prstGeom prst="rect">
            <a:avLst/>
          </a:prstGeom>
          <a:noFill/>
          <a:ln w="3175">
            <a:solidFill>
              <a:srgbClr val="000000"/>
            </a:solidFill>
            <a:miter lim="800000"/>
            <a:headEnd/>
            <a:tailEnd/>
          </a:ln>
        </p:spPr>
      </p:pic>
      <p:pic>
        <p:nvPicPr>
          <p:cNvPr id="20487" name="Picture 7" descr="The San Andreas fault is the border between two tectonic plates&amp;#x2014;the North American Plate and Pacific Plate. Los Angeles is located on the Pacific Plate, and San Francisco is on the North American Plate. In a few million years, the two geographic areas will be right next to each other because the western side of the fault (the Pacific Plate) is moving northward with respect to the rest of the state. The fault is moving at about 2 centimeters (just under an inch) per year."/>
          <p:cNvPicPr>
            <a:picLocks noChangeAspect="1" noChangeArrowheads="1"/>
          </p:cNvPicPr>
          <p:nvPr/>
        </p:nvPicPr>
        <p:blipFill>
          <a:blip r:embed="rId4" cstate="print"/>
          <a:srcRect/>
          <a:stretch>
            <a:fillRect/>
          </a:stretch>
        </p:blipFill>
        <p:spPr bwMode="auto">
          <a:xfrm>
            <a:off x="5867400" y="1484313"/>
            <a:ext cx="2943225" cy="4286250"/>
          </a:xfrm>
          <a:prstGeom prst="rect">
            <a:avLst/>
          </a:prstGeom>
          <a:noFill/>
          <a:ln w="3175">
            <a:solidFill>
              <a:srgbClr val="000000"/>
            </a:solidFill>
            <a:miter lim="800000"/>
            <a:headEnd/>
            <a:tailEnd/>
          </a:ln>
        </p:spPr>
      </p:pic>
      <p:sp>
        <p:nvSpPr>
          <p:cNvPr id="20488" name="Text Box 8"/>
          <p:cNvSpPr txBox="1">
            <a:spLocks noChangeArrowheads="1"/>
          </p:cNvSpPr>
          <p:nvPr/>
        </p:nvSpPr>
        <p:spPr bwMode="auto">
          <a:xfrm>
            <a:off x="250825" y="4652963"/>
            <a:ext cx="5329238" cy="1800225"/>
          </a:xfrm>
          <a:prstGeom prst="rect">
            <a:avLst/>
          </a:prstGeom>
          <a:noFill/>
          <a:ln w="9525">
            <a:noFill/>
            <a:miter lim="800000"/>
            <a:headEnd/>
            <a:tailEnd/>
          </a:ln>
          <a:effectLst/>
        </p:spPr>
        <p:txBody>
          <a:bodyPr>
            <a:spAutoFit/>
          </a:bodyPr>
          <a:lstStyle/>
          <a:p>
            <a:pPr>
              <a:spcBef>
                <a:spcPct val="50000"/>
              </a:spcBef>
            </a:pPr>
            <a:r>
              <a:rPr lang="en-US" sz="2800" b="1">
                <a:solidFill>
                  <a:schemeClr val="folHlink"/>
                </a:solidFill>
              </a:rPr>
              <a:t>The San Andreas Fault is the border between two tectonic plates — the North American Plate and Pacific (Nazca) Plate</a:t>
            </a:r>
            <a:r>
              <a:rPr lang="en-US" sz="2800" b="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checkerboard(across)">
                                      <p:cBhvr>
                                        <p:cTn id="12" dur="500"/>
                                        <p:tgtEl>
                                          <p:spTgt spid="20485"/>
                                        </p:tgtEl>
                                      </p:cBhvr>
                                    </p:animEffect>
                                  </p:childTnLst>
                                </p:cTn>
                              </p:par>
                              <p:par>
                                <p:cTn id="13" presetID="5" presetClass="entr" presetSubtype="10" fill="hold" nodeType="withEffect">
                                  <p:stCondLst>
                                    <p:cond delay="0"/>
                                  </p:stCondLst>
                                  <p:childTnLst>
                                    <p:set>
                                      <p:cBhvr>
                                        <p:cTn id="14" dur="1" fill="hold">
                                          <p:stCondLst>
                                            <p:cond delay="0"/>
                                          </p:stCondLst>
                                        </p:cTn>
                                        <p:tgtEl>
                                          <p:spTgt spid="20487"/>
                                        </p:tgtEl>
                                        <p:attrNameLst>
                                          <p:attrName>style.visibility</p:attrName>
                                        </p:attrNameLst>
                                      </p:cBhvr>
                                      <p:to>
                                        <p:strVal val="visible"/>
                                      </p:to>
                                    </p:set>
                                    <p:animEffect transition="in" filter="checkerboard(across)">
                                      <p:cBhvr>
                                        <p:cTn id="15" dur="500"/>
                                        <p:tgtEl>
                                          <p:spTgt spid="2048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488"/>
                                        </p:tgtEl>
                                        <p:attrNameLst>
                                          <p:attrName>style.visibility</p:attrName>
                                        </p:attrNameLst>
                                      </p:cBhvr>
                                      <p:to>
                                        <p:strVal val="visible"/>
                                      </p:to>
                                    </p:set>
                                    <p:anim calcmode="lin" valueType="num">
                                      <p:cBhvr additive="base">
                                        <p:cTn id="20" dur="500" fill="hold"/>
                                        <p:tgtEl>
                                          <p:spTgt spid="20488"/>
                                        </p:tgtEl>
                                        <p:attrNameLst>
                                          <p:attrName>ppt_x</p:attrName>
                                        </p:attrNameLst>
                                      </p:cBhvr>
                                      <p:tavLst>
                                        <p:tav tm="0">
                                          <p:val>
                                            <p:strVal val="#ppt_x"/>
                                          </p:val>
                                        </p:tav>
                                        <p:tav tm="100000">
                                          <p:val>
                                            <p:strVal val="#ppt_x"/>
                                          </p:val>
                                        </p:tav>
                                      </p:tavLst>
                                    </p:anim>
                                    <p:anim calcmode="lin" valueType="num">
                                      <p:cBhvr additive="base">
                                        <p:cTn id="21"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Conservative plate margins: Notes from tectonics DVD</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GB" dirty="0" smtClean="0"/>
              <a:t> </a:t>
            </a:r>
            <a:endParaRPr lang="en-US" dirty="0" smtClean="0"/>
          </a:p>
          <a:p>
            <a:pPr lvl="0"/>
            <a:r>
              <a:rPr lang="en-GB" dirty="0" smtClean="0"/>
              <a:t>What made the Haiti earthquake in January 2010 ‘the biggest urban disaster ever’? </a:t>
            </a:r>
            <a:endParaRPr lang="en-US" dirty="0" smtClean="0"/>
          </a:p>
          <a:p>
            <a:pPr lvl="0"/>
            <a:r>
              <a:rPr lang="en-GB" dirty="0" smtClean="0"/>
              <a:t>What were the reasons that so many people were a) killed, b) made homeless on Haiti?  </a:t>
            </a:r>
            <a:endParaRPr lang="en-US" dirty="0" smtClean="0"/>
          </a:p>
          <a:p>
            <a:pPr lvl="0"/>
            <a:r>
              <a:rPr lang="en-GB" dirty="0" smtClean="0"/>
              <a:t>Why is it as important to assess vulnerability to an earthquake as it is to know how big it is on the Richter Scale? </a:t>
            </a:r>
            <a:endParaRPr lang="en-US" dirty="0" smtClean="0"/>
          </a:p>
          <a:p>
            <a:pPr lvl="0"/>
            <a:r>
              <a:rPr lang="en-GB" dirty="0" smtClean="0"/>
              <a:t>What makes the population of Haiti so vulnerable to earthquakes? </a:t>
            </a:r>
            <a:endParaRPr lang="en-US" dirty="0" smtClean="0"/>
          </a:p>
          <a:p>
            <a:pPr lvl="0"/>
            <a:r>
              <a:rPr lang="en-GB" dirty="0" smtClean="0"/>
              <a:t>What human factors made the population of Haiti so vulnerable to an earthquake like that of 2010? </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7625" y="1524000"/>
            <a:ext cx="9048750" cy="3810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24200"/>
            <a:ext cx="7772400" cy="1470025"/>
          </a:xfrm>
        </p:spPr>
        <p:txBody>
          <a:bodyPr/>
          <a:lstStyle/>
          <a:p>
            <a:r>
              <a:rPr lang="en-US" u="sng" dirty="0" smtClean="0"/>
              <a:t>When the plates collide </a:t>
            </a:r>
            <a:r>
              <a:rPr lang="en-US" dirty="0" smtClean="0"/>
              <a:t/>
            </a:r>
            <a:br>
              <a:rPr lang="en-US" dirty="0" smtClean="0"/>
            </a:br>
            <a:r>
              <a:rPr lang="en-US" dirty="0" smtClean="0"/>
              <a:t>(or convergent plate boundaries)</a:t>
            </a:r>
            <a:endParaRPr lang="en-US" dirty="0"/>
          </a:p>
        </p:txBody>
      </p:sp>
      <p:sp>
        <p:nvSpPr>
          <p:cNvPr id="3" name="Subtitle 2"/>
          <p:cNvSpPr>
            <a:spLocks noGrp="1"/>
          </p:cNvSpPr>
          <p:nvPr>
            <p:ph type="subTitle" idx="1"/>
          </p:nvPr>
        </p:nvSpPr>
        <p:spPr>
          <a:xfrm>
            <a:off x="1447800" y="4724400"/>
            <a:ext cx="6400800" cy="1752600"/>
          </a:xfrm>
        </p:spPr>
        <p:txBody>
          <a:bodyPr/>
          <a:lstStyle/>
          <a:p>
            <a:r>
              <a:rPr lang="en-US" dirty="0" smtClean="0"/>
              <a:t>LO: to be able to explain what happens when plate boundaries meet</a:t>
            </a:r>
            <a:endParaRPr lang="en-US" dirty="0"/>
          </a:p>
        </p:txBody>
      </p:sp>
      <p:pic>
        <p:nvPicPr>
          <p:cNvPr id="14338" name="Picture 2" descr="http://cgz.e2bn.net/e2bn/leas/c99/schools/cgz/accounts/staff/rchambers/GeoBytes%20GCSE%20Blog%20Resources/Images/Plate%20Tectonics/Earthquakes/Chuetsu_earthquake-earthquake_liquefaction1small.jpg"/>
          <p:cNvPicPr>
            <a:picLocks noChangeAspect="1" noChangeArrowheads="1"/>
          </p:cNvPicPr>
          <p:nvPr/>
        </p:nvPicPr>
        <p:blipFill>
          <a:blip r:embed="rId2" cstate="print"/>
          <a:srcRect/>
          <a:stretch>
            <a:fillRect/>
          </a:stretch>
        </p:blipFill>
        <p:spPr bwMode="auto">
          <a:xfrm>
            <a:off x="2590800" y="0"/>
            <a:ext cx="4000500" cy="30670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what ways do the plates move?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a:t>3</a:t>
            </a:r>
            <a:r>
              <a:rPr lang="en-US" dirty="0" smtClean="0"/>
              <a:t> types of plate movements we need to know: </a:t>
            </a:r>
          </a:p>
          <a:p>
            <a:pPr>
              <a:buNone/>
            </a:pPr>
            <a:endParaRPr lang="en-US" dirty="0" smtClean="0"/>
          </a:p>
          <a:p>
            <a:pPr>
              <a:buNone/>
            </a:pPr>
            <a:r>
              <a:rPr lang="en-US" dirty="0" smtClean="0">
                <a:solidFill>
                  <a:srgbClr val="FF0000"/>
                </a:solidFill>
              </a:rPr>
              <a:t>Convergent: </a:t>
            </a:r>
            <a:r>
              <a:rPr lang="en-US" dirty="0" smtClean="0">
                <a:solidFill>
                  <a:schemeClr val="tx1">
                    <a:lumMod val="95000"/>
                    <a:lumOff val="5000"/>
                  </a:schemeClr>
                </a:solidFill>
              </a:rPr>
              <a:t>Plates move together. Can be split into destructive (oceanic and continental crust) and collision (continental and continental) </a:t>
            </a:r>
          </a:p>
          <a:p>
            <a:pPr>
              <a:buNone/>
            </a:pPr>
            <a:endParaRPr lang="en-US" dirty="0"/>
          </a:p>
          <a:p>
            <a:pPr>
              <a:buNone/>
            </a:pPr>
            <a:r>
              <a:rPr lang="en-US" dirty="0" smtClean="0">
                <a:solidFill>
                  <a:srgbClr val="00B050"/>
                </a:solidFill>
              </a:rPr>
              <a:t>Divergent: </a:t>
            </a:r>
            <a:r>
              <a:rPr lang="en-US" dirty="0" smtClean="0">
                <a:solidFill>
                  <a:schemeClr val="tx1">
                    <a:lumMod val="95000"/>
                    <a:lumOff val="5000"/>
                  </a:schemeClr>
                </a:solidFill>
              </a:rPr>
              <a:t>Plates move apart from each other. Can also be called a constructive margin. </a:t>
            </a:r>
          </a:p>
          <a:p>
            <a:pPr>
              <a:buNone/>
            </a:pPr>
            <a:endParaRPr lang="en-US" dirty="0"/>
          </a:p>
          <a:p>
            <a:pPr>
              <a:buNone/>
            </a:pPr>
            <a:r>
              <a:rPr lang="en-US" dirty="0" smtClean="0">
                <a:solidFill>
                  <a:srgbClr val="00B0F0"/>
                </a:solidFill>
              </a:rPr>
              <a:t>Conservative: </a:t>
            </a:r>
            <a:r>
              <a:rPr lang="en-US" dirty="0" smtClean="0">
                <a:solidFill>
                  <a:schemeClr val="tx1">
                    <a:lumMod val="95000"/>
                    <a:lumOff val="5000"/>
                  </a:schemeClr>
                </a:solidFill>
              </a:rPr>
              <a:t>Plates slide past each other. </a:t>
            </a:r>
            <a:endParaRPr lang="en-US" dirty="0">
              <a:solidFill>
                <a:schemeClr val="tx1">
                  <a:lumMod val="95000"/>
                  <a:lumOff val="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words we have learnt so far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Convergent</a:t>
            </a:r>
          </a:p>
          <a:p>
            <a:r>
              <a:rPr lang="en-US" dirty="0" smtClean="0"/>
              <a:t>Divergent</a:t>
            </a:r>
          </a:p>
          <a:p>
            <a:r>
              <a:rPr lang="en-US" dirty="0" smtClean="0"/>
              <a:t>Conservative</a:t>
            </a:r>
          </a:p>
          <a:p>
            <a:r>
              <a:rPr lang="en-US" dirty="0" smtClean="0"/>
              <a:t>Oceanic</a:t>
            </a:r>
          </a:p>
          <a:p>
            <a:r>
              <a:rPr lang="en-US" dirty="0" smtClean="0"/>
              <a:t>Constructive</a:t>
            </a:r>
          </a:p>
          <a:p>
            <a:r>
              <a:rPr lang="en-US" dirty="0" smtClean="0"/>
              <a:t>Crust </a:t>
            </a:r>
          </a:p>
          <a:p>
            <a:r>
              <a:rPr lang="en-US" dirty="0" smtClean="0"/>
              <a:t>Mantle</a:t>
            </a:r>
          </a:p>
          <a:p>
            <a:r>
              <a:rPr lang="en-US" dirty="0" smtClean="0"/>
              <a:t>Ocean ridge</a:t>
            </a:r>
          </a:p>
          <a:p>
            <a:r>
              <a:rPr lang="en-US" dirty="0" smtClean="0"/>
              <a:t>Plate</a:t>
            </a:r>
          </a:p>
          <a:p>
            <a:r>
              <a:rPr lang="en-US" dirty="0" smtClean="0"/>
              <a:t>Core</a:t>
            </a:r>
          </a:p>
          <a:p>
            <a:r>
              <a:rPr lang="en-US" dirty="0" smtClean="0"/>
              <a:t>Convection currents</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12290" name="Picture 2" descr="http://soarvalleygeography.wikispaces.com/file/view/slabstruc.jpg/31211861/slabstruc.jpg"/>
          <p:cNvPicPr>
            <a:picLocks noChangeAspect="1" noChangeArrowheads="1"/>
          </p:cNvPicPr>
          <p:nvPr/>
        </p:nvPicPr>
        <p:blipFill>
          <a:blip r:embed="rId2" cstate="print"/>
          <a:srcRect/>
          <a:stretch>
            <a:fillRect/>
          </a:stretch>
        </p:blipFill>
        <p:spPr bwMode="auto">
          <a:xfrm>
            <a:off x="4025254" y="1600200"/>
            <a:ext cx="4737746" cy="4038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for memory </a:t>
            </a:r>
            <a:endParaRPr lang="en-US" dirty="0"/>
          </a:p>
        </p:txBody>
      </p:sp>
      <p:sp>
        <p:nvSpPr>
          <p:cNvPr id="5" name="Content Placeholder 4"/>
          <p:cNvSpPr>
            <a:spLocks noGrp="1"/>
          </p:cNvSpPr>
          <p:nvPr>
            <p:ph idx="1"/>
          </p:nvPr>
        </p:nvSpPr>
        <p:spPr/>
        <p:txBody>
          <a:bodyPr/>
          <a:lstStyle/>
          <a:p>
            <a:r>
              <a:rPr lang="en-US" dirty="0" smtClean="0"/>
              <a:t>Get into pairs</a:t>
            </a:r>
          </a:p>
          <a:p>
            <a:r>
              <a:rPr lang="en-US" dirty="0" smtClean="0"/>
              <a:t>Label yourself 1 and 2</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did you do?</a:t>
            </a:r>
            <a:endParaRPr lang="en-US" dirty="0"/>
          </a:p>
        </p:txBody>
      </p:sp>
      <p:sp>
        <p:nvSpPr>
          <p:cNvPr id="6" name="Content Placeholder 5"/>
          <p:cNvSpPr>
            <a:spLocks noGrp="1"/>
          </p:cNvSpPr>
          <p:nvPr>
            <p:ph idx="1"/>
          </p:nvPr>
        </p:nvSpPr>
        <p:spPr/>
        <p:txBody>
          <a:bodyPr/>
          <a:lstStyle/>
          <a:p>
            <a:endParaRPr lang="en-US"/>
          </a:p>
        </p:txBody>
      </p:sp>
      <p:pic>
        <p:nvPicPr>
          <p:cNvPr id="1026" name="Picture 2" descr="http://t3.gstatic.com/images?q=tbn:N_OzNWfzBujk3M:http://www.statemaster.com/wikimir/images/commons.wikimedia.org/upload/thumb/1/18/250px-Destructive_plate_margin.png&amp;t=1"/>
          <p:cNvPicPr>
            <a:picLocks noChangeAspect="1" noChangeArrowheads="1"/>
          </p:cNvPicPr>
          <p:nvPr/>
        </p:nvPicPr>
        <p:blipFill>
          <a:blip r:embed="rId2" cstate="print"/>
          <a:srcRect/>
          <a:stretch>
            <a:fillRect/>
          </a:stretch>
        </p:blipFill>
        <p:spPr bwMode="auto">
          <a:xfrm>
            <a:off x="1219200" y="1905000"/>
            <a:ext cx="6324600" cy="430073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Destructive plate margin (where a continental plate meets an oceanic plate)- a form on convergent margin</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t3.gstatic.com/images?q=tbn:N_OzNWfzBujk3M:http://www.statemaster.com/wikimir/images/commons.wikimedia.org/upload/thumb/1/18/250px-Destructive_plate_margin.png&amp;t=1"/>
          <p:cNvPicPr>
            <a:picLocks noChangeAspect="1" noChangeArrowheads="1"/>
          </p:cNvPicPr>
          <p:nvPr/>
        </p:nvPicPr>
        <p:blipFill>
          <a:blip r:embed="rId2" cstate="print"/>
          <a:srcRect/>
          <a:stretch>
            <a:fillRect/>
          </a:stretch>
        </p:blipFill>
        <p:spPr bwMode="auto">
          <a:xfrm>
            <a:off x="1066800" y="2133600"/>
            <a:ext cx="6324600" cy="430073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Labels:</a:t>
            </a:r>
            <a:endParaRPr lang="en-US" dirty="0"/>
          </a:p>
        </p:txBody>
      </p:sp>
      <p:pic>
        <p:nvPicPr>
          <p:cNvPr id="4" name="Picture 2" descr="http://t3.gstatic.com/images?q=tbn:N_OzNWfzBujk3M:http://www.statemaster.com/wikimir/images/commons.wikimedia.org/upload/thumb/1/18/250px-Destructive_plate_margin.png&amp;t=1"/>
          <p:cNvPicPr>
            <a:picLocks noGrp="1" noChangeAspect="1" noChangeArrowheads="1"/>
          </p:cNvPicPr>
          <p:nvPr>
            <p:ph idx="1"/>
          </p:nvPr>
        </p:nvPicPr>
        <p:blipFill>
          <a:blip r:embed="rId2" cstate="print"/>
          <a:stretch>
            <a:fillRect/>
          </a:stretch>
        </p:blipFill>
        <p:spPr bwMode="auto">
          <a:xfrm>
            <a:off x="5894294" y="2362200"/>
            <a:ext cx="3249706" cy="2209800"/>
          </a:xfrm>
          <a:prstGeom prst="rect">
            <a:avLst/>
          </a:prstGeom>
          <a:noFill/>
        </p:spPr>
      </p:pic>
      <p:sp>
        <p:nvSpPr>
          <p:cNvPr id="5" name="Rectangle 4"/>
          <p:cNvSpPr/>
          <p:nvPr/>
        </p:nvSpPr>
        <p:spPr>
          <a:xfrm>
            <a:off x="304800" y="856357"/>
            <a:ext cx="8001000" cy="6001643"/>
          </a:xfrm>
          <a:prstGeom prst="rect">
            <a:avLst/>
          </a:prstGeom>
        </p:spPr>
        <p:txBody>
          <a:bodyPr wrap="square">
            <a:spAutoFit/>
          </a:bodyPr>
          <a:lstStyle/>
          <a:p>
            <a:pPr>
              <a:spcBef>
                <a:spcPct val="50000"/>
              </a:spcBef>
            </a:pPr>
            <a:r>
              <a:rPr lang="en-US" sz="2400" u="sng" dirty="0" smtClean="0">
                <a:solidFill>
                  <a:srgbClr val="FDBBA1"/>
                </a:solidFill>
              </a:rPr>
              <a:t>Neatly add these correct labels:</a:t>
            </a:r>
          </a:p>
          <a:p>
            <a:pPr>
              <a:spcBef>
                <a:spcPct val="50000"/>
              </a:spcBef>
            </a:pPr>
            <a:r>
              <a:rPr lang="en-US" sz="2400" dirty="0" smtClean="0"/>
              <a:t>Generally explosive volcanic eruptions.   	</a:t>
            </a:r>
          </a:p>
          <a:p>
            <a:pPr>
              <a:spcBef>
                <a:spcPct val="50000"/>
              </a:spcBef>
            </a:pPr>
            <a:r>
              <a:rPr lang="en-US" sz="2400" dirty="0" smtClean="0"/>
              <a:t>Magma rising to form volcanoes. </a:t>
            </a:r>
          </a:p>
          <a:p>
            <a:pPr>
              <a:spcBef>
                <a:spcPct val="50000"/>
              </a:spcBef>
            </a:pPr>
            <a:r>
              <a:rPr lang="en-US" sz="2400" dirty="0" smtClean="0"/>
              <a:t>Plate being forced into the mantle 		</a:t>
            </a:r>
          </a:p>
          <a:p>
            <a:pPr>
              <a:spcBef>
                <a:spcPct val="50000"/>
              </a:spcBef>
            </a:pPr>
            <a:r>
              <a:rPr lang="en-US" sz="2400" dirty="0" smtClean="0"/>
              <a:t>Deep, violent Earthquakes</a:t>
            </a:r>
          </a:p>
          <a:p>
            <a:pPr>
              <a:spcBef>
                <a:spcPct val="50000"/>
              </a:spcBef>
            </a:pPr>
            <a:r>
              <a:rPr lang="en-US" sz="2400" dirty="0" smtClean="0"/>
              <a:t>One plate is denser than the other so sinks. 	</a:t>
            </a:r>
          </a:p>
          <a:p>
            <a:pPr>
              <a:spcBef>
                <a:spcPct val="50000"/>
              </a:spcBef>
            </a:pPr>
            <a:r>
              <a:rPr lang="en-US" sz="2400" dirty="0" smtClean="0"/>
              <a:t>Plate melting. </a:t>
            </a:r>
          </a:p>
          <a:p>
            <a:pPr>
              <a:spcBef>
                <a:spcPct val="50000"/>
              </a:spcBef>
            </a:pPr>
            <a:r>
              <a:rPr lang="en-US" sz="2400" dirty="0" err="1" smtClean="0"/>
              <a:t>Subduction</a:t>
            </a:r>
            <a:r>
              <a:rPr lang="en-US" sz="2400" dirty="0" smtClean="0"/>
              <a:t> zone				</a:t>
            </a:r>
          </a:p>
          <a:p>
            <a:pPr>
              <a:spcBef>
                <a:spcPct val="50000"/>
              </a:spcBef>
            </a:pPr>
            <a:r>
              <a:rPr lang="en-US" sz="2400" dirty="0" smtClean="0"/>
              <a:t>Oceanic plate</a:t>
            </a:r>
          </a:p>
          <a:p>
            <a:pPr>
              <a:spcBef>
                <a:spcPct val="50000"/>
              </a:spcBef>
            </a:pPr>
            <a:r>
              <a:rPr lang="en-US" sz="2400" dirty="0" smtClean="0"/>
              <a:t>Continental plate</a:t>
            </a:r>
          </a:p>
          <a:p>
            <a:pPr>
              <a:spcBef>
                <a:spcPct val="50000"/>
              </a:spcBef>
            </a:pPr>
            <a:r>
              <a:rPr lang="en-US" sz="2400" dirty="0" smtClean="0"/>
              <a:t>Ocean trench</a:t>
            </a:r>
            <a:endParaRPr lang="en-US" sz="2400" dirty="0"/>
          </a:p>
        </p:txBody>
      </p:sp>
      <p:sp>
        <p:nvSpPr>
          <p:cNvPr id="6" name="Explosion 1 5"/>
          <p:cNvSpPr/>
          <p:nvPr/>
        </p:nvSpPr>
        <p:spPr>
          <a:xfrm>
            <a:off x="4038600" y="4191000"/>
            <a:ext cx="5105400" cy="2667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7800" y="4953000"/>
            <a:ext cx="2590800" cy="1200329"/>
          </a:xfrm>
          <a:prstGeom prst="rect">
            <a:avLst/>
          </a:prstGeom>
          <a:noFill/>
        </p:spPr>
        <p:txBody>
          <a:bodyPr wrap="square" rtlCol="0">
            <a:spAutoFit/>
          </a:bodyPr>
          <a:lstStyle/>
          <a:p>
            <a:r>
              <a:rPr lang="en-US" b="1" dirty="0" smtClean="0"/>
              <a:t>Make sure you can </a:t>
            </a:r>
            <a:r>
              <a:rPr lang="en-US" b="1" dirty="0" smtClean="0">
                <a:solidFill>
                  <a:srgbClr val="FF0000"/>
                </a:solidFill>
              </a:rPr>
              <a:t>explain</a:t>
            </a:r>
            <a:r>
              <a:rPr lang="en-US" b="1" dirty="0" smtClean="0"/>
              <a:t> how earthquakes and volcanoes occur at this plate boundary</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Montserrat: a destructive plate margin</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457200" y="1219200"/>
            <a:ext cx="4633858" cy="36290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590800" y="4724400"/>
            <a:ext cx="6362700" cy="1981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difference in the lava produced… this will cause different types of volcanoes and eruptions</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685800" y="1752600"/>
            <a:ext cx="7196138" cy="427077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Destructive plate margins: notes from tectonics DVD</a:t>
            </a:r>
            <a:endParaRPr lang="en-US" dirty="0"/>
          </a:p>
        </p:txBody>
      </p:sp>
      <p:sp>
        <p:nvSpPr>
          <p:cNvPr id="3" name="Content Placeholder 2"/>
          <p:cNvSpPr>
            <a:spLocks noGrp="1"/>
          </p:cNvSpPr>
          <p:nvPr>
            <p:ph idx="1"/>
          </p:nvPr>
        </p:nvSpPr>
        <p:spPr>
          <a:xfrm>
            <a:off x="457200" y="1600200"/>
            <a:ext cx="8229600" cy="4953000"/>
          </a:xfrm>
        </p:spPr>
        <p:txBody>
          <a:bodyPr>
            <a:normAutofit fontScale="47500" lnSpcReduction="20000"/>
          </a:bodyPr>
          <a:lstStyle/>
          <a:p>
            <a:pPr>
              <a:buNone/>
            </a:pPr>
            <a:r>
              <a:rPr lang="en-GB" sz="3400" b="1" dirty="0" smtClean="0"/>
              <a:t> </a:t>
            </a:r>
            <a:endParaRPr lang="en-US" sz="3400" dirty="0" smtClean="0"/>
          </a:p>
          <a:p>
            <a:pPr marL="514350" lvl="0" indent="-514350">
              <a:buFont typeface="+mj-lt"/>
              <a:buAutoNum type="arabicPeriod"/>
            </a:pPr>
            <a:r>
              <a:rPr lang="en-GB" sz="3400" dirty="0" smtClean="0"/>
              <a:t>Explain why there are volcanoes and earthquakes on Montserrat. </a:t>
            </a:r>
            <a:endParaRPr lang="en-US" sz="3400" dirty="0" smtClean="0"/>
          </a:p>
          <a:p>
            <a:pPr marL="514350" lvl="0" indent="-514350">
              <a:buFont typeface="+mj-lt"/>
              <a:buAutoNum type="arabicPeriod"/>
            </a:pPr>
            <a:r>
              <a:rPr lang="en-GB" sz="3400" dirty="0" smtClean="0"/>
              <a:t>Explain how lava on Montserrat is different from that on Iceland. </a:t>
            </a:r>
            <a:endParaRPr lang="en-US" sz="3400" dirty="0" smtClean="0"/>
          </a:p>
          <a:p>
            <a:pPr marL="514350" lvl="0" indent="-514350">
              <a:buFont typeface="+mj-lt"/>
              <a:buAutoNum type="arabicPeriod"/>
            </a:pPr>
            <a:r>
              <a:rPr lang="en-GB" sz="3400" dirty="0" smtClean="0"/>
              <a:t>How and why are Montserrat’s volcanic eruptions different from those on Iceland? </a:t>
            </a:r>
            <a:endParaRPr lang="en-US" sz="3400" dirty="0" smtClean="0"/>
          </a:p>
          <a:p>
            <a:pPr marL="514350" lvl="0" indent="-514350">
              <a:buFont typeface="+mj-lt"/>
              <a:buAutoNum type="arabicPeriod"/>
            </a:pPr>
            <a:r>
              <a:rPr lang="en-GB" sz="3400" dirty="0" smtClean="0"/>
              <a:t>Why do volcanic eruptions along destructive margins occur much less frequently than those on constructive margins?</a:t>
            </a:r>
            <a:endParaRPr lang="en-US" sz="3400" dirty="0" smtClean="0"/>
          </a:p>
          <a:p>
            <a:pPr marL="514350" lvl="0" indent="-514350">
              <a:buFont typeface="+mj-lt"/>
              <a:buAutoNum type="arabicPeriod"/>
            </a:pPr>
            <a:r>
              <a:rPr lang="en-GB" sz="3400" dirty="0" smtClean="0"/>
              <a:t>Why is the volcano on Montserrat ‘incandescent’? </a:t>
            </a:r>
            <a:endParaRPr lang="en-US" sz="3400" dirty="0" smtClean="0"/>
          </a:p>
          <a:p>
            <a:pPr marL="514350" lvl="0" indent="-514350">
              <a:buFont typeface="+mj-lt"/>
              <a:buAutoNum type="arabicPeriod"/>
            </a:pPr>
            <a:r>
              <a:rPr lang="en-GB" sz="3400" dirty="0" smtClean="0"/>
              <a:t>Why are volcanic domes found on Montserrat rather than volcanic shields? </a:t>
            </a:r>
            <a:endParaRPr lang="en-US" sz="3400" dirty="0" smtClean="0"/>
          </a:p>
          <a:p>
            <a:pPr marL="514350" lvl="0" indent="-514350">
              <a:buFont typeface="+mj-lt"/>
              <a:buAutoNum type="arabicPeriod"/>
            </a:pPr>
            <a:r>
              <a:rPr lang="en-GB" sz="3400" dirty="0" smtClean="0"/>
              <a:t>Why does the volcano on Montserrat seem to have long periods of inactivity? </a:t>
            </a:r>
            <a:endParaRPr lang="en-US" sz="3400" dirty="0" smtClean="0"/>
          </a:p>
          <a:p>
            <a:pPr marL="514350" lvl="0" indent="-514350">
              <a:buFont typeface="+mj-lt"/>
              <a:buAutoNum type="arabicPeriod"/>
            </a:pPr>
            <a:r>
              <a:rPr lang="en-GB" sz="3400" dirty="0" smtClean="0"/>
              <a:t>What’s so dangerous about </a:t>
            </a:r>
            <a:r>
              <a:rPr lang="en-GB" sz="3400" dirty="0" err="1" smtClean="0"/>
              <a:t>pyroclastic</a:t>
            </a:r>
            <a:r>
              <a:rPr lang="en-GB" sz="3400" dirty="0" smtClean="0"/>
              <a:t> flows? </a:t>
            </a:r>
            <a:endParaRPr lang="en-US" sz="3400" dirty="0" smtClean="0"/>
          </a:p>
          <a:p>
            <a:pPr marL="514350" lvl="0" indent="-514350">
              <a:buFont typeface="+mj-lt"/>
              <a:buAutoNum type="arabicPeriod"/>
            </a:pPr>
            <a:r>
              <a:rPr lang="en-GB" sz="3400" dirty="0" smtClean="0"/>
              <a:t>Explain the difference between ash fall, </a:t>
            </a:r>
            <a:r>
              <a:rPr lang="en-GB" sz="3400" dirty="0" err="1" smtClean="0"/>
              <a:t>pyroclastic</a:t>
            </a:r>
            <a:r>
              <a:rPr lang="en-GB" sz="3400" dirty="0" smtClean="0"/>
              <a:t> flow and </a:t>
            </a:r>
            <a:r>
              <a:rPr lang="en-GB" sz="3400" dirty="0" err="1" smtClean="0"/>
              <a:t>tephra</a:t>
            </a:r>
            <a:r>
              <a:rPr lang="en-GB" sz="3400" dirty="0" smtClean="0"/>
              <a:t>. </a:t>
            </a:r>
            <a:endParaRPr lang="en-US" sz="3400" dirty="0" smtClean="0"/>
          </a:p>
          <a:p>
            <a:pPr marL="514350" lvl="0" indent="-514350">
              <a:buFont typeface="+mj-lt"/>
              <a:buAutoNum type="arabicPeriod"/>
            </a:pPr>
            <a:r>
              <a:rPr lang="en-GB" sz="3400" dirty="0" smtClean="0"/>
              <a:t>What’s a composite volcano? </a:t>
            </a:r>
            <a:endParaRPr lang="en-US" sz="3400" dirty="0" smtClean="0"/>
          </a:p>
          <a:p>
            <a:pPr marL="514350" lvl="0" indent="-514350">
              <a:buFont typeface="+mj-lt"/>
              <a:buAutoNum type="arabicPeriod"/>
            </a:pPr>
            <a:r>
              <a:rPr lang="en-GB" sz="3400" dirty="0" smtClean="0"/>
              <a:t>Explain why ocean trenches are associated with destructive plate margins. </a:t>
            </a:r>
            <a:endParaRPr lang="en-US" sz="3400" dirty="0" smtClean="0"/>
          </a:p>
          <a:p>
            <a:pPr marL="514350" lvl="0" indent="-514350">
              <a:buFont typeface="+mj-lt"/>
              <a:buAutoNum type="arabicPeriod"/>
            </a:pPr>
            <a:r>
              <a:rPr lang="en-GB" sz="3400" dirty="0" smtClean="0"/>
              <a:t>How can plate margins produce the world’s biggest mountain ranges? </a:t>
            </a:r>
            <a:endParaRPr lang="en-US" sz="3400" dirty="0" smtClean="0"/>
          </a:p>
          <a:p>
            <a:pPr marL="514350" lvl="0" indent="-514350">
              <a:buFont typeface="+mj-lt"/>
              <a:buAutoNum type="arabicPeriod"/>
            </a:pPr>
            <a:r>
              <a:rPr lang="en-GB" sz="3400" dirty="0" smtClean="0"/>
              <a:t>What’s the difference between a ‘collision margin’ and a ‘destructive margin’? </a:t>
            </a:r>
            <a:endParaRPr lang="en-US" sz="3400" dirty="0" smtClean="0"/>
          </a:p>
          <a:p>
            <a:pPr marL="514350" lvl="0" indent="-514350">
              <a:buFont typeface="+mj-lt"/>
              <a:buAutoNum type="arabicPeriod"/>
            </a:pPr>
            <a:r>
              <a:rPr lang="en-GB" sz="3400" dirty="0" smtClean="0"/>
              <a:t>What do Fold Mountains have to do with plate margins? </a:t>
            </a:r>
            <a:endParaRPr lang="en-US" sz="3400" dirty="0" smtClean="0"/>
          </a:p>
          <a:p>
            <a:pPr marL="514350" lvl="0" indent="-514350">
              <a:buFont typeface="+mj-lt"/>
              <a:buAutoNum type="arabicPeriod"/>
            </a:pPr>
            <a:r>
              <a:rPr lang="en-GB" sz="3400" dirty="0" smtClean="0"/>
              <a:t>Why do earthquakes in locations such as Christchurch often occur very many times? </a:t>
            </a:r>
            <a:endParaRPr lang="en-US" sz="3400"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 features of a destructive (convergent) plate margin</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09600" y="1828800"/>
            <a:ext cx="8062913" cy="450191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cstate="print"/>
          <a:srcRect/>
          <a:stretch>
            <a:fillRect/>
          </a:stretch>
        </p:blipFill>
        <p:spPr bwMode="auto">
          <a:xfrm>
            <a:off x="100013" y="652463"/>
            <a:ext cx="8943975"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need to know about each plate boundary:</a:t>
            </a:r>
            <a:endParaRPr lang="en-US" dirty="0"/>
          </a:p>
        </p:txBody>
      </p:sp>
      <p:sp>
        <p:nvSpPr>
          <p:cNvPr id="3" name="Content Placeholder 2"/>
          <p:cNvSpPr>
            <a:spLocks noGrp="1"/>
          </p:cNvSpPr>
          <p:nvPr>
            <p:ph idx="1"/>
          </p:nvPr>
        </p:nvSpPr>
        <p:spPr/>
        <p:txBody>
          <a:bodyPr/>
          <a:lstStyle/>
          <a:p>
            <a:pPr>
              <a:buNone/>
            </a:pPr>
            <a:r>
              <a:rPr lang="en-US" dirty="0"/>
              <a:t>1</a:t>
            </a:r>
            <a:r>
              <a:rPr lang="en-US" dirty="0" smtClean="0"/>
              <a:t>. What happens at that boundary</a:t>
            </a:r>
          </a:p>
          <a:p>
            <a:pPr>
              <a:buNone/>
            </a:pPr>
            <a:r>
              <a:rPr lang="en-US" dirty="0" smtClean="0"/>
              <a:t>2. What activity (e.g. volcano or earthquake that causes)</a:t>
            </a:r>
          </a:p>
          <a:p>
            <a:pPr>
              <a:buNone/>
            </a:pPr>
            <a:r>
              <a:rPr lang="en-US" dirty="0" smtClean="0"/>
              <a:t>3. Why that activity is caused</a:t>
            </a:r>
          </a:p>
          <a:p>
            <a:pPr>
              <a:buNone/>
            </a:pPr>
            <a:r>
              <a:rPr lang="en-US" dirty="0" smtClean="0"/>
              <a:t>4. Examples of locations</a:t>
            </a:r>
          </a:p>
          <a:p>
            <a:pPr>
              <a:buNone/>
            </a:pPr>
            <a:r>
              <a:rPr lang="en-US" dirty="0" smtClean="0"/>
              <a:t>5. Draw an annotated sketch. </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exam paper (June 2010)</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828800" y="1828800"/>
            <a:ext cx="4495800" cy="240640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4267200"/>
            <a:ext cx="9144000" cy="1981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04800" y="2286000"/>
            <a:ext cx="8561108" cy="24241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this person do?</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1905000"/>
            <a:ext cx="9290442" cy="395287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695575" y="4876800"/>
            <a:ext cx="6448425" cy="19812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0" y="457200"/>
            <a:ext cx="7774236"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ipe(down)">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506" y="1600200"/>
            <a:ext cx="8026988" cy="4525963"/>
          </a:xfrm>
        </p:spPr>
      </p:pic>
    </p:spTree>
    <p:extLst>
      <p:ext uri="{BB962C8B-B14F-4D97-AF65-F5344CB8AC3E}">
        <p14:creationId xmlns:p14="http://schemas.microsoft.com/office/powerpoint/2010/main" val="1459716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16710"/>
            <a:ext cx="8229600" cy="2492943"/>
          </a:xfrm>
        </p:spPr>
      </p:pic>
    </p:spTree>
    <p:extLst>
      <p:ext uri="{BB962C8B-B14F-4D97-AF65-F5344CB8AC3E}">
        <p14:creationId xmlns:p14="http://schemas.microsoft.com/office/powerpoint/2010/main" val="52067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Collision margin</a:t>
            </a:r>
            <a:br>
              <a:rPr lang="en-US" dirty="0" smtClean="0"/>
            </a:br>
            <a:r>
              <a:rPr lang="en-US" dirty="0" smtClean="0"/>
              <a:t>Continental and continental </a:t>
            </a:r>
            <a:endParaRPr lang="en-US" dirty="0"/>
          </a:p>
        </p:txBody>
      </p:sp>
      <p:sp>
        <p:nvSpPr>
          <p:cNvPr id="5" name="Content Placeholder 4"/>
          <p:cNvSpPr>
            <a:spLocks noGrp="1"/>
          </p:cNvSpPr>
          <p:nvPr>
            <p:ph idx="1"/>
          </p:nvPr>
        </p:nvSpPr>
        <p:spPr>
          <a:xfrm>
            <a:off x="2511425" y="5257800"/>
            <a:ext cx="8229600" cy="4525963"/>
          </a:xfrm>
        </p:spPr>
        <p:txBody>
          <a:bodyPr/>
          <a:lstStyle/>
          <a:p>
            <a:endParaRPr lang="en-US"/>
          </a:p>
        </p:txBody>
      </p:sp>
      <p:pic>
        <p:nvPicPr>
          <p:cNvPr id="22530" name="Picture 2" descr="http://www.revisionworld.com/files/contcont.jpg"/>
          <p:cNvPicPr>
            <a:picLocks noChangeAspect="1" noChangeArrowheads="1"/>
          </p:cNvPicPr>
          <p:nvPr/>
        </p:nvPicPr>
        <p:blipFill>
          <a:blip r:embed="rId2" cstate="print"/>
          <a:srcRect/>
          <a:stretch>
            <a:fillRect/>
          </a:stretch>
        </p:blipFill>
        <p:spPr bwMode="auto">
          <a:xfrm>
            <a:off x="1066800" y="1676400"/>
            <a:ext cx="6629400" cy="488674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77875"/>
          </a:xfrm>
        </p:spPr>
        <p:txBody>
          <a:bodyPr/>
          <a:lstStyle/>
          <a:p>
            <a:r>
              <a:rPr lang="en-GB" b="1" u="sng">
                <a:solidFill>
                  <a:schemeClr val="folHlink"/>
                </a:solidFill>
                <a:latin typeface="Comic Sans MS" pitchFamily="66" charset="0"/>
              </a:rPr>
              <a:t>The Collision Zone</a:t>
            </a:r>
            <a:endParaRPr lang="en-US" b="1" u="sng">
              <a:solidFill>
                <a:schemeClr val="folHlink"/>
              </a:solidFill>
              <a:latin typeface="Comic Sans MS" pitchFamily="66" charset="0"/>
            </a:endParaRPr>
          </a:p>
        </p:txBody>
      </p:sp>
      <p:sp>
        <p:nvSpPr>
          <p:cNvPr id="28675" name="Rectangle 3"/>
          <p:cNvSpPr>
            <a:spLocks noGrp="1" noChangeArrowheads="1"/>
          </p:cNvSpPr>
          <p:nvPr>
            <p:ph type="body" idx="1"/>
          </p:nvPr>
        </p:nvSpPr>
        <p:spPr>
          <a:xfrm>
            <a:off x="457200" y="1341438"/>
            <a:ext cx="8229600" cy="5183187"/>
          </a:xfrm>
        </p:spPr>
        <p:txBody>
          <a:bodyPr/>
          <a:lstStyle/>
          <a:p>
            <a:r>
              <a:rPr lang="en-US" dirty="0">
                <a:solidFill>
                  <a:schemeClr val="folHlink"/>
                </a:solidFill>
              </a:rPr>
              <a:t>When continental plates collide head on with other continental plates, the result is upheaval!</a:t>
            </a:r>
          </a:p>
          <a:p>
            <a:r>
              <a:rPr lang="en-US" dirty="0">
                <a:solidFill>
                  <a:schemeClr val="folHlink"/>
                </a:solidFill>
              </a:rPr>
              <a:t>Similar densities – neither plate is </a:t>
            </a:r>
            <a:r>
              <a:rPr lang="en-US" dirty="0" err="1">
                <a:solidFill>
                  <a:schemeClr val="folHlink"/>
                </a:solidFill>
              </a:rPr>
              <a:t>subducted</a:t>
            </a:r>
            <a:endParaRPr lang="en-US" dirty="0">
              <a:solidFill>
                <a:schemeClr val="folHlink"/>
              </a:solidFill>
            </a:endParaRPr>
          </a:p>
          <a:p>
            <a:r>
              <a:rPr lang="en-US" dirty="0">
                <a:solidFill>
                  <a:schemeClr val="folHlink"/>
                </a:solidFill>
              </a:rPr>
              <a:t>Gradual forward movement of each plate creates extreme </a:t>
            </a:r>
            <a:r>
              <a:rPr lang="en-US" dirty="0" smtClean="0">
                <a:solidFill>
                  <a:schemeClr val="folHlink"/>
                </a:solidFill>
              </a:rPr>
              <a:t>pressures= earthquakes</a:t>
            </a:r>
            <a:endParaRPr lang="en-US" dirty="0">
              <a:solidFill>
                <a:schemeClr val="folHlink"/>
              </a:solidFill>
            </a:endParaRPr>
          </a:p>
          <a:p>
            <a:r>
              <a:rPr lang="en-US" dirty="0">
                <a:solidFill>
                  <a:schemeClr val="folHlink"/>
                </a:solidFill>
              </a:rPr>
              <a:t>Over time, the rock strata become folded, and rise to create mountain ranges</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80">
                                          <p:stCondLst>
                                            <p:cond delay="0"/>
                                          </p:stCondLst>
                                        </p:cTn>
                                        <p:tgtEl>
                                          <p:spTgt spid="28674"/>
                                        </p:tgtEl>
                                      </p:cBhvr>
                                    </p:animEffect>
                                    <p:anim calcmode="lin" valueType="num">
                                      <p:cBhvr>
                                        <p:cTn id="8"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4"/>
                                        </p:tgtEl>
                                      </p:cBhvr>
                                      <p:to x="100000" y="60000"/>
                                    </p:animScale>
                                    <p:animScale>
                                      <p:cBhvr>
                                        <p:cTn id="14" dur="166" decel="50000">
                                          <p:stCondLst>
                                            <p:cond delay="676"/>
                                          </p:stCondLst>
                                        </p:cTn>
                                        <p:tgtEl>
                                          <p:spTgt spid="28674"/>
                                        </p:tgtEl>
                                      </p:cBhvr>
                                      <p:to x="100000" y="100000"/>
                                    </p:animScale>
                                    <p:animScale>
                                      <p:cBhvr>
                                        <p:cTn id="15" dur="26">
                                          <p:stCondLst>
                                            <p:cond delay="1312"/>
                                          </p:stCondLst>
                                        </p:cTn>
                                        <p:tgtEl>
                                          <p:spTgt spid="28674"/>
                                        </p:tgtEl>
                                      </p:cBhvr>
                                      <p:to x="100000" y="80000"/>
                                    </p:animScale>
                                    <p:animScale>
                                      <p:cBhvr>
                                        <p:cTn id="16" dur="166" decel="50000">
                                          <p:stCondLst>
                                            <p:cond delay="1338"/>
                                          </p:stCondLst>
                                        </p:cTn>
                                        <p:tgtEl>
                                          <p:spTgt spid="28674"/>
                                        </p:tgtEl>
                                      </p:cBhvr>
                                      <p:to x="100000" y="100000"/>
                                    </p:animScale>
                                    <p:animScale>
                                      <p:cBhvr>
                                        <p:cTn id="17" dur="26">
                                          <p:stCondLst>
                                            <p:cond delay="1642"/>
                                          </p:stCondLst>
                                        </p:cTn>
                                        <p:tgtEl>
                                          <p:spTgt spid="28674"/>
                                        </p:tgtEl>
                                      </p:cBhvr>
                                      <p:to x="100000" y="90000"/>
                                    </p:animScale>
                                    <p:animScale>
                                      <p:cBhvr>
                                        <p:cTn id="18" dur="166" decel="50000">
                                          <p:stCondLst>
                                            <p:cond delay="1668"/>
                                          </p:stCondLst>
                                        </p:cTn>
                                        <p:tgtEl>
                                          <p:spTgt spid="28674"/>
                                        </p:tgtEl>
                                      </p:cBhvr>
                                      <p:to x="100000" y="100000"/>
                                    </p:animScale>
                                    <p:animScale>
                                      <p:cBhvr>
                                        <p:cTn id="19" dur="26">
                                          <p:stCondLst>
                                            <p:cond delay="1808"/>
                                          </p:stCondLst>
                                        </p:cTn>
                                        <p:tgtEl>
                                          <p:spTgt spid="28674"/>
                                        </p:tgtEl>
                                      </p:cBhvr>
                                      <p:to x="100000" y="95000"/>
                                    </p:animScale>
                                    <p:animScale>
                                      <p:cBhvr>
                                        <p:cTn id="20" dur="166" decel="50000">
                                          <p:stCondLst>
                                            <p:cond delay="1834"/>
                                          </p:stCondLst>
                                        </p:cTn>
                                        <p:tgtEl>
                                          <p:spTgt spid="286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8675">
                                            <p:txEl>
                                              <p:pRg st="0" end="0"/>
                                            </p:txEl>
                                          </p:spTgt>
                                        </p:tgtEl>
                                        <p:attrNameLst>
                                          <p:attrName>style.visibility</p:attrName>
                                        </p:attrNameLst>
                                      </p:cBhvr>
                                      <p:to>
                                        <p:strVal val="visible"/>
                                      </p:to>
                                    </p:set>
                                    <p:animEffect transition="in" filter="dissolve">
                                      <p:cBhvr>
                                        <p:cTn id="25" dur="500"/>
                                        <p:tgtEl>
                                          <p:spTgt spid="2867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8675">
                                            <p:txEl>
                                              <p:pRg st="1" end="1"/>
                                            </p:txEl>
                                          </p:spTgt>
                                        </p:tgtEl>
                                        <p:attrNameLst>
                                          <p:attrName>style.visibility</p:attrName>
                                        </p:attrNameLst>
                                      </p:cBhvr>
                                      <p:to>
                                        <p:strVal val="visible"/>
                                      </p:to>
                                    </p:set>
                                    <p:animEffect transition="in" filter="dissolve">
                                      <p:cBhvr>
                                        <p:cTn id="30" dur="500"/>
                                        <p:tgtEl>
                                          <p:spTgt spid="2867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8675">
                                            <p:txEl>
                                              <p:pRg st="2" end="2"/>
                                            </p:txEl>
                                          </p:spTgt>
                                        </p:tgtEl>
                                        <p:attrNameLst>
                                          <p:attrName>style.visibility</p:attrName>
                                        </p:attrNameLst>
                                      </p:cBhvr>
                                      <p:to>
                                        <p:strVal val="visible"/>
                                      </p:to>
                                    </p:set>
                                    <p:animEffect transition="in" filter="dissolve">
                                      <p:cBhvr>
                                        <p:cTn id="35" dur="500"/>
                                        <p:tgtEl>
                                          <p:spTgt spid="2867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8675">
                                            <p:txEl>
                                              <p:pRg st="3" end="3"/>
                                            </p:txEl>
                                          </p:spTgt>
                                        </p:tgtEl>
                                        <p:attrNameLst>
                                          <p:attrName>style.visibility</p:attrName>
                                        </p:attrNameLst>
                                      </p:cBhvr>
                                      <p:to>
                                        <p:strVal val="visible"/>
                                      </p:to>
                                    </p:set>
                                    <p:animEffect transition="in" filter="dissolve">
                                      <p:cBhvr>
                                        <p:cTn id="40"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850900"/>
          </a:xfrm>
        </p:spPr>
        <p:txBody>
          <a:bodyPr/>
          <a:lstStyle/>
          <a:p>
            <a:r>
              <a:rPr lang="en-GB" b="1" u="sng">
                <a:solidFill>
                  <a:schemeClr val="folHlink"/>
                </a:solidFill>
                <a:latin typeface="Comic Sans MS" pitchFamily="66" charset="0"/>
              </a:rPr>
              <a:t>The Alps and the Himalayas</a:t>
            </a:r>
            <a:endParaRPr lang="en-US" b="1" u="sng">
              <a:solidFill>
                <a:schemeClr val="folHlink"/>
              </a:solidFill>
              <a:latin typeface="Comic Sans MS" pitchFamily="66" charset="0"/>
            </a:endParaRPr>
          </a:p>
        </p:txBody>
      </p:sp>
      <p:pic>
        <p:nvPicPr>
          <p:cNvPr id="22533" name="Picture 5" descr="015%20Top%20of%20the%20Alps"/>
          <p:cNvPicPr>
            <a:picLocks noChangeAspect="1" noChangeArrowheads="1"/>
          </p:cNvPicPr>
          <p:nvPr/>
        </p:nvPicPr>
        <p:blipFill>
          <a:blip r:embed="rId3" cstate="print"/>
          <a:srcRect/>
          <a:stretch>
            <a:fillRect/>
          </a:stretch>
        </p:blipFill>
        <p:spPr bwMode="auto">
          <a:xfrm>
            <a:off x="250825" y="1268413"/>
            <a:ext cx="4248150" cy="2825750"/>
          </a:xfrm>
          <a:prstGeom prst="rect">
            <a:avLst/>
          </a:prstGeom>
          <a:noFill/>
        </p:spPr>
      </p:pic>
      <p:sp>
        <p:nvSpPr>
          <p:cNvPr id="22534" name="Text Box 6"/>
          <p:cNvSpPr txBox="1">
            <a:spLocks noChangeArrowheads="1"/>
          </p:cNvSpPr>
          <p:nvPr/>
        </p:nvSpPr>
        <p:spPr bwMode="auto">
          <a:xfrm>
            <a:off x="4859338" y="1484313"/>
            <a:ext cx="1798637" cy="519112"/>
          </a:xfrm>
          <a:prstGeom prst="rect">
            <a:avLst/>
          </a:prstGeom>
          <a:noFill/>
          <a:ln w="9525">
            <a:noFill/>
            <a:miter lim="800000"/>
            <a:headEnd/>
            <a:tailEnd/>
          </a:ln>
          <a:effectLst/>
        </p:spPr>
        <p:txBody>
          <a:bodyPr>
            <a:spAutoFit/>
          </a:bodyPr>
          <a:lstStyle/>
          <a:p>
            <a:pPr>
              <a:spcBef>
                <a:spcPct val="50000"/>
              </a:spcBef>
            </a:pPr>
            <a:r>
              <a:rPr lang="en-GB" sz="2800" b="1">
                <a:solidFill>
                  <a:schemeClr val="folHlink"/>
                </a:solidFill>
                <a:latin typeface="Comic Sans MS" pitchFamily="66" charset="0"/>
              </a:rPr>
              <a:t>The Alps</a:t>
            </a:r>
            <a:endParaRPr lang="en-US" sz="2800" b="1">
              <a:solidFill>
                <a:schemeClr val="folHlink"/>
              </a:solidFill>
              <a:latin typeface="Comic Sans MS" pitchFamily="66" charset="0"/>
            </a:endParaRPr>
          </a:p>
        </p:txBody>
      </p:sp>
      <p:pic>
        <p:nvPicPr>
          <p:cNvPr id="22536" name="Picture 8" descr="Nepal-Himalayas"/>
          <p:cNvPicPr>
            <a:picLocks noChangeAspect="1" noChangeArrowheads="1"/>
          </p:cNvPicPr>
          <p:nvPr/>
        </p:nvPicPr>
        <p:blipFill>
          <a:blip r:embed="rId4" cstate="print"/>
          <a:srcRect/>
          <a:stretch>
            <a:fillRect/>
          </a:stretch>
        </p:blipFill>
        <p:spPr bwMode="auto">
          <a:xfrm>
            <a:off x="4716463" y="3789363"/>
            <a:ext cx="4130675" cy="2754312"/>
          </a:xfrm>
          <a:prstGeom prst="rect">
            <a:avLst/>
          </a:prstGeom>
          <a:noFill/>
        </p:spPr>
      </p:pic>
      <p:sp>
        <p:nvSpPr>
          <p:cNvPr id="22537" name="Text Box 9"/>
          <p:cNvSpPr txBox="1">
            <a:spLocks noChangeArrowheads="1"/>
          </p:cNvSpPr>
          <p:nvPr/>
        </p:nvSpPr>
        <p:spPr bwMode="auto">
          <a:xfrm>
            <a:off x="971550" y="5229225"/>
            <a:ext cx="2952750" cy="519113"/>
          </a:xfrm>
          <a:prstGeom prst="rect">
            <a:avLst/>
          </a:prstGeom>
          <a:noFill/>
          <a:ln w="9525">
            <a:noFill/>
            <a:miter lim="800000"/>
            <a:headEnd/>
            <a:tailEnd/>
          </a:ln>
          <a:effectLst/>
        </p:spPr>
        <p:txBody>
          <a:bodyPr>
            <a:spAutoFit/>
          </a:bodyPr>
          <a:lstStyle/>
          <a:p>
            <a:pPr>
              <a:spcBef>
                <a:spcPct val="50000"/>
              </a:spcBef>
            </a:pPr>
            <a:r>
              <a:rPr lang="en-GB" sz="2800" b="1">
                <a:solidFill>
                  <a:schemeClr val="folHlink"/>
                </a:solidFill>
              </a:rPr>
              <a:t>The Himalayas</a:t>
            </a:r>
            <a:endParaRPr lang="en-US" sz="2800" b="1">
              <a:solidFill>
                <a:schemeClr val="folHlink"/>
              </a:solidFill>
            </a:endParaRPr>
          </a:p>
        </p:txBody>
      </p:sp>
      <p:sp>
        <p:nvSpPr>
          <p:cNvPr id="22538" name="Line 10"/>
          <p:cNvSpPr>
            <a:spLocks noChangeShapeType="1"/>
          </p:cNvSpPr>
          <p:nvPr/>
        </p:nvSpPr>
        <p:spPr bwMode="auto">
          <a:xfrm flipV="1">
            <a:off x="3851275" y="5157788"/>
            <a:ext cx="2160588" cy="358775"/>
          </a:xfrm>
          <a:prstGeom prst="line">
            <a:avLst/>
          </a:prstGeom>
          <a:noFill/>
          <a:ln w="25400">
            <a:solidFill>
              <a:srgbClr val="000000"/>
            </a:solidFill>
            <a:round/>
            <a:headEnd/>
            <a:tailEnd type="triangle" w="med" len="med"/>
          </a:ln>
          <a:effectLst/>
        </p:spPr>
        <p:txBody>
          <a:bodyPr/>
          <a:lstStyle/>
          <a:p>
            <a:endParaRPr lang="en-US"/>
          </a:p>
        </p:txBody>
      </p:sp>
      <p:sp>
        <p:nvSpPr>
          <p:cNvPr id="22539" name="Line 11"/>
          <p:cNvSpPr>
            <a:spLocks noChangeShapeType="1"/>
          </p:cNvSpPr>
          <p:nvPr/>
        </p:nvSpPr>
        <p:spPr bwMode="auto">
          <a:xfrm flipH="1">
            <a:off x="4211638" y="1989138"/>
            <a:ext cx="1152525" cy="935037"/>
          </a:xfrm>
          <a:prstGeom prst="line">
            <a:avLst/>
          </a:prstGeom>
          <a:noFill/>
          <a:ln w="25400">
            <a:solidFill>
              <a:srgbClr val="00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2253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2000" fill="hold"/>
                                        <p:tgtEl>
                                          <p:spTgt spid="2253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4" grpId="0"/>
      <p:bldP spid="225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2971800" cy="1143000"/>
          </a:xfrm>
        </p:spPr>
        <p:txBody>
          <a:bodyPr>
            <a:normAutofit fontScale="90000"/>
          </a:bodyPr>
          <a:lstStyle/>
          <a:p>
            <a:r>
              <a:rPr lang="en-US" dirty="0" smtClean="0"/>
              <a:t>Exam 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74638"/>
            <a:ext cx="5557025"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267200"/>
            <a:ext cx="5198899" cy="2340137"/>
          </a:xfrm>
          <a:prstGeom prst="rect">
            <a:avLst/>
          </a:prstGeom>
        </p:spPr>
      </p:pic>
    </p:spTree>
    <p:extLst>
      <p:ext uri="{BB962C8B-B14F-4D97-AF65-F5344CB8AC3E}">
        <p14:creationId xmlns:p14="http://schemas.microsoft.com/office/powerpoint/2010/main" val="1733149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09800"/>
            <a:ext cx="8229600" cy="2086888"/>
          </a:xfrm>
        </p:spPr>
      </p:pic>
    </p:spTree>
    <p:extLst>
      <p:ext uri="{BB962C8B-B14F-4D97-AF65-F5344CB8AC3E}">
        <p14:creationId xmlns:p14="http://schemas.microsoft.com/office/powerpoint/2010/main" val="95448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Divergent or constructive plate margin </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266700" y="1219200"/>
            <a:ext cx="8877300" cy="52292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5557025"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300"/>
            <a:ext cx="9144000" cy="5601530"/>
          </a:xfrm>
          <a:prstGeom prst="rect">
            <a:avLst/>
          </a:prstGeom>
        </p:spPr>
      </p:pic>
    </p:spTree>
    <p:extLst>
      <p:ext uri="{BB962C8B-B14F-4D97-AF65-F5344CB8AC3E}">
        <p14:creationId xmlns:p14="http://schemas.microsoft.com/office/powerpoint/2010/main" val="1093740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04703"/>
            <a:ext cx="8229600" cy="2516956"/>
          </a:xfrm>
        </p:spPr>
      </p:pic>
    </p:spTree>
    <p:extLst>
      <p:ext uri="{BB962C8B-B14F-4D97-AF65-F5344CB8AC3E}">
        <p14:creationId xmlns:p14="http://schemas.microsoft.com/office/powerpoint/2010/main" val="1998389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oceanic boundary </a:t>
            </a:r>
            <a:endParaRPr lang="en-US" dirty="0"/>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cstate="print"/>
          <a:srcRect/>
          <a:stretch>
            <a:fillRect/>
          </a:stretch>
        </p:blipFill>
        <p:spPr bwMode="auto">
          <a:xfrm>
            <a:off x="161925" y="1114425"/>
            <a:ext cx="8982075" cy="574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cstate="print"/>
          <a:srcRect/>
          <a:stretch>
            <a:fillRect/>
          </a:stretch>
        </p:blipFill>
        <p:spPr bwMode="auto">
          <a:xfrm>
            <a:off x="19050" y="1524000"/>
            <a:ext cx="912495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1600200" y="381000"/>
            <a:ext cx="5724525" cy="6061262"/>
          </a:xfrm>
          <a:prstGeom prst="rect">
            <a:avLst/>
          </a:prstGeom>
          <a:noFill/>
          <a:ln w="9525">
            <a:noFill/>
            <a:miter lim="800000"/>
            <a:headEnd/>
            <a:tailEnd/>
          </a:ln>
        </p:spPr>
      </p:pic>
      <p:sp>
        <p:nvSpPr>
          <p:cNvPr id="5" name="Rectangle 4"/>
          <p:cNvSpPr/>
          <p:nvPr/>
        </p:nvSpPr>
        <p:spPr>
          <a:xfrm>
            <a:off x="5105400" y="12954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05400" y="1295400"/>
            <a:ext cx="990600" cy="276999"/>
          </a:xfrm>
          <a:prstGeom prst="rect">
            <a:avLst/>
          </a:prstGeom>
          <a:noFill/>
        </p:spPr>
        <p:txBody>
          <a:bodyPr wrap="square" rtlCol="0">
            <a:spAutoFit/>
          </a:bodyPr>
          <a:lstStyle/>
          <a:p>
            <a:r>
              <a:rPr lang="en-US" sz="1200" b="1" dirty="0" smtClean="0"/>
              <a:t>convergent</a:t>
            </a:r>
            <a:endParaRPr lang="en-US" sz="1200" b="1" dirty="0"/>
          </a:p>
        </p:txBody>
      </p:sp>
      <p:sp>
        <p:nvSpPr>
          <p:cNvPr id="7" name="7-Point Star 6"/>
          <p:cNvSpPr/>
          <p:nvPr/>
        </p:nvSpPr>
        <p:spPr>
          <a:xfrm>
            <a:off x="0" y="4267200"/>
            <a:ext cx="1981200" cy="15240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4572000"/>
            <a:ext cx="1447800" cy="923330"/>
          </a:xfrm>
          <a:prstGeom prst="rect">
            <a:avLst/>
          </a:prstGeom>
          <a:noFill/>
        </p:spPr>
        <p:txBody>
          <a:bodyPr wrap="square" rtlCol="0">
            <a:spAutoFit/>
          </a:bodyPr>
          <a:lstStyle/>
          <a:p>
            <a:r>
              <a:rPr lang="en-US" dirty="0" smtClean="0"/>
              <a:t>Use page 102 in textbook to help!</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Remembering details quiz; can you..</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lvl="0"/>
            <a:r>
              <a:rPr lang="en-GB" dirty="0" smtClean="0"/>
              <a:t>Remember the name of the three types of plate margin? </a:t>
            </a:r>
            <a:endParaRPr lang="en-US" dirty="0" smtClean="0"/>
          </a:p>
          <a:p>
            <a:pPr lvl="0"/>
            <a:r>
              <a:rPr lang="en-GB" dirty="0" smtClean="0"/>
              <a:t>Name one example of each type of margin? </a:t>
            </a:r>
            <a:endParaRPr lang="en-US" dirty="0" smtClean="0"/>
          </a:p>
          <a:p>
            <a:pPr lvl="0"/>
            <a:r>
              <a:rPr lang="en-GB" dirty="0" smtClean="0"/>
              <a:t>Remember the name of the person who thought of the theory of continental drift?</a:t>
            </a:r>
            <a:endParaRPr lang="en-US" dirty="0" smtClean="0"/>
          </a:p>
          <a:p>
            <a:pPr lvl="0"/>
            <a:r>
              <a:rPr lang="en-GB" dirty="0" smtClean="0"/>
              <a:t>Name the original landmass that eventually split up into the continents we now know?</a:t>
            </a:r>
            <a:endParaRPr lang="en-US" dirty="0" smtClean="0"/>
          </a:p>
          <a:p>
            <a:pPr lvl="0"/>
            <a:r>
              <a:rPr lang="en-GB" dirty="0" smtClean="0"/>
              <a:t>Name three currently active volcanoes? </a:t>
            </a:r>
            <a:endParaRPr lang="en-US" dirty="0" smtClean="0"/>
          </a:p>
          <a:p>
            <a:pPr lvl="0"/>
            <a:r>
              <a:rPr lang="en-GB" dirty="0" smtClean="0"/>
              <a:t>Name two places where severe earthquakes have occurred since 2000? </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50900"/>
          </a:xfrm>
        </p:spPr>
        <p:txBody>
          <a:bodyPr/>
          <a:lstStyle/>
          <a:p>
            <a:r>
              <a:rPr lang="en-GB" b="1" u="sng">
                <a:solidFill>
                  <a:schemeClr val="folHlink"/>
                </a:solidFill>
                <a:latin typeface="Comic Sans MS" pitchFamily="66" charset="0"/>
              </a:rPr>
              <a:t>How is it formed?</a:t>
            </a:r>
            <a:endParaRPr lang="en-US" b="1" u="sng">
              <a:solidFill>
                <a:schemeClr val="folHlink"/>
              </a:solidFill>
              <a:latin typeface="Comic Sans MS" pitchFamily="66" charset="0"/>
            </a:endParaRPr>
          </a:p>
        </p:txBody>
      </p:sp>
      <p:sp>
        <p:nvSpPr>
          <p:cNvPr id="26627" name="Rectangle 3"/>
          <p:cNvSpPr>
            <a:spLocks noGrp="1" noChangeArrowheads="1"/>
          </p:cNvSpPr>
          <p:nvPr>
            <p:ph type="body" idx="1"/>
          </p:nvPr>
        </p:nvSpPr>
        <p:spPr>
          <a:xfrm>
            <a:off x="457200" y="1341438"/>
            <a:ext cx="8229600" cy="5183187"/>
          </a:xfrm>
        </p:spPr>
        <p:txBody>
          <a:bodyPr>
            <a:normAutofit lnSpcReduction="10000"/>
          </a:bodyPr>
          <a:lstStyle/>
          <a:p>
            <a:r>
              <a:rPr lang="en-GB" sz="3600">
                <a:solidFill>
                  <a:schemeClr val="folHlink"/>
                </a:solidFill>
              </a:rPr>
              <a:t>Convection currents cause the plates to move apart</a:t>
            </a:r>
          </a:p>
          <a:p>
            <a:r>
              <a:rPr lang="en-GB" sz="3600">
                <a:solidFill>
                  <a:schemeClr val="folHlink"/>
                </a:solidFill>
              </a:rPr>
              <a:t>As the plates move apart the magma wells up from the mantle to form new basaltic oceanic crust (new plate area is formed)</a:t>
            </a:r>
          </a:p>
          <a:p>
            <a:r>
              <a:rPr lang="en-GB" sz="3600">
                <a:solidFill>
                  <a:schemeClr val="folHlink"/>
                </a:solidFill>
              </a:rPr>
              <a:t>The Earth’s surface area increases due to the formation of new oceanic crust – sea floor spreading</a:t>
            </a:r>
            <a:endParaRPr lang="en-US" sz="360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dissolve">
                                      <p:cBhvr>
                                        <p:cTn id="12" dur="500"/>
                                        <p:tgtEl>
                                          <p:spTgt spid="26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dissolve">
                                      <p:cBhvr>
                                        <p:cTn id="17" dur="500"/>
                                        <p:tgtEl>
                                          <p:spTgt spid="266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dissolve">
                                      <p:cBhvr>
                                        <p:cTn id="22"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Divergent (constructive) plate margins in Iceland</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600" y="990600"/>
            <a:ext cx="3276600" cy="318485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657600" y="1828800"/>
            <a:ext cx="4979336" cy="1919288"/>
          </a:xfrm>
          <a:prstGeom prst="rect">
            <a:avLst/>
          </a:prstGeom>
          <a:noFill/>
          <a:ln w="9525">
            <a:noFill/>
            <a:miter lim="800000"/>
            <a:headEnd/>
            <a:tailEnd/>
          </a:ln>
        </p:spPr>
      </p:pic>
      <p:pic>
        <p:nvPicPr>
          <p:cNvPr id="1028" name="Picture 4"/>
          <p:cNvPicPr>
            <a:picLocks noGrp="1" noChangeAspect="1" noChangeArrowheads="1"/>
          </p:cNvPicPr>
          <p:nvPr>
            <p:ph idx="1"/>
          </p:nvPr>
        </p:nvPicPr>
        <p:blipFill>
          <a:blip r:embed="rId4" cstate="print"/>
          <a:srcRect/>
          <a:stretch>
            <a:fillRect/>
          </a:stretch>
        </p:blipFill>
        <p:spPr bwMode="auto">
          <a:xfrm>
            <a:off x="533400" y="4267200"/>
            <a:ext cx="8229600" cy="230319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Constructive plate margins: </a:t>
            </a:r>
            <a:r>
              <a:rPr lang="en-GB" b="1" dirty="0" smtClean="0"/>
              <a:t>Using notes from the Tectonics DVD </a:t>
            </a:r>
            <a:r>
              <a:rPr lang="en-US" dirty="0" smtClean="0"/>
              <a:t/>
            </a:r>
            <a:br>
              <a:rPr lang="en-US" dirty="0" smtClean="0"/>
            </a:br>
            <a:endParaRPr lang="en-US" dirty="0"/>
          </a:p>
        </p:txBody>
      </p:sp>
      <p:sp>
        <p:nvSpPr>
          <p:cNvPr id="3" name="Content Placeholder 2"/>
          <p:cNvSpPr>
            <a:spLocks noGrp="1"/>
          </p:cNvSpPr>
          <p:nvPr>
            <p:ph idx="1"/>
          </p:nvPr>
        </p:nvSpPr>
        <p:spPr>
          <a:xfrm>
            <a:off x="304800" y="1371600"/>
            <a:ext cx="8229600" cy="5287963"/>
          </a:xfrm>
        </p:spPr>
        <p:txBody>
          <a:bodyPr>
            <a:normAutofit fontScale="47500" lnSpcReduction="20000"/>
          </a:bodyPr>
          <a:lstStyle/>
          <a:p>
            <a:pPr marL="742950" indent="-742950">
              <a:buFont typeface="+mj-lt"/>
              <a:buAutoNum type="arabicPeriod"/>
            </a:pPr>
            <a:endParaRPr lang="en-US" sz="3800" dirty="0" smtClean="0"/>
          </a:p>
          <a:p>
            <a:pPr marL="742950" lvl="0" indent="-742950">
              <a:buFont typeface="+mj-lt"/>
              <a:buAutoNum type="arabicPeriod"/>
            </a:pPr>
            <a:r>
              <a:rPr lang="en-GB" sz="3800" dirty="0" smtClean="0"/>
              <a:t>What’s a ‘composite volcano’ and why is it so-called? </a:t>
            </a:r>
            <a:endParaRPr lang="en-US" sz="3800" dirty="0" smtClean="0"/>
          </a:p>
          <a:p>
            <a:pPr marL="742950" lvl="0" indent="-742950">
              <a:buFont typeface="+mj-lt"/>
              <a:buAutoNum type="arabicPeriod"/>
            </a:pPr>
            <a:r>
              <a:rPr lang="en-GB" sz="3800" dirty="0" smtClean="0"/>
              <a:t>Why do volcanoes have different layers of different material? </a:t>
            </a:r>
            <a:endParaRPr lang="en-US" sz="3800" dirty="0" smtClean="0"/>
          </a:p>
          <a:p>
            <a:pPr marL="742950" lvl="0" indent="-742950">
              <a:buFont typeface="+mj-lt"/>
              <a:buAutoNum type="arabicPeriod"/>
            </a:pPr>
            <a:r>
              <a:rPr lang="en-GB" sz="3800" dirty="0" smtClean="0"/>
              <a:t>What’s the difference between a volcano and a caldera? </a:t>
            </a:r>
            <a:endParaRPr lang="en-US" sz="3800" dirty="0" smtClean="0"/>
          </a:p>
          <a:p>
            <a:pPr marL="742950" lvl="0" indent="-742950">
              <a:buFont typeface="+mj-lt"/>
              <a:buAutoNum type="arabicPeriod"/>
            </a:pPr>
            <a:r>
              <a:rPr lang="en-GB" sz="3800" dirty="0" smtClean="0"/>
              <a:t>Why are constructive plate margins also known as ‘divergent margins’? </a:t>
            </a:r>
            <a:endParaRPr lang="en-US" sz="3800" dirty="0" smtClean="0"/>
          </a:p>
          <a:p>
            <a:pPr marL="742950" lvl="0" indent="-742950">
              <a:buFont typeface="+mj-lt"/>
              <a:buAutoNum type="arabicPeriod"/>
            </a:pPr>
            <a:r>
              <a:rPr lang="en-GB" sz="3800" dirty="0" smtClean="0"/>
              <a:t>Why does Iceland have as many as 30 different volcanic systems? </a:t>
            </a:r>
            <a:endParaRPr lang="en-US" sz="3800" dirty="0" smtClean="0"/>
          </a:p>
          <a:p>
            <a:pPr marL="742950" lvl="0" indent="-742950">
              <a:buFont typeface="+mj-lt"/>
              <a:buAutoNum type="arabicPeriod"/>
            </a:pPr>
            <a:r>
              <a:rPr lang="en-GB" sz="3800" dirty="0" smtClean="0"/>
              <a:t>How and why does lava vary? </a:t>
            </a:r>
            <a:endParaRPr lang="en-US" sz="3800" dirty="0" smtClean="0"/>
          </a:p>
          <a:p>
            <a:pPr marL="742950" lvl="0" indent="-742950">
              <a:buFont typeface="+mj-lt"/>
              <a:buAutoNum type="arabicPeriod"/>
            </a:pPr>
            <a:r>
              <a:rPr lang="en-GB" sz="3800" dirty="0" smtClean="0"/>
              <a:t>What’s different about a ‘fissure eruption’? Why are they safer for people to watch than most volcanic eruptions? </a:t>
            </a:r>
            <a:endParaRPr lang="en-US" sz="3800" dirty="0" smtClean="0"/>
          </a:p>
          <a:p>
            <a:pPr marL="742950" lvl="0" indent="-742950">
              <a:buFont typeface="+mj-lt"/>
              <a:buAutoNum type="arabicPeriod"/>
            </a:pPr>
            <a:r>
              <a:rPr lang="en-GB" sz="3800" dirty="0" smtClean="0"/>
              <a:t>What’s the difference between a lava tube and a lava field?</a:t>
            </a:r>
            <a:endParaRPr lang="en-US" sz="3800" dirty="0" smtClean="0"/>
          </a:p>
          <a:p>
            <a:pPr marL="742950" lvl="0" indent="-742950">
              <a:buFont typeface="+mj-lt"/>
              <a:buAutoNum type="arabicPeriod"/>
            </a:pPr>
            <a:r>
              <a:rPr lang="en-GB" sz="3800" dirty="0" smtClean="0"/>
              <a:t>What’s the difference between a geyser and a </a:t>
            </a:r>
            <a:r>
              <a:rPr lang="en-GB" sz="3800" dirty="0" err="1" smtClean="0"/>
              <a:t>fumarole</a:t>
            </a:r>
            <a:r>
              <a:rPr lang="en-GB" sz="3800" dirty="0" smtClean="0"/>
              <a:t>? </a:t>
            </a:r>
            <a:endParaRPr lang="en-US" sz="3800" dirty="0" smtClean="0"/>
          </a:p>
          <a:p>
            <a:pPr marL="742950" lvl="0" indent="-742950">
              <a:buFont typeface="+mj-lt"/>
              <a:buAutoNum type="arabicPeriod"/>
            </a:pPr>
            <a:r>
              <a:rPr lang="en-GB" sz="3800" dirty="0" smtClean="0"/>
              <a:t>Why do many volcanic features have a limited life? </a:t>
            </a:r>
            <a:endParaRPr lang="en-US" sz="3800" dirty="0" smtClean="0"/>
          </a:p>
          <a:p>
            <a:pPr marL="742950" lvl="0" indent="-742950">
              <a:buFont typeface="+mj-lt"/>
              <a:buAutoNum type="arabicPeriod"/>
            </a:pPr>
            <a:r>
              <a:rPr lang="en-GB" sz="3800" dirty="0" smtClean="0"/>
              <a:t>What’s a ‘rift valley’? </a:t>
            </a:r>
            <a:endParaRPr lang="en-US" sz="3800" dirty="0" smtClean="0"/>
          </a:p>
          <a:p>
            <a:pPr marL="742950" lvl="0" indent="-742950">
              <a:buFont typeface="+mj-lt"/>
              <a:buAutoNum type="arabicPeriod"/>
            </a:pPr>
            <a:r>
              <a:rPr lang="en-GB" sz="3800" dirty="0" smtClean="0"/>
              <a:t>Why do volcanic eruptions become extremely hazardous where glaciers and ice are concerned? </a:t>
            </a:r>
            <a:endParaRPr lang="en-US" sz="3800" dirty="0" smtClean="0"/>
          </a:p>
          <a:p>
            <a:pPr marL="742950" lvl="0" indent="-742950">
              <a:buFont typeface="+mj-lt"/>
              <a:buAutoNum type="arabicPeriod"/>
            </a:pPr>
            <a:r>
              <a:rPr lang="en-GB" sz="3800" dirty="0" smtClean="0"/>
              <a:t>Why did </a:t>
            </a:r>
            <a:r>
              <a:rPr lang="en-GB" sz="3800" dirty="0" err="1" smtClean="0"/>
              <a:t>Eyjafjallajökull’s</a:t>
            </a:r>
            <a:r>
              <a:rPr lang="en-GB" sz="3800" dirty="0" smtClean="0"/>
              <a:t> eruption in 2010 have great impacts at long distances away from Iceland? Why were many people inconvenienced?  </a:t>
            </a:r>
            <a:endParaRPr lang="en-US" sz="38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 features of a divergent plate margins  </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5800" y="1447800"/>
            <a:ext cx="5191125" cy="44862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81400" y="5334000"/>
            <a:ext cx="5395480" cy="12763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53733"/>
            <a:ext cx="8229600" cy="3588610"/>
          </a:xfrm>
        </p:spPr>
      </p:pic>
    </p:spTree>
    <p:extLst>
      <p:ext uri="{BB962C8B-B14F-4D97-AF65-F5344CB8AC3E}">
        <p14:creationId xmlns:p14="http://schemas.microsoft.com/office/powerpoint/2010/main" val="138052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792</Words>
  <Application>Microsoft Macintosh PowerPoint</Application>
  <PresentationFormat>On-screen Show (4:3)</PresentationFormat>
  <Paragraphs>138</Paragraphs>
  <Slides>45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Calibri</vt:lpstr>
      <vt:lpstr>Comic Sans MS</vt:lpstr>
      <vt:lpstr>Arial</vt:lpstr>
      <vt:lpstr>Office Theme</vt:lpstr>
      <vt:lpstr>Plate boundaries</vt:lpstr>
      <vt:lpstr>In what ways do the plates move? </vt:lpstr>
      <vt:lpstr>What you need to know about each plate boundary:</vt:lpstr>
      <vt:lpstr>Divergent or constructive plate margin </vt:lpstr>
      <vt:lpstr>How is it formed?</vt:lpstr>
      <vt:lpstr>Divergent (constructive) plate margins in Iceland</vt:lpstr>
      <vt:lpstr>Constructive plate margins: Using notes from the Tectonics DVD  </vt:lpstr>
      <vt:lpstr>Characteristic features of a divergent plate margins  </vt:lpstr>
      <vt:lpstr>PowerPoint Presentation</vt:lpstr>
      <vt:lpstr>Mark scheme</vt:lpstr>
      <vt:lpstr>PowerPoint Presentation</vt:lpstr>
      <vt:lpstr>Explain the processes that take place at divergent plate boundaries (4) </vt:lpstr>
      <vt:lpstr>PowerPoint Presentation</vt:lpstr>
      <vt:lpstr>Conservative plate boundary</vt:lpstr>
      <vt:lpstr>What happens at conservative margins?</vt:lpstr>
      <vt:lpstr>San Andreas Fault</vt:lpstr>
      <vt:lpstr>Conservative plate margins: Notes from tectonics DVD</vt:lpstr>
      <vt:lpstr>PowerPoint Presentation</vt:lpstr>
      <vt:lpstr>When the plates collide  (or convergent plate boundaries)</vt:lpstr>
      <vt:lpstr>Key words we have learnt so far</vt:lpstr>
      <vt:lpstr>Diagram for memory </vt:lpstr>
      <vt:lpstr>How did you do?</vt:lpstr>
      <vt:lpstr>Destructive plate margin (where a continental plate meets an oceanic plate)- a form on convergent margin</vt:lpstr>
      <vt:lpstr>Labels:</vt:lpstr>
      <vt:lpstr>Montserrat: a destructive plate margin</vt:lpstr>
      <vt:lpstr>The difference in the lava produced… this will cause different types of volcanoes and eruptions</vt:lpstr>
      <vt:lpstr>Destructive plate margins: notes from tectonics DVD</vt:lpstr>
      <vt:lpstr>Characteristic features of a destructive (convergent) plate margin</vt:lpstr>
      <vt:lpstr>PowerPoint Presentation</vt:lpstr>
      <vt:lpstr>Practice exam paper (June 2010)</vt:lpstr>
      <vt:lpstr>Mark scheme</vt:lpstr>
      <vt:lpstr>How did this person do?</vt:lpstr>
      <vt:lpstr>PowerPoint Presentation</vt:lpstr>
      <vt:lpstr>PowerPoint Presentation</vt:lpstr>
      <vt:lpstr>Collision margin Continental and continental </vt:lpstr>
      <vt:lpstr>The Collision Zone</vt:lpstr>
      <vt:lpstr>The Alps and the Himalayas</vt:lpstr>
      <vt:lpstr>Exam questions</vt:lpstr>
      <vt:lpstr>PowerPoint Presentation</vt:lpstr>
      <vt:lpstr>Exam questions</vt:lpstr>
      <vt:lpstr>PowerPoint Presentation</vt:lpstr>
      <vt:lpstr>Oceanic/ oceanic boundary </vt:lpstr>
      <vt:lpstr>PowerPoint Presentation</vt:lpstr>
      <vt:lpstr>PowerPoint Presentation</vt:lpstr>
      <vt:lpstr>Remembering details quiz; can you.. </vt:lpstr>
    </vt:vector>
  </TitlesOfParts>
  <Company>BSH</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boundaries</dc:title>
  <dc:creator>agoodfellow</dc:creator>
  <cp:lastModifiedBy>Anna Bennett</cp:lastModifiedBy>
  <cp:revision>14</cp:revision>
  <dcterms:created xsi:type="dcterms:W3CDTF">2010-10-20T15:59:53Z</dcterms:created>
  <dcterms:modified xsi:type="dcterms:W3CDTF">2017-03-02T14:28:36Z</dcterms:modified>
</cp:coreProperties>
</file>