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60" r:id="rId6"/>
    <p:sldId id="262" r:id="rId7"/>
    <p:sldId id="263" r:id="rId8"/>
    <p:sldId id="264" r:id="rId9"/>
    <p:sldId id="265" r:id="rId10"/>
    <p:sldId id="266" r:id="rId11"/>
    <p:sldId id="25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32"/>
  </p:normalViewPr>
  <p:slideViewPr>
    <p:cSldViewPr snapToGrid="0" snapToObjects="1">
      <p:cViewPr varScale="1">
        <p:scale>
          <a:sx n="113" d="100"/>
          <a:sy n="113"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8E28E-ADFF-A94B-9C37-0E82F752A27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89890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E28E-ADFF-A94B-9C37-0E82F752A27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72242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E28E-ADFF-A94B-9C37-0E82F752A27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64546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E28E-ADFF-A94B-9C37-0E82F752A27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4744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8E28E-ADFF-A94B-9C37-0E82F752A27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214179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8E28E-ADFF-A94B-9C37-0E82F752A273}"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95194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8E28E-ADFF-A94B-9C37-0E82F752A273}"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53004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8E28E-ADFF-A94B-9C37-0E82F752A273}"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62949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8E28E-ADFF-A94B-9C37-0E82F752A273}"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34322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8E28E-ADFF-A94B-9C37-0E82F752A273}"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29713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8E28E-ADFF-A94B-9C37-0E82F752A273}"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D2D58-0789-D747-958A-99E39B4734ED}" type="slidenum">
              <a:rPr lang="en-US" smtClean="0"/>
              <a:t>‹#›</a:t>
            </a:fld>
            <a:endParaRPr lang="en-US"/>
          </a:p>
        </p:txBody>
      </p:sp>
    </p:spTree>
    <p:extLst>
      <p:ext uri="{BB962C8B-B14F-4D97-AF65-F5344CB8AC3E}">
        <p14:creationId xmlns:p14="http://schemas.microsoft.com/office/powerpoint/2010/main" val="1828536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E28E-ADFF-A94B-9C37-0E82F752A273}" type="datetimeFigureOut">
              <a:rPr lang="en-US" smtClean="0"/>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D2D58-0789-D747-958A-99E39B4734ED}" type="slidenum">
              <a:rPr lang="en-US" smtClean="0"/>
              <a:t>‹#›</a:t>
            </a:fld>
            <a:endParaRPr lang="en-US"/>
          </a:p>
        </p:txBody>
      </p:sp>
    </p:spTree>
    <p:extLst>
      <p:ext uri="{BB962C8B-B14F-4D97-AF65-F5344CB8AC3E}">
        <p14:creationId xmlns:p14="http://schemas.microsoft.com/office/powerpoint/2010/main" val="14539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us-news/2017/jan/24/keystone-xl-dakota-access-pipelines-revived-trump-administration" TargetMode="External"/><Relationship Id="rId4" Type="http://schemas.openxmlformats.org/officeDocument/2006/relationships/hyperlink" Target="http://www.cnn.com/2016/09/07/us/dakota-access-pipeline-visual-guide/" TargetMode="External"/><Relationship Id="rId5" Type="http://schemas.openxmlformats.org/officeDocument/2006/relationships/hyperlink" Target="http://www.nytimes.com/2016/11/02/us/standing-rock-front-lines.html" TargetMode="External"/><Relationship Id="rId6" Type="http://schemas.openxmlformats.org/officeDocument/2006/relationships/hyperlink" Target="https://www.nytimes.com/2016/11/02/us/north-dakota-oil-pipeline-battle-whos-fighting-and-why.html" TargetMode="External"/><Relationship Id="rId1" Type="http://schemas.openxmlformats.org/officeDocument/2006/relationships/slideLayout" Target="../slideLayouts/slideLayout2.xml"/><Relationship Id="rId2" Type="http://schemas.openxmlformats.org/officeDocument/2006/relationships/hyperlink" Target="http://www.bbc.com/news/world-us-canada-3786395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n.com/2016/09/07/us/dakota-access-pipeline-visual-guide/"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usuncut.com/news/standing-sioux-tribe-just-responded-trumps-dakota-pipeline-order/"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us-news/2017/jan/24/keystone-xl-dakota-access-pipelines-revived-trump-administration" TargetMode="Externa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o-r4oXwnG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Geopolitical issues </a:t>
            </a:r>
            <a:endParaRPr lang="en-US" dirty="0"/>
          </a:p>
        </p:txBody>
      </p:sp>
      <p:sp>
        <p:nvSpPr>
          <p:cNvPr id="3" name="Subtitle 2"/>
          <p:cNvSpPr>
            <a:spLocks noGrp="1"/>
          </p:cNvSpPr>
          <p:nvPr>
            <p:ph type="subTitle" idx="1"/>
          </p:nvPr>
        </p:nvSpPr>
        <p:spPr/>
        <p:txBody>
          <a:bodyPr/>
          <a:lstStyle/>
          <a:p>
            <a:r>
              <a:rPr lang="en-US" b="1" dirty="0"/>
              <a:t>Battle Over an Oil Pipeline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725" y="203200"/>
            <a:ext cx="4914819" cy="23085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85" y="0"/>
            <a:ext cx="4064970" cy="2421465"/>
          </a:xfrm>
          <a:prstGeom prst="rect">
            <a:avLst/>
          </a:prstGeom>
        </p:spPr>
      </p:pic>
      <p:sp>
        <p:nvSpPr>
          <p:cNvPr id="6" name="TextBox 5"/>
          <p:cNvSpPr txBox="1"/>
          <p:nvPr/>
        </p:nvSpPr>
        <p:spPr>
          <a:xfrm>
            <a:off x="598312" y="3509963"/>
            <a:ext cx="3285066" cy="3077766"/>
          </a:xfrm>
          <a:prstGeom prst="rect">
            <a:avLst/>
          </a:prstGeom>
          <a:noFill/>
        </p:spPr>
        <p:txBody>
          <a:bodyPr wrap="square" rtlCol="0">
            <a:spAutoFit/>
          </a:bodyPr>
          <a:lstStyle/>
          <a:p>
            <a:r>
              <a:rPr lang="en-US" b="1" u="sng" dirty="0" smtClean="0">
                <a:solidFill>
                  <a:srgbClr val="0070C0"/>
                </a:solidFill>
              </a:rPr>
              <a:t> </a:t>
            </a:r>
            <a:r>
              <a:rPr lang="en-US" sz="2200" b="1" u="sng" dirty="0" smtClean="0">
                <a:solidFill>
                  <a:srgbClr val="0070C0"/>
                </a:solidFill>
              </a:rPr>
              <a:t>Geopolitics: </a:t>
            </a:r>
            <a:r>
              <a:rPr lang="en-US" sz="2200" dirty="0" smtClean="0">
                <a:solidFill>
                  <a:srgbClr val="0070C0"/>
                </a:solidFill>
              </a:rPr>
              <a:t>The study in the ways in which political decisions and processes affect the way space and resources are used. It is the relationship between geography, economics and politics. </a:t>
            </a:r>
          </a:p>
          <a:p>
            <a:endParaRPr lang="en-US" dirty="0"/>
          </a:p>
        </p:txBody>
      </p:sp>
      <p:sp>
        <p:nvSpPr>
          <p:cNvPr id="7" name="TextBox 6"/>
          <p:cNvSpPr txBox="1"/>
          <p:nvPr/>
        </p:nvSpPr>
        <p:spPr>
          <a:xfrm>
            <a:off x="4854222" y="4429126"/>
            <a:ext cx="5046134" cy="1107996"/>
          </a:xfrm>
          <a:prstGeom prst="rect">
            <a:avLst/>
          </a:prstGeom>
          <a:noFill/>
        </p:spPr>
        <p:txBody>
          <a:bodyPr wrap="square" rtlCol="0">
            <a:spAutoFit/>
          </a:bodyPr>
          <a:lstStyle/>
          <a:p>
            <a:r>
              <a:rPr lang="en-US" sz="2200" b="1" u="sng" dirty="0" smtClean="0">
                <a:solidFill>
                  <a:srgbClr val="7030A0"/>
                </a:solidFill>
              </a:rPr>
              <a:t>LO/ success criteria:  </a:t>
            </a:r>
            <a:r>
              <a:rPr lang="en-US" sz="2200" b="1" dirty="0" smtClean="0">
                <a:solidFill>
                  <a:srgbClr val="7030A0"/>
                </a:solidFill>
              </a:rPr>
              <a:t>To create a balanced argument using SEEP for and against the development of the Keystone oil pipeline</a:t>
            </a:r>
            <a:endParaRPr lang="en-US" sz="2200" b="1" dirty="0">
              <a:solidFill>
                <a:srgbClr val="7030A0"/>
              </a:solidFill>
            </a:endParaRPr>
          </a:p>
        </p:txBody>
      </p:sp>
    </p:spTree>
    <p:extLst>
      <p:ext uri="{BB962C8B-B14F-4D97-AF65-F5344CB8AC3E}">
        <p14:creationId xmlns:p14="http://schemas.microsoft.com/office/powerpoint/2010/main" val="118711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pPr marL="0" indent="0">
              <a:buNone/>
            </a:pPr>
            <a:r>
              <a:rPr lang="en-US" dirty="0" smtClean="0"/>
              <a:t>Create a detailed overview of the current situation of the pipeline including specific case study detail.</a:t>
            </a:r>
          </a:p>
          <a:p>
            <a:r>
              <a:rPr lang="en-US" dirty="0" smtClean="0"/>
              <a:t>Consider the SEEP impacts (positive and negative)</a:t>
            </a:r>
          </a:p>
          <a:p>
            <a:r>
              <a:rPr lang="en-US" dirty="0" smtClean="0"/>
              <a:t>Include specific case study figures</a:t>
            </a:r>
          </a:p>
          <a:p>
            <a:r>
              <a:rPr lang="en-US" dirty="0" smtClean="0"/>
              <a:t>Consider the views of the different groups involved.</a:t>
            </a:r>
          </a:p>
          <a:p>
            <a:endParaRPr lang="en-US" dirty="0"/>
          </a:p>
        </p:txBody>
      </p:sp>
    </p:spTree>
    <p:extLst>
      <p:ext uri="{BB962C8B-B14F-4D97-AF65-F5344CB8AC3E}">
        <p14:creationId xmlns:p14="http://schemas.microsoft.com/office/powerpoint/2010/main" val="69154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err="1" smtClean="0"/>
              <a:t>BBC:Dakota</a:t>
            </a:r>
            <a:r>
              <a:rPr lang="en-US" b="1" dirty="0" smtClean="0"/>
              <a:t> </a:t>
            </a:r>
            <a:r>
              <a:rPr lang="en-US" b="1" dirty="0"/>
              <a:t>Pipeline: What's behind the controversy?</a:t>
            </a:r>
            <a:endParaRPr lang="en-US" dirty="0" smtClean="0">
              <a:hlinkClick r:id="rId2"/>
            </a:endParaRPr>
          </a:p>
          <a:p>
            <a:pPr marL="0" indent="0">
              <a:buNone/>
            </a:pPr>
            <a:r>
              <a:rPr lang="en-US" dirty="0" smtClean="0">
                <a:hlinkClick r:id="rId2"/>
              </a:rPr>
              <a:t>http://www.bbc.com/news/world-us-canada-37863955</a:t>
            </a:r>
            <a:endParaRPr lang="en-US" dirty="0" smtClean="0"/>
          </a:p>
          <a:p>
            <a:pPr marL="0" indent="0">
              <a:buNone/>
            </a:pPr>
            <a:r>
              <a:rPr lang="en-US" dirty="0" smtClean="0"/>
              <a:t>Guardian: </a:t>
            </a:r>
            <a:r>
              <a:rPr lang="en-US" dirty="0"/>
              <a:t>Trump orders revival of Keystone XL and Dakota Access pipelines</a:t>
            </a:r>
            <a:endParaRPr lang="en-US" dirty="0" smtClean="0"/>
          </a:p>
          <a:p>
            <a:pPr marL="0" indent="0">
              <a:buNone/>
            </a:pPr>
            <a:r>
              <a:rPr lang="en-US" dirty="0" smtClean="0">
                <a:hlinkClick r:id="rId3"/>
              </a:rPr>
              <a:t>https://www.theguardian.com/us-news/2017/jan/24/keystone-xl-dakota-access-pipelines-revived-trump-administration</a:t>
            </a:r>
            <a:endParaRPr lang="en-US" dirty="0" smtClean="0"/>
          </a:p>
          <a:p>
            <a:pPr marL="0" indent="0">
              <a:buNone/>
            </a:pPr>
            <a:r>
              <a:rPr lang="en-US" dirty="0" smtClean="0"/>
              <a:t>CNN: </a:t>
            </a:r>
            <a:r>
              <a:rPr lang="en-US" dirty="0"/>
              <a:t>Dakota Access Pipeline: What's at stake?</a:t>
            </a:r>
            <a:endParaRPr lang="en-US" dirty="0" smtClean="0"/>
          </a:p>
          <a:p>
            <a:pPr marL="0" indent="0">
              <a:buNone/>
            </a:pPr>
            <a:r>
              <a:rPr lang="en-US" dirty="0" smtClean="0">
                <a:hlinkClick r:id="rId4"/>
              </a:rPr>
              <a:t>http://www.cnn.com/2016/09/07/us/dakota-access-pipeline-visual-guide/</a:t>
            </a:r>
            <a:endParaRPr lang="en-US" dirty="0"/>
          </a:p>
          <a:p>
            <a:pPr marL="0" indent="0">
              <a:buNone/>
            </a:pPr>
            <a:r>
              <a:rPr lang="en-US" b="1" dirty="0" smtClean="0"/>
              <a:t>NY times: North </a:t>
            </a:r>
            <a:r>
              <a:rPr lang="en-US" b="1" dirty="0"/>
              <a:t>Dakota Oil </a:t>
            </a:r>
            <a:r>
              <a:rPr lang="en-US" b="1" dirty="0" smtClean="0"/>
              <a:t>Pipeline Battle</a:t>
            </a:r>
            <a:r>
              <a:rPr lang="en-US" b="1" dirty="0"/>
              <a:t>: Who’s Fighting and Why</a:t>
            </a:r>
            <a:endParaRPr lang="en-US" u="sng" dirty="0">
              <a:hlinkClick r:id="rId5"/>
            </a:endParaRPr>
          </a:p>
          <a:p>
            <a:pPr marL="0" lvl="0" indent="0">
              <a:lnSpc>
                <a:spcPct val="100000"/>
              </a:lnSpc>
              <a:spcBef>
                <a:spcPts val="0"/>
              </a:spcBef>
              <a:buNone/>
            </a:pPr>
            <a:r>
              <a:rPr lang="en-US" u="sng" dirty="0" smtClean="0">
                <a:hlinkClick r:id="rId6"/>
              </a:rPr>
              <a:t>https://www.nytimes.com/2016/11/02/us/north-dakota-oil-pipeline-battle-whos-fighting-and-why.html</a:t>
            </a:r>
            <a:endParaRPr lang="en-US" u="sng" dirty="0" smtClean="0">
              <a:hlinkClick r:id="rId5"/>
            </a:endParaRPr>
          </a:p>
          <a:p>
            <a:pPr marL="0" lvl="0" indent="0">
              <a:lnSpc>
                <a:spcPct val="100000"/>
              </a:lnSpc>
              <a:spcBef>
                <a:spcPts val="0"/>
              </a:spcBef>
              <a:buNone/>
            </a:pPr>
            <a:endParaRPr lang="en-US" u="sng" dirty="0" smtClean="0">
              <a:hlinkClick r:id="rId5"/>
            </a:endParaRPr>
          </a:p>
        </p:txBody>
      </p:sp>
    </p:spTree>
    <p:extLst>
      <p:ext uri="{BB962C8B-B14F-4D97-AF65-F5344CB8AC3E}">
        <p14:creationId xmlns:p14="http://schemas.microsoft.com/office/powerpoint/2010/main" val="2107654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Should the pipeline </a:t>
            </a:r>
            <a:r>
              <a:rPr lang="en-US" smtClean="0"/>
              <a:t>construction  continue? </a:t>
            </a:r>
            <a:endParaRPr lang="en-US" dirty="0"/>
          </a:p>
        </p:txBody>
      </p:sp>
    </p:spTree>
    <p:extLst>
      <p:ext uri="{BB962C8B-B14F-4D97-AF65-F5344CB8AC3E}">
        <p14:creationId xmlns:p14="http://schemas.microsoft.com/office/powerpoint/2010/main" val="200180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several months, Native American tribes and their allies, led by the Standing Rock Sioux, have been protesting against the Dakota Access pipeline, a project that would transport oil from the Bakken oil fields in North Dakota and Montana across the Plains to Illinois. The protesters, numbering in the thousands and including members of hundreds of different tribes, argue that completing the pipeline would desecrate ancestral lands, threaten the water supply, and unfairly burden the Standing Rock Sioux tribe, which is unlikely to benefit from any economic development that accompanies the project. Energy Transfer Partners, the corporation behind the pipeline, suggests the project will lead to greater economic development and increased safety and efficiency compared to the trains that currently carry Bakken crude oil.</a:t>
            </a:r>
            <a:endParaRPr lang="en-US" dirty="0"/>
          </a:p>
        </p:txBody>
      </p:sp>
    </p:spTree>
    <p:extLst>
      <p:ext uri="{BB962C8B-B14F-4D97-AF65-F5344CB8AC3E}">
        <p14:creationId xmlns:p14="http://schemas.microsoft.com/office/powerpoint/2010/main" val="203714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66" y="1498247"/>
            <a:ext cx="8273529" cy="4789938"/>
          </a:xfrm>
        </p:spPr>
      </p:pic>
    </p:spTree>
    <p:extLst>
      <p:ext uri="{BB962C8B-B14F-4D97-AF65-F5344CB8AC3E}">
        <p14:creationId xmlns:p14="http://schemas.microsoft.com/office/powerpoint/2010/main" val="142324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a:t>
            </a:r>
            <a:endParaRPr lang="en-US" dirty="0"/>
          </a:p>
        </p:txBody>
      </p:sp>
      <p:sp>
        <p:nvSpPr>
          <p:cNvPr id="3" name="Content Placeholder 2"/>
          <p:cNvSpPr>
            <a:spLocks noGrp="1"/>
          </p:cNvSpPr>
          <p:nvPr>
            <p:ph idx="1"/>
          </p:nvPr>
        </p:nvSpPr>
        <p:spPr>
          <a:xfrm>
            <a:off x="838200" y="1340203"/>
            <a:ext cx="5077178" cy="4351338"/>
          </a:xfrm>
        </p:spPr>
        <p:txBody>
          <a:bodyPr>
            <a:normAutofit fontScale="92500" lnSpcReduction="10000"/>
          </a:bodyPr>
          <a:lstStyle/>
          <a:p>
            <a:r>
              <a:rPr lang="en-US" dirty="0" smtClean="0">
                <a:hlinkClick r:id="rId2"/>
              </a:rPr>
              <a:t>http://www.cnn.com/2016/09/07/us/dakota-access-pipeline-visual-guide/</a:t>
            </a:r>
            <a:endParaRPr lang="en-US" dirty="0" smtClean="0"/>
          </a:p>
          <a:p>
            <a:pPr marL="0" indent="0">
              <a:buNone/>
            </a:pPr>
            <a:r>
              <a:rPr lang="en-US" dirty="0" smtClean="0"/>
              <a:t>The </a:t>
            </a:r>
            <a:r>
              <a:rPr lang="en-US" dirty="0"/>
              <a:t>issue is often presented as a conflict between two sides: the Standing Rock Sioux tribe and Energy Transfer Partners. </a:t>
            </a:r>
            <a:endParaRPr lang="en-US" dirty="0" smtClean="0"/>
          </a:p>
          <a:p>
            <a:pPr marL="0" indent="0">
              <a:buNone/>
            </a:pPr>
            <a:endParaRPr lang="en-US" dirty="0"/>
          </a:p>
          <a:p>
            <a:pPr marL="0" indent="0">
              <a:buNone/>
            </a:pPr>
            <a:r>
              <a:rPr lang="en-US" dirty="0" smtClean="0"/>
              <a:t>Who </a:t>
            </a:r>
            <a:r>
              <a:rPr lang="en-US" dirty="0"/>
              <a:t>else might be affected by the construction of the pipeline, in the state, the nation and beyond? </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022" y="2621845"/>
            <a:ext cx="6173159" cy="4106334"/>
          </a:xfrm>
          <a:prstGeom prst="rect">
            <a:avLst/>
          </a:prstGeom>
        </p:spPr>
      </p:pic>
      <p:sp>
        <p:nvSpPr>
          <p:cNvPr id="5" name="TextBox 4"/>
          <p:cNvSpPr txBox="1"/>
          <p:nvPr/>
        </p:nvSpPr>
        <p:spPr>
          <a:xfrm>
            <a:off x="7726312" y="1975514"/>
            <a:ext cx="3070577" cy="646331"/>
          </a:xfrm>
          <a:prstGeom prst="rect">
            <a:avLst/>
          </a:prstGeom>
          <a:noFill/>
        </p:spPr>
        <p:txBody>
          <a:bodyPr wrap="square" rtlCol="0">
            <a:spAutoFit/>
          </a:bodyPr>
          <a:lstStyle/>
          <a:p>
            <a:r>
              <a:rPr lang="en-US" dirty="0" smtClean="0"/>
              <a:t>You could organize your ideas like this: </a:t>
            </a:r>
            <a:endParaRPr lang="en-US" dirty="0"/>
          </a:p>
        </p:txBody>
      </p:sp>
    </p:spTree>
    <p:extLst>
      <p:ext uri="{BB962C8B-B14F-4D97-AF65-F5344CB8AC3E}">
        <p14:creationId xmlns:p14="http://schemas.microsoft.com/office/powerpoint/2010/main" val="195518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80855"/>
            <a:ext cx="10515600" cy="24478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51112"/>
            <a:ext cx="3471919" cy="2161822"/>
          </a:xfrm>
          <a:prstGeom prst="rect">
            <a:avLst/>
          </a:prstGeom>
        </p:spPr>
      </p:pic>
      <p:sp>
        <p:nvSpPr>
          <p:cNvPr id="6" name="Rectangle 5"/>
          <p:cNvSpPr/>
          <p:nvPr/>
        </p:nvSpPr>
        <p:spPr>
          <a:xfrm>
            <a:off x="5113867" y="4076680"/>
            <a:ext cx="6096000" cy="646331"/>
          </a:xfrm>
          <a:prstGeom prst="rect">
            <a:avLst/>
          </a:prstGeom>
        </p:spPr>
        <p:txBody>
          <a:bodyPr>
            <a:spAutoFit/>
          </a:bodyPr>
          <a:lstStyle/>
          <a:p>
            <a:r>
              <a:rPr lang="en-US" dirty="0" smtClean="0">
                <a:hlinkClick r:id="rId4"/>
              </a:rPr>
              <a:t>http://</a:t>
            </a:r>
            <a:r>
              <a:rPr lang="en-US" dirty="0" err="1" smtClean="0">
                <a:hlinkClick r:id="rId4"/>
              </a:rPr>
              <a:t>usuncut.com</a:t>
            </a:r>
            <a:r>
              <a:rPr lang="en-US" dirty="0" smtClean="0">
                <a:hlinkClick r:id="rId4"/>
              </a:rPr>
              <a:t>/news/standing-sioux-tribe-just-responded-trumps-dakota-pipeline-order/</a:t>
            </a:r>
            <a:endParaRPr lang="en-US" dirty="0"/>
          </a:p>
        </p:txBody>
      </p:sp>
    </p:spTree>
    <p:extLst>
      <p:ext uri="{BB962C8B-B14F-4D97-AF65-F5344CB8AC3E}">
        <p14:creationId xmlns:p14="http://schemas.microsoft.com/office/powerpoint/2010/main" val="135124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current situation </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err="1" smtClean="0">
                <a:hlinkClick r:id="rId2"/>
              </a:rPr>
              <a:t>www.theguardian.com</a:t>
            </a:r>
            <a:r>
              <a:rPr lang="en-US" dirty="0" smtClean="0">
                <a:hlinkClick r:id="rId2"/>
              </a:rPr>
              <a:t>/us-news/2017/</a:t>
            </a:r>
            <a:r>
              <a:rPr lang="en-US" dirty="0" err="1" smtClean="0">
                <a:hlinkClick r:id="rId2"/>
              </a:rPr>
              <a:t>jan</a:t>
            </a:r>
            <a:r>
              <a:rPr lang="en-US" dirty="0" smtClean="0">
                <a:hlinkClick r:id="rId2"/>
              </a:rPr>
              <a:t>/24/keystone-xl-dakota-access-pipelines-revived-trump-administration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055" y="3011311"/>
            <a:ext cx="5905500" cy="3594100"/>
          </a:xfrm>
          <a:prstGeom prst="rect">
            <a:avLst/>
          </a:prstGeom>
        </p:spPr>
      </p:pic>
    </p:spTree>
    <p:extLst>
      <p:ext uri="{BB962C8B-B14F-4D97-AF65-F5344CB8AC3E}">
        <p14:creationId xmlns:p14="http://schemas.microsoft.com/office/powerpoint/2010/main" val="72686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Cultural/social issues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6716" y="1836914"/>
            <a:ext cx="4107084"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2029354"/>
            <a:ext cx="5575300" cy="4273232"/>
          </a:xfrm>
          <a:prstGeom prst="rect">
            <a:avLst/>
          </a:prstGeom>
        </p:spPr>
      </p:pic>
    </p:spTree>
    <p:extLst>
      <p:ext uri="{BB962C8B-B14F-4D97-AF65-F5344CB8AC3E}">
        <p14:creationId xmlns:p14="http://schemas.microsoft.com/office/powerpoint/2010/main" val="95585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210800" cy="1143000"/>
          </a:xfrm>
        </p:spPr>
        <p:txBody>
          <a:bodyPr>
            <a:normAutofit/>
          </a:bodyPr>
          <a:lstStyle/>
          <a:p>
            <a:r>
              <a:rPr lang="en-US" b="1" dirty="0" smtClean="0"/>
              <a:t>Environmental </a:t>
            </a:r>
            <a:r>
              <a:rPr lang="en-US" b="1" smtClean="0"/>
              <a:t>issues with PIPE </a:t>
            </a:r>
            <a:r>
              <a:rPr lang="en-US" b="1" dirty="0"/>
              <a:t>TRANSPORT</a:t>
            </a:r>
            <a:endParaRPr lang="en-US" dirty="0"/>
          </a:p>
        </p:txBody>
      </p:sp>
      <p:sp>
        <p:nvSpPr>
          <p:cNvPr id="3" name="Content Placeholder 2"/>
          <p:cNvSpPr>
            <a:spLocks noGrp="1"/>
          </p:cNvSpPr>
          <p:nvPr>
            <p:ph idx="1"/>
          </p:nvPr>
        </p:nvSpPr>
        <p:spPr>
          <a:xfrm>
            <a:off x="1108834" y="762000"/>
            <a:ext cx="8836675" cy="6096000"/>
          </a:xfrm>
        </p:spPr>
        <p:txBody>
          <a:bodyPr>
            <a:normAutofit fontScale="92500" lnSpcReduction="20000"/>
          </a:bodyPr>
          <a:lstStyle/>
          <a:p>
            <a:r>
              <a:rPr lang="en-US" dirty="0"/>
              <a:t>The Keystone Pipeline System is an oil pipeline system in Canada and the United States, commissioned since 2010.</a:t>
            </a:r>
          </a:p>
          <a:p>
            <a:r>
              <a:rPr lang="en-US" dirty="0"/>
              <a:t>It runs from the Western Canadian Sedimentary Basin in Alberta to refineries in Illinois and Texas, and also to oil tank farms and oil pipeline distribution </a:t>
            </a:r>
            <a:r>
              <a:rPr lang="en-US" dirty="0" err="1"/>
              <a:t>centre</a:t>
            </a:r>
            <a:r>
              <a:rPr lang="en-US" dirty="0"/>
              <a:t> in Cushing, Oklahoma.</a:t>
            </a:r>
          </a:p>
          <a:p>
            <a:r>
              <a:rPr lang="en-US" dirty="0"/>
              <a:t>The US is currently trying to pass an extension to the pipeline to increase transport of oil, called Keystone XL. </a:t>
            </a:r>
          </a:p>
          <a:p>
            <a:r>
              <a:rPr lang="en-US" dirty="0"/>
              <a:t>Different environmental groups, citizens, and politicians have raised concerns about the potential negative impacts of the Keystone XL project. The main issues are the risk of oil spills along the pipeline, which would traverse highly sensitive terrain, and 17% higher greenhouse gas emissions from the extraction of oil sands compared to extraction of conventional oil. </a:t>
            </a:r>
            <a:endParaRPr lang="en-US" dirty="0">
              <a:hlinkClick r:id="rId2"/>
            </a:endParaRPr>
          </a:p>
          <a:p>
            <a:endParaRPr lang="en-US" dirty="0" smtClean="0">
              <a:hlinkClick r:id="rId2"/>
            </a:endParaRPr>
          </a:p>
          <a:p>
            <a:r>
              <a:rPr lang="en-US" b="1" dirty="0"/>
              <a:t>PIPELINE SPILLS IN NORTH DAKOTA, </a:t>
            </a:r>
            <a:r>
              <a:rPr lang="en-US" b="1" dirty="0" smtClean="0"/>
              <a:t>USA: </a:t>
            </a:r>
            <a:r>
              <a:rPr lang="en-US" dirty="0" smtClean="0">
                <a:hlinkClick r:id="rId2"/>
              </a:rPr>
              <a:t>https</a:t>
            </a:r>
            <a:r>
              <a:rPr lang="en-US" dirty="0">
                <a:hlinkClick r:id="rId2"/>
              </a:rPr>
              <a:t>://www.youtube.com/watch?v=Jo-r4oXwnGg</a:t>
            </a:r>
            <a:endParaRPr lang="en-US" dirty="0"/>
          </a:p>
          <a:p>
            <a:endParaRPr lang="en-US" dirty="0"/>
          </a:p>
        </p:txBody>
      </p:sp>
    </p:spTree>
    <p:extLst>
      <p:ext uri="{BB962C8B-B14F-4D97-AF65-F5344CB8AC3E}">
        <p14:creationId xmlns:p14="http://schemas.microsoft.com/office/powerpoint/2010/main" val="175802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14" y="214489"/>
            <a:ext cx="4924724" cy="6358114"/>
          </a:xfrm>
          <a:prstGeom prst="rect">
            <a:avLst/>
          </a:prstGeom>
        </p:spPr>
      </p:pic>
    </p:spTree>
    <p:extLst>
      <p:ext uri="{BB962C8B-B14F-4D97-AF65-F5344CB8AC3E}">
        <p14:creationId xmlns:p14="http://schemas.microsoft.com/office/powerpoint/2010/main" val="362462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387</Words>
  <Application>Microsoft Macintosh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Arial</vt:lpstr>
      <vt:lpstr>Office Theme</vt:lpstr>
      <vt:lpstr>Geopolitical issues </vt:lpstr>
      <vt:lpstr>The situation </vt:lpstr>
      <vt:lpstr>Location </vt:lpstr>
      <vt:lpstr>The situation </vt:lpstr>
      <vt:lpstr>PowerPoint Presentation</vt:lpstr>
      <vt:lpstr>What is the current situation </vt:lpstr>
      <vt:lpstr>Cultural/social issues </vt:lpstr>
      <vt:lpstr>Environmental issues with PIPE TRANSPORT</vt:lpstr>
      <vt:lpstr>PowerPoint Presentation</vt:lpstr>
      <vt:lpstr>TASK</vt:lpstr>
      <vt:lpstr>Resources:</vt:lpstr>
      <vt:lpstr>Conclusion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Geopolitical issues </dc:title>
  <dc:creator>Anna Bennett</dc:creator>
  <cp:lastModifiedBy>Anna Bennett</cp:lastModifiedBy>
  <cp:revision>4</cp:revision>
  <dcterms:created xsi:type="dcterms:W3CDTF">2017-01-28T13:56:47Z</dcterms:created>
  <dcterms:modified xsi:type="dcterms:W3CDTF">2017-01-29T23:15:19Z</dcterms:modified>
</cp:coreProperties>
</file>