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70" r:id="rId3"/>
    <p:sldId id="257" r:id="rId4"/>
    <p:sldId id="273" r:id="rId5"/>
    <p:sldId id="261" r:id="rId6"/>
    <p:sldId id="274" r:id="rId7"/>
    <p:sldId id="271" r:id="rId8"/>
    <p:sldId id="258" r:id="rId9"/>
    <p:sldId id="272" r:id="rId10"/>
    <p:sldId id="267"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EA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729"/>
  </p:normalViewPr>
  <p:slideViewPr>
    <p:cSldViewPr snapToGrid="0" snapToObjects="1">
      <p:cViewPr varScale="1">
        <p:scale>
          <a:sx n="90" d="100"/>
          <a:sy n="90" d="100"/>
        </p:scale>
        <p:origin x="232" y="8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57265-1835-1B42-A052-51E11E97B27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69BEAB-9468-8A44-B112-BB746121BF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EDC697-ECE7-9B47-8C0F-EAF1CCB23500}"/>
              </a:ext>
            </a:extLst>
          </p:cNvPr>
          <p:cNvSpPr>
            <a:spLocks noGrp="1"/>
          </p:cNvSpPr>
          <p:nvPr>
            <p:ph type="dt" sz="half" idx="10"/>
          </p:nvPr>
        </p:nvSpPr>
        <p:spPr/>
        <p:txBody>
          <a:bodyPr/>
          <a:lstStyle/>
          <a:p>
            <a:fld id="{1B4A90F6-8B2B-B24B-827B-B16C20810B40}" type="datetimeFigureOut">
              <a:rPr lang="en-US" smtClean="0"/>
              <a:t>4/6/20</a:t>
            </a:fld>
            <a:endParaRPr lang="en-US"/>
          </a:p>
        </p:txBody>
      </p:sp>
      <p:sp>
        <p:nvSpPr>
          <p:cNvPr id="5" name="Footer Placeholder 4">
            <a:extLst>
              <a:ext uri="{FF2B5EF4-FFF2-40B4-BE49-F238E27FC236}">
                <a16:creationId xmlns:a16="http://schemas.microsoft.com/office/drawing/2014/main" id="{5F079EE6-73DD-4E4A-983C-66CDD7AE1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39FFEF-4228-E94D-97B3-D73E90D24E07}"/>
              </a:ext>
            </a:extLst>
          </p:cNvPr>
          <p:cNvSpPr>
            <a:spLocks noGrp="1"/>
          </p:cNvSpPr>
          <p:nvPr>
            <p:ph type="sldNum" sz="quarter" idx="12"/>
          </p:nvPr>
        </p:nvSpPr>
        <p:spPr/>
        <p:txBody>
          <a:bodyPr/>
          <a:lstStyle/>
          <a:p>
            <a:fld id="{D2BEB543-F2F9-C849-96EA-5ED6FB77933F}" type="slidenum">
              <a:rPr lang="en-US" smtClean="0"/>
              <a:t>‹#›</a:t>
            </a:fld>
            <a:endParaRPr lang="en-US"/>
          </a:p>
        </p:txBody>
      </p:sp>
    </p:spTree>
    <p:extLst>
      <p:ext uri="{BB962C8B-B14F-4D97-AF65-F5344CB8AC3E}">
        <p14:creationId xmlns:p14="http://schemas.microsoft.com/office/powerpoint/2010/main" val="2348121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1943B-9993-8043-870C-F2B22B9902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CF84E1-6F7A-F047-AD34-539BBB7FF9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EAEFAD-C444-AA49-825A-F2908F55B08A}"/>
              </a:ext>
            </a:extLst>
          </p:cNvPr>
          <p:cNvSpPr>
            <a:spLocks noGrp="1"/>
          </p:cNvSpPr>
          <p:nvPr>
            <p:ph type="dt" sz="half" idx="10"/>
          </p:nvPr>
        </p:nvSpPr>
        <p:spPr/>
        <p:txBody>
          <a:bodyPr/>
          <a:lstStyle/>
          <a:p>
            <a:fld id="{1B4A90F6-8B2B-B24B-827B-B16C20810B40}" type="datetimeFigureOut">
              <a:rPr lang="en-US" smtClean="0"/>
              <a:t>4/6/20</a:t>
            </a:fld>
            <a:endParaRPr lang="en-US"/>
          </a:p>
        </p:txBody>
      </p:sp>
      <p:sp>
        <p:nvSpPr>
          <p:cNvPr id="5" name="Footer Placeholder 4">
            <a:extLst>
              <a:ext uri="{FF2B5EF4-FFF2-40B4-BE49-F238E27FC236}">
                <a16:creationId xmlns:a16="http://schemas.microsoft.com/office/drawing/2014/main" id="{646CB738-C9A7-AF42-AFD5-1BF191A8CF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FB2C1E-DDE3-9447-8254-4A1E23305266}"/>
              </a:ext>
            </a:extLst>
          </p:cNvPr>
          <p:cNvSpPr>
            <a:spLocks noGrp="1"/>
          </p:cNvSpPr>
          <p:nvPr>
            <p:ph type="sldNum" sz="quarter" idx="12"/>
          </p:nvPr>
        </p:nvSpPr>
        <p:spPr/>
        <p:txBody>
          <a:bodyPr/>
          <a:lstStyle/>
          <a:p>
            <a:fld id="{D2BEB543-F2F9-C849-96EA-5ED6FB77933F}" type="slidenum">
              <a:rPr lang="en-US" smtClean="0"/>
              <a:t>‹#›</a:t>
            </a:fld>
            <a:endParaRPr lang="en-US"/>
          </a:p>
        </p:txBody>
      </p:sp>
    </p:spTree>
    <p:extLst>
      <p:ext uri="{BB962C8B-B14F-4D97-AF65-F5344CB8AC3E}">
        <p14:creationId xmlns:p14="http://schemas.microsoft.com/office/powerpoint/2010/main" val="479444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AEC046-5ACE-DC4F-A070-389E84D36C8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80D9A80-B1C4-7148-9FE2-921F6D6DBA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B20CE-8F36-F349-846F-85799A971EEE}"/>
              </a:ext>
            </a:extLst>
          </p:cNvPr>
          <p:cNvSpPr>
            <a:spLocks noGrp="1"/>
          </p:cNvSpPr>
          <p:nvPr>
            <p:ph type="dt" sz="half" idx="10"/>
          </p:nvPr>
        </p:nvSpPr>
        <p:spPr/>
        <p:txBody>
          <a:bodyPr/>
          <a:lstStyle/>
          <a:p>
            <a:fld id="{1B4A90F6-8B2B-B24B-827B-B16C20810B40}" type="datetimeFigureOut">
              <a:rPr lang="en-US" smtClean="0"/>
              <a:t>4/6/20</a:t>
            </a:fld>
            <a:endParaRPr lang="en-US"/>
          </a:p>
        </p:txBody>
      </p:sp>
      <p:sp>
        <p:nvSpPr>
          <p:cNvPr id="5" name="Footer Placeholder 4">
            <a:extLst>
              <a:ext uri="{FF2B5EF4-FFF2-40B4-BE49-F238E27FC236}">
                <a16:creationId xmlns:a16="http://schemas.microsoft.com/office/drawing/2014/main" id="{9B3D85D3-EAF0-BE4C-819A-629BA4AC74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DB3E51-6221-FB4E-A1C3-EDE8EEB14775}"/>
              </a:ext>
            </a:extLst>
          </p:cNvPr>
          <p:cNvSpPr>
            <a:spLocks noGrp="1"/>
          </p:cNvSpPr>
          <p:nvPr>
            <p:ph type="sldNum" sz="quarter" idx="12"/>
          </p:nvPr>
        </p:nvSpPr>
        <p:spPr/>
        <p:txBody>
          <a:bodyPr/>
          <a:lstStyle/>
          <a:p>
            <a:fld id="{D2BEB543-F2F9-C849-96EA-5ED6FB77933F}" type="slidenum">
              <a:rPr lang="en-US" smtClean="0"/>
              <a:t>‹#›</a:t>
            </a:fld>
            <a:endParaRPr lang="en-US"/>
          </a:p>
        </p:txBody>
      </p:sp>
    </p:spTree>
    <p:extLst>
      <p:ext uri="{BB962C8B-B14F-4D97-AF65-F5344CB8AC3E}">
        <p14:creationId xmlns:p14="http://schemas.microsoft.com/office/powerpoint/2010/main" val="1670509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CFE3E-266D-5A44-8AF6-393FB0453D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464058-2584-684B-A31B-5EA1A9634A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AC00E2-B9A6-D247-A191-71CD4264EF78}"/>
              </a:ext>
            </a:extLst>
          </p:cNvPr>
          <p:cNvSpPr>
            <a:spLocks noGrp="1"/>
          </p:cNvSpPr>
          <p:nvPr>
            <p:ph type="dt" sz="half" idx="10"/>
          </p:nvPr>
        </p:nvSpPr>
        <p:spPr/>
        <p:txBody>
          <a:bodyPr/>
          <a:lstStyle/>
          <a:p>
            <a:fld id="{1B4A90F6-8B2B-B24B-827B-B16C20810B40}" type="datetimeFigureOut">
              <a:rPr lang="en-US" smtClean="0"/>
              <a:t>4/6/20</a:t>
            </a:fld>
            <a:endParaRPr lang="en-US"/>
          </a:p>
        </p:txBody>
      </p:sp>
      <p:sp>
        <p:nvSpPr>
          <p:cNvPr id="5" name="Footer Placeholder 4">
            <a:extLst>
              <a:ext uri="{FF2B5EF4-FFF2-40B4-BE49-F238E27FC236}">
                <a16:creationId xmlns:a16="http://schemas.microsoft.com/office/drawing/2014/main" id="{F4674D9D-9082-1942-9026-C012F491BA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D8CA45-D782-C84A-994D-7DBE56373F7F}"/>
              </a:ext>
            </a:extLst>
          </p:cNvPr>
          <p:cNvSpPr>
            <a:spLocks noGrp="1"/>
          </p:cNvSpPr>
          <p:nvPr>
            <p:ph type="sldNum" sz="quarter" idx="12"/>
          </p:nvPr>
        </p:nvSpPr>
        <p:spPr/>
        <p:txBody>
          <a:bodyPr/>
          <a:lstStyle/>
          <a:p>
            <a:fld id="{D2BEB543-F2F9-C849-96EA-5ED6FB77933F}" type="slidenum">
              <a:rPr lang="en-US" smtClean="0"/>
              <a:t>‹#›</a:t>
            </a:fld>
            <a:endParaRPr lang="en-US"/>
          </a:p>
        </p:txBody>
      </p:sp>
    </p:spTree>
    <p:extLst>
      <p:ext uri="{BB962C8B-B14F-4D97-AF65-F5344CB8AC3E}">
        <p14:creationId xmlns:p14="http://schemas.microsoft.com/office/powerpoint/2010/main" val="2719646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96922-EBBE-BF4F-AFF3-079BB2E819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026E38-5085-0E40-A943-FB11621C3D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479E2E4-84B4-AE4D-87C8-AF5289C2D637}"/>
              </a:ext>
            </a:extLst>
          </p:cNvPr>
          <p:cNvSpPr>
            <a:spLocks noGrp="1"/>
          </p:cNvSpPr>
          <p:nvPr>
            <p:ph type="dt" sz="half" idx="10"/>
          </p:nvPr>
        </p:nvSpPr>
        <p:spPr/>
        <p:txBody>
          <a:bodyPr/>
          <a:lstStyle/>
          <a:p>
            <a:fld id="{1B4A90F6-8B2B-B24B-827B-B16C20810B40}" type="datetimeFigureOut">
              <a:rPr lang="en-US" smtClean="0"/>
              <a:t>4/6/20</a:t>
            </a:fld>
            <a:endParaRPr lang="en-US"/>
          </a:p>
        </p:txBody>
      </p:sp>
      <p:sp>
        <p:nvSpPr>
          <p:cNvPr id="5" name="Footer Placeholder 4">
            <a:extLst>
              <a:ext uri="{FF2B5EF4-FFF2-40B4-BE49-F238E27FC236}">
                <a16:creationId xmlns:a16="http://schemas.microsoft.com/office/drawing/2014/main" id="{3A448FB8-4F6A-7844-B535-012A4AC74E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96487B-73CD-3146-9082-649701A1255C}"/>
              </a:ext>
            </a:extLst>
          </p:cNvPr>
          <p:cNvSpPr>
            <a:spLocks noGrp="1"/>
          </p:cNvSpPr>
          <p:nvPr>
            <p:ph type="sldNum" sz="quarter" idx="12"/>
          </p:nvPr>
        </p:nvSpPr>
        <p:spPr/>
        <p:txBody>
          <a:bodyPr/>
          <a:lstStyle/>
          <a:p>
            <a:fld id="{D2BEB543-F2F9-C849-96EA-5ED6FB77933F}" type="slidenum">
              <a:rPr lang="en-US" smtClean="0"/>
              <a:t>‹#›</a:t>
            </a:fld>
            <a:endParaRPr lang="en-US"/>
          </a:p>
        </p:txBody>
      </p:sp>
    </p:spTree>
    <p:extLst>
      <p:ext uri="{BB962C8B-B14F-4D97-AF65-F5344CB8AC3E}">
        <p14:creationId xmlns:p14="http://schemas.microsoft.com/office/powerpoint/2010/main" val="32438193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3F0D0-1DF6-794F-985B-EE5979D93F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CE9AB9-CE45-6B49-8F11-283F879334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EB4EC7-6709-344A-B8F3-B6381B0893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636290B-27AE-6F44-82F4-C6B0859704F1}"/>
              </a:ext>
            </a:extLst>
          </p:cNvPr>
          <p:cNvSpPr>
            <a:spLocks noGrp="1"/>
          </p:cNvSpPr>
          <p:nvPr>
            <p:ph type="dt" sz="half" idx="10"/>
          </p:nvPr>
        </p:nvSpPr>
        <p:spPr/>
        <p:txBody>
          <a:bodyPr/>
          <a:lstStyle/>
          <a:p>
            <a:fld id="{1B4A90F6-8B2B-B24B-827B-B16C20810B40}" type="datetimeFigureOut">
              <a:rPr lang="en-US" smtClean="0"/>
              <a:t>4/6/20</a:t>
            </a:fld>
            <a:endParaRPr lang="en-US"/>
          </a:p>
        </p:txBody>
      </p:sp>
      <p:sp>
        <p:nvSpPr>
          <p:cNvPr id="6" name="Footer Placeholder 5">
            <a:extLst>
              <a:ext uri="{FF2B5EF4-FFF2-40B4-BE49-F238E27FC236}">
                <a16:creationId xmlns:a16="http://schemas.microsoft.com/office/drawing/2014/main" id="{E31CB360-7B0F-BD42-A159-819262EFBA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4C55D5-72E6-4F4F-B6B2-069130ADC818}"/>
              </a:ext>
            </a:extLst>
          </p:cNvPr>
          <p:cNvSpPr>
            <a:spLocks noGrp="1"/>
          </p:cNvSpPr>
          <p:nvPr>
            <p:ph type="sldNum" sz="quarter" idx="12"/>
          </p:nvPr>
        </p:nvSpPr>
        <p:spPr/>
        <p:txBody>
          <a:bodyPr/>
          <a:lstStyle/>
          <a:p>
            <a:fld id="{D2BEB543-F2F9-C849-96EA-5ED6FB77933F}" type="slidenum">
              <a:rPr lang="en-US" smtClean="0"/>
              <a:t>‹#›</a:t>
            </a:fld>
            <a:endParaRPr lang="en-US"/>
          </a:p>
        </p:txBody>
      </p:sp>
    </p:spTree>
    <p:extLst>
      <p:ext uri="{BB962C8B-B14F-4D97-AF65-F5344CB8AC3E}">
        <p14:creationId xmlns:p14="http://schemas.microsoft.com/office/powerpoint/2010/main" val="27075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8EED6-6612-CB49-A609-4047F9CC24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FF3FA4-338E-C849-9ABD-3A95BE5DD2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3F4D1E-AFF7-5D48-88EE-FF9822C9B1E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66A6AF-0437-804A-BCC1-8FCBE00583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888455-3D61-1D45-BD2F-66245D48C69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81F94B-B91B-824D-9D6B-6E7B20287011}"/>
              </a:ext>
            </a:extLst>
          </p:cNvPr>
          <p:cNvSpPr>
            <a:spLocks noGrp="1"/>
          </p:cNvSpPr>
          <p:nvPr>
            <p:ph type="dt" sz="half" idx="10"/>
          </p:nvPr>
        </p:nvSpPr>
        <p:spPr/>
        <p:txBody>
          <a:bodyPr/>
          <a:lstStyle/>
          <a:p>
            <a:fld id="{1B4A90F6-8B2B-B24B-827B-B16C20810B40}" type="datetimeFigureOut">
              <a:rPr lang="en-US" smtClean="0"/>
              <a:t>4/6/20</a:t>
            </a:fld>
            <a:endParaRPr lang="en-US"/>
          </a:p>
        </p:txBody>
      </p:sp>
      <p:sp>
        <p:nvSpPr>
          <p:cNvPr id="8" name="Footer Placeholder 7">
            <a:extLst>
              <a:ext uri="{FF2B5EF4-FFF2-40B4-BE49-F238E27FC236}">
                <a16:creationId xmlns:a16="http://schemas.microsoft.com/office/drawing/2014/main" id="{3BAF5E86-1150-B04A-AEBE-262FF65DE3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8A98E2-5467-9341-8425-1A7177ED4CF8}"/>
              </a:ext>
            </a:extLst>
          </p:cNvPr>
          <p:cNvSpPr>
            <a:spLocks noGrp="1"/>
          </p:cNvSpPr>
          <p:nvPr>
            <p:ph type="sldNum" sz="quarter" idx="12"/>
          </p:nvPr>
        </p:nvSpPr>
        <p:spPr/>
        <p:txBody>
          <a:bodyPr/>
          <a:lstStyle/>
          <a:p>
            <a:fld id="{D2BEB543-F2F9-C849-96EA-5ED6FB77933F}" type="slidenum">
              <a:rPr lang="en-US" smtClean="0"/>
              <a:t>‹#›</a:t>
            </a:fld>
            <a:endParaRPr lang="en-US"/>
          </a:p>
        </p:txBody>
      </p:sp>
    </p:spTree>
    <p:extLst>
      <p:ext uri="{BB962C8B-B14F-4D97-AF65-F5344CB8AC3E}">
        <p14:creationId xmlns:p14="http://schemas.microsoft.com/office/powerpoint/2010/main" val="276087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92D47-D8AB-9A42-9E35-EBCFBAC3F5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0E8C7C-AE23-8C40-A4F4-39ED43C1D903}"/>
              </a:ext>
            </a:extLst>
          </p:cNvPr>
          <p:cNvSpPr>
            <a:spLocks noGrp="1"/>
          </p:cNvSpPr>
          <p:nvPr>
            <p:ph type="dt" sz="half" idx="10"/>
          </p:nvPr>
        </p:nvSpPr>
        <p:spPr/>
        <p:txBody>
          <a:bodyPr/>
          <a:lstStyle/>
          <a:p>
            <a:fld id="{1B4A90F6-8B2B-B24B-827B-B16C20810B40}" type="datetimeFigureOut">
              <a:rPr lang="en-US" smtClean="0"/>
              <a:t>4/6/20</a:t>
            </a:fld>
            <a:endParaRPr lang="en-US"/>
          </a:p>
        </p:txBody>
      </p:sp>
      <p:sp>
        <p:nvSpPr>
          <p:cNvPr id="4" name="Footer Placeholder 3">
            <a:extLst>
              <a:ext uri="{FF2B5EF4-FFF2-40B4-BE49-F238E27FC236}">
                <a16:creationId xmlns:a16="http://schemas.microsoft.com/office/drawing/2014/main" id="{75E350CE-0F0C-7B43-BB8E-6B7FB4A734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0B57C29-80FC-8742-B969-4E51F9636B2B}"/>
              </a:ext>
            </a:extLst>
          </p:cNvPr>
          <p:cNvSpPr>
            <a:spLocks noGrp="1"/>
          </p:cNvSpPr>
          <p:nvPr>
            <p:ph type="sldNum" sz="quarter" idx="12"/>
          </p:nvPr>
        </p:nvSpPr>
        <p:spPr/>
        <p:txBody>
          <a:bodyPr/>
          <a:lstStyle/>
          <a:p>
            <a:fld id="{D2BEB543-F2F9-C849-96EA-5ED6FB77933F}" type="slidenum">
              <a:rPr lang="en-US" smtClean="0"/>
              <a:t>‹#›</a:t>
            </a:fld>
            <a:endParaRPr lang="en-US"/>
          </a:p>
        </p:txBody>
      </p:sp>
    </p:spTree>
    <p:extLst>
      <p:ext uri="{BB962C8B-B14F-4D97-AF65-F5344CB8AC3E}">
        <p14:creationId xmlns:p14="http://schemas.microsoft.com/office/powerpoint/2010/main" val="178657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9AD203-5882-6944-A279-494829828CD3}"/>
              </a:ext>
            </a:extLst>
          </p:cNvPr>
          <p:cNvSpPr>
            <a:spLocks noGrp="1"/>
          </p:cNvSpPr>
          <p:nvPr>
            <p:ph type="dt" sz="half" idx="10"/>
          </p:nvPr>
        </p:nvSpPr>
        <p:spPr/>
        <p:txBody>
          <a:bodyPr/>
          <a:lstStyle/>
          <a:p>
            <a:fld id="{1B4A90F6-8B2B-B24B-827B-B16C20810B40}" type="datetimeFigureOut">
              <a:rPr lang="en-US" smtClean="0"/>
              <a:t>4/6/20</a:t>
            </a:fld>
            <a:endParaRPr lang="en-US"/>
          </a:p>
        </p:txBody>
      </p:sp>
      <p:sp>
        <p:nvSpPr>
          <p:cNvPr id="3" name="Footer Placeholder 2">
            <a:extLst>
              <a:ext uri="{FF2B5EF4-FFF2-40B4-BE49-F238E27FC236}">
                <a16:creationId xmlns:a16="http://schemas.microsoft.com/office/drawing/2014/main" id="{96748A01-7E2C-6047-8775-6420972570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06C9BE-6642-8741-A35E-98ABE9C0810D}"/>
              </a:ext>
            </a:extLst>
          </p:cNvPr>
          <p:cNvSpPr>
            <a:spLocks noGrp="1"/>
          </p:cNvSpPr>
          <p:nvPr>
            <p:ph type="sldNum" sz="quarter" idx="12"/>
          </p:nvPr>
        </p:nvSpPr>
        <p:spPr/>
        <p:txBody>
          <a:bodyPr/>
          <a:lstStyle/>
          <a:p>
            <a:fld id="{D2BEB543-F2F9-C849-96EA-5ED6FB77933F}" type="slidenum">
              <a:rPr lang="en-US" smtClean="0"/>
              <a:t>‹#›</a:t>
            </a:fld>
            <a:endParaRPr lang="en-US"/>
          </a:p>
        </p:txBody>
      </p:sp>
    </p:spTree>
    <p:extLst>
      <p:ext uri="{BB962C8B-B14F-4D97-AF65-F5344CB8AC3E}">
        <p14:creationId xmlns:p14="http://schemas.microsoft.com/office/powerpoint/2010/main" val="26652573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670F2-D455-F14E-9FFD-8622AC0B42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264CE7-AD6E-1E41-9733-6D60E1686B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5E1379-77E3-D144-94A1-ACDDAEB1AF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C7A0E1-94B1-2646-8305-0D3194F51C40}"/>
              </a:ext>
            </a:extLst>
          </p:cNvPr>
          <p:cNvSpPr>
            <a:spLocks noGrp="1"/>
          </p:cNvSpPr>
          <p:nvPr>
            <p:ph type="dt" sz="half" idx="10"/>
          </p:nvPr>
        </p:nvSpPr>
        <p:spPr/>
        <p:txBody>
          <a:bodyPr/>
          <a:lstStyle/>
          <a:p>
            <a:fld id="{1B4A90F6-8B2B-B24B-827B-B16C20810B40}" type="datetimeFigureOut">
              <a:rPr lang="en-US" smtClean="0"/>
              <a:t>4/6/20</a:t>
            </a:fld>
            <a:endParaRPr lang="en-US"/>
          </a:p>
        </p:txBody>
      </p:sp>
      <p:sp>
        <p:nvSpPr>
          <p:cNvPr id="6" name="Footer Placeholder 5">
            <a:extLst>
              <a:ext uri="{FF2B5EF4-FFF2-40B4-BE49-F238E27FC236}">
                <a16:creationId xmlns:a16="http://schemas.microsoft.com/office/drawing/2014/main" id="{79AEF0EC-39E6-DA47-B333-284B23D60B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8E8C77A-E754-7E4D-9BFE-A476DEC30A7D}"/>
              </a:ext>
            </a:extLst>
          </p:cNvPr>
          <p:cNvSpPr>
            <a:spLocks noGrp="1"/>
          </p:cNvSpPr>
          <p:nvPr>
            <p:ph type="sldNum" sz="quarter" idx="12"/>
          </p:nvPr>
        </p:nvSpPr>
        <p:spPr/>
        <p:txBody>
          <a:bodyPr/>
          <a:lstStyle/>
          <a:p>
            <a:fld id="{D2BEB543-F2F9-C849-96EA-5ED6FB77933F}" type="slidenum">
              <a:rPr lang="en-US" smtClean="0"/>
              <a:t>‹#›</a:t>
            </a:fld>
            <a:endParaRPr lang="en-US"/>
          </a:p>
        </p:txBody>
      </p:sp>
    </p:spTree>
    <p:extLst>
      <p:ext uri="{BB962C8B-B14F-4D97-AF65-F5344CB8AC3E}">
        <p14:creationId xmlns:p14="http://schemas.microsoft.com/office/powerpoint/2010/main" val="3494854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701F-0D3B-AF41-87EF-FCAE657E3B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7DD443-5F4B-A44E-BBD4-BA91F537A3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752D82-0008-CE48-B264-1B7AAEE8D2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1CAC36-0777-2B42-845C-C678C6385D4F}"/>
              </a:ext>
            </a:extLst>
          </p:cNvPr>
          <p:cNvSpPr>
            <a:spLocks noGrp="1"/>
          </p:cNvSpPr>
          <p:nvPr>
            <p:ph type="dt" sz="half" idx="10"/>
          </p:nvPr>
        </p:nvSpPr>
        <p:spPr/>
        <p:txBody>
          <a:bodyPr/>
          <a:lstStyle/>
          <a:p>
            <a:fld id="{1B4A90F6-8B2B-B24B-827B-B16C20810B40}" type="datetimeFigureOut">
              <a:rPr lang="en-US" smtClean="0"/>
              <a:t>4/6/20</a:t>
            </a:fld>
            <a:endParaRPr lang="en-US"/>
          </a:p>
        </p:txBody>
      </p:sp>
      <p:sp>
        <p:nvSpPr>
          <p:cNvPr id="6" name="Footer Placeholder 5">
            <a:extLst>
              <a:ext uri="{FF2B5EF4-FFF2-40B4-BE49-F238E27FC236}">
                <a16:creationId xmlns:a16="http://schemas.microsoft.com/office/drawing/2014/main" id="{E762F00A-A398-9D4E-967C-A20564F521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A5B7A-A2AB-E74E-85DB-8A9FADCEAEFE}"/>
              </a:ext>
            </a:extLst>
          </p:cNvPr>
          <p:cNvSpPr>
            <a:spLocks noGrp="1"/>
          </p:cNvSpPr>
          <p:nvPr>
            <p:ph type="sldNum" sz="quarter" idx="12"/>
          </p:nvPr>
        </p:nvSpPr>
        <p:spPr/>
        <p:txBody>
          <a:bodyPr/>
          <a:lstStyle/>
          <a:p>
            <a:fld id="{D2BEB543-F2F9-C849-96EA-5ED6FB77933F}" type="slidenum">
              <a:rPr lang="en-US" smtClean="0"/>
              <a:t>‹#›</a:t>
            </a:fld>
            <a:endParaRPr lang="en-US"/>
          </a:p>
        </p:txBody>
      </p:sp>
    </p:spTree>
    <p:extLst>
      <p:ext uri="{BB962C8B-B14F-4D97-AF65-F5344CB8AC3E}">
        <p14:creationId xmlns:p14="http://schemas.microsoft.com/office/powerpoint/2010/main" val="4044747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024056-C54E-5D49-BDDA-D5FE21B47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9590E8B-6F77-584B-8F27-95EF55E087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594015-4271-E742-8A89-70F14A54116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A90F6-8B2B-B24B-827B-B16C20810B40}" type="datetimeFigureOut">
              <a:rPr lang="en-US" smtClean="0"/>
              <a:t>4/6/20</a:t>
            </a:fld>
            <a:endParaRPr lang="en-US"/>
          </a:p>
        </p:txBody>
      </p:sp>
      <p:sp>
        <p:nvSpPr>
          <p:cNvPr id="5" name="Footer Placeholder 4">
            <a:extLst>
              <a:ext uri="{FF2B5EF4-FFF2-40B4-BE49-F238E27FC236}">
                <a16:creationId xmlns:a16="http://schemas.microsoft.com/office/drawing/2014/main" id="{1C815065-641D-8847-8412-D53080C26BA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4EC28B3-300C-B748-B530-D09B4CADC3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EB543-F2F9-C849-96EA-5ED6FB77933F}" type="slidenum">
              <a:rPr lang="en-US" smtClean="0"/>
              <a:t>‹#›</a:t>
            </a:fld>
            <a:endParaRPr lang="en-US"/>
          </a:p>
        </p:txBody>
      </p:sp>
    </p:spTree>
    <p:extLst>
      <p:ext uri="{BB962C8B-B14F-4D97-AF65-F5344CB8AC3E}">
        <p14:creationId xmlns:p14="http://schemas.microsoft.com/office/powerpoint/2010/main" val="157791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time_continue=269&amp;v=5JiYcV_mg6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BZoKfap4g4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esriurl.com/enviroGeoinquiry13"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ata.worldbank.org/indicator/SI.POV.DDAY?end=2018&amp;locations=ZJ-8S-Z4-Z7-ZQ-ZG-1W&amp;start=1981&amp;view=chart"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5DB33A2-44F4-DD41-84A5-6F52B03D366B}"/>
              </a:ext>
            </a:extLst>
          </p:cNvPr>
          <p:cNvPicPr>
            <a:picLocks noChangeAspect="1"/>
          </p:cNvPicPr>
          <p:nvPr/>
        </p:nvPicPr>
        <p:blipFill rotWithShape="1">
          <a:blip r:embed="rId2"/>
          <a:srcRect t="10023" b="16925"/>
          <a:stretch/>
        </p:blipFill>
        <p:spPr>
          <a:xfrm>
            <a:off x="20" y="10"/>
            <a:ext cx="12191980" cy="6857990"/>
          </a:xfrm>
          <a:prstGeom prst="rect">
            <a:avLst/>
          </a:prstGeom>
        </p:spPr>
      </p:pic>
      <p:sp>
        <p:nvSpPr>
          <p:cNvPr id="4" name="Title 3">
            <a:extLst>
              <a:ext uri="{FF2B5EF4-FFF2-40B4-BE49-F238E27FC236}">
                <a16:creationId xmlns:a16="http://schemas.microsoft.com/office/drawing/2014/main" id="{DCC05B32-CCA0-9F4B-BE94-2E80D63690D5}"/>
              </a:ext>
            </a:extLst>
          </p:cNvPr>
          <p:cNvSpPr>
            <a:spLocks noGrp="1"/>
          </p:cNvSpPr>
          <p:nvPr>
            <p:ph type="ctrTitle"/>
          </p:nvPr>
        </p:nvSpPr>
        <p:spPr>
          <a:xfrm>
            <a:off x="8022021" y="3231931"/>
            <a:ext cx="3852041" cy="1834056"/>
          </a:xfrm>
        </p:spPr>
        <p:txBody>
          <a:bodyPr>
            <a:normAutofit/>
          </a:bodyPr>
          <a:lstStyle/>
          <a:p>
            <a:r>
              <a:rPr lang="en-US" dirty="0"/>
              <a:t>Core: Unit 3 </a:t>
            </a:r>
          </a:p>
        </p:txBody>
      </p:sp>
      <p:sp>
        <p:nvSpPr>
          <p:cNvPr id="5" name="Subtitle 4">
            <a:extLst>
              <a:ext uri="{FF2B5EF4-FFF2-40B4-BE49-F238E27FC236}">
                <a16:creationId xmlns:a16="http://schemas.microsoft.com/office/drawing/2014/main" id="{E387B877-C38E-204A-9F66-7244F9176BA6}"/>
              </a:ext>
            </a:extLst>
          </p:cNvPr>
          <p:cNvSpPr>
            <a:spLocks noGrp="1"/>
          </p:cNvSpPr>
          <p:nvPr>
            <p:ph type="subTitle" idx="1"/>
          </p:nvPr>
        </p:nvSpPr>
        <p:spPr>
          <a:xfrm>
            <a:off x="7782910" y="5242675"/>
            <a:ext cx="4330262" cy="683284"/>
          </a:xfrm>
        </p:spPr>
        <p:txBody>
          <a:bodyPr>
            <a:noAutofit/>
          </a:bodyPr>
          <a:lstStyle/>
          <a:p>
            <a:r>
              <a:rPr lang="en-US" sz="3200" b="1" dirty="0"/>
              <a:t>Global Resource consumption and security</a:t>
            </a:r>
          </a:p>
        </p:txBody>
      </p:sp>
    </p:spTree>
    <p:extLst>
      <p:ext uri="{BB962C8B-B14F-4D97-AF65-F5344CB8AC3E}">
        <p14:creationId xmlns:p14="http://schemas.microsoft.com/office/powerpoint/2010/main" val="322041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5904-69BC-D542-8E67-4296B847832A}"/>
              </a:ext>
            </a:extLst>
          </p:cNvPr>
          <p:cNvSpPr>
            <a:spLocks noGrp="1"/>
          </p:cNvSpPr>
          <p:nvPr>
            <p:ph type="title"/>
          </p:nvPr>
        </p:nvSpPr>
        <p:spPr>
          <a:xfrm>
            <a:off x="1023257" y="573197"/>
            <a:ext cx="10515600" cy="1325563"/>
          </a:xfrm>
        </p:spPr>
        <p:txBody>
          <a:bodyPr>
            <a:normAutofit fontScale="90000"/>
          </a:bodyPr>
          <a:lstStyle/>
          <a:p>
            <a:br>
              <a:rPr lang="en-US" dirty="0"/>
            </a:br>
            <a:br>
              <a:rPr lang="en-US" dirty="0"/>
            </a:br>
            <a:br>
              <a:rPr lang="en-US" b="1" dirty="0"/>
            </a:br>
            <a:r>
              <a:rPr lang="en-US" b="1" dirty="0"/>
              <a:t>'How To End Poverty in 15 years' Hans Rosling - BBC News</a:t>
            </a:r>
            <a:br>
              <a:rPr lang="en-US" b="1" dirty="0"/>
            </a:br>
            <a:br>
              <a:rPr lang="en-US" dirty="0"/>
            </a:br>
            <a:br>
              <a:rPr lang="en-US" dirty="0"/>
            </a:br>
            <a:endParaRPr lang="en-US" dirty="0"/>
          </a:p>
        </p:txBody>
      </p:sp>
      <p:pic>
        <p:nvPicPr>
          <p:cNvPr id="5" name="Content Placeholder 4">
            <a:hlinkClick r:id="rId2"/>
            <a:extLst>
              <a:ext uri="{FF2B5EF4-FFF2-40B4-BE49-F238E27FC236}">
                <a16:creationId xmlns:a16="http://schemas.microsoft.com/office/drawing/2014/main" id="{DBC57FEB-30C4-9445-92B6-B8381C0A975E}"/>
              </a:ext>
            </a:extLst>
          </p:cNvPr>
          <p:cNvPicPr>
            <a:picLocks noGrp="1" noChangeAspect="1"/>
          </p:cNvPicPr>
          <p:nvPr>
            <p:ph idx="1"/>
          </p:nvPr>
        </p:nvPicPr>
        <p:blipFill>
          <a:blip r:embed="rId3"/>
          <a:stretch>
            <a:fillRect/>
          </a:stretch>
        </p:blipFill>
        <p:spPr>
          <a:xfrm>
            <a:off x="1386951" y="1825625"/>
            <a:ext cx="9418098" cy="4351338"/>
          </a:xfrm>
        </p:spPr>
      </p:pic>
      <p:sp>
        <p:nvSpPr>
          <p:cNvPr id="3" name="TextBox 2">
            <a:extLst>
              <a:ext uri="{FF2B5EF4-FFF2-40B4-BE49-F238E27FC236}">
                <a16:creationId xmlns:a16="http://schemas.microsoft.com/office/drawing/2014/main" id="{F6204F38-EDD1-6E47-BDD0-E9E04AEFB97F}"/>
              </a:ext>
            </a:extLst>
          </p:cNvPr>
          <p:cNvSpPr txBox="1"/>
          <p:nvPr/>
        </p:nvSpPr>
        <p:spPr>
          <a:xfrm>
            <a:off x="130629" y="0"/>
            <a:ext cx="1992085" cy="646331"/>
          </a:xfrm>
          <a:prstGeom prst="rect">
            <a:avLst/>
          </a:prstGeom>
          <a:solidFill>
            <a:srgbClr val="64EAF8"/>
          </a:solidFill>
        </p:spPr>
        <p:txBody>
          <a:bodyPr wrap="square" rtlCol="0">
            <a:spAutoFit/>
          </a:bodyPr>
          <a:lstStyle/>
          <a:p>
            <a:r>
              <a:rPr lang="en-US" dirty="0"/>
              <a:t>Some extra sources to watch</a:t>
            </a:r>
          </a:p>
        </p:txBody>
      </p:sp>
    </p:spTree>
    <p:extLst>
      <p:ext uri="{BB962C8B-B14F-4D97-AF65-F5344CB8AC3E}">
        <p14:creationId xmlns:p14="http://schemas.microsoft.com/office/powerpoint/2010/main" val="1779392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7F9A9-F049-374C-BCD5-B008DE133F8D}"/>
              </a:ext>
            </a:extLst>
          </p:cNvPr>
          <p:cNvSpPr>
            <a:spLocks noGrp="1"/>
          </p:cNvSpPr>
          <p:nvPr>
            <p:ph type="title"/>
          </p:nvPr>
        </p:nvSpPr>
        <p:spPr>
          <a:xfrm>
            <a:off x="838200" y="646331"/>
            <a:ext cx="11037277" cy="1325563"/>
          </a:xfrm>
        </p:spPr>
        <p:txBody>
          <a:bodyPr>
            <a:normAutofit/>
          </a:bodyPr>
          <a:lstStyle/>
          <a:p>
            <a:r>
              <a:rPr lang="en-US" b="1" dirty="0"/>
              <a:t>The Magic Washing Machine - Hans </a:t>
            </a:r>
            <a:r>
              <a:rPr lang="en-US" b="1" dirty="0" err="1"/>
              <a:t>Rosling</a:t>
            </a:r>
            <a:br>
              <a:rPr lang="en-US" b="1" dirty="0"/>
            </a:br>
            <a:endParaRPr lang="en-US" dirty="0"/>
          </a:p>
        </p:txBody>
      </p:sp>
      <p:sp>
        <p:nvSpPr>
          <p:cNvPr id="3" name="Content Placeholder 2">
            <a:extLst>
              <a:ext uri="{FF2B5EF4-FFF2-40B4-BE49-F238E27FC236}">
                <a16:creationId xmlns:a16="http://schemas.microsoft.com/office/drawing/2014/main" id="{5ABDC504-76F4-DB40-80D6-2DEDA8169350}"/>
              </a:ext>
            </a:extLst>
          </p:cNvPr>
          <p:cNvSpPr>
            <a:spLocks noGrp="1"/>
          </p:cNvSpPr>
          <p:nvPr>
            <p:ph idx="1"/>
          </p:nvPr>
        </p:nvSpPr>
        <p:spPr/>
        <p:txBody>
          <a:bodyPr/>
          <a:lstStyle/>
          <a:p>
            <a:r>
              <a:rPr lang="en-US" dirty="0"/>
              <a:t>Why does Rosling identify the washing machine as a significant indicator?</a:t>
            </a:r>
          </a:p>
          <a:p>
            <a:r>
              <a:rPr lang="en-US" dirty="0"/>
              <a:t>What does the video tell us about changing levels of global poverty/inequality?</a:t>
            </a:r>
          </a:p>
          <a:p>
            <a:pPr marL="0" indent="0">
              <a:buNone/>
            </a:pPr>
            <a:endParaRPr lang="en-US" dirty="0"/>
          </a:p>
        </p:txBody>
      </p:sp>
      <p:pic>
        <p:nvPicPr>
          <p:cNvPr id="5" name="Picture 4">
            <a:hlinkClick r:id="rId2"/>
            <a:extLst>
              <a:ext uri="{FF2B5EF4-FFF2-40B4-BE49-F238E27FC236}">
                <a16:creationId xmlns:a16="http://schemas.microsoft.com/office/drawing/2014/main" id="{E50176CB-16AC-E547-8636-B3E754A88891}"/>
              </a:ext>
            </a:extLst>
          </p:cNvPr>
          <p:cNvPicPr>
            <a:picLocks noChangeAspect="1"/>
          </p:cNvPicPr>
          <p:nvPr/>
        </p:nvPicPr>
        <p:blipFill>
          <a:blip r:embed="rId3"/>
          <a:stretch>
            <a:fillRect/>
          </a:stretch>
        </p:blipFill>
        <p:spPr>
          <a:xfrm>
            <a:off x="5096656" y="3508260"/>
            <a:ext cx="5471410" cy="3142747"/>
          </a:xfrm>
          <a:prstGeom prst="rect">
            <a:avLst/>
          </a:prstGeom>
        </p:spPr>
      </p:pic>
      <p:sp>
        <p:nvSpPr>
          <p:cNvPr id="6" name="TextBox 5">
            <a:extLst>
              <a:ext uri="{FF2B5EF4-FFF2-40B4-BE49-F238E27FC236}">
                <a16:creationId xmlns:a16="http://schemas.microsoft.com/office/drawing/2014/main" id="{B759B173-69B0-1342-B29A-AF450A23C5DD}"/>
              </a:ext>
            </a:extLst>
          </p:cNvPr>
          <p:cNvSpPr txBox="1"/>
          <p:nvPr/>
        </p:nvSpPr>
        <p:spPr>
          <a:xfrm>
            <a:off x="130629" y="0"/>
            <a:ext cx="1992085" cy="646331"/>
          </a:xfrm>
          <a:prstGeom prst="rect">
            <a:avLst/>
          </a:prstGeom>
          <a:solidFill>
            <a:srgbClr val="64EAF8"/>
          </a:solidFill>
        </p:spPr>
        <p:txBody>
          <a:bodyPr wrap="square" rtlCol="0">
            <a:spAutoFit/>
          </a:bodyPr>
          <a:lstStyle/>
          <a:p>
            <a:r>
              <a:rPr lang="en-US" dirty="0"/>
              <a:t>Some extra sources to watch</a:t>
            </a:r>
          </a:p>
        </p:txBody>
      </p:sp>
    </p:spTree>
    <p:extLst>
      <p:ext uri="{BB962C8B-B14F-4D97-AF65-F5344CB8AC3E}">
        <p14:creationId xmlns:p14="http://schemas.microsoft.com/office/powerpoint/2010/main" val="128747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BCE12-B724-3341-A3F7-D95607CD5242}"/>
              </a:ext>
            </a:extLst>
          </p:cNvPr>
          <p:cNvSpPr>
            <a:spLocks noGrp="1"/>
          </p:cNvSpPr>
          <p:nvPr>
            <p:ph type="title"/>
          </p:nvPr>
        </p:nvSpPr>
        <p:spPr/>
        <p:txBody>
          <a:bodyPr/>
          <a:lstStyle/>
          <a:p>
            <a:r>
              <a:rPr lang="en-US" dirty="0">
                <a:latin typeface="dearJoe 5 CASUAL PRO" panose="02000000000000000000" pitchFamily="2" charset="0"/>
              </a:rPr>
              <a:t>Objectives:</a:t>
            </a:r>
          </a:p>
        </p:txBody>
      </p:sp>
      <p:sp>
        <p:nvSpPr>
          <p:cNvPr id="3" name="Content Placeholder 2">
            <a:extLst>
              <a:ext uri="{FF2B5EF4-FFF2-40B4-BE49-F238E27FC236}">
                <a16:creationId xmlns:a16="http://schemas.microsoft.com/office/drawing/2014/main" id="{B60F225F-C5B9-174D-9F3D-81D95D516AAE}"/>
              </a:ext>
            </a:extLst>
          </p:cNvPr>
          <p:cNvSpPr>
            <a:spLocks noGrp="1"/>
          </p:cNvSpPr>
          <p:nvPr>
            <p:ph idx="1"/>
          </p:nvPr>
        </p:nvSpPr>
        <p:spPr/>
        <p:txBody>
          <a:bodyPr/>
          <a:lstStyle/>
          <a:p>
            <a:r>
              <a:rPr lang="en-US" b="1" dirty="0">
                <a:solidFill>
                  <a:srgbClr val="FF0000"/>
                </a:solidFill>
                <a:latin typeface="dearJoe 5 CASUAL PRO" panose="02000000000000000000" pitchFamily="2" charset="0"/>
              </a:rPr>
              <a:t>What: </a:t>
            </a:r>
            <a:r>
              <a:rPr lang="en-US" dirty="0"/>
              <a:t>Global and regional/continental progress towards poverty reduction, including the growth of the “new global middle class”</a:t>
            </a:r>
          </a:p>
          <a:p>
            <a:r>
              <a:rPr lang="en-US" b="1" dirty="0">
                <a:solidFill>
                  <a:srgbClr val="FF0000"/>
                </a:solidFill>
                <a:latin typeface="dearJoe 5 CASUAL PRO" panose="02000000000000000000" pitchFamily="2" charset="0"/>
              </a:rPr>
              <a:t>Why: </a:t>
            </a:r>
            <a:r>
              <a:rPr lang="en-US" dirty="0"/>
              <a:t>To understand that global economic development and the emergence of a new global middle class is leading to increases in resource consumption that will require careful management in the future.</a:t>
            </a:r>
          </a:p>
        </p:txBody>
      </p:sp>
    </p:spTree>
    <p:extLst>
      <p:ext uri="{BB962C8B-B14F-4D97-AF65-F5344CB8AC3E}">
        <p14:creationId xmlns:p14="http://schemas.microsoft.com/office/powerpoint/2010/main" val="40235271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444B9-86BF-724B-A284-46563DEDEF1E}"/>
              </a:ext>
            </a:extLst>
          </p:cNvPr>
          <p:cNvSpPr>
            <a:spLocks noGrp="1"/>
          </p:cNvSpPr>
          <p:nvPr>
            <p:ph type="title"/>
          </p:nvPr>
        </p:nvSpPr>
        <p:spPr/>
        <p:txBody>
          <a:bodyPr>
            <a:normAutofit fontScale="90000"/>
          </a:bodyPr>
          <a:lstStyle/>
          <a:p>
            <a:br>
              <a:rPr lang="en-US" dirty="0"/>
            </a:br>
            <a:br>
              <a:rPr lang="en-US" dirty="0"/>
            </a:br>
            <a:r>
              <a:rPr lang="en-US" dirty="0"/>
              <a:t>Section 1: </a:t>
            </a:r>
            <a:r>
              <a:rPr lang="en-US" b="1" dirty="0"/>
              <a:t>Subject Guide learning objective: </a:t>
            </a:r>
            <a:br>
              <a:rPr lang="en-US" b="1" dirty="0"/>
            </a:br>
            <a:br>
              <a:rPr lang="en-US" dirty="0"/>
            </a:br>
            <a:br>
              <a:rPr lang="en-US" dirty="0"/>
            </a:br>
            <a:endParaRPr lang="en-US" dirty="0"/>
          </a:p>
        </p:txBody>
      </p:sp>
      <p:pic>
        <p:nvPicPr>
          <p:cNvPr id="5" name="Content Placeholder 4">
            <a:extLst>
              <a:ext uri="{FF2B5EF4-FFF2-40B4-BE49-F238E27FC236}">
                <a16:creationId xmlns:a16="http://schemas.microsoft.com/office/drawing/2014/main" id="{5E801AFA-089D-394F-9DA9-B6CDA93E5CDD}"/>
              </a:ext>
            </a:extLst>
          </p:cNvPr>
          <p:cNvPicPr>
            <a:picLocks noGrp="1" noChangeAspect="1"/>
          </p:cNvPicPr>
          <p:nvPr>
            <p:ph idx="1"/>
          </p:nvPr>
        </p:nvPicPr>
        <p:blipFill>
          <a:blip r:embed="rId2"/>
          <a:stretch>
            <a:fillRect/>
          </a:stretch>
        </p:blipFill>
        <p:spPr>
          <a:xfrm>
            <a:off x="687986" y="1478816"/>
            <a:ext cx="10816028" cy="4699244"/>
          </a:xfrm>
        </p:spPr>
      </p:pic>
    </p:spTree>
    <p:extLst>
      <p:ext uri="{BB962C8B-B14F-4D97-AF65-F5344CB8AC3E}">
        <p14:creationId xmlns:p14="http://schemas.microsoft.com/office/powerpoint/2010/main" val="405405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B833C-7E3E-3549-872E-F497B157209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372293B-D89F-3345-9CDD-6CA3652ED6A0}"/>
              </a:ext>
            </a:extLst>
          </p:cNvPr>
          <p:cNvSpPr>
            <a:spLocks noGrp="1"/>
          </p:cNvSpPr>
          <p:nvPr>
            <p:ph idx="1"/>
          </p:nvPr>
        </p:nvSpPr>
        <p:spPr/>
        <p:txBody>
          <a:bodyPr/>
          <a:lstStyle/>
          <a:p>
            <a:endParaRPr lang="en-US"/>
          </a:p>
        </p:txBody>
      </p:sp>
      <p:pic>
        <p:nvPicPr>
          <p:cNvPr id="6" name="Picture 5">
            <a:extLst>
              <a:ext uri="{FF2B5EF4-FFF2-40B4-BE49-F238E27FC236}">
                <a16:creationId xmlns:a16="http://schemas.microsoft.com/office/drawing/2014/main" id="{6EE664A6-AF8E-1545-82E3-0E6094121E04}"/>
              </a:ext>
            </a:extLst>
          </p:cNvPr>
          <p:cNvPicPr>
            <a:picLocks noChangeAspect="1"/>
          </p:cNvPicPr>
          <p:nvPr/>
        </p:nvPicPr>
        <p:blipFill>
          <a:blip r:embed="rId2"/>
          <a:stretch>
            <a:fillRect/>
          </a:stretch>
        </p:blipFill>
        <p:spPr>
          <a:xfrm>
            <a:off x="451335" y="365125"/>
            <a:ext cx="11485614" cy="6024789"/>
          </a:xfrm>
          <a:prstGeom prst="rect">
            <a:avLst/>
          </a:prstGeom>
        </p:spPr>
      </p:pic>
    </p:spTree>
    <p:extLst>
      <p:ext uri="{BB962C8B-B14F-4D97-AF65-F5344CB8AC3E}">
        <p14:creationId xmlns:p14="http://schemas.microsoft.com/office/powerpoint/2010/main" val="1670539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59B10-C3C6-854D-8625-A32BD9A892C2}"/>
              </a:ext>
            </a:extLst>
          </p:cNvPr>
          <p:cNvSpPr>
            <a:spLocks noGrp="1"/>
          </p:cNvSpPr>
          <p:nvPr>
            <p:ph type="title"/>
          </p:nvPr>
        </p:nvSpPr>
        <p:spPr/>
        <p:txBody>
          <a:bodyPr/>
          <a:lstStyle/>
          <a:p>
            <a:r>
              <a:rPr lang="en-US" dirty="0"/>
              <a:t>What is poverty? </a:t>
            </a:r>
          </a:p>
        </p:txBody>
      </p:sp>
      <p:sp>
        <p:nvSpPr>
          <p:cNvPr id="3" name="Content Placeholder 2">
            <a:extLst>
              <a:ext uri="{FF2B5EF4-FFF2-40B4-BE49-F238E27FC236}">
                <a16:creationId xmlns:a16="http://schemas.microsoft.com/office/drawing/2014/main" id="{2CA6A297-7E99-4B4E-8661-1420DB84A0DF}"/>
              </a:ext>
            </a:extLst>
          </p:cNvPr>
          <p:cNvSpPr>
            <a:spLocks noGrp="1"/>
          </p:cNvSpPr>
          <p:nvPr>
            <p:ph idx="1"/>
          </p:nvPr>
        </p:nvSpPr>
        <p:spPr/>
        <p:txBody>
          <a:bodyPr>
            <a:normAutofit fontScale="92500" lnSpcReduction="10000"/>
          </a:bodyPr>
          <a:lstStyle/>
          <a:p>
            <a:pPr marL="0" indent="0">
              <a:buNone/>
            </a:pPr>
            <a:r>
              <a:rPr lang="en-US" dirty="0"/>
              <a:t>​There are many different types of poverty; three important types are briefly explained below:</a:t>
            </a:r>
          </a:p>
          <a:p>
            <a:r>
              <a:rPr lang="en-US" b="1" dirty="0">
                <a:solidFill>
                  <a:srgbClr val="00B0F0"/>
                </a:solidFill>
              </a:rPr>
              <a:t>Situational poverty</a:t>
            </a:r>
            <a:r>
              <a:rPr lang="en-US" dirty="0"/>
              <a:t> is  caused by a sudden crisis or loss and is often temporary. Causes might include environmental disasters, divorce, or severe health problems.</a:t>
            </a:r>
          </a:p>
          <a:p>
            <a:r>
              <a:rPr lang="en-US" b="1" dirty="0">
                <a:solidFill>
                  <a:srgbClr val="00B0F0"/>
                </a:solidFill>
              </a:rPr>
              <a:t>Absolute poverty</a:t>
            </a:r>
            <a:r>
              <a:rPr lang="en-US" dirty="0"/>
              <a:t> involves a lack of basic needs such as shelter, clean water, and food. People in absolute poverty will probably focus on day-to-day survival.</a:t>
            </a:r>
          </a:p>
          <a:p>
            <a:r>
              <a:rPr lang="en-US" b="1" dirty="0">
                <a:solidFill>
                  <a:srgbClr val="00B0F0"/>
                </a:solidFill>
              </a:rPr>
              <a:t>Relative poverty</a:t>
            </a:r>
            <a:r>
              <a:rPr lang="en-US" dirty="0">
                <a:solidFill>
                  <a:srgbClr val="00B0F0"/>
                </a:solidFill>
              </a:rPr>
              <a:t> </a:t>
            </a:r>
            <a:r>
              <a:rPr lang="en-US" dirty="0"/>
              <a:t>is where people's incomes fall significantly below the average for the place where they live. They may have access to basic needs and more but will be poorer than other people and families in the same place.</a:t>
            </a:r>
          </a:p>
          <a:p>
            <a:endParaRPr lang="en-US" dirty="0"/>
          </a:p>
        </p:txBody>
      </p:sp>
      <p:pic>
        <p:nvPicPr>
          <p:cNvPr id="6" name="Picture 5">
            <a:extLst>
              <a:ext uri="{FF2B5EF4-FFF2-40B4-BE49-F238E27FC236}">
                <a16:creationId xmlns:a16="http://schemas.microsoft.com/office/drawing/2014/main" id="{04F05985-E78F-514B-8B51-8D016DF7E4D8}"/>
              </a:ext>
            </a:extLst>
          </p:cNvPr>
          <p:cNvPicPr>
            <a:picLocks noChangeAspect="1"/>
          </p:cNvPicPr>
          <p:nvPr/>
        </p:nvPicPr>
        <p:blipFill>
          <a:blip r:embed="rId2"/>
          <a:stretch>
            <a:fillRect/>
          </a:stretch>
        </p:blipFill>
        <p:spPr>
          <a:xfrm>
            <a:off x="9728822" y="92496"/>
            <a:ext cx="1624978" cy="1598192"/>
          </a:xfrm>
          <a:prstGeom prst="rect">
            <a:avLst/>
          </a:prstGeom>
        </p:spPr>
      </p:pic>
    </p:spTree>
    <p:extLst>
      <p:ext uri="{BB962C8B-B14F-4D97-AF65-F5344CB8AC3E}">
        <p14:creationId xmlns:p14="http://schemas.microsoft.com/office/powerpoint/2010/main" val="2921088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BF1618-8D07-7949-9053-9FD438ECE449}"/>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70757" y="283028"/>
            <a:ext cx="12050485" cy="6291943"/>
          </a:xfrm>
          <a:prstGeom prst="rect">
            <a:avLst/>
          </a:prstGeom>
        </p:spPr>
      </p:pic>
      <p:pic>
        <p:nvPicPr>
          <p:cNvPr id="5" name="Picture 4">
            <a:extLst>
              <a:ext uri="{FF2B5EF4-FFF2-40B4-BE49-F238E27FC236}">
                <a16:creationId xmlns:a16="http://schemas.microsoft.com/office/drawing/2014/main" id="{4659B909-B188-1644-A386-BC91CA09766A}"/>
              </a:ext>
            </a:extLst>
          </p:cNvPr>
          <p:cNvPicPr>
            <a:picLocks noChangeAspect="1"/>
          </p:cNvPicPr>
          <p:nvPr/>
        </p:nvPicPr>
        <p:blipFill>
          <a:blip r:embed="rId3"/>
          <a:stretch>
            <a:fillRect/>
          </a:stretch>
        </p:blipFill>
        <p:spPr>
          <a:xfrm>
            <a:off x="10388389" y="92496"/>
            <a:ext cx="1624978" cy="1598192"/>
          </a:xfrm>
          <a:prstGeom prst="rect">
            <a:avLst/>
          </a:prstGeom>
        </p:spPr>
      </p:pic>
    </p:spTree>
    <p:extLst>
      <p:ext uri="{BB962C8B-B14F-4D97-AF65-F5344CB8AC3E}">
        <p14:creationId xmlns:p14="http://schemas.microsoft.com/office/powerpoint/2010/main" val="2264455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1644-75E5-1F4B-9D17-8594459BA587}"/>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2CCD5248-3C2C-6E49-B83F-EDE211346213}"/>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56AAF17E-9966-B046-A52F-18AC5313EE5B}"/>
              </a:ext>
            </a:extLst>
          </p:cNvPr>
          <p:cNvSpPr txBox="1"/>
          <p:nvPr/>
        </p:nvSpPr>
        <p:spPr>
          <a:xfrm>
            <a:off x="215153" y="54005"/>
            <a:ext cx="11566539" cy="923330"/>
          </a:xfrm>
          <a:prstGeom prst="rect">
            <a:avLst/>
          </a:prstGeom>
          <a:noFill/>
        </p:spPr>
        <p:txBody>
          <a:bodyPr wrap="square" rtlCol="0">
            <a:spAutoFit/>
          </a:bodyPr>
          <a:lstStyle/>
          <a:p>
            <a:r>
              <a:rPr lang="en-US" dirty="0">
                <a:latin typeface="dearJoe 5 CASUAL PRO" panose="02000000000000000000" pitchFamily="2" charset="0"/>
              </a:rPr>
              <a:t>Task: </a:t>
            </a:r>
            <a:r>
              <a:rPr lang="en-US" dirty="0"/>
              <a:t>Using a copy of the map ,  complete the inquiry questions on the attached sheet to consider the global patterns of wealth. </a:t>
            </a:r>
            <a:r>
              <a:rPr lang="en-GB" dirty="0"/>
              <a:t>Open up the map here: </a:t>
            </a:r>
            <a:r>
              <a:rPr lang="en-GB" u="sng" dirty="0">
                <a:hlinkClick r:id="rId2"/>
              </a:rPr>
              <a:t>http://esriurl.com/enviroGeoinquiry13</a:t>
            </a:r>
            <a:endParaRPr lang="en-US" dirty="0"/>
          </a:p>
          <a:p>
            <a:endParaRPr lang="en-US" dirty="0"/>
          </a:p>
        </p:txBody>
      </p:sp>
      <p:pic>
        <p:nvPicPr>
          <p:cNvPr id="5" name="Picture 4">
            <a:extLst>
              <a:ext uri="{FF2B5EF4-FFF2-40B4-BE49-F238E27FC236}">
                <a16:creationId xmlns:a16="http://schemas.microsoft.com/office/drawing/2014/main" id="{3FA3DE81-2926-5647-AA80-2E232C197109}"/>
              </a:ext>
            </a:extLst>
          </p:cNvPr>
          <p:cNvPicPr>
            <a:picLocks noChangeAspect="1"/>
          </p:cNvPicPr>
          <p:nvPr/>
        </p:nvPicPr>
        <p:blipFill>
          <a:blip r:embed="rId3"/>
          <a:stretch>
            <a:fillRect/>
          </a:stretch>
        </p:blipFill>
        <p:spPr>
          <a:xfrm>
            <a:off x="107576" y="1314995"/>
            <a:ext cx="12192000" cy="5464795"/>
          </a:xfrm>
          <a:prstGeom prst="rect">
            <a:avLst/>
          </a:prstGeom>
        </p:spPr>
      </p:pic>
    </p:spTree>
    <p:extLst>
      <p:ext uri="{BB962C8B-B14F-4D97-AF65-F5344CB8AC3E}">
        <p14:creationId xmlns:p14="http://schemas.microsoft.com/office/powerpoint/2010/main" val="525996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395A27-4F65-DB4E-87BC-8863AB0D2C3C}"/>
              </a:ext>
            </a:extLst>
          </p:cNvPr>
          <p:cNvSpPr>
            <a:spLocks noGrp="1"/>
          </p:cNvSpPr>
          <p:nvPr>
            <p:ph type="title"/>
          </p:nvPr>
        </p:nvSpPr>
        <p:spPr/>
        <p:txBody>
          <a:bodyPr/>
          <a:lstStyle/>
          <a:p>
            <a:r>
              <a:rPr lang="en-US" dirty="0"/>
              <a:t>Patterns and trends in poverty reduction </a:t>
            </a:r>
          </a:p>
        </p:txBody>
      </p:sp>
      <p:pic>
        <p:nvPicPr>
          <p:cNvPr id="5" name="Content Placeholder 4">
            <a:hlinkClick r:id="rId2"/>
            <a:extLst>
              <a:ext uri="{FF2B5EF4-FFF2-40B4-BE49-F238E27FC236}">
                <a16:creationId xmlns:a16="http://schemas.microsoft.com/office/drawing/2014/main" id="{4A5768E0-D57E-334F-A3D0-B960C6977D8E}"/>
              </a:ext>
            </a:extLst>
          </p:cNvPr>
          <p:cNvPicPr>
            <a:picLocks noGrp="1" noChangeAspect="1"/>
          </p:cNvPicPr>
          <p:nvPr>
            <p:ph idx="1"/>
          </p:nvPr>
        </p:nvPicPr>
        <p:blipFill>
          <a:blip r:embed="rId3"/>
          <a:stretch>
            <a:fillRect/>
          </a:stretch>
        </p:blipFill>
        <p:spPr>
          <a:xfrm>
            <a:off x="197577" y="1924294"/>
            <a:ext cx="6518016" cy="4351338"/>
          </a:xfrm>
        </p:spPr>
      </p:pic>
      <p:sp>
        <p:nvSpPr>
          <p:cNvPr id="6" name="TextBox 5">
            <a:extLst>
              <a:ext uri="{FF2B5EF4-FFF2-40B4-BE49-F238E27FC236}">
                <a16:creationId xmlns:a16="http://schemas.microsoft.com/office/drawing/2014/main" id="{4449E00D-F3BD-C14D-9B39-2ABD0F5D00CB}"/>
              </a:ext>
            </a:extLst>
          </p:cNvPr>
          <p:cNvSpPr txBox="1"/>
          <p:nvPr/>
        </p:nvSpPr>
        <p:spPr>
          <a:xfrm>
            <a:off x="6797655" y="1690688"/>
            <a:ext cx="4856814" cy="4985980"/>
          </a:xfrm>
          <a:prstGeom prst="rect">
            <a:avLst/>
          </a:prstGeom>
          <a:noFill/>
        </p:spPr>
        <p:txBody>
          <a:bodyPr wrap="square" rtlCol="0">
            <a:spAutoFit/>
          </a:bodyPr>
          <a:lstStyle/>
          <a:p>
            <a:r>
              <a:rPr lang="en-US" sz="2000" dirty="0"/>
              <a:t>Use the graph embedded on the Weebly (or hyperlinked here) to identify and describe changing patterns of poverty worldwide. You should consider:</a:t>
            </a:r>
          </a:p>
          <a:p>
            <a:pPr marL="285750" indent="-285750">
              <a:buFont typeface="Arial" panose="020B0604020202020204" pitchFamily="34" charset="0"/>
              <a:buChar char="•"/>
            </a:pPr>
            <a:r>
              <a:rPr lang="en-US" sz="2000" dirty="0"/>
              <a:t>​Overall trends - look at the global figures and describe the overall trends for each region.</a:t>
            </a:r>
          </a:p>
          <a:p>
            <a:pPr marL="285750" indent="-285750">
              <a:buFont typeface="Arial" panose="020B0604020202020204" pitchFamily="34" charset="0"/>
              <a:buChar char="•"/>
            </a:pPr>
            <a:r>
              <a:rPr lang="en-US" sz="2000" dirty="0"/>
              <a:t>Relative figures globally - in 1980 which regions had most and least poverty? How does this change between 1980 and the present day.</a:t>
            </a:r>
          </a:p>
          <a:p>
            <a:pPr marL="285750" indent="-285750">
              <a:buFont typeface="Arial" panose="020B0604020202020204" pitchFamily="34" charset="0"/>
              <a:buChar char="•"/>
            </a:pPr>
            <a:r>
              <a:rPr lang="en-US" sz="2000" dirty="0"/>
              <a:t>Which regions have seen the greatest reduction in poverty?</a:t>
            </a:r>
          </a:p>
          <a:p>
            <a:pPr marL="285750" indent="-285750">
              <a:buFont typeface="Arial" panose="020B0604020202020204" pitchFamily="34" charset="0"/>
              <a:buChar char="•"/>
            </a:pPr>
            <a:r>
              <a:rPr lang="en-US" sz="2000" dirty="0"/>
              <a:t>Which regions are reducing poverty most slowly?</a:t>
            </a:r>
          </a:p>
          <a:p>
            <a:endParaRPr lang="en-US" dirty="0"/>
          </a:p>
        </p:txBody>
      </p:sp>
      <p:pic>
        <p:nvPicPr>
          <p:cNvPr id="7" name="Picture 6">
            <a:extLst>
              <a:ext uri="{FF2B5EF4-FFF2-40B4-BE49-F238E27FC236}">
                <a16:creationId xmlns:a16="http://schemas.microsoft.com/office/drawing/2014/main" id="{C9F40027-DC9B-C045-9ED7-0DFEA7A17462}"/>
              </a:ext>
            </a:extLst>
          </p:cNvPr>
          <p:cNvPicPr>
            <a:picLocks noChangeAspect="1"/>
          </p:cNvPicPr>
          <p:nvPr/>
        </p:nvPicPr>
        <p:blipFill>
          <a:blip r:embed="rId4"/>
          <a:stretch>
            <a:fillRect/>
          </a:stretch>
        </p:blipFill>
        <p:spPr>
          <a:xfrm>
            <a:off x="10388389" y="92496"/>
            <a:ext cx="1624978" cy="1598192"/>
          </a:xfrm>
          <a:prstGeom prst="rect">
            <a:avLst/>
          </a:prstGeom>
        </p:spPr>
      </p:pic>
    </p:spTree>
    <p:extLst>
      <p:ext uri="{BB962C8B-B14F-4D97-AF65-F5344CB8AC3E}">
        <p14:creationId xmlns:p14="http://schemas.microsoft.com/office/powerpoint/2010/main" val="2621108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C584F320-F004-3843-8F68-DD2AF5F115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46733" y="3192556"/>
            <a:ext cx="1157287" cy="1285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1">
            <a:extLst>
              <a:ext uri="{FF2B5EF4-FFF2-40B4-BE49-F238E27FC236}">
                <a16:creationId xmlns:a16="http://schemas.microsoft.com/office/drawing/2014/main" id="{E33E1DDE-21B6-A349-9741-982AA4415360}"/>
              </a:ext>
            </a:extLst>
          </p:cNvPr>
          <p:cNvSpPr txBox="1">
            <a:spLocks noChangeArrowheads="1"/>
          </p:cNvSpPr>
          <p:nvPr/>
        </p:nvSpPr>
        <p:spPr bwMode="auto">
          <a:xfrm>
            <a:off x="2560320" y="3087781"/>
            <a:ext cx="5445125" cy="1063625"/>
          </a:xfrm>
          <a:prstGeom prst="rect">
            <a:avLst/>
          </a:prstGeom>
          <a:solidFill>
            <a:srgbClr val="D9E2F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1"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Question to ponder</a:t>
            </a:r>
            <a:endParaRPr kumimoji="0" lang="en-GB"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000" b="0" i="0" u="none" strike="noStrike" cap="none" normalizeH="0" baseline="0" dirty="0">
                <a:ln>
                  <a:noFill/>
                </a:ln>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How will the consumption of resources change as countries develop? Why?</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EFFEF2B7-8729-0A41-8336-1A7980D832BB}"/>
              </a:ext>
            </a:extLst>
          </p:cNvPr>
          <p:cNvSpPr>
            <a:spLocks noChangeArrowheads="1"/>
          </p:cNvSpPr>
          <p:nvPr/>
        </p:nvSpPr>
        <p:spPr bwMode="auto">
          <a:xfrm>
            <a:off x="2560320" y="22591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600" b="1" i="0" u="none" strike="noStrike" cap="none" normalizeH="0" baseline="0">
                <a:ln>
                  <a:noFill/>
                </a:ln>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Development and Resource Consumption</a:t>
            </a: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6" name="Rectangle 5">
            <a:extLst>
              <a:ext uri="{FF2B5EF4-FFF2-40B4-BE49-F238E27FC236}">
                <a16:creationId xmlns:a16="http://schemas.microsoft.com/office/drawing/2014/main" id="{0F8740F1-E571-BB4B-899E-8D555507727F}"/>
              </a:ext>
            </a:extLst>
          </p:cNvPr>
          <p:cNvSpPr>
            <a:spLocks noChangeArrowheads="1"/>
          </p:cNvSpPr>
          <p:nvPr/>
        </p:nvSpPr>
        <p:spPr bwMode="auto">
          <a:xfrm>
            <a:off x="2560320" y="27163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7" name="Rectangle 6">
            <a:extLst>
              <a:ext uri="{FF2B5EF4-FFF2-40B4-BE49-F238E27FC236}">
                <a16:creationId xmlns:a16="http://schemas.microsoft.com/office/drawing/2014/main" id="{5218D076-B405-3F40-A662-790A994236B6}"/>
              </a:ext>
            </a:extLst>
          </p:cNvPr>
          <p:cNvSpPr>
            <a:spLocks noChangeArrowheads="1"/>
          </p:cNvSpPr>
          <p:nvPr/>
        </p:nvSpPr>
        <p:spPr bwMode="auto">
          <a:xfrm>
            <a:off x="2560320" y="3173506"/>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66664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1135</TotalTime>
  <Words>415</Words>
  <Application>Microsoft Macintosh PowerPoint</Application>
  <PresentationFormat>Widescreen</PresentationFormat>
  <Paragraphs>29</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dearJoe 5 CASUAL PRO</vt:lpstr>
      <vt:lpstr>Office Theme</vt:lpstr>
      <vt:lpstr>Core: Unit 3 </vt:lpstr>
      <vt:lpstr>Objectives:</vt:lpstr>
      <vt:lpstr>  Section 1: Subject Guide learning objective:    </vt:lpstr>
      <vt:lpstr>PowerPoint Presentation</vt:lpstr>
      <vt:lpstr>What is poverty? </vt:lpstr>
      <vt:lpstr>PowerPoint Presentation</vt:lpstr>
      <vt:lpstr>PowerPoint Presentation</vt:lpstr>
      <vt:lpstr>Patterns and trends in poverty reduction </vt:lpstr>
      <vt:lpstr>PowerPoint Presentation</vt:lpstr>
      <vt:lpstr>   'How To End Poverty in 15 years' Hans Rosling - BBC News   </vt:lpstr>
      <vt:lpstr>The Magic Washing Machine - Hans Rosling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Core: Unit 3 </dc:title>
  <dc:creator>Anna Bennett</dc:creator>
  <cp:lastModifiedBy>Anna Bennett</cp:lastModifiedBy>
  <cp:revision>4</cp:revision>
  <dcterms:created xsi:type="dcterms:W3CDTF">2020-04-06T23:38:26Z</dcterms:created>
  <dcterms:modified xsi:type="dcterms:W3CDTF">2020-04-07T18:33:37Z</dcterms:modified>
</cp:coreProperties>
</file>