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5"/>
  </p:notesMasterIdLst>
  <p:sldIdLst>
    <p:sldId id="256" r:id="rId2"/>
    <p:sldId id="282" r:id="rId3"/>
    <p:sldId id="283" r:id="rId4"/>
    <p:sldId id="258" r:id="rId5"/>
    <p:sldId id="259" r:id="rId6"/>
    <p:sldId id="288" r:id="rId7"/>
    <p:sldId id="287" r:id="rId8"/>
    <p:sldId id="286" r:id="rId9"/>
    <p:sldId id="264" r:id="rId10"/>
    <p:sldId id="284" r:id="rId11"/>
    <p:sldId id="262" r:id="rId12"/>
    <p:sldId id="289" r:id="rId13"/>
    <p:sldId id="290" r:id="rId14"/>
    <p:sldId id="265" r:id="rId15"/>
    <p:sldId id="326" r:id="rId16"/>
    <p:sldId id="266" r:id="rId17"/>
    <p:sldId id="267" r:id="rId18"/>
    <p:sldId id="328" r:id="rId19"/>
    <p:sldId id="268" r:id="rId20"/>
    <p:sldId id="327" r:id="rId21"/>
    <p:sldId id="270" r:id="rId22"/>
    <p:sldId id="310" r:id="rId23"/>
    <p:sldId id="311" r:id="rId24"/>
    <p:sldId id="312" r:id="rId25"/>
    <p:sldId id="313" r:id="rId26"/>
    <p:sldId id="314" r:id="rId27"/>
    <p:sldId id="316" r:id="rId28"/>
    <p:sldId id="317" r:id="rId29"/>
    <p:sldId id="318" r:id="rId30"/>
    <p:sldId id="319" r:id="rId31"/>
    <p:sldId id="320" r:id="rId32"/>
    <p:sldId id="321" r:id="rId33"/>
    <p:sldId id="271" r:id="rId34"/>
    <p:sldId id="272" r:id="rId35"/>
    <p:sldId id="273" r:id="rId36"/>
    <p:sldId id="274" r:id="rId37"/>
    <p:sldId id="275" r:id="rId38"/>
    <p:sldId id="322" r:id="rId39"/>
    <p:sldId id="323" r:id="rId40"/>
    <p:sldId id="276" r:id="rId41"/>
    <p:sldId id="309" r:id="rId42"/>
    <p:sldId id="306" r:id="rId43"/>
    <p:sldId id="307" r:id="rId44"/>
    <p:sldId id="308" r:id="rId45"/>
    <p:sldId id="277" r:id="rId46"/>
    <p:sldId id="296" r:id="rId47"/>
    <p:sldId id="315" r:id="rId48"/>
    <p:sldId id="300" r:id="rId49"/>
    <p:sldId id="302" r:id="rId50"/>
    <p:sldId id="299" r:id="rId51"/>
    <p:sldId id="280" r:id="rId52"/>
    <p:sldId id="325" r:id="rId53"/>
    <p:sldId id="324" r:id="rId54"/>
  </p:sldIdLst>
  <p:sldSz cx="9144000" cy="6858000" type="screen4x3"/>
  <p:notesSz cx="6781800" cy="90678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F7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805"/>
    <p:restoredTop sz="94611"/>
  </p:normalViewPr>
  <p:slideViewPr>
    <p:cSldViewPr snapToGrid="0" snapToObjects="1">
      <p:cViewPr varScale="1">
        <p:scale>
          <a:sx n="94" d="100"/>
          <a:sy n="94" d="100"/>
        </p:scale>
        <p:origin x="200" y="5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38780" cy="454965"/>
          </a:xfrm>
          <a:prstGeom prst="rect">
            <a:avLst/>
          </a:prstGeom>
          <a:noFill/>
          <a:ln>
            <a:noFill/>
          </a:ln>
        </p:spPr>
        <p:txBody>
          <a:bodyPr wrap="square" lIns="91425" tIns="91425" rIns="91425" bIns="91425" anchor="t" anchorCtr="0"/>
          <a:lstStyle>
            <a:lvl1pPr marL="0" marR="0" lvl="0" indent="0" algn="l" rtl="0">
              <a:spcBef>
                <a:spcPts val="0"/>
              </a:spcBef>
              <a:buSzPct val="116666"/>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41451" y="0"/>
            <a:ext cx="2938780" cy="454965"/>
          </a:xfrm>
          <a:prstGeom prst="rect">
            <a:avLst/>
          </a:prstGeom>
          <a:noFill/>
          <a:ln>
            <a:noFill/>
          </a:ln>
        </p:spPr>
        <p:txBody>
          <a:bodyPr wrap="square" lIns="91425" tIns="91425" rIns="91425" bIns="91425" anchor="t" anchorCtr="0"/>
          <a:lstStyle>
            <a:lvl1pPr marL="0" marR="0" lvl="0" indent="0" algn="r" rtl="0">
              <a:spcBef>
                <a:spcPts val="0"/>
              </a:spcBef>
              <a:buSzPct val="116666"/>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50963" y="1133475"/>
            <a:ext cx="4079875" cy="30607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78180" y="4363878"/>
            <a:ext cx="5425440" cy="3570446"/>
          </a:xfrm>
          <a:prstGeom prst="rect">
            <a:avLst/>
          </a:prstGeom>
          <a:noFill/>
          <a:ln>
            <a:noFill/>
          </a:ln>
        </p:spPr>
        <p:txBody>
          <a:bodyPr wrap="square" lIns="91425" tIns="91425" rIns="91425" bIns="91425" anchor="t" anchorCtr="0"/>
          <a:lstStyle>
            <a:lvl1pPr marL="0" marR="0" lvl="0" indent="0" algn="l" rtl="0">
              <a:spcBef>
                <a:spcPts val="0"/>
              </a:spcBef>
              <a:buSzPct val="116666"/>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SzPct val="116666"/>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SzPct val="116666"/>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SzPct val="116666"/>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SzPct val="116666"/>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SzPct val="116666"/>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SzPct val="116666"/>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SzPct val="116666"/>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SzPct val="116666"/>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12837"/>
            <a:ext cx="2938780" cy="454964"/>
          </a:xfrm>
          <a:prstGeom prst="rect">
            <a:avLst/>
          </a:prstGeom>
          <a:noFill/>
          <a:ln>
            <a:noFill/>
          </a:ln>
        </p:spPr>
        <p:txBody>
          <a:bodyPr wrap="square" lIns="91425" tIns="91425" rIns="91425" bIns="91425" anchor="b" anchorCtr="0"/>
          <a:lstStyle>
            <a:lvl1pPr marL="0" marR="0" lvl="0" indent="0" algn="l" rtl="0">
              <a:spcBef>
                <a:spcPts val="0"/>
              </a:spcBef>
              <a:buSzPct val="116666"/>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41451" y="8612837"/>
            <a:ext cx="2938780" cy="454964"/>
          </a:xfrm>
          <a:prstGeom prst="rect">
            <a:avLst/>
          </a:prstGeom>
          <a:noFill/>
          <a:ln>
            <a:noFill/>
          </a:ln>
        </p:spPr>
        <p:txBody>
          <a:bodyPr wrap="square" lIns="90550" tIns="45275" rIns="90550" bIns="452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678180" y="4363878"/>
            <a:ext cx="5425440" cy="3570446"/>
          </a:xfrm>
          <a:prstGeom prst="rect">
            <a:avLst/>
          </a:prstGeom>
        </p:spPr>
        <p:txBody>
          <a:bodyPr wrap="square" lIns="91425" tIns="91425" rIns="91425" bIns="91425" anchor="t" anchorCtr="0">
            <a:noAutofit/>
          </a:bodyPr>
          <a:lstStyle/>
          <a:p>
            <a:pPr lvl="0">
              <a:spcBef>
                <a:spcPts val="0"/>
              </a:spcBef>
              <a:buNone/>
            </a:pPr>
            <a:endParaRPr/>
          </a:p>
        </p:txBody>
      </p:sp>
      <p:sp>
        <p:nvSpPr>
          <p:cNvPr id="86" name="Shape 86"/>
          <p:cNvSpPr>
            <a:spLocks noGrp="1" noRot="1" noChangeAspect="1"/>
          </p:cNvSpPr>
          <p:nvPr>
            <p:ph type="sldImg" idx="2"/>
          </p:nvPr>
        </p:nvSpPr>
        <p:spPr>
          <a:xfrm>
            <a:off x="1350963" y="1133475"/>
            <a:ext cx="4079875" cy="30607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txBox="1">
            <a:spLocks noGrp="1"/>
          </p:cNvSpPr>
          <p:nvPr>
            <p:ph type="body" idx="1"/>
          </p:nvPr>
        </p:nvSpPr>
        <p:spPr>
          <a:xfrm>
            <a:off x="678180" y="4363878"/>
            <a:ext cx="5425440" cy="3570446"/>
          </a:xfrm>
          <a:prstGeom prst="rect">
            <a:avLst/>
          </a:prstGeom>
        </p:spPr>
        <p:txBody>
          <a:bodyPr wrap="square" lIns="91425" tIns="91425" rIns="91425" bIns="91425" anchor="t" anchorCtr="0">
            <a:noAutofit/>
          </a:bodyPr>
          <a:lstStyle/>
          <a:p>
            <a:pPr lvl="0">
              <a:spcBef>
                <a:spcPts val="0"/>
              </a:spcBef>
              <a:buNone/>
            </a:pPr>
            <a:endParaRPr/>
          </a:p>
        </p:txBody>
      </p:sp>
      <p:sp>
        <p:nvSpPr>
          <p:cNvPr id="159" name="Shape 159"/>
          <p:cNvSpPr>
            <a:spLocks noGrp="1" noRot="1" noChangeAspect="1"/>
          </p:cNvSpPr>
          <p:nvPr>
            <p:ph type="sldImg" idx="2"/>
          </p:nvPr>
        </p:nvSpPr>
        <p:spPr>
          <a:xfrm>
            <a:off x="1350963" y="1133475"/>
            <a:ext cx="4079875" cy="30607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678180" y="4363878"/>
            <a:ext cx="5425440" cy="3570446"/>
          </a:xfrm>
          <a:prstGeom prst="rect">
            <a:avLst/>
          </a:prstGeom>
        </p:spPr>
        <p:txBody>
          <a:bodyPr wrap="square" lIns="91425" tIns="91425" rIns="91425" bIns="91425" anchor="t" anchorCtr="0">
            <a:noAutofit/>
          </a:bodyPr>
          <a:lstStyle/>
          <a:p>
            <a:pPr lvl="0">
              <a:spcBef>
                <a:spcPts val="0"/>
              </a:spcBef>
              <a:buNone/>
            </a:pPr>
            <a:endParaRPr/>
          </a:p>
        </p:txBody>
      </p:sp>
      <p:sp>
        <p:nvSpPr>
          <p:cNvPr id="165" name="Shape 165"/>
          <p:cNvSpPr>
            <a:spLocks noGrp="1" noRot="1" noChangeAspect="1"/>
          </p:cNvSpPr>
          <p:nvPr>
            <p:ph type="sldImg" idx="2"/>
          </p:nvPr>
        </p:nvSpPr>
        <p:spPr>
          <a:xfrm>
            <a:off x="1350963" y="1133475"/>
            <a:ext cx="4079875" cy="30607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78180" y="4363878"/>
            <a:ext cx="5425440" cy="3570446"/>
          </a:xfrm>
          <a:prstGeom prst="rect">
            <a:avLst/>
          </a:prstGeom>
        </p:spPr>
        <p:txBody>
          <a:bodyPr wrap="square" lIns="91425" tIns="91425" rIns="91425" bIns="91425" anchor="t" anchorCtr="0">
            <a:noAutofit/>
          </a:bodyPr>
          <a:lstStyle/>
          <a:p>
            <a:pPr lvl="0">
              <a:spcBef>
                <a:spcPts val="0"/>
              </a:spcBef>
              <a:buNone/>
            </a:pPr>
            <a:endParaRPr/>
          </a:p>
        </p:txBody>
      </p:sp>
      <p:sp>
        <p:nvSpPr>
          <p:cNvPr id="178" name="Shape 178"/>
          <p:cNvSpPr>
            <a:spLocks noGrp="1" noRot="1" noChangeAspect="1"/>
          </p:cNvSpPr>
          <p:nvPr>
            <p:ph type="sldImg" idx="2"/>
          </p:nvPr>
        </p:nvSpPr>
        <p:spPr>
          <a:xfrm>
            <a:off x="1350963" y="1133475"/>
            <a:ext cx="4079875" cy="30607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350963" y="1133475"/>
            <a:ext cx="4079875" cy="30607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5" name="Shape 235"/>
          <p:cNvSpPr txBox="1">
            <a:spLocks noGrp="1"/>
          </p:cNvSpPr>
          <p:nvPr>
            <p:ph type="body" idx="1"/>
          </p:nvPr>
        </p:nvSpPr>
        <p:spPr>
          <a:xfrm>
            <a:off x="678180" y="4363878"/>
            <a:ext cx="5425440" cy="3570446"/>
          </a:xfrm>
          <a:prstGeom prst="rect">
            <a:avLst/>
          </a:prstGeom>
          <a:noFill/>
          <a:ln>
            <a:noFill/>
          </a:ln>
        </p:spPr>
        <p:txBody>
          <a:bodyPr wrap="square" lIns="90550" tIns="45275" rIns="90550" bIns="45275"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236" name="Shape 236"/>
          <p:cNvSpPr txBox="1">
            <a:spLocks noGrp="1"/>
          </p:cNvSpPr>
          <p:nvPr>
            <p:ph type="sldNum" idx="12"/>
          </p:nvPr>
        </p:nvSpPr>
        <p:spPr>
          <a:xfrm>
            <a:off x="3841451" y="8612837"/>
            <a:ext cx="2938780" cy="454964"/>
          </a:xfrm>
          <a:prstGeom prst="rect">
            <a:avLst/>
          </a:prstGeom>
          <a:noFill/>
          <a:ln>
            <a:noFill/>
          </a:ln>
        </p:spPr>
        <p:txBody>
          <a:bodyPr wrap="square" lIns="90550" tIns="45275" rIns="90550" bIns="452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09496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1350963" y="1133475"/>
            <a:ext cx="4079875" cy="30607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3" name="Shape 243"/>
          <p:cNvSpPr txBox="1">
            <a:spLocks noGrp="1"/>
          </p:cNvSpPr>
          <p:nvPr>
            <p:ph type="body" idx="1"/>
          </p:nvPr>
        </p:nvSpPr>
        <p:spPr>
          <a:xfrm>
            <a:off x="678180" y="4363878"/>
            <a:ext cx="5425440" cy="3570446"/>
          </a:xfrm>
          <a:prstGeom prst="rect">
            <a:avLst/>
          </a:prstGeom>
          <a:noFill/>
          <a:ln>
            <a:noFill/>
          </a:ln>
        </p:spPr>
        <p:txBody>
          <a:bodyPr wrap="square" lIns="90550" tIns="45275" rIns="90550" bIns="45275"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https://www.thoughtco.com/core-and-periphery-1435410</a:t>
            </a:r>
          </a:p>
        </p:txBody>
      </p:sp>
      <p:sp>
        <p:nvSpPr>
          <p:cNvPr id="244" name="Shape 244"/>
          <p:cNvSpPr txBox="1">
            <a:spLocks noGrp="1"/>
          </p:cNvSpPr>
          <p:nvPr>
            <p:ph type="sldNum" idx="12"/>
          </p:nvPr>
        </p:nvSpPr>
        <p:spPr>
          <a:xfrm>
            <a:off x="3841451" y="8612837"/>
            <a:ext cx="2938780" cy="454964"/>
          </a:xfrm>
          <a:prstGeom prst="rect">
            <a:avLst/>
          </a:prstGeom>
          <a:noFill/>
          <a:ln>
            <a:noFill/>
          </a:ln>
        </p:spPr>
        <p:txBody>
          <a:bodyPr wrap="square" lIns="90550" tIns="45275" rIns="90550" bIns="452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4860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678180" y="4363878"/>
            <a:ext cx="5425440" cy="3570446"/>
          </a:xfrm>
          <a:prstGeom prst="rect">
            <a:avLst/>
          </a:prstGeom>
        </p:spPr>
        <p:txBody>
          <a:bodyPr wrap="square" lIns="91425" tIns="91425" rIns="91425" bIns="91425" anchor="t" anchorCtr="0">
            <a:noAutofit/>
          </a:bodyPr>
          <a:lstStyle/>
          <a:p>
            <a:pPr lvl="0">
              <a:spcBef>
                <a:spcPts val="0"/>
              </a:spcBef>
              <a:buNone/>
            </a:pPr>
            <a:endParaRPr/>
          </a:p>
        </p:txBody>
      </p:sp>
      <p:sp>
        <p:nvSpPr>
          <p:cNvPr id="184" name="Shape 184"/>
          <p:cNvSpPr>
            <a:spLocks noGrp="1" noRot="1" noChangeAspect="1"/>
          </p:cNvSpPr>
          <p:nvPr>
            <p:ph type="sldImg" idx="2"/>
          </p:nvPr>
        </p:nvSpPr>
        <p:spPr>
          <a:xfrm>
            <a:off x="1350963" y="1133475"/>
            <a:ext cx="4079875" cy="30607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1350963" y="1133475"/>
            <a:ext cx="4079875" cy="30607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678180" y="4363878"/>
            <a:ext cx="5425440" cy="3570446"/>
          </a:xfrm>
          <a:prstGeom prst="rect">
            <a:avLst/>
          </a:prstGeom>
          <a:noFill/>
          <a:ln>
            <a:noFill/>
          </a:ln>
        </p:spPr>
        <p:txBody>
          <a:bodyPr wrap="square" lIns="90550" tIns="45275" rIns="90550" bIns="452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91" name="Shape 191"/>
          <p:cNvSpPr txBox="1">
            <a:spLocks noGrp="1"/>
          </p:cNvSpPr>
          <p:nvPr>
            <p:ph type="sldNum" idx="12"/>
          </p:nvPr>
        </p:nvSpPr>
        <p:spPr>
          <a:xfrm>
            <a:off x="3841451" y="8612837"/>
            <a:ext cx="2938780" cy="454964"/>
          </a:xfrm>
          <a:prstGeom prst="rect">
            <a:avLst/>
          </a:prstGeom>
          <a:noFill/>
          <a:ln>
            <a:noFill/>
          </a:ln>
        </p:spPr>
        <p:txBody>
          <a:bodyPr wrap="square" lIns="90550" tIns="45275" rIns="90550" bIns="452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350963" y="1133475"/>
            <a:ext cx="4079875" cy="30607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8" name="Shape 198"/>
          <p:cNvSpPr txBox="1">
            <a:spLocks noGrp="1"/>
          </p:cNvSpPr>
          <p:nvPr>
            <p:ph type="body" idx="1"/>
          </p:nvPr>
        </p:nvSpPr>
        <p:spPr>
          <a:xfrm>
            <a:off x="678180" y="4363878"/>
            <a:ext cx="5425440" cy="3570446"/>
          </a:xfrm>
          <a:prstGeom prst="rect">
            <a:avLst/>
          </a:prstGeom>
          <a:noFill/>
          <a:ln>
            <a:noFill/>
          </a:ln>
        </p:spPr>
        <p:txBody>
          <a:bodyPr wrap="square" lIns="90550" tIns="45275" rIns="90550" bIns="45275"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199" name="Shape 199"/>
          <p:cNvSpPr txBox="1">
            <a:spLocks noGrp="1"/>
          </p:cNvSpPr>
          <p:nvPr>
            <p:ph type="sldNum" idx="12"/>
          </p:nvPr>
        </p:nvSpPr>
        <p:spPr>
          <a:xfrm>
            <a:off x="3841451" y="8612837"/>
            <a:ext cx="2938780" cy="454964"/>
          </a:xfrm>
          <a:prstGeom prst="rect">
            <a:avLst/>
          </a:prstGeom>
          <a:noFill/>
          <a:ln>
            <a:noFill/>
          </a:ln>
        </p:spPr>
        <p:txBody>
          <a:bodyPr wrap="square" lIns="90550" tIns="45275" rIns="90550" bIns="452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1350963" y="1133475"/>
            <a:ext cx="4079875" cy="30607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6" name="Shape 206"/>
          <p:cNvSpPr txBox="1">
            <a:spLocks noGrp="1"/>
          </p:cNvSpPr>
          <p:nvPr>
            <p:ph type="body" idx="1"/>
          </p:nvPr>
        </p:nvSpPr>
        <p:spPr>
          <a:xfrm>
            <a:off x="678180" y="4363878"/>
            <a:ext cx="5425440" cy="3570446"/>
          </a:xfrm>
          <a:prstGeom prst="rect">
            <a:avLst/>
          </a:prstGeom>
          <a:noFill/>
          <a:ln>
            <a:noFill/>
          </a:ln>
        </p:spPr>
        <p:txBody>
          <a:bodyPr wrap="square" lIns="90550" tIns="45275" rIns="90550" bIns="45275"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207" name="Shape 207"/>
          <p:cNvSpPr txBox="1">
            <a:spLocks noGrp="1"/>
          </p:cNvSpPr>
          <p:nvPr>
            <p:ph type="sldNum" idx="12"/>
          </p:nvPr>
        </p:nvSpPr>
        <p:spPr>
          <a:xfrm>
            <a:off x="3841451" y="8612837"/>
            <a:ext cx="2938780" cy="454964"/>
          </a:xfrm>
          <a:prstGeom prst="rect">
            <a:avLst/>
          </a:prstGeom>
          <a:noFill/>
          <a:ln>
            <a:noFill/>
          </a:ln>
        </p:spPr>
        <p:txBody>
          <a:bodyPr wrap="square" lIns="90550" tIns="45275" rIns="90550" bIns="452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678180" y="4363878"/>
            <a:ext cx="5425440" cy="3570446"/>
          </a:xfrm>
          <a:prstGeom prst="rect">
            <a:avLst/>
          </a:prstGeom>
        </p:spPr>
        <p:txBody>
          <a:bodyPr wrap="square" lIns="91425" tIns="91425" rIns="91425" bIns="91425" anchor="t" anchorCtr="0">
            <a:noAutofit/>
          </a:bodyPr>
          <a:lstStyle/>
          <a:p>
            <a:pPr lvl="0">
              <a:spcBef>
                <a:spcPts val="0"/>
              </a:spcBef>
              <a:buNone/>
            </a:pPr>
            <a:endParaRPr/>
          </a:p>
        </p:txBody>
      </p:sp>
      <p:sp>
        <p:nvSpPr>
          <p:cNvPr id="214" name="Shape 214"/>
          <p:cNvSpPr>
            <a:spLocks noGrp="1" noRot="1" noChangeAspect="1"/>
          </p:cNvSpPr>
          <p:nvPr>
            <p:ph type="sldImg" idx="2"/>
          </p:nvPr>
        </p:nvSpPr>
        <p:spPr>
          <a:xfrm>
            <a:off x="1350963" y="1133475"/>
            <a:ext cx="4079875" cy="30607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78180" y="4363878"/>
            <a:ext cx="5425440" cy="3570446"/>
          </a:xfrm>
          <a:prstGeom prst="rect">
            <a:avLst/>
          </a:prstGeom>
        </p:spPr>
        <p:txBody>
          <a:bodyPr wrap="square" lIns="91425" tIns="91425" rIns="91425" bIns="91425" anchor="t" anchorCtr="0">
            <a:noAutofit/>
          </a:bodyPr>
          <a:lstStyle/>
          <a:p>
            <a:pPr lvl="0">
              <a:spcBef>
                <a:spcPts val="0"/>
              </a:spcBef>
              <a:buNone/>
            </a:pPr>
            <a:endParaRPr/>
          </a:p>
        </p:txBody>
      </p:sp>
      <p:sp>
        <p:nvSpPr>
          <p:cNvPr id="98" name="Shape 98"/>
          <p:cNvSpPr>
            <a:spLocks noGrp="1" noRot="1" noChangeAspect="1"/>
          </p:cNvSpPr>
          <p:nvPr>
            <p:ph type="sldImg" idx="2"/>
          </p:nvPr>
        </p:nvSpPr>
        <p:spPr>
          <a:xfrm>
            <a:off x="1350963" y="1133475"/>
            <a:ext cx="4079875" cy="30607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1350963" y="1133475"/>
            <a:ext cx="4079875" cy="30607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0" name="Shape 220"/>
          <p:cNvSpPr txBox="1">
            <a:spLocks noGrp="1"/>
          </p:cNvSpPr>
          <p:nvPr>
            <p:ph type="body" idx="1"/>
          </p:nvPr>
        </p:nvSpPr>
        <p:spPr>
          <a:xfrm>
            <a:off x="678180" y="4363878"/>
            <a:ext cx="5425440" cy="3570446"/>
          </a:xfrm>
          <a:prstGeom prst="rect">
            <a:avLst/>
          </a:prstGeom>
          <a:noFill/>
          <a:ln>
            <a:noFill/>
          </a:ln>
        </p:spPr>
        <p:txBody>
          <a:bodyPr wrap="square" lIns="90550" tIns="45275" rIns="90550" bIns="45275"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221" name="Shape 221"/>
          <p:cNvSpPr txBox="1">
            <a:spLocks noGrp="1"/>
          </p:cNvSpPr>
          <p:nvPr>
            <p:ph type="sldNum" idx="12"/>
          </p:nvPr>
        </p:nvSpPr>
        <p:spPr>
          <a:xfrm>
            <a:off x="3841451" y="8612837"/>
            <a:ext cx="2938780" cy="454964"/>
          </a:xfrm>
          <a:prstGeom prst="rect">
            <a:avLst/>
          </a:prstGeom>
          <a:noFill/>
          <a:ln>
            <a:noFill/>
          </a:ln>
        </p:spPr>
        <p:txBody>
          <a:bodyPr wrap="square" lIns="90550" tIns="45275" rIns="90550" bIns="452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350963" y="1133475"/>
            <a:ext cx="4079875" cy="30607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8" name="Shape 228"/>
          <p:cNvSpPr txBox="1">
            <a:spLocks noGrp="1"/>
          </p:cNvSpPr>
          <p:nvPr>
            <p:ph type="body" idx="1"/>
          </p:nvPr>
        </p:nvSpPr>
        <p:spPr>
          <a:xfrm>
            <a:off x="678180" y="4363878"/>
            <a:ext cx="5425440" cy="3570446"/>
          </a:xfrm>
          <a:prstGeom prst="rect">
            <a:avLst/>
          </a:prstGeom>
          <a:noFill/>
          <a:ln>
            <a:noFill/>
          </a:ln>
        </p:spPr>
        <p:txBody>
          <a:bodyPr wrap="square" lIns="90550" tIns="45275" rIns="90550" bIns="45275"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229" name="Shape 229"/>
          <p:cNvSpPr txBox="1">
            <a:spLocks noGrp="1"/>
          </p:cNvSpPr>
          <p:nvPr>
            <p:ph type="sldNum" idx="12"/>
          </p:nvPr>
        </p:nvSpPr>
        <p:spPr>
          <a:xfrm>
            <a:off x="3841451" y="8612837"/>
            <a:ext cx="2938780" cy="454964"/>
          </a:xfrm>
          <a:prstGeom prst="rect">
            <a:avLst/>
          </a:prstGeom>
          <a:noFill/>
          <a:ln>
            <a:noFill/>
          </a:ln>
        </p:spPr>
        <p:txBody>
          <a:bodyPr wrap="square" lIns="90550" tIns="45275" rIns="90550" bIns="452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1350963" y="1133475"/>
            <a:ext cx="4079875" cy="30607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78180" y="4363878"/>
            <a:ext cx="5425440" cy="3570446"/>
          </a:xfrm>
          <a:prstGeom prst="rect">
            <a:avLst/>
          </a:prstGeom>
          <a:noFill/>
          <a:ln>
            <a:noFill/>
          </a:ln>
        </p:spPr>
        <p:txBody>
          <a:bodyPr wrap="square" lIns="90550" tIns="45275" rIns="90550" bIns="45275"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251" name="Shape 251"/>
          <p:cNvSpPr txBox="1">
            <a:spLocks noGrp="1"/>
          </p:cNvSpPr>
          <p:nvPr>
            <p:ph type="sldNum" idx="12"/>
          </p:nvPr>
        </p:nvSpPr>
        <p:spPr>
          <a:xfrm>
            <a:off x="3841451" y="8612837"/>
            <a:ext cx="2938780" cy="454964"/>
          </a:xfrm>
          <a:prstGeom prst="rect">
            <a:avLst/>
          </a:prstGeom>
          <a:noFill/>
          <a:ln>
            <a:noFill/>
          </a:ln>
        </p:spPr>
        <p:txBody>
          <a:bodyPr wrap="square" lIns="90550" tIns="45275" rIns="90550" bIns="452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350963" y="1133475"/>
            <a:ext cx="4079875" cy="30607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678180" y="4363878"/>
            <a:ext cx="5425440" cy="3570446"/>
          </a:xfrm>
          <a:prstGeom prst="rect">
            <a:avLst/>
          </a:prstGeom>
          <a:noFill/>
          <a:ln>
            <a:noFill/>
          </a:ln>
        </p:spPr>
        <p:txBody>
          <a:bodyPr wrap="square" lIns="90550" tIns="45275" rIns="90550" bIns="45275"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105" name="Shape 105"/>
          <p:cNvSpPr txBox="1">
            <a:spLocks noGrp="1"/>
          </p:cNvSpPr>
          <p:nvPr>
            <p:ph type="sldNum" idx="12"/>
          </p:nvPr>
        </p:nvSpPr>
        <p:spPr>
          <a:xfrm>
            <a:off x="3841451" y="8612837"/>
            <a:ext cx="2938780" cy="454964"/>
          </a:xfrm>
          <a:prstGeom prst="rect">
            <a:avLst/>
          </a:prstGeom>
          <a:noFill/>
          <a:ln>
            <a:noFill/>
          </a:ln>
        </p:spPr>
        <p:txBody>
          <a:bodyPr wrap="square" lIns="90550" tIns="45275" rIns="90550" bIns="452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350963" y="1133475"/>
            <a:ext cx="4079875" cy="30607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3" name="Shape 113"/>
          <p:cNvSpPr txBox="1">
            <a:spLocks noGrp="1"/>
          </p:cNvSpPr>
          <p:nvPr>
            <p:ph type="body" idx="1"/>
          </p:nvPr>
        </p:nvSpPr>
        <p:spPr>
          <a:xfrm>
            <a:off x="678180" y="4363878"/>
            <a:ext cx="5425440" cy="3570446"/>
          </a:xfrm>
          <a:prstGeom prst="rect">
            <a:avLst/>
          </a:prstGeom>
          <a:noFill/>
          <a:ln>
            <a:noFill/>
          </a:ln>
        </p:spPr>
        <p:txBody>
          <a:bodyPr wrap="square" lIns="90550" tIns="45275" rIns="90550" bIns="45275"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114" name="Shape 114"/>
          <p:cNvSpPr txBox="1">
            <a:spLocks noGrp="1"/>
          </p:cNvSpPr>
          <p:nvPr>
            <p:ph type="sldNum" idx="12"/>
          </p:nvPr>
        </p:nvSpPr>
        <p:spPr>
          <a:xfrm>
            <a:off x="3841451" y="8612837"/>
            <a:ext cx="2938780" cy="454964"/>
          </a:xfrm>
          <a:prstGeom prst="rect">
            <a:avLst/>
          </a:prstGeom>
          <a:noFill/>
          <a:ln>
            <a:noFill/>
          </a:ln>
        </p:spPr>
        <p:txBody>
          <a:bodyPr wrap="square" lIns="90550" tIns="45275" rIns="90550" bIns="452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5108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C0D34CD-E937-7A42-BC45-5E52B652CA83}" type="slidenum">
              <a:rPr lang="en-GB" altLang="en-US"/>
              <a:pPr>
                <a:spcBef>
                  <a:spcPct val="0"/>
                </a:spcBef>
              </a:pPr>
              <a:t>7</a:t>
            </a:fld>
            <a:endParaRPr lang="en-GB" altLang="en-US"/>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p>
        </p:txBody>
      </p:sp>
    </p:spTree>
    <p:extLst>
      <p:ext uri="{BB962C8B-B14F-4D97-AF65-F5344CB8AC3E}">
        <p14:creationId xmlns:p14="http://schemas.microsoft.com/office/powerpoint/2010/main" val="418811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350963" y="1133475"/>
            <a:ext cx="4079875" cy="30607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0" name="Shape 140"/>
          <p:cNvSpPr txBox="1">
            <a:spLocks noGrp="1"/>
          </p:cNvSpPr>
          <p:nvPr>
            <p:ph type="body" idx="1"/>
          </p:nvPr>
        </p:nvSpPr>
        <p:spPr>
          <a:xfrm>
            <a:off x="678180" y="4363878"/>
            <a:ext cx="5425440" cy="3570446"/>
          </a:xfrm>
          <a:prstGeom prst="rect">
            <a:avLst/>
          </a:prstGeom>
          <a:noFill/>
          <a:ln>
            <a:noFill/>
          </a:ln>
        </p:spPr>
        <p:txBody>
          <a:bodyPr wrap="square" lIns="90550" tIns="45275" rIns="90550" bIns="452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1" name="Shape 141"/>
          <p:cNvSpPr txBox="1">
            <a:spLocks noGrp="1"/>
          </p:cNvSpPr>
          <p:nvPr>
            <p:ph type="sldNum" idx="12"/>
          </p:nvPr>
        </p:nvSpPr>
        <p:spPr>
          <a:xfrm>
            <a:off x="3841451" y="8612837"/>
            <a:ext cx="2938780" cy="454964"/>
          </a:xfrm>
          <a:prstGeom prst="rect">
            <a:avLst/>
          </a:prstGeom>
          <a:noFill/>
          <a:ln>
            <a:noFill/>
          </a:ln>
        </p:spPr>
        <p:txBody>
          <a:bodyPr wrap="square" lIns="90550" tIns="45275" rIns="90550" bIns="452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678180" y="4363878"/>
            <a:ext cx="5425440" cy="3570446"/>
          </a:xfrm>
          <a:prstGeom prst="rect">
            <a:avLst/>
          </a:prstGeom>
        </p:spPr>
        <p:txBody>
          <a:bodyPr wrap="square" lIns="91425" tIns="91425" rIns="91425" bIns="91425" anchor="t" anchorCtr="0">
            <a:noAutofit/>
          </a:bodyPr>
          <a:lstStyle/>
          <a:p>
            <a:pPr lvl="0">
              <a:spcBef>
                <a:spcPts val="0"/>
              </a:spcBef>
              <a:buNone/>
            </a:pPr>
            <a:endParaRPr/>
          </a:p>
        </p:txBody>
      </p:sp>
      <p:sp>
        <p:nvSpPr>
          <p:cNvPr id="127" name="Shape 127"/>
          <p:cNvSpPr>
            <a:spLocks noGrp="1" noRot="1" noChangeAspect="1"/>
          </p:cNvSpPr>
          <p:nvPr>
            <p:ph type="sldImg" idx="2"/>
          </p:nvPr>
        </p:nvSpPr>
        <p:spPr>
          <a:xfrm>
            <a:off x="1350963" y="1133475"/>
            <a:ext cx="4079875" cy="30607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678180" y="4363878"/>
            <a:ext cx="5425440" cy="3570446"/>
          </a:xfrm>
          <a:prstGeom prst="rect">
            <a:avLst/>
          </a:prstGeom>
        </p:spPr>
        <p:txBody>
          <a:bodyPr wrap="square" lIns="91425" tIns="91425" rIns="91425" bIns="91425" anchor="t" anchorCtr="0">
            <a:noAutofit/>
          </a:bodyPr>
          <a:lstStyle/>
          <a:p>
            <a:pPr lvl="0">
              <a:spcBef>
                <a:spcPts val="0"/>
              </a:spcBef>
              <a:buNone/>
            </a:pPr>
            <a:endParaRPr/>
          </a:p>
        </p:txBody>
      </p:sp>
      <p:sp>
        <p:nvSpPr>
          <p:cNvPr id="147" name="Shape 147"/>
          <p:cNvSpPr>
            <a:spLocks noGrp="1" noRot="1" noChangeAspect="1"/>
          </p:cNvSpPr>
          <p:nvPr>
            <p:ph type="sldImg" idx="2"/>
          </p:nvPr>
        </p:nvSpPr>
        <p:spPr>
          <a:xfrm>
            <a:off x="1350963" y="1133475"/>
            <a:ext cx="4079875" cy="30607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678180" y="4363878"/>
            <a:ext cx="5425440" cy="3570446"/>
          </a:xfrm>
          <a:prstGeom prst="rect">
            <a:avLst/>
          </a:prstGeom>
        </p:spPr>
        <p:txBody>
          <a:bodyPr wrap="square" lIns="91425" tIns="91425" rIns="91425" bIns="91425" anchor="t" anchorCtr="0">
            <a:noAutofit/>
          </a:bodyPr>
          <a:lstStyle/>
          <a:p>
            <a:pPr lvl="0">
              <a:spcBef>
                <a:spcPts val="0"/>
              </a:spcBef>
              <a:buNone/>
            </a:pPr>
            <a:endParaRPr/>
          </a:p>
        </p:txBody>
      </p:sp>
      <p:sp>
        <p:nvSpPr>
          <p:cNvPr id="153" name="Shape 153"/>
          <p:cNvSpPr>
            <a:spLocks noGrp="1" noRot="1" noChangeAspect="1"/>
          </p:cNvSpPr>
          <p:nvPr>
            <p:ph type="sldImg" idx="2"/>
          </p:nvPr>
        </p:nvSpPr>
        <p:spPr>
          <a:xfrm>
            <a:off x="1350963" y="1133475"/>
            <a:ext cx="4079875" cy="30607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17" name="Shape 17"/>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74" name="Shape 74"/>
          <p:cNvSpPr txBox="1">
            <a:spLocks noGrp="1"/>
          </p:cNvSpPr>
          <p:nvPr>
            <p:ph type="body" idx="1"/>
          </p:nvPr>
        </p:nvSpPr>
        <p:spPr>
          <a:xfrm rot="5400000">
            <a:off x="2396331" y="57944"/>
            <a:ext cx="4351338" cy="78867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623593" y="2285206"/>
            <a:ext cx="5811838" cy="1971675"/>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80" name="Shape 80"/>
          <p:cNvSpPr txBox="1">
            <a:spLocks noGrp="1"/>
          </p:cNvSpPr>
          <p:nvPr>
            <p:ph type="body" idx="1"/>
          </p:nvPr>
        </p:nvSpPr>
        <p:spPr>
          <a:xfrm rot="5400000">
            <a:off x="623093" y="370681"/>
            <a:ext cx="5811838" cy="5800725"/>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
        <p:nvSpPr>
          <p:cNvPr id="22" name="Shape 22"/>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5"/>
        <p:cNvGrpSpPr/>
        <p:nvPr/>
      </p:nvGrpSpPr>
      <p:grpSpPr>
        <a:xfrm>
          <a:off x="0" y="0"/>
          <a:ext cx="0" cy="0"/>
          <a:chOff x="0" y="0"/>
          <a:chExt cx="0" cy="0"/>
        </a:xfrm>
      </p:grpSpPr>
      <p:sp>
        <p:nvSpPr>
          <p:cNvPr id="26" name="Shape 26"/>
          <p:cNvSpPr txBox="1">
            <a:spLocks noGrp="1"/>
          </p:cNvSpPr>
          <p:nvPr>
            <p:ph type="ctrTitle"/>
          </p:nvPr>
        </p:nvSpPr>
        <p:spPr>
          <a:xfrm>
            <a:off x="685800" y="1122363"/>
            <a:ext cx="7772400" cy="2387600"/>
          </a:xfrm>
          <a:prstGeom prst="rect">
            <a:avLst/>
          </a:prstGeom>
          <a:noFill/>
          <a:ln>
            <a:noFill/>
          </a:ln>
        </p:spPr>
        <p:txBody>
          <a:bodyPr wrap="square" lIns="91425" tIns="91425" rIns="91425" bIns="91425" anchor="b" anchorCtr="0"/>
          <a:lstStyle>
            <a:lvl1pPr marL="0" marR="0" lvl="0" indent="0" algn="ctr" rtl="0">
              <a:lnSpc>
                <a:spcPct val="90000"/>
              </a:lnSpc>
              <a:spcBef>
                <a:spcPts val="0"/>
              </a:spcBef>
              <a:buClr>
                <a:schemeClr val="dk1"/>
              </a:buClr>
              <a:buSzPct val="25000"/>
              <a:buFont typeface="Calibri"/>
              <a:buNone/>
              <a:defRPr sz="60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27" name="Shape 27"/>
          <p:cNvSpPr txBox="1">
            <a:spLocks noGrp="1"/>
          </p:cNvSpPr>
          <p:nvPr>
            <p:ph type="subTitle" idx="1"/>
          </p:nvPr>
        </p:nvSpPr>
        <p:spPr>
          <a:xfrm>
            <a:off x="1143000" y="3602038"/>
            <a:ext cx="6858000" cy="1655762"/>
          </a:xfrm>
          <a:prstGeom prst="rect">
            <a:avLst/>
          </a:prstGeom>
          <a:noFill/>
          <a:ln>
            <a:noFill/>
          </a:ln>
        </p:spPr>
        <p:txBody>
          <a:bodyPr wrap="square" lIns="91425" tIns="91425" rIns="91425" bIns="91425" anchor="t" anchorCtr="0"/>
          <a:lstStyle>
            <a:lvl1pPr marL="0" marR="0" lvl="0" indent="0" algn="ctr" rtl="0">
              <a:lnSpc>
                <a:spcPct val="90000"/>
              </a:lnSpc>
              <a:spcBef>
                <a:spcPts val="1000"/>
              </a:spcBef>
              <a:buClr>
                <a:schemeClr val="dk1"/>
              </a:buClr>
              <a:buSzPct val="116666"/>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SzPct val="1200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SzPct val="111111"/>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SzPct val="1125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SzPct val="1125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SzPct val="1125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SzPct val="1125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SzPct val="1125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SzPct val="1125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623888" y="1709739"/>
            <a:ext cx="7886700" cy="2852737"/>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SzPct val="25000"/>
              <a:buFont typeface="Calibri"/>
              <a:buNone/>
              <a:defRPr sz="60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33" name="Shape 33"/>
          <p:cNvSpPr txBox="1">
            <a:spLocks noGrp="1"/>
          </p:cNvSpPr>
          <p:nvPr>
            <p:ph type="body" idx="1"/>
          </p:nvPr>
        </p:nvSpPr>
        <p:spPr>
          <a:xfrm>
            <a:off x="623888" y="4589464"/>
            <a:ext cx="7886700" cy="1500187"/>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SzPct val="116666"/>
              <a:buFont typeface="Arial"/>
              <a:buNone/>
              <a:defRPr sz="24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rgbClr val="888888"/>
              </a:buClr>
              <a:buSzPct val="120000"/>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SzPct val="111111"/>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SzPct val="112500"/>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SzPct val="112500"/>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SzPct val="112500"/>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SzPct val="112500"/>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SzPct val="112500"/>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SzPct val="1125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39" name="Shape 39"/>
          <p:cNvSpPr txBox="1">
            <a:spLocks noGrp="1"/>
          </p:cNvSpPr>
          <p:nvPr>
            <p:ph type="body" idx="1"/>
          </p:nvPr>
        </p:nvSpPr>
        <p:spPr>
          <a:xfrm>
            <a:off x="628650" y="1825625"/>
            <a:ext cx="3886200" cy="435133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2"/>
          </p:nvPr>
        </p:nvSpPr>
        <p:spPr>
          <a:xfrm>
            <a:off x="4629150" y="1825625"/>
            <a:ext cx="3886200" cy="435133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629841"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46" name="Shape 46"/>
          <p:cNvSpPr txBox="1">
            <a:spLocks noGrp="1"/>
          </p:cNvSpPr>
          <p:nvPr>
            <p:ph type="body" idx="1"/>
          </p:nvPr>
        </p:nvSpPr>
        <p:spPr>
          <a:xfrm>
            <a:off x="629842" y="1681163"/>
            <a:ext cx="3868340" cy="823912"/>
          </a:xfrm>
          <a:prstGeom prst="rect">
            <a:avLst/>
          </a:prstGeom>
          <a:noFill/>
          <a:ln>
            <a:noFill/>
          </a:ln>
        </p:spPr>
        <p:txBody>
          <a:bodyPr wrap="square" lIns="91425" tIns="91425" rIns="91425" bIns="91425" anchor="b" anchorCtr="0"/>
          <a:lstStyle>
            <a:lvl1pPr marL="0" marR="0" lvl="0" indent="0" algn="l" rtl="0">
              <a:lnSpc>
                <a:spcPct val="90000"/>
              </a:lnSpc>
              <a:spcBef>
                <a:spcPts val="1000"/>
              </a:spcBef>
              <a:buClr>
                <a:schemeClr val="dk1"/>
              </a:buClr>
              <a:buSzPct val="116666"/>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20000"/>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11111"/>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629842" y="2505075"/>
            <a:ext cx="3868340" cy="368458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3"/>
          </p:nvPr>
        </p:nvSpPr>
        <p:spPr>
          <a:xfrm>
            <a:off x="4629150" y="1681163"/>
            <a:ext cx="3887391" cy="823912"/>
          </a:xfrm>
          <a:prstGeom prst="rect">
            <a:avLst/>
          </a:prstGeom>
          <a:noFill/>
          <a:ln>
            <a:noFill/>
          </a:ln>
        </p:spPr>
        <p:txBody>
          <a:bodyPr wrap="square" lIns="91425" tIns="91425" rIns="91425" bIns="91425" anchor="b" anchorCtr="0"/>
          <a:lstStyle>
            <a:lvl1pPr marL="0" marR="0" lvl="0" indent="0" algn="l" rtl="0">
              <a:lnSpc>
                <a:spcPct val="90000"/>
              </a:lnSpc>
              <a:spcBef>
                <a:spcPts val="1000"/>
              </a:spcBef>
              <a:buClr>
                <a:schemeClr val="dk1"/>
              </a:buClr>
              <a:buSzPct val="116666"/>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20000"/>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11111"/>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4"/>
          </p:nvPr>
        </p:nvSpPr>
        <p:spPr>
          <a:xfrm>
            <a:off x="4629150" y="2505075"/>
            <a:ext cx="3887391" cy="368458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55" name="Shape 55"/>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29841" y="457200"/>
            <a:ext cx="2949178" cy="16002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SzPct val="43750"/>
              <a:buFont typeface="Calibri"/>
              <a:buNone/>
              <a:defRPr sz="32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60" name="Shape 60"/>
          <p:cNvSpPr txBox="1">
            <a:spLocks noGrp="1"/>
          </p:cNvSpPr>
          <p:nvPr>
            <p:ph type="body" idx="1"/>
          </p:nvPr>
        </p:nvSpPr>
        <p:spPr>
          <a:xfrm>
            <a:off x="3887391" y="987426"/>
            <a:ext cx="4629150" cy="4873625"/>
          </a:xfrm>
          <a:prstGeom prst="rect">
            <a:avLst/>
          </a:prstGeom>
          <a:noFill/>
          <a:ln>
            <a:noFill/>
          </a:ln>
        </p:spPr>
        <p:txBody>
          <a:bodyPr wrap="square"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629841" y="2057400"/>
            <a:ext cx="2949178" cy="3811588"/>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SzPct val="175000"/>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71428"/>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66666"/>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629841" y="457200"/>
            <a:ext cx="2949178" cy="16002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SzPct val="43750"/>
              <a:buFont typeface="Calibri"/>
              <a:buNone/>
              <a:defRPr sz="32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67" name="Shape 67"/>
          <p:cNvSpPr>
            <a:spLocks noGrp="1"/>
          </p:cNvSpPr>
          <p:nvPr>
            <p:ph type="pic" idx="2"/>
          </p:nvPr>
        </p:nvSpPr>
        <p:spPr>
          <a:xfrm>
            <a:off x="3887391" y="987426"/>
            <a:ext cx="4629150" cy="4873625"/>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SzPct val="4375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500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58333"/>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700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700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70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70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70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70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629841" y="2057400"/>
            <a:ext cx="2949178" cy="3811588"/>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SzPct val="175000"/>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71428"/>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66666"/>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11" name="Shape 11"/>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hyperlink" Target="https://www.independent.co.uk/travel/news-and-advice/richest-happiest-healthiest-countries-world-new-zealand-norway-finland-switzerland-canada-travel-a8206711.html"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jbkSRLYSojo"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qz.com/685626/the-world-bank-is-eliminating-the-term-developing-country-from-its-data-vocabulary/"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www.youtube.com/watch?v=F03yzqR4gYI"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F03yzqR4gYI"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greenfieldgeography.wikispaces.com/Global+core+and+periphery"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hyperlink" Target="https://www.youtube.com/watch?v=QPKKQnijnsM"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www.economist.com/node/21548277"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vimeo.com/4273757"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s://www.theguardian.com/cities/2017/may/05/megaregions-endless-china-urbanisation-sprawl-xiongan-jingjinji" TargetMode="External"/><Relationship Id="rId4" Type="http://schemas.openxmlformats.org/officeDocument/2006/relationships/hyperlink" Target="https://www.theguardian.com/world/2014/jul/31/china-reform-hukou-migrant-workers"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theusaonline.com/people/geographic-distribution.htm" TargetMode="External"/><Relationship Id="rId2" Type="http://schemas.openxmlformats.org/officeDocument/2006/relationships/hyperlink" Target="http://www.businessinsider.com/half-of-the-us-population-lives-in-just-9-states-2016-6" TargetMode="External"/><Relationship Id="rId1" Type="http://schemas.openxmlformats.org/officeDocument/2006/relationships/slideLayout" Target="../slideLayouts/slideLayout1.xml"/><Relationship Id="rId4" Type="http://schemas.openxmlformats.org/officeDocument/2006/relationships/hyperlink" Target="https://www.youtube.com/watch?v=F2SbtJ2m1O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i.ytimg.com/vi/5k40HlPC1ak/maxresdefault.jp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luminocity3d.org/WorldPopDen/#8/23.250/86.814"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628650" y="165834"/>
            <a:ext cx="7886700" cy="1325563"/>
          </a:xfrm>
          <a:prstGeom prst="rect">
            <a:avLst/>
          </a:prstGeom>
          <a:solidFill>
            <a:srgbClr val="6EF7EA"/>
          </a:solid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dirty="0">
                <a:solidFill>
                  <a:schemeClr val="lt1"/>
                </a:solidFill>
                <a:latin typeface="Calibri"/>
                <a:ea typeface="Calibri"/>
                <a:cs typeface="Calibri"/>
                <a:sym typeface="Calibri"/>
              </a:rPr>
              <a:t>UNIT 1: Changing Population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96905"/>
            <a:ext cx="9144000" cy="5092700"/>
          </a:xfrm>
          <a:prstGeom prst="rect">
            <a:avLst/>
          </a:prstGeom>
        </p:spPr>
      </p:pic>
      <p:sp>
        <p:nvSpPr>
          <p:cNvPr id="89" name="Shape 89"/>
          <p:cNvSpPr txBox="1">
            <a:spLocks noGrp="1"/>
          </p:cNvSpPr>
          <p:nvPr>
            <p:ph type="body" idx="1"/>
          </p:nvPr>
        </p:nvSpPr>
        <p:spPr>
          <a:xfrm>
            <a:off x="-656811" y="1825625"/>
            <a:ext cx="10463419" cy="4351338"/>
          </a:xfrm>
          <a:prstGeom prst="rect">
            <a:avLst/>
          </a:prstGeom>
          <a:noFill/>
          <a:ln>
            <a:noFill/>
          </a:ln>
        </p:spPr>
        <p:txBody>
          <a:bodyPr wrap="square"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endParaRPr sz="2800" b="0" i="0" u="none" strike="noStrike" cap="none" dirty="0">
              <a:solidFill>
                <a:srgbClr val="1E4E79"/>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ct val="25000"/>
              <a:buFont typeface="Arial"/>
              <a:buNone/>
            </a:pPr>
            <a:endParaRPr sz="2800" b="0" i="0" u="none" strike="noStrike" cap="none" dirty="0">
              <a:solidFill>
                <a:srgbClr val="1E4E79"/>
              </a:solidFill>
              <a:latin typeface="Calibri"/>
              <a:ea typeface="Calibri"/>
              <a:cs typeface="Calibri"/>
              <a:sym typeface="Calibri"/>
            </a:endParaRPr>
          </a:p>
          <a:p>
            <a:pPr marL="0" marR="0" lvl="0" indent="0" algn="ctr" rtl="0">
              <a:lnSpc>
                <a:spcPct val="90000"/>
              </a:lnSpc>
              <a:spcBef>
                <a:spcPts val="1000"/>
              </a:spcBef>
              <a:buClr>
                <a:schemeClr val="accent1"/>
              </a:buClr>
              <a:buSzPct val="25000"/>
              <a:buFont typeface="Arial"/>
              <a:buNone/>
            </a:pPr>
            <a:endParaRPr lang="en-US" dirty="0">
              <a:solidFill>
                <a:srgbClr val="1E4E79"/>
              </a:solidFill>
            </a:endParaRPr>
          </a:p>
          <a:p>
            <a:pPr marL="0" marR="0" lvl="0" indent="0" algn="ctr" rtl="0">
              <a:lnSpc>
                <a:spcPct val="90000"/>
              </a:lnSpc>
              <a:spcBef>
                <a:spcPts val="1000"/>
              </a:spcBef>
              <a:buClr>
                <a:schemeClr val="accent1"/>
              </a:buClr>
              <a:buSzPct val="25000"/>
              <a:buFont typeface="Arial"/>
              <a:buNone/>
            </a:pPr>
            <a:r>
              <a:rPr lang="en-US" sz="6600" b="1" i="0" u="none" strike="noStrike" cap="none" dirty="0">
                <a:solidFill>
                  <a:srgbClr val="FFFF00"/>
                </a:solidFill>
                <a:latin typeface="dearJoe 5 CASUAL PRO" charset="0"/>
                <a:ea typeface="dearJoe 5 CASUAL PRO" charset="0"/>
                <a:cs typeface="dearJoe 5 CASUAL PRO" charset="0"/>
                <a:sym typeface="Calibri"/>
              </a:rPr>
              <a:t>Population and Economic Development Patterns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292" y="1922584"/>
            <a:ext cx="3434861" cy="4401205"/>
          </a:xfrm>
          <a:prstGeom prst="rect">
            <a:avLst/>
          </a:prstGeom>
          <a:noFill/>
        </p:spPr>
        <p:txBody>
          <a:bodyPr wrap="square" rtlCol="0">
            <a:spAutoFit/>
          </a:bodyPr>
          <a:lstStyle/>
          <a:p>
            <a:r>
              <a:rPr lang="en-US" sz="2000" dirty="0">
                <a:latin typeface="dearJoe 5 CASUAL PRO" charset="0"/>
                <a:ea typeface="dearJoe 5 CASUAL PRO" charset="0"/>
                <a:cs typeface="dearJoe 5 CASUAL PRO" charset="0"/>
              </a:rPr>
              <a:t>Task: </a:t>
            </a:r>
            <a:r>
              <a:rPr lang="en-US" sz="2000" dirty="0">
                <a:latin typeface="Arial Hebrew" charset="-79"/>
                <a:ea typeface="Arial Hebrew" charset="-79"/>
                <a:cs typeface="Arial Hebrew" charset="-79"/>
              </a:rPr>
              <a:t>On the big world map distinguish between human and physical factors that have effected the population distribution. Use a </a:t>
            </a:r>
            <a:r>
              <a:rPr lang="en-US" sz="2000" dirty="0" err="1">
                <a:latin typeface="Arial Hebrew" charset="-79"/>
                <a:ea typeface="Arial Hebrew" charset="-79"/>
                <a:cs typeface="Arial Hebrew" charset="-79"/>
              </a:rPr>
              <a:t>colour</a:t>
            </a:r>
            <a:r>
              <a:rPr lang="en-US" sz="2000" dirty="0">
                <a:latin typeface="Arial Hebrew" charset="-79"/>
                <a:ea typeface="Arial Hebrew" charset="-79"/>
                <a:cs typeface="Arial Hebrew" charset="-79"/>
              </a:rPr>
              <a:t> code to distinguish between the factors.  </a:t>
            </a:r>
          </a:p>
          <a:p>
            <a:endParaRPr lang="en-US" sz="2000" dirty="0">
              <a:latin typeface="Arial Hebrew" charset="-79"/>
              <a:ea typeface="Arial Hebrew" charset="-79"/>
              <a:cs typeface="Arial Hebrew" charset="-79"/>
            </a:endParaRPr>
          </a:p>
          <a:p>
            <a:r>
              <a:rPr lang="en-US" sz="2000" dirty="0">
                <a:solidFill>
                  <a:schemeClr val="dk1"/>
                </a:solidFill>
                <a:latin typeface="dearJoe 5 CASUAL PRO" charset="0"/>
                <a:ea typeface="dearJoe 5 CASUAL PRO" charset="0"/>
                <a:cs typeface="dearJoe 5 CASUAL PRO" charset="0"/>
                <a:sym typeface="Calibri"/>
              </a:rPr>
              <a:t>Source</a:t>
            </a:r>
            <a:r>
              <a:rPr lang="en-US" sz="2000" dirty="0">
                <a:solidFill>
                  <a:schemeClr val="dk1"/>
                </a:solidFill>
                <a:latin typeface="Calibri"/>
                <a:ea typeface="Calibri"/>
                <a:cs typeface="Calibri"/>
                <a:sym typeface="Calibri"/>
              </a:rPr>
              <a:t>: P. 12-15 (Codrington) and </a:t>
            </a:r>
            <a:r>
              <a:rPr lang="en-US" sz="2000" dirty="0">
                <a:solidFill>
                  <a:srgbClr val="FF0000"/>
                </a:solidFill>
                <a:latin typeface="Calibri"/>
                <a:ea typeface="Calibri"/>
                <a:cs typeface="Calibri"/>
                <a:sym typeface="Calibri"/>
              </a:rPr>
              <a:t>compare / contrast </a:t>
            </a:r>
            <a:r>
              <a:rPr lang="en-US" sz="2000" dirty="0">
                <a:solidFill>
                  <a:schemeClr val="dk1"/>
                </a:solidFill>
                <a:latin typeface="Calibri"/>
                <a:ea typeface="Calibri"/>
                <a:cs typeface="Calibri"/>
                <a:sym typeface="Calibri"/>
              </a:rPr>
              <a:t>the population density &amp; distribution patterns based on physical and human geographic evidence.  </a:t>
            </a:r>
            <a:endParaRPr lang="en-US" sz="2000" dirty="0">
              <a:latin typeface="Arial Hebrew" charset="-79"/>
              <a:ea typeface="Arial Hebrew" charset="-79"/>
              <a:cs typeface="Arial Hebrew" charset="-79"/>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4153" y="1922584"/>
            <a:ext cx="5442908" cy="3610708"/>
          </a:xfrm>
          <a:prstGeom prst="rect">
            <a:avLst/>
          </a:prstGeom>
        </p:spPr>
      </p:pic>
      <p:sp>
        <p:nvSpPr>
          <p:cNvPr id="5" name="Shape 100"/>
          <p:cNvSpPr txBox="1">
            <a:spLocks/>
          </p:cNvSpPr>
          <p:nvPr/>
        </p:nvSpPr>
        <p:spPr>
          <a:xfrm>
            <a:off x="550137" y="95495"/>
            <a:ext cx="7886700" cy="1325563"/>
          </a:xfrm>
          <a:prstGeom prst="rect">
            <a:avLst/>
          </a:prstGeom>
          <a:solidFill>
            <a:srgbClr val="6EF7EA"/>
          </a:solidFill>
          <a:ln>
            <a:solidFill>
              <a:srgbClr val="6EF7EA"/>
            </a:solid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nSpc>
                <a:spcPct val="90000"/>
              </a:lnSpc>
              <a:buClr>
                <a:schemeClr val="lt1"/>
              </a:buClr>
              <a:buSzPct val="25000"/>
              <a:buFont typeface="Calibri"/>
              <a:buNone/>
            </a:pPr>
            <a:r>
              <a:rPr lang="en-US" sz="4400" b="1" dirty="0">
                <a:solidFill>
                  <a:schemeClr val="lt1"/>
                </a:solidFill>
                <a:latin typeface="Calibri"/>
                <a:ea typeface="Calibri"/>
                <a:cs typeface="Calibri"/>
                <a:sym typeface="Calibri"/>
              </a:rPr>
              <a:t>Population distribution mapping</a:t>
            </a:r>
          </a:p>
        </p:txBody>
      </p:sp>
      <p:sp>
        <p:nvSpPr>
          <p:cNvPr id="6" name="Right Arrow 5"/>
          <p:cNvSpPr/>
          <p:nvPr/>
        </p:nvSpPr>
        <p:spPr>
          <a:xfrm>
            <a:off x="2625968" y="5822222"/>
            <a:ext cx="1664677" cy="5978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290645" y="5536384"/>
            <a:ext cx="4443046" cy="1169551"/>
          </a:xfrm>
          <a:prstGeom prst="rect">
            <a:avLst/>
          </a:prstGeom>
          <a:noFill/>
        </p:spPr>
        <p:txBody>
          <a:bodyPr wrap="square" rtlCol="0">
            <a:spAutoFit/>
          </a:bodyPr>
          <a:lstStyle/>
          <a:p>
            <a:r>
              <a:rPr lang="en-US" dirty="0"/>
              <a:t>From all of this information write a 350 summary to </a:t>
            </a:r>
            <a:r>
              <a:rPr lang="en-US" dirty="0">
                <a:solidFill>
                  <a:srgbClr val="FF0000"/>
                </a:solidFill>
              </a:rPr>
              <a:t>describe and explain </a:t>
            </a:r>
            <a:r>
              <a:rPr lang="en-US" dirty="0"/>
              <a:t>the global pattern of population density making specific mention of areas of high and low population densities. In your answer mention the names of continents at least 5 different countries.   </a:t>
            </a:r>
          </a:p>
        </p:txBody>
      </p:sp>
    </p:spTree>
    <p:extLst>
      <p:ext uri="{BB962C8B-B14F-4D97-AF65-F5344CB8AC3E}">
        <p14:creationId xmlns:p14="http://schemas.microsoft.com/office/powerpoint/2010/main" val="327252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628650" y="365126"/>
            <a:ext cx="7886700" cy="1325563"/>
          </a:xfrm>
          <a:prstGeom prst="rect">
            <a:avLst/>
          </a:prstGeom>
          <a:solidFill>
            <a:srgbClr val="6EF7EA"/>
          </a:solid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0" i="0" u="none" strike="noStrike" cap="none" dirty="0">
                <a:solidFill>
                  <a:schemeClr val="lt1"/>
                </a:solidFill>
                <a:latin typeface="Calibri"/>
                <a:ea typeface="Calibri"/>
                <a:cs typeface="Calibri"/>
                <a:sym typeface="Calibri"/>
              </a:rPr>
              <a:t>Where Is the World’s Population Distributed?</a:t>
            </a:r>
          </a:p>
        </p:txBody>
      </p:sp>
      <p:sp>
        <p:nvSpPr>
          <p:cNvPr id="130" name="Shape 130"/>
          <p:cNvSpPr txBox="1">
            <a:spLocks noGrp="1"/>
          </p:cNvSpPr>
          <p:nvPr>
            <p:ph type="body" idx="1"/>
          </p:nvPr>
        </p:nvSpPr>
        <p:spPr>
          <a:xfrm>
            <a:off x="628650" y="1825625"/>
            <a:ext cx="7886700" cy="4351338"/>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2800" b="1" i="0" u="none" strike="noStrike" cap="none" dirty="0">
                <a:solidFill>
                  <a:schemeClr val="accent1"/>
                </a:solidFill>
                <a:latin typeface="Calibri"/>
                <a:ea typeface="Calibri"/>
                <a:cs typeface="Calibri"/>
                <a:sym typeface="Calibri"/>
              </a:rPr>
              <a:t>Population Concentrations</a:t>
            </a:r>
          </a:p>
          <a:p>
            <a:pPr marL="685800" marR="0" lvl="1" indent="-228600" algn="l" rtl="0">
              <a:lnSpc>
                <a:spcPct val="90000"/>
              </a:lnSpc>
              <a:spcBef>
                <a:spcPts val="500"/>
              </a:spcBef>
              <a:spcAft>
                <a:spcPts val="0"/>
              </a:spcAft>
              <a:buClr>
                <a:schemeClr val="dk1"/>
              </a:buClr>
              <a:buSzPct val="100000"/>
              <a:buFont typeface="Arial"/>
              <a:buChar char="•"/>
            </a:pPr>
            <a:r>
              <a:rPr lang="en-US" sz="2400" b="0" i="0" u="none" strike="noStrike" cap="none" dirty="0">
                <a:solidFill>
                  <a:schemeClr val="dk1"/>
                </a:solidFill>
                <a:latin typeface="Calibri"/>
                <a:ea typeface="Calibri"/>
                <a:cs typeface="Calibri"/>
                <a:sym typeface="Calibri"/>
              </a:rPr>
              <a:t>2/3 of the world’s inhabitants are clustered in four regions.</a:t>
            </a:r>
          </a:p>
          <a:p>
            <a:pPr marL="1143000" marR="0" lvl="2" indent="-228600" algn="l" rtl="0">
              <a:lnSpc>
                <a:spcPct val="90000"/>
              </a:lnSpc>
              <a:spcBef>
                <a:spcPts val="500"/>
              </a:spcBef>
              <a:spcAft>
                <a:spcPts val="0"/>
              </a:spcAft>
              <a:buClr>
                <a:schemeClr val="dk1"/>
              </a:buClr>
              <a:buSzPct val="100000"/>
              <a:buFont typeface="Arial"/>
              <a:buChar char="•"/>
            </a:pPr>
            <a:r>
              <a:rPr lang="en-US" sz="2000" b="0" i="0" u="none" strike="noStrike" cap="none" dirty="0">
                <a:solidFill>
                  <a:schemeClr val="dk1"/>
                </a:solidFill>
                <a:latin typeface="Calibri"/>
                <a:ea typeface="Calibri"/>
                <a:cs typeface="Calibri"/>
                <a:sym typeface="Calibri"/>
              </a:rPr>
              <a:t>East Asia</a:t>
            </a:r>
          </a:p>
          <a:p>
            <a:pPr marL="1143000" marR="0" lvl="2" indent="-228600" algn="l" rtl="0">
              <a:lnSpc>
                <a:spcPct val="90000"/>
              </a:lnSpc>
              <a:spcBef>
                <a:spcPts val="500"/>
              </a:spcBef>
              <a:spcAft>
                <a:spcPts val="0"/>
              </a:spcAft>
              <a:buClr>
                <a:schemeClr val="dk1"/>
              </a:buClr>
              <a:buSzPct val="100000"/>
              <a:buFont typeface="Arial"/>
              <a:buChar char="•"/>
            </a:pPr>
            <a:r>
              <a:rPr lang="en-US" sz="2000" b="0" i="0" u="none" strike="noStrike" cap="none" dirty="0">
                <a:solidFill>
                  <a:schemeClr val="dk1"/>
                </a:solidFill>
                <a:latin typeface="Calibri"/>
                <a:ea typeface="Calibri"/>
                <a:cs typeface="Calibri"/>
                <a:sym typeface="Calibri"/>
              </a:rPr>
              <a:t>South Asia</a:t>
            </a:r>
          </a:p>
          <a:p>
            <a:pPr marL="1143000" marR="0" lvl="2" indent="-228600" algn="l" rtl="0">
              <a:lnSpc>
                <a:spcPct val="90000"/>
              </a:lnSpc>
              <a:spcBef>
                <a:spcPts val="500"/>
              </a:spcBef>
              <a:spcAft>
                <a:spcPts val="0"/>
              </a:spcAft>
              <a:buClr>
                <a:schemeClr val="dk1"/>
              </a:buClr>
              <a:buSzPct val="100000"/>
              <a:buFont typeface="Arial"/>
              <a:buChar char="•"/>
            </a:pPr>
            <a:r>
              <a:rPr lang="en-US" sz="2000" b="0" i="0" u="none" strike="noStrike" cap="none" dirty="0">
                <a:solidFill>
                  <a:schemeClr val="dk1"/>
                </a:solidFill>
                <a:latin typeface="Calibri"/>
                <a:ea typeface="Calibri"/>
                <a:cs typeface="Calibri"/>
                <a:sym typeface="Calibri"/>
              </a:rPr>
              <a:t>Southeast Asia</a:t>
            </a:r>
          </a:p>
          <a:p>
            <a:pPr marL="1143000" marR="0" lvl="2" indent="-228600" algn="l" rtl="0">
              <a:lnSpc>
                <a:spcPct val="90000"/>
              </a:lnSpc>
              <a:spcBef>
                <a:spcPts val="500"/>
              </a:spcBef>
              <a:spcAft>
                <a:spcPts val="0"/>
              </a:spcAft>
              <a:buClr>
                <a:schemeClr val="dk1"/>
              </a:buClr>
              <a:buSzPct val="100000"/>
              <a:buFont typeface="Arial"/>
              <a:buChar char="•"/>
            </a:pPr>
            <a:r>
              <a:rPr lang="en-US" sz="2000" b="0" i="0" u="none" strike="noStrike" cap="none" dirty="0">
                <a:solidFill>
                  <a:schemeClr val="dk1"/>
                </a:solidFill>
                <a:latin typeface="Calibri"/>
                <a:ea typeface="Calibri"/>
                <a:cs typeface="Calibri"/>
                <a:sym typeface="Calibri"/>
              </a:rPr>
              <a:t>Europe</a:t>
            </a:r>
          </a:p>
          <a:p>
            <a:pPr marL="685800" marR="0" lvl="1" indent="-228600" algn="l" rtl="0">
              <a:lnSpc>
                <a:spcPct val="90000"/>
              </a:lnSpc>
              <a:spcBef>
                <a:spcPts val="500"/>
              </a:spcBef>
              <a:spcAft>
                <a:spcPts val="0"/>
              </a:spcAft>
              <a:buClr>
                <a:schemeClr val="dk1"/>
              </a:buClr>
              <a:buSzPct val="100000"/>
              <a:buFont typeface="Arial"/>
              <a:buChar char="•"/>
            </a:pPr>
            <a:r>
              <a:rPr lang="en-US" sz="2400" b="0" i="0" u="none" strike="noStrike" cap="none" dirty="0">
                <a:solidFill>
                  <a:schemeClr val="dk1"/>
                </a:solidFill>
                <a:latin typeface="Calibri"/>
                <a:ea typeface="Calibri"/>
                <a:cs typeface="Calibri"/>
                <a:sym typeface="Calibri"/>
              </a:rPr>
              <a:t>Site and Situation of Population Clusters</a:t>
            </a:r>
          </a:p>
          <a:p>
            <a:pPr marL="1143000" marR="0" lvl="2" indent="-228600" algn="l" rtl="0">
              <a:lnSpc>
                <a:spcPct val="90000"/>
              </a:lnSpc>
              <a:spcBef>
                <a:spcPts val="500"/>
              </a:spcBef>
              <a:spcAft>
                <a:spcPts val="0"/>
              </a:spcAft>
              <a:buClr>
                <a:schemeClr val="dk1"/>
              </a:buClr>
              <a:buSzPct val="100000"/>
              <a:buFont typeface="Arial"/>
              <a:buChar char="•"/>
            </a:pPr>
            <a:r>
              <a:rPr lang="en-US" sz="2000" b="0" i="0" u="none" strike="noStrike" cap="none" dirty="0">
                <a:solidFill>
                  <a:schemeClr val="dk1"/>
                </a:solidFill>
                <a:latin typeface="Calibri"/>
                <a:ea typeface="Calibri"/>
                <a:cs typeface="Calibri"/>
                <a:sym typeface="Calibri"/>
              </a:rPr>
              <a:t>Low-lying areas with fertile soil and temperate climate</a:t>
            </a:r>
          </a:p>
          <a:p>
            <a:pPr marL="1143000" marR="0" lvl="2" indent="-228600" algn="l" rtl="0">
              <a:lnSpc>
                <a:spcPct val="90000"/>
              </a:lnSpc>
              <a:spcBef>
                <a:spcPts val="500"/>
              </a:spcBef>
              <a:buClr>
                <a:schemeClr val="dk1"/>
              </a:buClr>
              <a:buSzPct val="100000"/>
              <a:buFont typeface="Arial"/>
              <a:buChar char="•"/>
            </a:pPr>
            <a:r>
              <a:rPr lang="en-US" sz="2000" b="0" i="0" u="none" strike="noStrike" cap="none" dirty="0">
                <a:solidFill>
                  <a:schemeClr val="dk1"/>
                </a:solidFill>
                <a:latin typeface="Calibri"/>
                <a:ea typeface="Calibri"/>
                <a:cs typeface="Calibri"/>
                <a:sym typeface="Calibri"/>
              </a:rPr>
              <a:t>Near an ocean or near a river with easy access to an ocean.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144" y="857250"/>
            <a:ext cx="8391103" cy="5143500"/>
          </a:xfrm>
          <a:prstGeom prst="rect">
            <a:avLst/>
          </a:prstGeom>
        </p:spPr>
      </p:pic>
      <p:sp>
        <p:nvSpPr>
          <p:cNvPr id="3" name="TextBox 2"/>
          <p:cNvSpPr txBox="1"/>
          <p:nvPr/>
        </p:nvSpPr>
        <p:spPr>
          <a:xfrm>
            <a:off x="848227" y="4584031"/>
            <a:ext cx="1317458" cy="577081"/>
          </a:xfrm>
          <a:prstGeom prst="rect">
            <a:avLst/>
          </a:prstGeom>
          <a:noFill/>
        </p:spPr>
        <p:txBody>
          <a:bodyPr wrap="square" rtlCol="0">
            <a:spAutoFit/>
          </a:bodyPr>
          <a:lstStyle/>
          <a:p>
            <a:r>
              <a:rPr lang="en-US" sz="1050" dirty="0">
                <a:solidFill>
                  <a:srgbClr val="FFFF00"/>
                </a:solidFill>
              </a:rPr>
              <a:t>How would you describe this distribution? </a:t>
            </a:r>
          </a:p>
        </p:txBody>
      </p:sp>
    </p:spTree>
    <p:extLst>
      <p:ext uri="{BB962C8B-B14F-4D97-AF65-F5344CB8AC3E}">
        <p14:creationId xmlns:p14="http://schemas.microsoft.com/office/powerpoint/2010/main" val="1643879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015" y="305618"/>
            <a:ext cx="8932985" cy="2308324"/>
          </a:xfrm>
          <a:prstGeom prst="rect">
            <a:avLst/>
          </a:prstGeom>
          <a:noFill/>
        </p:spPr>
        <p:txBody>
          <a:bodyPr wrap="square" rtlCol="0">
            <a:spAutoFit/>
          </a:bodyPr>
          <a:lstStyle/>
          <a:p>
            <a:r>
              <a:rPr lang="en-US" sz="2400" dirty="0">
                <a:latin typeface="dearJoe 5 CASUAL PRO" charset="0"/>
                <a:ea typeface="dearJoe 5 CASUAL PRO" charset="0"/>
                <a:cs typeface="dearJoe 5 CASUAL PRO" charset="0"/>
              </a:rPr>
              <a:t>Debatable question: </a:t>
            </a:r>
            <a:r>
              <a:rPr lang="en-US" sz="2400" dirty="0"/>
              <a:t>‘People are most likely to live where resources are </a:t>
            </a:r>
            <a:r>
              <a:rPr lang="en-US" sz="2400" dirty="0" err="1"/>
              <a:t>maximised</a:t>
            </a:r>
            <a:r>
              <a:rPr lang="en-US" sz="2400" dirty="0"/>
              <a:t> and hazards are minimized’. Discuss </a:t>
            </a:r>
          </a:p>
          <a:p>
            <a:endParaRPr lang="en-US" sz="2400" dirty="0"/>
          </a:p>
          <a:p>
            <a:endParaRPr lang="en-US" sz="2400" dirty="0"/>
          </a:p>
          <a:p>
            <a:endParaRPr lang="en-US" sz="2400" dirty="0"/>
          </a:p>
          <a:p>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429" y="1459780"/>
            <a:ext cx="6541477" cy="3715834"/>
          </a:xfrm>
          <a:prstGeom prst="rect">
            <a:avLst/>
          </a:prstGeom>
        </p:spPr>
      </p:pic>
      <p:sp>
        <p:nvSpPr>
          <p:cNvPr id="4" name="TextBox 3"/>
          <p:cNvSpPr txBox="1"/>
          <p:nvPr/>
        </p:nvSpPr>
        <p:spPr>
          <a:xfrm>
            <a:off x="1195754" y="5662246"/>
            <a:ext cx="7045569" cy="307777"/>
          </a:xfrm>
          <a:prstGeom prst="rect">
            <a:avLst/>
          </a:prstGeom>
          <a:noFill/>
        </p:spPr>
        <p:txBody>
          <a:bodyPr wrap="square" rtlCol="0">
            <a:spAutoFit/>
          </a:bodyPr>
          <a:lstStyle/>
          <a:p>
            <a:r>
              <a:rPr lang="en-US" dirty="0">
                <a:solidFill>
                  <a:srgbClr val="FF0000"/>
                </a:solidFill>
              </a:rPr>
              <a:t>Read global change study guide p3 to add to your discussion ideas. </a:t>
            </a:r>
          </a:p>
        </p:txBody>
      </p:sp>
    </p:spTree>
    <p:extLst>
      <p:ext uri="{BB962C8B-B14F-4D97-AF65-F5344CB8AC3E}">
        <p14:creationId xmlns:p14="http://schemas.microsoft.com/office/powerpoint/2010/main" val="130638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628650" y="365126"/>
            <a:ext cx="7886700" cy="1325563"/>
          </a:xfrm>
          <a:prstGeom prst="rect">
            <a:avLst/>
          </a:prstGeom>
          <a:solidFill>
            <a:srgbClr val="6EF7EA"/>
          </a:solid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0" i="0" u="none" strike="noStrike" cap="none" dirty="0">
                <a:solidFill>
                  <a:schemeClr val="lt1"/>
                </a:solidFill>
                <a:latin typeface="Calibri"/>
                <a:ea typeface="Calibri"/>
                <a:cs typeface="Calibri"/>
                <a:sym typeface="Calibri"/>
              </a:rPr>
              <a:t>Global development patterns</a:t>
            </a:r>
          </a:p>
        </p:txBody>
      </p:sp>
      <p:sp>
        <p:nvSpPr>
          <p:cNvPr id="150" name="Shape 150"/>
          <p:cNvSpPr txBox="1">
            <a:spLocks noGrp="1"/>
          </p:cNvSpPr>
          <p:nvPr>
            <p:ph type="body" idx="1"/>
          </p:nvPr>
        </p:nvSpPr>
        <p:spPr>
          <a:xfrm>
            <a:off x="628650" y="1825625"/>
            <a:ext cx="7886700" cy="4351338"/>
          </a:xfrm>
          <a:prstGeom prst="rect">
            <a:avLst/>
          </a:prstGeom>
          <a:noFill/>
          <a:ln>
            <a:noFill/>
          </a:ln>
        </p:spPr>
        <p:txBody>
          <a:bodyPr wrap="square"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endParaRPr sz="2800" b="1" i="0" u="none" strike="noStrike" cap="none" dirty="0">
              <a:solidFill>
                <a:srgbClr val="1E4E79"/>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1700B233-37C8-A44E-9110-830CF1D26C78}"/>
              </a:ext>
            </a:extLst>
          </p:cNvPr>
          <p:cNvPicPr>
            <a:picLocks noChangeAspect="1"/>
          </p:cNvPicPr>
          <p:nvPr/>
        </p:nvPicPr>
        <p:blipFill>
          <a:blip r:embed="rId3"/>
          <a:stretch>
            <a:fillRect/>
          </a:stretch>
        </p:blipFill>
        <p:spPr>
          <a:xfrm>
            <a:off x="266212" y="1825625"/>
            <a:ext cx="8737600" cy="3962400"/>
          </a:xfrm>
          <a:prstGeom prst="rect">
            <a:avLst/>
          </a:prstGeom>
        </p:spPr>
      </p:pic>
      <p:pic>
        <p:nvPicPr>
          <p:cNvPr id="7" name="Picture 6">
            <a:extLst>
              <a:ext uri="{FF2B5EF4-FFF2-40B4-BE49-F238E27FC236}">
                <a16:creationId xmlns:a16="http://schemas.microsoft.com/office/drawing/2014/main" id="{993A0CF3-0819-E144-A6AB-85E839CDA707}"/>
              </a:ext>
            </a:extLst>
          </p:cNvPr>
          <p:cNvPicPr>
            <a:picLocks noChangeAspect="1"/>
          </p:cNvPicPr>
          <p:nvPr/>
        </p:nvPicPr>
        <p:blipFill>
          <a:blip r:embed="rId4"/>
          <a:stretch>
            <a:fillRect/>
          </a:stretch>
        </p:blipFill>
        <p:spPr>
          <a:xfrm>
            <a:off x="5937907" y="4476526"/>
            <a:ext cx="3065905" cy="205322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52B523-1D77-2F44-A780-9DEDF177BB37}"/>
              </a:ext>
            </a:extLst>
          </p:cNvPr>
          <p:cNvPicPr>
            <a:picLocks noChangeAspect="1"/>
          </p:cNvPicPr>
          <p:nvPr/>
        </p:nvPicPr>
        <p:blipFill>
          <a:blip r:embed="rId2"/>
          <a:stretch>
            <a:fillRect/>
          </a:stretch>
        </p:blipFill>
        <p:spPr>
          <a:xfrm>
            <a:off x="0" y="140242"/>
            <a:ext cx="9144000" cy="3295055"/>
          </a:xfrm>
          <a:prstGeom prst="rect">
            <a:avLst/>
          </a:prstGeom>
        </p:spPr>
      </p:pic>
      <p:sp>
        <p:nvSpPr>
          <p:cNvPr id="4" name="Rectangle 3">
            <a:extLst>
              <a:ext uri="{FF2B5EF4-FFF2-40B4-BE49-F238E27FC236}">
                <a16:creationId xmlns:a16="http://schemas.microsoft.com/office/drawing/2014/main" id="{48B973EE-81B0-974E-8457-A7A6FBC9F369}"/>
              </a:ext>
            </a:extLst>
          </p:cNvPr>
          <p:cNvSpPr/>
          <p:nvPr/>
        </p:nvSpPr>
        <p:spPr>
          <a:xfrm>
            <a:off x="949570" y="5378624"/>
            <a:ext cx="4572000" cy="954107"/>
          </a:xfrm>
          <a:prstGeom prst="rect">
            <a:avLst/>
          </a:prstGeom>
        </p:spPr>
        <p:txBody>
          <a:bodyPr>
            <a:spAutoFit/>
          </a:bodyPr>
          <a:lstStyle/>
          <a:p>
            <a:r>
              <a:rPr lang="en-US" dirty="0">
                <a:hlinkClick r:id="rId3"/>
              </a:rPr>
              <a:t>https://</a:t>
            </a:r>
            <a:r>
              <a:rPr lang="en-US" dirty="0" err="1">
                <a:hlinkClick r:id="rId3"/>
              </a:rPr>
              <a:t>www.independent.co.uk</a:t>
            </a:r>
            <a:r>
              <a:rPr lang="en-US" dirty="0">
                <a:hlinkClick r:id="rId3"/>
              </a:rPr>
              <a:t>/travel/news-and-advice/richest-happiest-healthiest-countries-world-new-zealand-norway-finland-switzerland-canada-travel-a8206711.html</a:t>
            </a:r>
            <a:endParaRPr lang="en-US" dirty="0"/>
          </a:p>
        </p:txBody>
      </p:sp>
    </p:spTree>
    <p:extLst>
      <p:ext uri="{BB962C8B-B14F-4D97-AF65-F5344CB8AC3E}">
        <p14:creationId xmlns:p14="http://schemas.microsoft.com/office/powerpoint/2010/main" val="1933694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628650" y="365126"/>
            <a:ext cx="7886700" cy="1325563"/>
          </a:xfrm>
          <a:prstGeom prst="rect">
            <a:avLst/>
          </a:prstGeom>
          <a:solidFill>
            <a:srgbClr val="6EF7EA"/>
          </a:solid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0" i="0" u="none" strike="noStrike" cap="none" dirty="0">
                <a:solidFill>
                  <a:schemeClr val="lt1"/>
                </a:solidFill>
                <a:latin typeface="Calibri"/>
                <a:ea typeface="Calibri"/>
                <a:cs typeface="Calibri"/>
                <a:sym typeface="Calibri"/>
              </a:rPr>
              <a:t>Global Patterns and Classification of Economic Development</a:t>
            </a:r>
          </a:p>
        </p:txBody>
      </p:sp>
      <p:sp>
        <p:nvSpPr>
          <p:cNvPr id="156" name="Shape 156"/>
          <p:cNvSpPr txBox="1">
            <a:spLocks noGrp="1"/>
          </p:cNvSpPr>
          <p:nvPr>
            <p:ph type="body" idx="1"/>
          </p:nvPr>
        </p:nvSpPr>
        <p:spPr>
          <a:xfrm>
            <a:off x="628650" y="1825625"/>
            <a:ext cx="7886700" cy="4351338"/>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590" b="0" i="0" u="none" strike="noStrike" cap="none" dirty="0">
                <a:solidFill>
                  <a:schemeClr val="dk1"/>
                </a:solidFill>
                <a:latin typeface="Calibri"/>
                <a:ea typeface="Calibri"/>
                <a:cs typeface="Calibri"/>
                <a:sym typeface="Calibri"/>
              </a:rPr>
              <a:t>What is meant by the term economic development?</a:t>
            </a:r>
          </a:p>
          <a:p>
            <a:pPr marL="0" marR="0" lvl="0" indent="0" algn="l" rtl="0">
              <a:lnSpc>
                <a:spcPct val="90000"/>
              </a:lnSpc>
              <a:spcBef>
                <a:spcPts val="0"/>
              </a:spcBef>
              <a:spcAft>
                <a:spcPts val="0"/>
              </a:spcAft>
              <a:buClr>
                <a:schemeClr val="dk1"/>
              </a:buClr>
              <a:buSzPct val="25000"/>
              <a:buFont typeface="Arial"/>
              <a:buNone/>
            </a:pPr>
            <a:endParaRPr lang="en-US" sz="2590" dirty="0"/>
          </a:p>
          <a:p>
            <a:pPr marL="0" marR="0" lvl="0" indent="0" algn="l" rtl="0">
              <a:lnSpc>
                <a:spcPct val="90000"/>
              </a:lnSpc>
              <a:spcBef>
                <a:spcPts val="0"/>
              </a:spcBef>
              <a:spcAft>
                <a:spcPts val="0"/>
              </a:spcAft>
              <a:buClr>
                <a:schemeClr val="dk1"/>
              </a:buClr>
              <a:buSzPct val="25000"/>
              <a:buFont typeface="Arial"/>
              <a:buNone/>
            </a:pPr>
            <a:r>
              <a:rPr lang="en-US" sz="2590" b="0" i="0" u="none" strike="noStrike" cap="none" dirty="0">
                <a:solidFill>
                  <a:schemeClr val="dk1"/>
                </a:solidFill>
                <a:latin typeface="Calibri"/>
                <a:ea typeface="Calibri"/>
                <a:cs typeface="Calibri"/>
                <a:sym typeface="Calibri"/>
              </a:rPr>
              <a:t>It is used to describe a process – the process of development.  It refers to the changes occurring in a country that are enabling it to advance.  In general, a country is advancing / developing if the quality of life of the inhabitants is improving.</a:t>
            </a:r>
          </a:p>
          <a:p>
            <a:pPr marL="0" marR="0" lvl="0" indent="0" algn="l" rtl="0">
              <a:lnSpc>
                <a:spcPct val="90000"/>
              </a:lnSpc>
              <a:spcBef>
                <a:spcPts val="0"/>
              </a:spcBef>
              <a:spcAft>
                <a:spcPts val="0"/>
              </a:spcAft>
              <a:buClr>
                <a:schemeClr val="dk1"/>
              </a:buClr>
              <a:buSzPct val="25000"/>
              <a:buFont typeface="Arial"/>
              <a:buNone/>
            </a:pPr>
            <a:endParaRPr lang="en-US" sz="2590" dirty="0"/>
          </a:p>
          <a:p>
            <a:pPr marL="0" marR="0" lvl="0" indent="0" algn="l" rtl="0">
              <a:lnSpc>
                <a:spcPct val="90000"/>
              </a:lnSpc>
              <a:spcBef>
                <a:spcPts val="0"/>
              </a:spcBef>
              <a:spcAft>
                <a:spcPts val="0"/>
              </a:spcAft>
              <a:buClr>
                <a:schemeClr val="dk1"/>
              </a:buClr>
              <a:buSzPct val="25000"/>
              <a:buFont typeface="Arial"/>
              <a:buNone/>
            </a:pPr>
            <a:r>
              <a:rPr lang="en-US" sz="2590" b="0" i="0" u="none" strike="noStrike" cap="none" dirty="0">
                <a:solidFill>
                  <a:schemeClr val="dk1"/>
                </a:solidFill>
                <a:latin typeface="Calibri"/>
                <a:ea typeface="Calibri"/>
                <a:cs typeface="Calibri"/>
                <a:sym typeface="Calibri"/>
              </a:rPr>
              <a:t>It is used to describe a potential state of being.  A state of development is achieved when its people have attained the full quality of life that they desire.  This ‘developed state’ is something countries strive towards but have not yet achieved.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628650" y="365126"/>
            <a:ext cx="7886700" cy="1325563"/>
          </a:xfrm>
          <a:prstGeom prst="rect">
            <a:avLst/>
          </a:prstGeom>
          <a:solidFill>
            <a:srgbClr val="6EF7EA"/>
          </a:solid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0" i="0" u="none" strike="noStrike" cap="none" dirty="0">
                <a:solidFill>
                  <a:schemeClr val="lt1"/>
                </a:solidFill>
                <a:latin typeface="Calibri"/>
                <a:ea typeface="Calibri"/>
                <a:cs typeface="Calibri"/>
                <a:sym typeface="Calibri"/>
              </a:rPr>
              <a:t>Global Patterns and Classification of Economic Development </a:t>
            </a:r>
          </a:p>
        </p:txBody>
      </p:sp>
      <p:sp>
        <p:nvSpPr>
          <p:cNvPr id="162" name="Shape 162"/>
          <p:cNvSpPr txBox="1">
            <a:spLocks noGrp="1"/>
          </p:cNvSpPr>
          <p:nvPr>
            <p:ph type="body" idx="1"/>
          </p:nvPr>
        </p:nvSpPr>
        <p:spPr>
          <a:xfrm>
            <a:off x="628650" y="1825625"/>
            <a:ext cx="7886700" cy="4351338"/>
          </a:xfrm>
          <a:prstGeom prst="rect">
            <a:avLst/>
          </a:prstGeom>
          <a:noFill/>
          <a:ln>
            <a:noFill/>
          </a:ln>
        </p:spPr>
        <p:txBody>
          <a:bodyPr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3000" b="0" i="0" u="none" strike="noStrike" cap="none" dirty="0">
                <a:solidFill>
                  <a:schemeClr val="dk1"/>
                </a:solidFill>
                <a:latin typeface="Calibri"/>
                <a:ea typeface="Calibri"/>
                <a:cs typeface="Calibri"/>
                <a:sym typeface="Calibri"/>
              </a:rPr>
              <a:t>View Hans </a:t>
            </a:r>
            <a:r>
              <a:rPr lang="en-US" sz="3000" b="0" i="0" u="none" strike="noStrike" cap="none" dirty="0" err="1">
                <a:solidFill>
                  <a:schemeClr val="dk1"/>
                </a:solidFill>
                <a:latin typeface="Calibri"/>
                <a:ea typeface="Calibri"/>
                <a:cs typeface="Calibri"/>
                <a:sym typeface="Calibri"/>
              </a:rPr>
              <a:t>Rosling’s</a:t>
            </a:r>
            <a:r>
              <a:rPr lang="en-US" sz="3000" b="0" i="0" u="none" strike="noStrike" cap="none" dirty="0">
                <a:solidFill>
                  <a:schemeClr val="dk1"/>
                </a:solidFill>
                <a:latin typeface="Calibri"/>
                <a:ea typeface="Calibri"/>
                <a:cs typeface="Calibri"/>
                <a:sym typeface="Calibri"/>
              </a:rPr>
              <a:t> </a:t>
            </a:r>
            <a:r>
              <a:rPr lang="en-US" sz="3000" b="0" i="0" u="sng" strike="noStrike" cap="none" dirty="0">
                <a:solidFill>
                  <a:schemeClr val="hlink"/>
                </a:solidFill>
                <a:latin typeface="Calibri"/>
                <a:ea typeface="Calibri"/>
                <a:cs typeface="Calibri"/>
                <a:sym typeface="Calibri"/>
                <a:hlinkClick r:id="rId3"/>
              </a:rPr>
              <a:t>200 Years 200 Countries 4 Minutes</a:t>
            </a:r>
          </a:p>
          <a:p>
            <a:pPr marL="0" marR="0" lvl="0" indent="0" algn="l" rtl="0">
              <a:lnSpc>
                <a:spcPct val="90000"/>
              </a:lnSpc>
              <a:spcBef>
                <a:spcPts val="1000"/>
              </a:spcBef>
              <a:spcAft>
                <a:spcPts val="0"/>
              </a:spcAft>
              <a:buClr>
                <a:schemeClr val="dk1"/>
              </a:buClr>
              <a:buSzPct val="25000"/>
              <a:buFont typeface="Arial"/>
              <a:buNone/>
            </a:pPr>
            <a:endParaRPr sz="30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Arial"/>
              <a:buChar char="•"/>
            </a:pPr>
            <a:r>
              <a:rPr lang="en-US" sz="3000" b="0" i="0" u="none" strike="noStrike" cap="none" dirty="0">
                <a:solidFill>
                  <a:schemeClr val="dk1"/>
                </a:solidFill>
                <a:latin typeface="Calibri"/>
                <a:ea typeface="Calibri"/>
                <a:cs typeface="Calibri"/>
                <a:sym typeface="Calibri"/>
              </a:rPr>
              <a:t>Summarize the Patterns &amp; Trends in notes</a:t>
            </a:r>
          </a:p>
          <a:p>
            <a:pPr marL="0" marR="0" lvl="0" indent="0" algn="l" rtl="0">
              <a:lnSpc>
                <a:spcPct val="90000"/>
              </a:lnSpc>
              <a:spcBef>
                <a:spcPts val="1000"/>
              </a:spcBef>
              <a:buClr>
                <a:schemeClr val="dk1"/>
              </a:buClr>
              <a:buSzPct val="25000"/>
              <a:buFont typeface="Arial"/>
              <a:buNone/>
            </a:pPr>
            <a:endParaRPr sz="3000" b="0" i="0" u="none" strike="noStrike" cap="none"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F1EEB3F5-28A3-6144-B752-E0C600E86206}"/>
              </a:ext>
            </a:extLst>
          </p:cNvPr>
          <p:cNvPicPr>
            <a:picLocks noChangeAspect="1"/>
          </p:cNvPicPr>
          <p:nvPr/>
        </p:nvPicPr>
        <p:blipFill>
          <a:blip r:embed="rId4"/>
          <a:stretch>
            <a:fillRect/>
          </a:stretch>
        </p:blipFill>
        <p:spPr>
          <a:xfrm>
            <a:off x="2484745" y="4375860"/>
            <a:ext cx="4174509" cy="248214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005A6D-7C3B-8748-98B4-74E30DCA2774}"/>
              </a:ext>
            </a:extLst>
          </p:cNvPr>
          <p:cNvPicPr>
            <a:picLocks noChangeAspect="1"/>
          </p:cNvPicPr>
          <p:nvPr/>
        </p:nvPicPr>
        <p:blipFill>
          <a:blip r:embed="rId2"/>
          <a:stretch>
            <a:fillRect/>
          </a:stretch>
        </p:blipFill>
        <p:spPr>
          <a:xfrm>
            <a:off x="505820" y="1325563"/>
            <a:ext cx="7287904" cy="3548945"/>
          </a:xfrm>
          <a:prstGeom prst="rect">
            <a:avLst/>
          </a:prstGeom>
        </p:spPr>
      </p:pic>
      <p:sp>
        <p:nvSpPr>
          <p:cNvPr id="5" name="Shape 155">
            <a:extLst>
              <a:ext uri="{FF2B5EF4-FFF2-40B4-BE49-F238E27FC236}">
                <a16:creationId xmlns:a16="http://schemas.microsoft.com/office/drawing/2014/main" id="{2CAD8CC1-F5E9-CB48-863C-A955D6437F8E}"/>
              </a:ext>
            </a:extLst>
          </p:cNvPr>
          <p:cNvSpPr txBox="1">
            <a:spLocks/>
          </p:cNvSpPr>
          <p:nvPr/>
        </p:nvSpPr>
        <p:spPr>
          <a:xfrm>
            <a:off x="505820" y="0"/>
            <a:ext cx="7886700" cy="1325563"/>
          </a:xfrm>
          <a:prstGeom prst="rect">
            <a:avLst/>
          </a:prstGeom>
          <a:solidFill>
            <a:srgbClr val="6EF7EA"/>
          </a:solid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nSpc>
                <a:spcPct val="90000"/>
              </a:lnSpc>
              <a:buClr>
                <a:schemeClr val="lt1"/>
              </a:buClr>
              <a:buSzPct val="25000"/>
              <a:buFont typeface="Calibri"/>
              <a:buNone/>
            </a:pPr>
            <a:r>
              <a:rPr lang="en-US" sz="4400">
                <a:solidFill>
                  <a:schemeClr val="lt1"/>
                </a:solidFill>
                <a:latin typeface="Calibri"/>
                <a:ea typeface="Calibri"/>
                <a:cs typeface="Calibri"/>
                <a:sym typeface="Calibri"/>
              </a:rPr>
              <a:t>Global Patterns and Classification of Economic Development</a:t>
            </a:r>
            <a:endParaRPr lang="en-US" sz="4400" dirty="0">
              <a:solidFill>
                <a:schemeClr val="lt1"/>
              </a:solidFill>
              <a:latin typeface="Calibri"/>
              <a:ea typeface="Calibri"/>
              <a:cs typeface="Calibri"/>
              <a:sym typeface="Calibri"/>
            </a:endParaRPr>
          </a:p>
        </p:txBody>
      </p:sp>
      <p:sp>
        <p:nvSpPr>
          <p:cNvPr id="6" name="TextBox 5">
            <a:extLst>
              <a:ext uri="{FF2B5EF4-FFF2-40B4-BE49-F238E27FC236}">
                <a16:creationId xmlns:a16="http://schemas.microsoft.com/office/drawing/2014/main" id="{895EC64A-E8D7-1641-9651-A13AD7D298E6}"/>
              </a:ext>
            </a:extLst>
          </p:cNvPr>
          <p:cNvSpPr txBox="1"/>
          <p:nvPr/>
        </p:nvSpPr>
        <p:spPr>
          <a:xfrm>
            <a:off x="505820" y="5082192"/>
            <a:ext cx="8228747" cy="1384995"/>
          </a:xfrm>
          <a:prstGeom prst="rect">
            <a:avLst/>
          </a:prstGeom>
          <a:noFill/>
        </p:spPr>
        <p:txBody>
          <a:bodyPr wrap="square" rtlCol="0">
            <a:spAutoFit/>
          </a:bodyPr>
          <a:lstStyle/>
          <a:p>
            <a:r>
              <a:rPr lang="en-US" dirty="0"/>
              <a:t> 1. Use the map and the World Bank website to produce a SIMPLIFIED and ANNOTATED sketch map to show the spatial distribution of the low, middle and high income countries.</a:t>
            </a:r>
            <a:br>
              <a:rPr lang="en-US" dirty="0"/>
            </a:br>
            <a:r>
              <a:rPr lang="en-US" dirty="0"/>
              <a:t>2 . Write a paragraph describing the distribution: your paragraph should reference each continent. Remember to identify and explain anomalies as well as overall patterns and trends. Name countries and use specifics in your description. Does this link to patterns of population distribution? </a:t>
            </a:r>
            <a:br>
              <a:rPr lang="en-US" dirty="0"/>
            </a:br>
            <a:r>
              <a:rPr lang="en-US" dirty="0"/>
              <a:t>3. Use the World Bank website to explain how each group of countries is defined by income.</a:t>
            </a:r>
          </a:p>
        </p:txBody>
      </p:sp>
    </p:spTree>
    <p:extLst>
      <p:ext uri="{BB962C8B-B14F-4D97-AF65-F5344CB8AC3E}">
        <p14:creationId xmlns:p14="http://schemas.microsoft.com/office/powerpoint/2010/main" val="383333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628650" y="365126"/>
            <a:ext cx="7886700" cy="1325563"/>
          </a:xfrm>
          <a:prstGeom prst="rect">
            <a:avLst/>
          </a:prstGeom>
          <a:solidFill>
            <a:srgbClr val="6EF7EA"/>
          </a:solid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0" i="0" u="none" strike="noStrike" cap="none" dirty="0">
                <a:solidFill>
                  <a:schemeClr val="lt1"/>
                </a:solidFill>
                <a:latin typeface="Calibri"/>
                <a:ea typeface="Calibri"/>
                <a:cs typeface="Calibri"/>
                <a:sym typeface="Calibri"/>
              </a:rPr>
              <a:t>Global Patterns and Classification of Economic Development </a:t>
            </a:r>
          </a:p>
        </p:txBody>
      </p:sp>
      <p:sp>
        <p:nvSpPr>
          <p:cNvPr id="168" name="Shape 168"/>
          <p:cNvSpPr txBox="1">
            <a:spLocks noGrp="1"/>
          </p:cNvSpPr>
          <p:nvPr>
            <p:ph type="body" idx="1"/>
          </p:nvPr>
        </p:nvSpPr>
        <p:spPr>
          <a:xfrm>
            <a:off x="628650" y="1825625"/>
            <a:ext cx="7886700" cy="4351338"/>
          </a:xfrm>
          <a:prstGeom prst="rect">
            <a:avLst/>
          </a:prstGeom>
          <a:noFill/>
          <a:ln>
            <a:noFill/>
          </a:ln>
        </p:spPr>
        <p:txBody>
          <a:bodyPr wrap="square"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Arial"/>
              <a:buNone/>
            </a:pPr>
            <a:r>
              <a:rPr lang="en-US" sz="2400" b="0" i="0" u="none" strike="noStrike" cap="none" dirty="0">
                <a:solidFill>
                  <a:schemeClr val="dk1"/>
                </a:solidFill>
                <a:latin typeface="Calibri"/>
                <a:ea typeface="Calibri"/>
                <a:cs typeface="Calibri"/>
                <a:sym typeface="Calibri"/>
              </a:rPr>
              <a:t>How many economic classifications of countries are you familiar with? Brainstorm.</a:t>
            </a:r>
          </a:p>
          <a:p>
            <a:pPr marL="0" marR="0" lvl="0" indent="0" algn="l" rtl="0">
              <a:lnSpc>
                <a:spcPct val="80000"/>
              </a:lnSpc>
              <a:spcBef>
                <a:spcPts val="0"/>
              </a:spcBef>
              <a:spcAft>
                <a:spcPts val="0"/>
              </a:spcAft>
              <a:buClr>
                <a:schemeClr val="dk1"/>
              </a:buClr>
              <a:buSzPct val="25000"/>
              <a:buFont typeface="Arial"/>
              <a:buNone/>
            </a:pPr>
            <a:endParaRPr lang="en-US" sz="2400" dirty="0"/>
          </a:p>
          <a:p>
            <a:pPr marL="0" marR="0" lvl="0" indent="0" algn="l" rtl="0">
              <a:lnSpc>
                <a:spcPct val="80000"/>
              </a:lnSpc>
              <a:spcBef>
                <a:spcPts val="0"/>
              </a:spcBef>
              <a:spcAft>
                <a:spcPts val="0"/>
              </a:spcAft>
              <a:buClr>
                <a:schemeClr val="dk1"/>
              </a:buClr>
              <a:buSzPct val="25000"/>
              <a:buFont typeface="Arial"/>
              <a:buNone/>
            </a:pPr>
            <a:r>
              <a:rPr lang="en-US" sz="2400" b="1" i="0" u="none" strike="noStrike" cap="none" dirty="0">
                <a:solidFill>
                  <a:schemeClr val="dk1"/>
                </a:solidFill>
                <a:latin typeface="Calibri"/>
                <a:ea typeface="Calibri"/>
                <a:cs typeface="Calibri"/>
                <a:sym typeface="Calibri"/>
              </a:rPr>
              <a:t>Read Nagle p388-391 </a:t>
            </a:r>
          </a:p>
          <a:p>
            <a:pPr marL="0" marR="0" lvl="0" indent="0" algn="l" rtl="0">
              <a:lnSpc>
                <a:spcPct val="80000"/>
              </a:lnSpc>
              <a:spcBef>
                <a:spcPts val="1000"/>
              </a:spcBef>
              <a:spcAft>
                <a:spcPts val="0"/>
              </a:spcAft>
              <a:buClr>
                <a:schemeClr val="dk1"/>
              </a:buClr>
              <a:buSzPct val="250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SzPct val="25000"/>
              <a:buFont typeface="Arial"/>
              <a:buNone/>
            </a:pPr>
            <a:r>
              <a:rPr lang="en-US" sz="2400" b="0" i="0" u="none" strike="noStrike" cap="none" dirty="0">
                <a:solidFill>
                  <a:schemeClr val="dk1"/>
                </a:solidFill>
                <a:latin typeface="Calibri"/>
                <a:ea typeface="Calibri"/>
                <a:cs typeface="Calibri"/>
                <a:sym typeface="Calibri"/>
              </a:rPr>
              <a:t>Read: </a:t>
            </a:r>
            <a:r>
              <a:rPr lang="en-US" sz="2400" b="0" i="0" u="sng" strike="noStrike" cap="none" dirty="0">
                <a:solidFill>
                  <a:schemeClr val="hlink"/>
                </a:solidFill>
                <a:latin typeface="Calibri"/>
                <a:ea typeface="Calibri"/>
                <a:cs typeface="Calibri"/>
                <a:sym typeface="Calibri"/>
                <a:hlinkClick r:id="rId3"/>
              </a:rPr>
              <a:t>The World Bank is eliminating the term 'developing country' from is data vocabulary</a:t>
            </a:r>
          </a:p>
          <a:p>
            <a:pPr marL="0" marR="0" lvl="0" indent="0" algn="l" rtl="0">
              <a:lnSpc>
                <a:spcPct val="80000"/>
              </a:lnSpc>
              <a:spcBef>
                <a:spcPts val="1000"/>
              </a:spcBef>
              <a:spcAft>
                <a:spcPts val="0"/>
              </a:spcAft>
              <a:buClr>
                <a:schemeClr val="dk1"/>
              </a:buClr>
              <a:buSzPct val="25000"/>
              <a:buFont typeface="Arial"/>
              <a:buNone/>
            </a:pPr>
            <a:r>
              <a:rPr lang="en-US" sz="2400" b="0" i="0" u="none" strike="noStrike" cap="none" dirty="0">
                <a:solidFill>
                  <a:schemeClr val="dk1"/>
                </a:solidFill>
                <a:latin typeface="Calibri"/>
                <a:ea typeface="Calibri"/>
                <a:cs typeface="Calibri"/>
                <a:sym typeface="Calibri"/>
              </a:rPr>
              <a:t>Summarize the reasoning for this change.</a:t>
            </a:r>
          </a:p>
          <a:p>
            <a:pPr marL="0" marR="0" lvl="0" indent="0" algn="l" rtl="0">
              <a:lnSpc>
                <a:spcPct val="80000"/>
              </a:lnSpc>
              <a:spcBef>
                <a:spcPts val="1000"/>
              </a:spcBef>
              <a:spcAft>
                <a:spcPts val="0"/>
              </a:spcAft>
              <a:buClr>
                <a:srgbClr val="FF0000"/>
              </a:buClr>
              <a:buSzPct val="25000"/>
              <a:buFont typeface="Arial"/>
              <a:buNone/>
            </a:pPr>
            <a:endParaRPr lang="en-US" sz="2400" u="sng" dirty="0">
              <a:solidFill>
                <a:schemeClr val="hlink"/>
              </a:solidFill>
              <a:hlinkClick r:id="rId4"/>
            </a:endParaRPr>
          </a:p>
          <a:p>
            <a:pPr marL="0" marR="0" lvl="0" indent="0" algn="l" rtl="0">
              <a:lnSpc>
                <a:spcPct val="80000"/>
              </a:lnSpc>
              <a:spcBef>
                <a:spcPts val="1000"/>
              </a:spcBef>
              <a:spcAft>
                <a:spcPts val="0"/>
              </a:spcAft>
              <a:buClr>
                <a:srgbClr val="FF0000"/>
              </a:buClr>
              <a:buSzPct val="25000"/>
              <a:buFont typeface="Arial"/>
              <a:buNone/>
            </a:pPr>
            <a:endParaRPr lang="en-US" sz="2400" b="0" i="0" u="sng" strike="noStrike" cap="none" dirty="0">
              <a:solidFill>
                <a:schemeClr val="hlink"/>
              </a:solidFill>
              <a:latin typeface="Calibri"/>
              <a:ea typeface="Calibri"/>
              <a:cs typeface="Calibri"/>
              <a:sym typeface="Calibri"/>
              <a:hlinkClick r:id="rId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952" y="1172342"/>
            <a:ext cx="8839200" cy="3987800"/>
          </a:xfrm>
          <a:prstGeom prst="rect">
            <a:avLst/>
          </a:prstGeom>
        </p:spPr>
      </p:pic>
    </p:spTree>
    <p:extLst>
      <p:ext uri="{BB962C8B-B14F-4D97-AF65-F5344CB8AC3E}">
        <p14:creationId xmlns:p14="http://schemas.microsoft.com/office/powerpoint/2010/main" val="2108355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09DB8B-E85D-EA4D-A172-2B83322AA5C8}"/>
              </a:ext>
            </a:extLst>
          </p:cNvPr>
          <p:cNvSpPr/>
          <p:nvPr/>
        </p:nvSpPr>
        <p:spPr>
          <a:xfrm>
            <a:off x="628649" y="1874076"/>
            <a:ext cx="7999535" cy="1631216"/>
          </a:xfrm>
          <a:prstGeom prst="rect">
            <a:avLst/>
          </a:prstGeom>
        </p:spPr>
        <p:txBody>
          <a:bodyPr wrap="square">
            <a:spAutoFit/>
          </a:bodyPr>
          <a:lstStyle/>
          <a:p>
            <a:r>
              <a:rPr lang="en-US" sz="2000" dirty="0">
                <a:solidFill>
                  <a:srgbClr val="3E3E3E"/>
                </a:solidFill>
                <a:latin typeface="Quattrocento Sans"/>
              </a:rPr>
              <a:t>1. Read the article on characteristics of NICs and watch the video on BRICS.</a:t>
            </a:r>
            <a:br>
              <a:rPr lang="en-US" sz="2000" dirty="0">
                <a:solidFill>
                  <a:srgbClr val="3E3E3E"/>
                </a:solidFill>
                <a:latin typeface="Quattrocento Sans"/>
              </a:rPr>
            </a:br>
            <a:r>
              <a:rPr lang="en-US" sz="2000" dirty="0">
                <a:solidFill>
                  <a:srgbClr val="3E3E3E"/>
                </a:solidFill>
                <a:latin typeface="Quattrocento Sans"/>
              </a:rPr>
              <a:t>2. Create a spider diagram to show the key characteristics of NICS.</a:t>
            </a:r>
            <a:br>
              <a:rPr lang="en-US" sz="2000" dirty="0">
                <a:solidFill>
                  <a:srgbClr val="3E3E3E"/>
                </a:solidFill>
                <a:latin typeface="Quattrocento Sans"/>
              </a:rPr>
            </a:br>
            <a:r>
              <a:rPr lang="en-US" sz="2000" dirty="0">
                <a:solidFill>
                  <a:srgbClr val="3E3E3E"/>
                </a:solidFill>
                <a:latin typeface="Quattrocento Sans"/>
              </a:rPr>
              <a:t>3. How do these emerging economies differ from other low or middle income countries?</a:t>
            </a:r>
            <a:br>
              <a:rPr lang="en-US" sz="2000" dirty="0">
                <a:solidFill>
                  <a:srgbClr val="3E3E3E"/>
                </a:solidFill>
                <a:latin typeface="Quattrocento Sans"/>
              </a:rPr>
            </a:br>
            <a:r>
              <a:rPr lang="en-US" sz="2000" dirty="0">
                <a:solidFill>
                  <a:srgbClr val="3E3E3E"/>
                </a:solidFill>
                <a:latin typeface="Quattrocento Sans"/>
              </a:rPr>
              <a:t>4. How can you explain the importance of this group of countries?</a:t>
            </a:r>
          </a:p>
        </p:txBody>
      </p:sp>
      <p:sp>
        <p:nvSpPr>
          <p:cNvPr id="4" name="Shape 167">
            <a:extLst>
              <a:ext uri="{FF2B5EF4-FFF2-40B4-BE49-F238E27FC236}">
                <a16:creationId xmlns:a16="http://schemas.microsoft.com/office/drawing/2014/main" id="{6ED7F172-4A62-E643-B20B-3550E63EA771}"/>
              </a:ext>
            </a:extLst>
          </p:cNvPr>
          <p:cNvSpPr txBox="1">
            <a:spLocks/>
          </p:cNvSpPr>
          <p:nvPr/>
        </p:nvSpPr>
        <p:spPr>
          <a:xfrm>
            <a:off x="628650" y="365126"/>
            <a:ext cx="7886700" cy="1325563"/>
          </a:xfrm>
          <a:prstGeom prst="rect">
            <a:avLst/>
          </a:prstGeom>
          <a:solidFill>
            <a:srgbClr val="6EF7EA"/>
          </a:solid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nSpc>
                <a:spcPct val="90000"/>
              </a:lnSpc>
              <a:buClr>
                <a:schemeClr val="lt1"/>
              </a:buClr>
              <a:buSzPct val="25000"/>
              <a:buFont typeface="Calibri"/>
              <a:buNone/>
            </a:pPr>
            <a:r>
              <a:rPr lang="en-US" sz="4400" dirty="0">
                <a:solidFill>
                  <a:schemeClr val="lt1"/>
                </a:solidFill>
                <a:latin typeface="Calibri"/>
                <a:ea typeface="Calibri"/>
                <a:cs typeface="Calibri"/>
                <a:sym typeface="Calibri"/>
              </a:rPr>
              <a:t>Emerging economies</a:t>
            </a:r>
          </a:p>
        </p:txBody>
      </p:sp>
      <p:pic>
        <p:nvPicPr>
          <p:cNvPr id="7" name="Picture 6">
            <a:hlinkClick r:id="rId2"/>
            <a:extLst>
              <a:ext uri="{FF2B5EF4-FFF2-40B4-BE49-F238E27FC236}">
                <a16:creationId xmlns:a16="http://schemas.microsoft.com/office/drawing/2014/main" id="{58357C43-FCEA-7D42-BC86-4553599372DF}"/>
              </a:ext>
            </a:extLst>
          </p:cNvPr>
          <p:cNvPicPr>
            <a:picLocks noChangeAspect="1"/>
          </p:cNvPicPr>
          <p:nvPr/>
        </p:nvPicPr>
        <p:blipFill>
          <a:blip r:embed="rId3"/>
          <a:stretch>
            <a:fillRect/>
          </a:stretch>
        </p:blipFill>
        <p:spPr>
          <a:xfrm>
            <a:off x="2794311" y="3827847"/>
            <a:ext cx="3668209" cy="2164909"/>
          </a:xfrm>
          <a:prstGeom prst="rect">
            <a:avLst/>
          </a:prstGeom>
        </p:spPr>
      </p:pic>
    </p:spTree>
    <p:extLst>
      <p:ext uri="{BB962C8B-B14F-4D97-AF65-F5344CB8AC3E}">
        <p14:creationId xmlns:p14="http://schemas.microsoft.com/office/powerpoint/2010/main" val="10429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628650" y="365126"/>
            <a:ext cx="7886700" cy="1325563"/>
          </a:xfrm>
          <a:prstGeom prst="rect">
            <a:avLst/>
          </a:prstGeom>
          <a:solidFill>
            <a:srgbClr val="6EF7EA"/>
          </a:solid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0" i="0" u="none" strike="noStrike" cap="none">
                <a:solidFill>
                  <a:schemeClr val="lt1"/>
                </a:solidFill>
                <a:latin typeface="Calibri"/>
                <a:ea typeface="Calibri"/>
                <a:cs typeface="Calibri"/>
                <a:sym typeface="Calibri"/>
              </a:rPr>
              <a:t>1.1 Section C:</a:t>
            </a:r>
          </a:p>
        </p:txBody>
      </p:sp>
      <p:sp>
        <p:nvSpPr>
          <p:cNvPr id="181" name="Shape 181"/>
          <p:cNvSpPr txBox="1">
            <a:spLocks noGrp="1"/>
          </p:cNvSpPr>
          <p:nvPr>
            <p:ph type="body" idx="1"/>
          </p:nvPr>
        </p:nvSpPr>
        <p:spPr>
          <a:xfrm>
            <a:off x="628650" y="1825625"/>
            <a:ext cx="7886700" cy="4351338"/>
          </a:xfrm>
          <a:prstGeom prst="rect">
            <a:avLst/>
          </a:prstGeom>
          <a:noFill/>
          <a:ln>
            <a:noFill/>
          </a:ln>
        </p:spPr>
        <p:txBody>
          <a:bodyPr wrap="square"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endParaRPr sz="2800" b="1" i="0" u="none" strike="noStrike" cap="none">
              <a:solidFill>
                <a:srgbClr val="1E4E79"/>
              </a:solidFill>
              <a:latin typeface="Calibri"/>
              <a:ea typeface="Calibri"/>
              <a:cs typeface="Calibri"/>
              <a:sym typeface="Calibri"/>
            </a:endParaRPr>
          </a:p>
          <a:p>
            <a:pPr marL="0" marR="0" lvl="0" indent="0" algn="ctr" rtl="0">
              <a:lnSpc>
                <a:spcPct val="90000"/>
              </a:lnSpc>
              <a:spcBef>
                <a:spcPts val="1000"/>
              </a:spcBef>
              <a:spcAft>
                <a:spcPts val="0"/>
              </a:spcAft>
              <a:buClr>
                <a:schemeClr val="accent1"/>
              </a:buClr>
              <a:buSzPct val="25000"/>
              <a:buFont typeface="Arial"/>
              <a:buNone/>
            </a:pPr>
            <a:r>
              <a:rPr lang="en-US" sz="2800" b="1" i="0" u="none" strike="noStrike" cap="none">
                <a:solidFill>
                  <a:schemeClr val="accent1"/>
                </a:solidFill>
                <a:latin typeface="Calibri"/>
                <a:ea typeface="Calibri"/>
                <a:cs typeface="Calibri"/>
                <a:sym typeface="Calibri"/>
              </a:rPr>
              <a:t>Describe the population distribution and economic development at the national scale, including voluntary internal migration, core-periphery patterns and consequences of megacity growth.</a:t>
            </a:r>
          </a:p>
          <a:p>
            <a:pPr marL="0" marR="0" lvl="0" indent="0" algn="ctr" rtl="0">
              <a:lnSpc>
                <a:spcPct val="90000"/>
              </a:lnSpc>
              <a:spcBef>
                <a:spcPts val="1000"/>
              </a:spcBef>
              <a:buClr>
                <a:schemeClr val="dk1"/>
              </a:buClr>
              <a:buSzPct val="25000"/>
              <a:buFont typeface="Arial"/>
              <a:buNone/>
            </a:pPr>
            <a:r>
              <a:rPr lang="en-US" sz="1800" b="0" i="1" u="none" strike="noStrike" cap="none">
                <a:solidFill>
                  <a:schemeClr val="dk1"/>
                </a:solidFill>
                <a:latin typeface="Calibri"/>
                <a:ea typeface="Calibri"/>
                <a:cs typeface="Calibri"/>
                <a:sym typeface="Calibri"/>
              </a:rPr>
              <a:t>Two detailed and contrasting examples of uneven population distribution.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628650" y="365126"/>
            <a:ext cx="7886700" cy="1325563"/>
          </a:xfrm>
          <a:prstGeom prst="rect">
            <a:avLst/>
          </a:prstGeom>
          <a:solidFill>
            <a:srgbClr val="6EF7EA"/>
          </a:solid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0" i="0" u="none" strike="noStrike" cap="none" dirty="0">
                <a:solidFill>
                  <a:schemeClr val="lt1"/>
                </a:solidFill>
                <a:latin typeface="Calibri"/>
                <a:ea typeface="Calibri"/>
                <a:cs typeface="Calibri"/>
                <a:sym typeface="Calibri"/>
              </a:rPr>
              <a:t>Internal Migration: Core / Periphery</a:t>
            </a:r>
          </a:p>
        </p:txBody>
      </p:sp>
      <p:sp>
        <p:nvSpPr>
          <p:cNvPr id="239" name="Shape 239"/>
          <p:cNvSpPr txBox="1">
            <a:spLocks noGrp="1"/>
          </p:cNvSpPr>
          <p:nvPr>
            <p:ph type="body" idx="1"/>
          </p:nvPr>
        </p:nvSpPr>
        <p:spPr>
          <a:xfrm>
            <a:off x="628650" y="1825625"/>
            <a:ext cx="7886700" cy="4351338"/>
          </a:xfrm>
          <a:prstGeom prst="rect">
            <a:avLst/>
          </a:prstGeom>
          <a:noFill/>
          <a:ln>
            <a:noFill/>
          </a:ln>
        </p:spPr>
        <p:txBody>
          <a:bodyPr wrap="square" lIns="91425" tIns="45700" rIns="91425" bIns="45700" anchor="t" anchorCtr="0">
            <a:noAutofit/>
          </a:bodyPr>
          <a:lstStyle/>
          <a:p>
            <a:pPr marL="0" marR="0" lvl="0" indent="0" algn="l" rtl="0">
              <a:lnSpc>
                <a:spcPct val="70000"/>
              </a:lnSpc>
              <a:spcBef>
                <a:spcPts val="0"/>
              </a:spcBef>
              <a:spcAft>
                <a:spcPts val="0"/>
              </a:spcAft>
              <a:buClr>
                <a:schemeClr val="accent1"/>
              </a:buClr>
              <a:buSzPct val="25000"/>
              <a:buFont typeface="Arial"/>
              <a:buNone/>
            </a:pPr>
            <a:r>
              <a:rPr lang="en-US" sz="2220" b="1" i="0" u="none" strike="noStrike" cap="none" dirty="0">
                <a:solidFill>
                  <a:schemeClr val="accent1"/>
                </a:solidFill>
                <a:latin typeface="Calibri"/>
                <a:ea typeface="Calibri"/>
                <a:cs typeface="Calibri"/>
                <a:sym typeface="Calibri"/>
              </a:rPr>
              <a:t>Definition:</a:t>
            </a:r>
          </a:p>
          <a:p>
            <a:pPr marL="0" marR="0" lvl="0" indent="0" algn="l" rtl="0">
              <a:lnSpc>
                <a:spcPct val="70000"/>
              </a:lnSpc>
              <a:spcBef>
                <a:spcPts val="1000"/>
              </a:spcBef>
              <a:spcAft>
                <a:spcPts val="0"/>
              </a:spcAft>
              <a:buClr>
                <a:schemeClr val="dk1"/>
              </a:buClr>
              <a:buSzPct val="25000"/>
              <a:buFont typeface="Arial"/>
              <a:buNone/>
            </a:pPr>
            <a:r>
              <a:rPr lang="en-US" sz="1850" b="0" i="0" u="none" strike="noStrike" cap="none" dirty="0">
                <a:solidFill>
                  <a:schemeClr val="dk1"/>
                </a:solidFill>
                <a:latin typeface="Calibri"/>
                <a:ea typeface="Calibri"/>
                <a:cs typeface="Calibri"/>
                <a:sym typeface="Calibri"/>
              </a:rPr>
              <a:t>The concept of a developed core</a:t>
            </a:r>
          </a:p>
          <a:p>
            <a:pPr marL="0" marR="0" lvl="0" indent="0" algn="l" rtl="0">
              <a:lnSpc>
                <a:spcPct val="70000"/>
              </a:lnSpc>
              <a:spcBef>
                <a:spcPts val="1000"/>
              </a:spcBef>
              <a:spcAft>
                <a:spcPts val="0"/>
              </a:spcAft>
              <a:buClr>
                <a:schemeClr val="dk1"/>
              </a:buClr>
              <a:buSzPct val="25000"/>
              <a:buFont typeface="Arial"/>
              <a:buNone/>
            </a:pPr>
            <a:r>
              <a:rPr lang="en-US" sz="1850" b="0" i="0" u="none" strike="noStrike" cap="none" dirty="0">
                <a:solidFill>
                  <a:schemeClr val="dk1"/>
                </a:solidFill>
                <a:latin typeface="Calibri"/>
                <a:ea typeface="Calibri"/>
                <a:cs typeface="Calibri"/>
                <a:sym typeface="Calibri"/>
              </a:rPr>
              <a:t>surrounded by an undeveloped</a:t>
            </a:r>
          </a:p>
          <a:p>
            <a:pPr marL="0" marR="0" lvl="0" indent="0" algn="l" rtl="0">
              <a:lnSpc>
                <a:spcPct val="70000"/>
              </a:lnSpc>
              <a:spcBef>
                <a:spcPts val="1000"/>
              </a:spcBef>
              <a:spcAft>
                <a:spcPts val="0"/>
              </a:spcAft>
              <a:buClr>
                <a:schemeClr val="dk1"/>
              </a:buClr>
              <a:buSzPct val="25000"/>
              <a:buFont typeface="Arial"/>
              <a:buNone/>
            </a:pPr>
            <a:r>
              <a:rPr lang="en-US" sz="1850" b="0" i="0" u="none" strike="noStrike" cap="none" dirty="0">
                <a:solidFill>
                  <a:schemeClr val="dk1"/>
                </a:solidFill>
                <a:latin typeface="Calibri"/>
                <a:ea typeface="Calibri"/>
                <a:cs typeface="Calibri"/>
                <a:sym typeface="Calibri"/>
              </a:rPr>
              <a:t>periphery. </a:t>
            </a:r>
          </a:p>
          <a:p>
            <a:pPr marL="0" marR="0" lvl="0" indent="0" algn="l" rtl="0">
              <a:lnSpc>
                <a:spcPct val="70000"/>
              </a:lnSpc>
              <a:spcBef>
                <a:spcPts val="1000"/>
              </a:spcBef>
              <a:spcAft>
                <a:spcPts val="0"/>
              </a:spcAft>
              <a:buClr>
                <a:schemeClr val="dk1"/>
              </a:buClr>
              <a:buSzPct val="25000"/>
              <a:buFont typeface="Arial"/>
              <a:buNone/>
            </a:pPr>
            <a:endParaRPr sz="1850" b="0" i="0" u="none" strike="noStrike" cap="none" dirty="0">
              <a:solidFill>
                <a:schemeClr val="dk1"/>
              </a:solidFill>
              <a:latin typeface="Calibri"/>
              <a:ea typeface="Calibri"/>
              <a:cs typeface="Calibri"/>
              <a:sym typeface="Calibri"/>
            </a:endParaRPr>
          </a:p>
          <a:p>
            <a:pPr marL="0" marR="0" lvl="0" indent="0" algn="l" rtl="0">
              <a:lnSpc>
                <a:spcPct val="70000"/>
              </a:lnSpc>
              <a:spcBef>
                <a:spcPts val="1000"/>
              </a:spcBef>
              <a:spcAft>
                <a:spcPts val="0"/>
              </a:spcAft>
              <a:buClr>
                <a:schemeClr val="dk1"/>
              </a:buClr>
              <a:buSzPct val="25000"/>
              <a:buFont typeface="Arial"/>
              <a:buNone/>
            </a:pPr>
            <a:r>
              <a:rPr lang="en-US" sz="1850" b="0" i="0" u="none" strike="noStrike" cap="none" dirty="0">
                <a:solidFill>
                  <a:schemeClr val="dk1"/>
                </a:solidFill>
                <a:latin typeface="Calibri"/>
                <a:ea typeface="Calibri"/>
                <a:cs typeface="Calibri"/>
                <a:sym typeface="Calibri"/>
              </a:rPr>
              <a:t>The concept can be applied at</a:t>
            </a:r>
          </a:p>
          <a:p>
            <a:pPr marL="0" marR="0" lvl="0" indent="0" algn="l" rtl="0">
              <a:lnSpc>
                <a:spcPct val="70000"/>
              </a:lnSpc>
              <a:spcBef>
                <a:spcPts val="1000"/>
              </a:spcBef>
              <a:spcAft>
                <a:spcPts val="0"/>
              </a:spcAft>
              <a:buClr>
                <a:schemeClr val="dk1"/>
              </a:buClr>
              <a:buSzPct val="25000"/>
              <a:buFont typeface="Arial"/>
              <a:buNone/>
            </a:pPr>
            <a:r>
              <a:rPr lang="en-US" sz="1850" b="0" i="0" u="none" strike="noStrike" cap="none" dirty="0">
                <a:solidFill>
                  <a:schemeClr val="dk1"/>
                </a:solidFill>
                <a:latin typeface="Calibri"/>
                <a:ea typeface="Calibri"/>
                <a:cs typeface="Calibri"/>
                <a:sym typeface="Calibri"/>
              </a:rPr>
              <a:t>various scales.</a:t>
            </a:r>
          </a:p>
          <a:p>
            <a:pPr marL="0" marR="0" lvl="0" indent="0" algn="l" rtl="0">
              <a:lnSpc>
                <a:spcPct val="70000"/>
              </a:lnSpc>
              <a:spcBef>
                <a:spcPts val="1000"/>
              </a:spcBef>
              <a:spcAft>
                <a:spcPts val="0"/>
              </a:spcAft>
              <a:buClr>
                <a:schemeClr val="dk1"/>
              </a:buClr>
              <a:buSzPct val="25000"/>
              <a:buFont typeface="Arial"/>
              <a:buNone/>
            </a:pPr>
            <a:endParaRPr lang="en-US" sz="1850" dirty="0"/>
          </a:p>
          <a:p>
            <a:pPr marL="0" marR="0" lvl="0" indent="0" algn="l" rtl="0">
              <a:lnSpc>
                <a:spcPct val="70000"/>
              </a:lnSpc>
              <a:spcBef>
                <a:spcPts val="1000"/>
              </a:spcBef>
              <a:spcAft>
                <a:spcPts val="0"/>
              </a:spcAft>
              <a:buClr>
                <a:schemeClr val="dk1"/>
              </a:buClr>
              <a:buSzPct val="25000"/>
              <a:buFont typeface="Arial"/>
              <a:buNone/>
            </a:pPr>
            <a:r>
              <a:rPr lang="en-US" sz="1850" dirty="0">
                <a:hlinkClick r:id="rId3"/>
              </a:rPr>
              <a:t>More on core-periphery</a:t>
            </a:r>
            <a:endParaRPr lang="en-US" sz="1850" b="0" i="0" u="none" strike="noStrike" cap="none" dirty="0">
              <a:solidFill>
                <a:schemeClr val="dk1"/>
              </a:solidFill>
              <a:latin typeface="Calibri"/>
              <a:ea typeface="Calibri"/>
              <a:cs typeface="Calibri"/>
              <a:sym typeface="Calibri"/>
            </a:endParaRPr>
          </a:p>
          <a:p>
            <a:pPr marL="0" marR="0" lvl="0" indent="0" algn="l" rtl="0">
              <a:lnSpc>
                <a:spcPct val="70000"/>
              </a:lnSpc>
              <a:spcBef>
                <a:spcPts val="1000"/>
              </a:spcBef>
              <a:spcAft>
                <a:spcPts val="0"/>
              </a:spcAft>
              <a:buClr>
                <a:schemeClr val="dk1"/>
              </a:buClr>
              <a:buSzPct val="25000"/>
              <a:buFont typeface="Arial"/>
              <a:buNone/>
            </a:pPr>
            <a:endParaRPr lang="en-US" sz="1850" b="0" i="0" u="none" strike="noStrike" cap="none" dirty="0">
              <a:solidFill>
                <a:schemeClr val="dk1"/>
              </a:solidFill>
              <a:latin typeface="Calibri"/>
              <a:ea typeface="Calibri"/>
              <a:cs typeface="Calibri"/>
              <a:sym typeface="Calibri"/>
            </a:endParaRPr>
          </a:p>
          <a:p>
            <a:pPr marL="0" marR="0" lvl="0" indent="0" algn="l" rtl="0">
              <a:lnSpc>
                <a:spcPct val="70000"/>
              </a:lnSpc>
              <a:spcBef>
                <a:spcPts val="1000"/>
              </a:spcBef>
              <a:buClr>
                <a:schemeClr val="dk1"/>
              </a:buClr>
              <a:buSzPct val="25000"/>
              <a:buFont typeface="Arial"/>
              <a:buNone/>
            </a:pPr>
            <a:endParaRPr sz="1850" b="0" i="0" u="none" strike="noStrike" cap="none" dirty="0">
              <a:solidFill>
                <a:schemeClr val="dk1"/>
              </a:solidFill>
              <a:latin typeface="Calibri"/>
              <a:ea typeface="Calibri"/>
              <a:cs typeface="Calibri"/>
              <a:sym typeface="Calibri"/>
            </a:endParaRPr>
          </a:p>
        </p:txBody>
      </p:sp>
      <p:pic>
        <p:nvPicPr>
          <p:cNvPr id="240" name="Shape 240"/>
          <p:cNvPicPr preferRelativeResize="0">
            <a:picLocks noGrp="1"/>
          </p:cNvPicPr>
          <p:nvPr>
            <p:ph type="body" idx="1"/>
          </p:nvPr>
        </p:nvPicPr>
        <p:blipFill rotWithShape="1">
          <a:blip r:embed="rId4">
            <a:alphaModFix/>
          </a:blip>
          <a:srcRect/>
          <a:stretch/>
        </p:blipFill>
        <p:spPr>
          <a:xfrm>
            <a:off x="4895701" y="1825625"/>
            <a:ext cx="4248299" cy="4022342"/>
          </a:xfrm>
          <a:prstGeom prst="rect">
            <a:avLst/>
          </a:prstGeom>
          <a:noFill/>
          <a:ln>
            <a:noFill/>
          </a:ln>
        </p:spPr>
      </p:pic>
      <p:sp>
        <p:nvSpPr>
          <p:cNvPr id="2" name="Rectangle 1"/>
          <p:cNvSpPr/>
          <p:nvPr/>
        </p:nvSpPr>
        <p:spPr>
          <a:xfrm>
            <a:off x="4454820" y="3275112"/>
            <a:ext cx="383438" cy="307777"/>
          </a:xfrm>
          <a:prstGeom prst="rect">
            <a:avLst/>
          </a:prstGeom>
        </p:spPr>
        <p:txBody>
          <a:bodyPr wrap="none">
            <a:spAutoFit/>
          </a:bodyPr>
          <a:lstStyle/>
          <a:p>
            <a:r>
              <a:rPr lang="sk-SK" dirty="0"/>
              <a:t>    </a:t>
            </a:r>
            <a:endParaRPr lang="en-US" dirty="0"/>
          </a:p>
        </p:txBody>
      </p:sp>
    </p:spTree>
    <p:extLst>
      <p:ext uri="{BB962C8B-B14F-4D97-AF65-F5344CB8AC3E}">
        <p14:creationId xmlns:p14="http://schemas.microsoft.com/office/powerpoint/2010/main" val="381783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pPr fontAlgn="base"/>
            <a:r>
              <a:rPr lang="en-US" b="1" dirty="0"/>
              <a:t>Immanuel Wallerstein</a:t>
            </a:r>
            <a:r>
              <a:rPr lang="en-US" dirty="0"/>
              <a:t> proposed the World Systems Theory which promoted the Core-Periphery concept.</a:t>
            </a:r>
          </a:p>
          <a:p>
            <a:pPr fontAlgn="base"/>
            <a:r>
              <a:rPr lang="en-US" dirty="0"/>
              <a:t>Unlike the term-developed and developing, the Core-Periphery Model does not imply that change will occur.</a:t>
            </a:r>
          </a:p>
          <a:p>
            <a:endParaRPr lang="en-US" dirty="0"/>
          </a:p>
        </p:txBody>
      </p:sp>
      <p:sp>
        <p:nvSpPr>
          <p:cNvPr id="4" name="Rectangle 3"/>
          <p:cNvSpPr/>
          <p:nvPr/>
        </p:nvSpPr>
        <p:spPr>
          <a:xfrm>
            <a:off x="4454820" y="3275112"/>
            <a:ext cx="284052" cy="307777"/>
          </a:xfrm>
          <a:prstGeom prst="rect">
            <a:avLst/>
          </a:prstGeom>
        </p:spPr>
        <p:txBody>
          <a:bodyPr wrap="none">
            <a:spAutoFit/>
          </a:bodyPr>
          <a:lstStyle/>
          <a:p>
            <a:r>
              <a:rPr lang="sk-SK" dirty="0"/>
              <a:t>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677" y="2695331"/>
            <a:ext cx="8940800" cy="4445000"/>
          </a:xfrm>
          <a:prstGeom prst="rect">
            <a:avLst/>
          </a:prstGeom>
        </p:spPr>
      </p:pic>
      <p:sp>
        <p:nvSpPr>
          <p:cNvPr id="6" name="Shape 238"/>
          <p:cNvSpPr txBox="1">
            <a:spLocks/>
          </p:cNvSpPr>
          <p:nvPr/>
        </p:nvSpPr>
        <p:spPr>
          <a:xfrm>
            <a:off x="511470" y="272134"/>
            <a:ext cx="7886700" cy="1325563"/>
          </a:xfrm>
          <a:prstGeom prst="rect">
            <a:avLst/>
          </a:prstGeom>
          <a:solidFill>
            <a:srgbClr val="6EF7EA"/>
          </a:solid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pPr>
              <a:buClr>
                <a:schemeClr val="lt1"/>
              </a:buClr>
              <a:buSzPct val="25000"/>
            </a:pPr>
            <a:r>
              <a:rPr lang="en-US" dirty="0">
                <a:solidFill>
                  <a:schemeClr val="lt1"/>
                </a:solidFill>
              </a:rPr>
              <a:t>Core / Periphery</a:t>
            </a:r>
          </a:p>
        </p:txBody>
      </p:sp>
    </p:spTree>
    <p:extLst>
      <p:ext uri="{BB962C8B-B14F-4D97-AF65-F5344CB8AC3E}">
        <p14:creationId xmlns:p14="http://schemas.microsoft.com/office/powerpoint/2010/main" val="1501609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516" y="1325563"/>
            <a:ext cx="8128000" cy="5353978"/>
          </a:xfrm>
          <a:prstGeom prst="rect">
            <a:avLst/>
          </a:prstGeom>
        </p:spPr>
      </p:pic>
      <p:sp>
        <p:nvSpPr>
          <p:cNvPr id="3" name="Shape 238"/>
          <p:cNvSpPr txBox="1">
            <a:spLocks/>
          </p:cNvSpPr>
          <p:nvPr/>
        </p:nvSpPr>
        <p:spPr>
          <a:xfrm>
            <a:off x="365166" y="0"/>
            <a:ext cx="7886700" cy="1325563"/>
          </a:xfrm>
          <a:prstGeom prst="rect">
            <a:avLst/>
          </a:prstGeom>
          <a:solidFill>
            <a:srgbClr val="6EF7EA"/>
          </a:solid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pPr>
              <a:buClr>
                <a:schemeClr val="lt1"/>
              </a:buClr>
              <a:buSzPct val="25000"/>
            </a:pPr>
            <a:r>
              <a:rPr lang="en-US" dirty="0">
                <a:solidFill>
                  <a:schemeClr val="lt1"/>
                </a:solidFill>
              </a:rPr>
              <a:t>World systems analysis</a:t>
            </a:r>
          </a:p>
        </p:txBody>
      </p:sp>
    </p:spTree>
    <p:extLst>
      <p:ext uri="{BB962C8B-B14F-4D97-AF65-F5344CB8AC3E}">
        <p14:creationId xmlns:p14="http://schemas.microsoft.com/office/powerpoint/2010/main" val="321130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628650" y="365126"/>
            <a:ext cx="7886700" cy="1325563"/>
          </a:xfrm>
          <a:prstGeom prst="rect">
            <a:avLst/>
          </a:prstGeom>
          <a:solidFill>
            <a:srgbClr val="6EF7EA"/>
          </a:solid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0" i="0" u="none" strike="noStrike" cap="none">
                <a:solidFill>
                  <a:schemeClr val="lt1"/>
                </a:solidFill>
                <a:latin typeface="Calibri"/>
                <a:ea typeface="Calibri"/>
                <a:cs typeface="Calibri"/>
                <a:sym typeface="Calibri"/>
              </a:rPr>
              <a:t>Core / Periphery Countries</a:t>
            </a:r>
          </a:p>
        </p:txBody>
      </p:sp>
      <p:pic>
        <p:nvPicPr>
          <p:cNvPr id="247" name="Shape 247"/>
          <p:cNvPicPr preferRelativeResize="0">
            <a:picLocks noGrp="1"/>
          </p:cNvPicPr>
          <p:nvPr>
            <p:ph type="body" idx="1"/>
          </p:nvPr>
        </p:nvPicPr>
        <p:blipFill rotWithShape="1">
          <a:blip r:embed="rId3">
            <a:alphaModFix/>
          </a:blip>
          <a:srcRect/>
          <a:stretch/>
        </p:blipFill>
        <p:spPr>
          <a:xfrm>
            <a:off x="988505" y="1825624"/>
            <a:ext cx="7199053" cy="4799368"/>
          </a:xfrm>
          <a:prstGeom prst="rect">
            <a:avLst/>
          </a:prstGeom>
          <a:noFill/>
          <a:ln>
            <a:noFill/>
          </a:ln>
        </p:spPr>
      </p:pic>
    </p:spTree>
    <p:extLst>
      <p:ext uri="{BB962C8B-B14F-4D97-AF65-F5344CB8AC3E}">
        <p14:creationId xmlns:p14="http://schemas.microsoft.com/office/powerpoint/2010/main" val="621606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54820" y="3275112"/>
            <a:ext cx="234360" cy="307777"/>
          </a:xfrm>
          <a:prstGeom prst="rect">
            <a:avLst/>
          </a:prstGeom>
        </p:spPr>
        <p:txBody>
          <a:bodyPr wrap="none">
            <a:spAutoFit/>
          </a:bodyPr>
          <a:lstStyle/>
          <a:p>
            <a:r>
              <a:rPr lang="sk-SK" dirty="0"/>
              <a:t>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12700"/>
            <a:ext cx="7543800" cy="6819900"/>
          </a:xfrm>
          <a:prstGeom prst="rect">
            <a:avLst/>
          </a:prstGeom>
        </p:spPr>
      </p:pic>
    </p:spTree>
    <p:extLst>
      <p:ext uri="{BB962C8B-B14F-4D97-AF65-F5344CB8AC3E}">
        <p14:creationId xmlns:p14="http://schemas.microsoft.com/office/powerpoint/2010/main" val="2118255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solidFill>
            <a:srgbClr val="6EF7EA"/>
          </a:solidFill>
        </p:spPr>
        <p:txBody>
          <a:bodyPr/>
          <a:lstStyle/>
          <a:p>
            <a:pPr eaLnBrk="1" hangingPunct="1"/>
            <a:r>
              <a:rPr lang="en-US" altLang="en-US" dirty="0">
                <a:solidFill>
                  <a:schemeClr val="bg1"/>
                </a:solidFill>
              </a:rPr>
              <a:t>Gini coefficient </a:t>
            </a:r>
          </a:p>
        </p:txBody>
      </p:sp>
      <p:sp>
        <p:nvSpPr>
          <p:cNvPr id="16386" name="Content Placeholder 2"/>
          <p:cNvSpPr>
            <a:spLocks noGrp="1"/>
          </p:cNvSpPr>
          <p:nvPr>
            <p:ph idx="1"/>
          </p:nvPr>
        </p:nvSpPr>
        <p:spPr/>
        <p:txBody>
          <a:bodyPr/>
          <a:lstStyle/>
          <a:p>
            <a:pPr eaLnBrk="1" hangingPunct="1"/>
            <a:r>
              <a:rPr lang="en-US" altLang="en-US"/>
              <a:t>The Gini coefficient is a measure of the inequality of a distribution, comparing the ideal distribution of income with the Lorenz Curve (which plots the proportion of the total income of the population (y axis) that is cumulatively earned by the bottom x% of the population). A value of 0 expresses total equality and a value of 1 expresses maximal inequality.</a:t>
            </a:r>
          </a:p>
        </p:txBody>
      </p:sp>
    </p:spTree>
    <p:extLst>
      <p:ext uri="{BB962C8B-B14F-4D97-AF65-F5344CB8AC3E}">
        <p14:creationId xmlns:p14="http://schemas.microsoft.com/office/powerpoint/2010/main" val="217386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457200" y="0"/>
            <a:ext cx="8229600" cy="1143000"/>
          </a:xfrm>
        </p:spPr>
        <p:txBody>
          <a:bodyPr/>
          <a:lstStyle/>
          <a:p>
            <a:pPr eaLnBrk="1" hangingPunct="1"/>
            <a:r>
              <a:rPr lang="en-US" altLang="en-US"/>
              <a:t>Even income distribution</a:t>
            </a:r>
          </a:p>
        </p:txBody>
      </p:sp>
      <p:pic>
        <p:nvPicPr>
          <p:cNvPr id="17410" name="Content Placeholder 3" descr="Screen shot 2011-11-20 at 10.19.44 AM.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2336800"/>
            <a:ext cx="5410200" cy="3076575"/>
          </a:xfrm>
        </p:spPr>
      </p:pic>
      <p:pic>
        <p:nvPicPr>
          <p:cNvPr id="17411" name="Picture 4" descr="Screen shot 2011-11-20 at 10.24.08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1700" y="2336800"/>
            <a:ext cx="4432300"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5"/>
          <p:cNvSpPr>
            <a:spLocks noChangeArrowheads="1"/>
          </p:cNvSpPr>
          <p:nvPr/>
        </p:nvSpPr>
        <p:spPr bwMode="auto">
          <a:xfrm>
            <a:off x="457200" y="1143000"/>
            <a:ext cx="8229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For this society with perfectly-distributed income, we could draw a graph of the </a:t>
            </a:r>
            <a:r>
              <a:rPr lang="en-US" altLang="en-US" sz="1800" b="1"/>
              <a:t>cumulative proportuion of population (on the horizontal axis) against the cumulative percentage of income (on the vertical axis) as follows.</a:t>
            </a:r>
            <a:endParaRPr lang="en-US" altLang="en-US" sz="1800"/>
          </a:p>
        </p:txBody>
      </p:sp>
    </p:spTree>
    <p:extLst>
      <p:ext uri="{BB962C8B-B14F-4D97-AF65-F5344CB8AC3E}">
        <p14:creationId xmlns:p14="http://schemas.microsoft.com/office/powerpoint/2010/main" val="753205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defRPr/>
            </a:pPr>
            <a:r>
              <a:rPr lang="en-US" sz="4000"/>
              <a:t>Lorenz  Curve to show an uneven income distribution</a:t>
            </a:r>
          </a:p>
        </p:txBody>
      </p:sp>
      <p:pic>
        <p:nvPicPr>
          <p:cNvPr id="18434" name="Content Placeholder 3" descr="Screen shot 2011-11-20 at 10.16.42 AM.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600200"/>
            <a:ext cx="4941888" cy="2925763"/>
          </a:xfrm>
        </p:spPr>
      </p:pic>
      <p:pic>
        <p:nvPicPr>
          <p:cNvPr id="18435" name="Picture 4" descr="Screen shot 2011-11-20 at 10.25.59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29013"/>
            <a:ext cx="433705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5"/>
          <p:cNvSpPr>
            <a:spLocks noChangeArrowheads="1"/>
          </p:cNvSpPr>
          <p:nvPr/>
        </p:nvSpPr>
        <p:spPr bwMode="auto">
          <a:xfrm>
            <a:off x="0" y="5181600"/>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Now we have a very uneven income distribution. The bottom 70% of the population earn only 7% of the income, while the top 30% earn 93% of the income.</a:t>
            </a:r>
          </a:p>
        </p:txBody>
      </p:sp>
    </p:spTree>
    <p:extLst>
      <p:ext uri="{BB962C8B-B14F-4D97-AF65-F5344CB8AC3E}">
        <p14:creationId xmlns:p14="http://schemas.microsoft.com/office/powerpoint/2010/main" val="1852491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8893" y="855784"/>
            <a:ext cx="7995138" cy="5047536"/>
          </a:xfrm>
          <a:prstGeom prst="rect">
            <a:avLst/>
          </a:prstGeom>
          <a:noFill/>
        </p:spPr>
        <p:txBody>
          <a:bodyPr wrap="square" rtlCol="0">
            <a:spAutoFit/>
          </a:bodyPr>
          <a:lstStyle/>
          <a:p>
            <a:r>
              <a:rPr lang="en-US" sz="2800" dirty="0">
                <a:latin typeface="dearJoe 5 CASUAL PRO" charset="0"/>
                <a:ea typeface="dearJoe 5 CASUAL PRO" charset="0"/>
                <a:cs typeface="dearJoe 5 CASUAL PRO" charset="0"/>
              </a:rPr>
              <a:t>Enquiry question: </a:t>
            </a:r>
            <a:r>
              <a:rPr lang="en-US" sz="2800" dirty="0"/>
              <a:t>Why does the population vary between </a:t>
            </a:r>
            <a:r>
              <a:rPr lang="en-US" sz="2800" b="1" dirty="0"/>
              <a:t>places</a:t>
            </a:r>
            <a:r>
              <a:rPr lang="en-US" sz="2800" dirty="0"/>
              <a:t>?</a:t>
            </a:r>
          </a:p>
          <a:p>
            <a:endParaRPr lang="en-US" sz="2800" dirty="0"/>
          </a:p>
          <a:p>
            <a:r>
              <a:rPr lang="en-US" sz="2800" dirty="0">
                <a:latin typeface="dearJoe 5 CASUAL PRO" charset="0"/>
                <a:ea typeface="dearJoe 5 CASUAL PRO" charset="0"/>
                <a:cs typeface="dearJoe 5 CASUAL PRO" charset="0"/>
              </a:rPr>
              <a:t>Why: </a:t>
            </a:r>
            <a:r>
              <a:rPr lang="en-US" sz="2800" dirty="0">
                <a:latin typeface="Arial Hebrew" charset="-79"/>
                <a:ea typeface="Arial Hebrew" charset="-79"/>
                <a:cs typeface="Arial Hebrew" charset="-79"/>
              </a:rPr>
              <a:t>so that I can understand the reasons for uneven population distribution in 2 contrasting countries </a:t>
            </a:r>
          </a:p>
          <a:p>
            <a:endParaRPr lang="en-US" sz="2800" dirty="0">
              <a:latin typeface="Arial Hebrew" charset="-79"/>
              <a:ea typeface="Arial Hebrew" charset="-79"/>
              <a:cs typeface="Arial Hebrew" charset="-79"/>
            </a:endParaRPr>
          </a:p>
          <a:p>
            <a:r>
              <a:rPr lang="en-US" sz="2800" dirty="0">
                <a:latin typeface="dearJoe 5 CASUAL PRO" charset="0"/>
                <a:ea typeface="dearJoe 5 CASUAL PRO" charset="0"/>
                <a:cs typeface="dearJoe 5 CASUAL PRO" charset="0"/>
              </a:rPr>
              <a:t>How: </a:t>
            </a:r>
          </a:p>
          <a:p>
            <a:pPr marL="285750" indent="-285750">
              <a:buFont typeface="Arial" charset="0"/>
              <a:buChar char="•"/>
            </a:pPr>
            <a:r>
              <a:rPr lang="en-US" sz="2800" dirty="0">
                <a:latin typeface="Arial Hebrew" charset="-79"/>
                <a:ea typeface="Arial Hebrew" charset="-79"/>
                <a:cs typeface="Arial Hebrew" charset="-79"/>
              </a:rPr>
              <a:t>Consider the human and physical factors that influence population density</a:t>
            </a:r>
          </a:p>
          <a:p>
            <a:pPr marL="285750" indent="-285750">
              <a:buFont typeface="Arial" charset="0"/>
              <a:buChar char="•"/>
            </a:pPr>
            <a:r>
              <a:rPr lang="en-US" sz="2800" dirty="0">
                <a:latin typeface="Arial Hebrew" charset="-79"/>
                <a:ea typeface="Arial Hebrew" charset="-79"/>
                <a:cs typeface="Arial Hebrew" charset="-79"/>
              </a:rPr>
              <a:t>GIS map analysis</a:t>
            </a:r>
          </a:p>
          <a:p>
            <a:pPr marL="285750" indent="-285750">
              <a:buFont typeface="Arial" charset="0"/>
              <a:buChar char="•"/>
            </a:pPr>
            <a:endParaRPr lang="en-US" dirty="0">
              <a:latin typeface="dearJoe 5 CASUAL PRO" charset="0"/>
              <a:ea typeface="dearJoe 5 CASUAL PRO" charset="0"/>
              <a:cs typeface="dearJoe 5 CASUAL PRO" charset="0"/>
            </a:endParaRPr>
          </a:p>
        </p:txBody>
      </p:sp>
    </p:spTree>
    <p:extLst>
      <p:ext uri="{BB962C8B-B14F-4D97-AF65-F5344CB8AC3E}">
        <p14:creationId xmlns:p14="http://schemas.microsoft.com/office/powerpoint/2010/main" val="1653771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pPr eaLnBrk="1" hangingPunct="1"/>
            <a:endParaRPr lang="en-US" altLang="en-US"/>
          </a:p>
        </p:txBody>
      </p:sp>
      <p:sp>
        <p:nvSpPr>
          <p:cNvPr id="19458" name="Content Placeholder 2"/>
          <p:cNvSpPr>
            <a:spLocks noGrp="1"/>
          </p:cNvSpPr>
          <p:nvPr>
            <p:ph idx="1"/>
          </p:nvPr>
        </p:nvSpPr>
        <p:spPr/>
        <p:txBody>
          <a:bodyPr/>
          <a:lstStyle/>
          <a:p>
            <a:pPr eaLnBrk="1" hangingPunct="1"/>
            <a:endParaRPr lang="en-US" altLang="en-US"/>
          </a:p>
        </p:txBody>
      </p:sp>
      <p:pic>
        <p:nvPicPr>
          <p:cNvPr id="1945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33388"/>
            <a:ext cx="8382000"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919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solidFill>
            <a:srgbClr val="6EF7EA"/>
          </a:solidFill>
        </p:spPr>
        <p:txBody>
          <a:bodyPr/>
          <a:lstStyle/>
          <a:p>
            <a:r>
              <a:rPr lang="en-US" altLang="en-US" b="1" dirty="0">
                <a:solidFill>
                  <a:schemeClr val="bg1"/>
                </a:solidFill>
              </a:rPr>
              <a:t>The wealth distribution in the USA</a:t>
            </a:r>
          </a:p>
        </p:txBody>
      </p:sp>
      <p:sp>
        <p:nvSpPr>
          <p:cNvPr id="22530" name="Content Placeholder 2"/>
          <p:cNvSpPr>
            <a:spLocks noGrp="1"/>
          </p:cNvSpPr>
          <p:nvPr>
            <p:ph idx="1"/>
          </p:nvPr>
        </p:nvSpPr>
        <p:spPr/>
        <p:txBody>
          <a:bodyPr/>
          <a:lstStyle/>
          <a:p>
            <a:r>
              <a:rPr lang="en-US" altLang="en-US" dirty="0">
                <a:hlinkClick r:id="rId2"/>
              </a:rPr>
              <a:t>https://www.youtube.com/watch?v=QPKKQnijnsM</a:t>
            </a:r>
            <a:endParaRPr lang="en-US" altLang="en-US" dirty="0"/>
          </a:p>
        </p:txBody>
      </p:sp>
    </p:spTree>
    <p:extLst>
      <p:ext uri="{BB962C8B-B14F-4D97-AF65-F5344CB8AC3E}">
        <p14:creationId xmlns:p14="http://schemas.microsoft.com/office/powerpoint/2010/main" val="1636789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endParaRPr lang="en-US" altLang="en-US"/>
          </a:p>
        </p:txBody>
      </p:sp>
      <p:sp>
        <p:nvSpPr>
          <p:cNvPr id="23554" name="Content Placeholder 2"/>
          <p:cNvSpPr>
            <a:spLocks noGrp="1"/>
          </p:cNvSpPr>
          <p:nvPr>
            <p:ph idx="1"/>
          </p:nvPr>
        </p:nvSpPr>
        <p:spPr/>
        <p:txBody>
          <a:bodyPr/>
          <a:lstStyle/>
          <a:p>
            <a:endParaRPr lang="en-US" altLang="en-US"/>
          </a:p>
        </p:txBody>
      </p:sp>
      <p:pic>
        <p:nvPicPr>
          <p:cNvPr id="2355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 y="476250"/>
            <a:ext cx="82677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a:cxnSpLocks noChangeShapeType="1"/>
          </p:cNvCxnSpPr>
          <p:nvPr/>
        </p:nvCxnSpPr>
        <p:spPr bwMode="auto">
          <a:xfrm>
            <a:off x="8001000" y="2667000"/>
            <a:ext cx="0" cy="2743200"/>
          </a:xfrm>
          <a:prstGeom prst="straightConnector1">
            <a:avLst/>
          </a:prstGeom>
          <a:noFill/>
          <a:ln w="25400">
            <a:solidFill>
              <a:schemeClr val="accent1"/>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3557" name="TextBox 7"/>
          <p:cNvSpPr txBox="1">
            <a:spLocks noChangeArrowheads="1"/>
          </p:cNvSpPr>
          <p:nvPr/>
        </p:nvSpPr>
        <p:spPr bwMode="auto">
          <a:xfrm>
            <a:off x="8001000" y="2895600"/>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latin typeface="Arial" charset="0"/>
              </a:rPr>
              <a:t>More inequality </a:t>
            </a:r>
          </a:p>
        </p:txBody>
      </p:sp>
      <p:sp>
        <p:nvSpPr>
          <p:cNvPr id="23558" name="TextBox 8"/>
          <p:cNvSpPr txBox="1">
            <a:spLocks noChangeArrowheads="1"/>
          </p:cNvSpPr>
          <p:nvPr/>
        </p:nvSpPr>
        <p:spPr bwMode="auto">
          <a:xfrm>
            <a:off x="1828800" y="152400"/>
            <a:ext cx="495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latin typeface="Arial" charset="0"/>
              </a:rPr>
              <a:t>How income inequality in the USA varies spatially </a:t>
            </a:r>
          </a:p>
        </p:txBody>
      </p:sp>
    </p:spTree>
    <p:extLst>
      <p:ext uri="{BB962C8B-B14F-4D97-AF65-F5344CB8AC3E}">
        <p14:creationId xmlns:p14="http://schemas.microsoft.com/office/powerpoint/2010/main" val="257995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628650" y="365126"/>
            <a:ext cx="7886700" cy="1325563"/>
          </a:xfrm>
          <a:prstGeom prst="rect">
            <a:avLst/>
          </a:prstGeom>
          <a:solidFill>
            <a:srgbClr val="6EF7EA"/>
          </a:solid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0" i="0" u="none" strike="noStrike" cap="none" dirty="0">
                <a:solidFill>
                  <a:schemeClr val="lt1"/>
                </a:solidFill>
                <a:latin typeface="Calibri"/>
                <a:ea typeface="Calibri"/>
                <a:cs typeface="Calibri"/>
                <a:sym typeface="Calibri"/>
              </a:rPr>
              <a:t>Population Distribution: National Scale</a:t>
            </a:r>
          </a:p>
        </p:txBody>
      </p:sp>
      <p:sp>
        <p:nvSpPr>
          <p:cNvPr id="187" name="Shape 187"/>
          <p:cNvSpPr txBox="1">
            <a:spLocks noGrp="1"/>
          </p:cNvSpPr>
          <p:nvPr>
            <p:ph type="body" idx="1"/>
          </p:nvPr>
        </p:nvSpPr>
        <p:spPr>
          <a:xfrm>
            <a:off x="628650" y="1825625"/>
            <a:ext cx="7886700" cy="4351338"/>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a:solidFill>
                  <a:schemeClr val="dk1"/>
                </a:solidFill>
                <a:latin typeface="Calibri"/>
                <a:ea typeface="Calibri"/>
                <a:cs typeface="Calibri"/>
                <a:sym typeface="Calibri"/>
              </a:rPr>
              <a:t>Forces affecting population distribution at a national scale differ from country to country according to unique combinations of:</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Landforms</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Climate </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Soils</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Vegetation</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History</a:t>
            </a:r>
          </a:p>
          <a:p>
            <a:pPr marL="228600" marR="0" lvl="0" indent="-228600" algn="l" rtl="0">
              <a:lnSpc>
                <a:spcPct val="90000"/>
              </a:lnSpc>
              <a:spcBef>
                <a:spcPts val="1000"/>
              </a:spcBef>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Politics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628650" y="365126"/>
            <a:ext cx="7886700" cy="1325563"/>
          </a:xfrm>
          <a:prstGeom prst="rect">
            <a:avLst/>
          </a:prstGeom>
          <a:solidFill>
            <a:srgbClr val="6EF7EA"/>
          </a:solid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3200" b="0" i="0" u="none" strike="noStrike" cap="none">
                <a:solidFill>
                  <a:schemeClr val="lt1"/>
                </a:solidFill>
                <a:latin typeface="Calibri"/>
                <a:ea typeface="Calibri"/>
                <a:cs typeface="Calibri"/>
                <a:sym typeface="Calibri"/>
              </a:rPr>
              <a:t>Population distribution, economic development and migration</a:t>
            </a:r>
          </a:p>
        </p:txBody>
      </p:sp>
      <p:sp>
        <p:nvSpPr>
          <p:cNvPr id="194" name="Shape 194"/>
          <p:cNvSpPr txBox="1">
            <a:spLocks noGrp="1"/>
          </p:cNvSpPr>
          <p:nvPr>
            <p:ph type="body" idx="1"/>
          </p:nvPr>
        </p:nvSpPr>
        <p:spPr>
          <a:xfrm>
            <a:off x="628650" y="1825625"/>
            <a:ext cx="7886700" cy="4351338"/>
          </a:xfrm>
          <a:prstGeom prst="rect">
            <a:avLst/>
          </a:prstGeom>
          <a:noFill/>
          <a:ln>
            <a:noFill/>
          </a:ln>
        </p:spPr>
        <p:txBody>
          <a:bodyPr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A permanent move to a new location constitutes </a:t>
            </a:r>
            <a:r>
              <a:rPr lang="en-US" sz="2800" b="0" i="1" u="none" strike="noStrike" cap="none">
                <a:solidFill>
                  <a:schemeClr val="dk1"/>
                </a:solidFill>
                <a:latin typeface="Calibri"/>
                <a:ea typeface="Calibri"/>
                <a:cs typeface="Calibri"/>
                <a:sym typeface="Calibri"/>
              </a:rPr>
              <a:t>migration.</a:t>
            </a:r>
          </a:p>
          <a:p>
            <a:pPr marL="685800" marR="0" lvl="1" indent="-228600" algn="l" rtl="0">
              <a:lnSpc>
                <a:spcPct val="90000"/>
              </a:lnSpc>
              <a:spcBef>
                <a:spcPts val="50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Emigration is migration from a location.</a:t>
            </a:r>
          </a:p>
          <a:p>
            <a:pPr marL="685800" marR="0" lvl="1" indent="-228600" algn="l" rtl="0">
              <a:lnSpc>
                <a:spcPct val="90000"/>
              </a:lnSpc>
              <a:spcBef>
                <a:spcPts val="50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Immigration is migration to a location.</a:t>
            </a:r>
          </a:p>
          <a:p>
            <a:pPr marL="1143000" marR="0" lvl="2" indent="-228600" algn="l" rtl="0">
              <a:lnSpc>
                <a:spcPct val="90000"/>
              </a:lnSpc>
              <a:spcBef>
                <a:spcPts val="500"/>
              </a:spcBef>
              <a:spcAft>
                <a:spcPts val="0"/>
              </a:spcAft>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Place “A” can have individuals migrating away from and to it.</a:t>
            </a:r>
          </a:p>
          <a:p>
            <a:pPr marL="1600200" marR="0" lvl="3" indent="-228600" algn="l" rtl="0">
              <a:lnSpc>
                <a:spcPct val="90000"/>
              </a:lnSpc>
              <a:spcBef>
                <a:spcPts val="500"/>
              </a:spcBef>
              <a:spcAft>
                <a:spcPts val="0"/>
              </a:spcAft>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Emigrant: Place A</a:t>
            </a:r>
            <a:r>
              <a:rPr lang="en-US" sz="1400" b="0" i="0" u="none" strike="noStrike" cap="none">
                <a:solidFill>
                  <a:schemeClr val="dk1"/>
                </a:solidFill>
                <a:latin typeface="Calibri"/>
                <a:ea typeface="Calibri"/>
                <a:cs typeface="Calibri"/>
                <a:sym typeface="Calibri"/>
              </a:rPr>
              <a:t> </a:t>
            </a:r>
            <a:r>
              <a:rPr lang="en-US" sz="1800" b="0" i="0" u="none" strike="noStrike" cap="none">
                <a:solidFill>
                  <a:schemeClr val="dk1"/>
                </a:solidFill>
                <a:latin typeface="Calibri"/>
                <a:ea typeface="Calibri"/>
                <a:cs typeface="Calibri"/>
                <a:sym typeface="Calibri"/>
              </a:rPr>
              <a:t>→ Place B</a:t>
            </a:r>
          </a:p>
          <a:p>
            <a:pPr marL="1600200" marR="0" lvl="3" indent="-228600" algn="l" rtl="0">
              <a:lnSpc>
                <a:spcPct val="90000"/>
              </a:lnSpc>
              <a:spcBef>
                <a:spcPts val="500"/>
              </a:spcBef>
              <a:spcAft>
                <a:spcPts val="0"/>
              </a:spcAft>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Immigrant: Place B → Place A</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Difference between the number of immigrants and number emigrants is a place’s </a:t>
            </a:r>
            <a:r>
              <a:rPr lang="en-US" sz="2800" b="0" i="1" u="none" strike="noStrike" cap="none">
                <a:solidFill>
                  <a:schemeClr val="dk1"/>
                </a:solidFill>
                <a:latin typeface="Calibri"/>
                <a:ea typeface="Calibri"/>
                <a:cs typeface="Calibri"/>
                <a:sym typeface="Calibri"/>
              </a:rPr>
              <a:t>net migration. </a:t>
            </a:r>
          </a:p>
          <a:p>
            <a:pPr marL="685800" marR="0" lvl="1" indent="-228600" algn="l" rtl="0">
              <a:lnSpc>
                <a:spcPct val="90000"/>
              </a:lnSpc>
              <a:spcBef>
                <a:spcPts val="500"/>
              </a:spcBef>
              <a:spcAft>
                <a:spcPts val="0"/>
              </a:spcAft>
              <a:buClr>
                <a:schemeClr val="dk1"/>
              </a:buClr>
              <a:buSzPct val="100000"/>
              <a:buFont typeface="Arial"/>
              <a:buNone/>
            </a:pPr>
            <a:endParaRPr sz="2400" b="0" i="0" u="none" strike="noStrike" cap="none">
              <a:solidFill>
                <a:schemeClr val="dk1"/>
              </a:solidFill>
              <a:latin typeface="Calibri"/>
              <a:ea typeface="Calibri"/>
              <a:cs typeface="Calibri"/>
              <a:sym typeface="Calibri"/>
            </a:endParaRPr>
          </a:p>
          <a:p>
            <a:pPr marL="685800" marR="0" lvl="1" indent="-228600" algn="l" rtl="0">
              <a:lnSpc>
                <a:spcPct val="90000"/>
              </a:lnSpc>
              <a:spcBef>
                <a:spcPts val="500"/>
              </a:spcBef>
              <a:buClr>
                <a:schemeClr val="dk1"/>
              </a:buClr>
              <a:buSzPct val="100000"/>
              <a:buFont typeface="Arial"/>
              <a:buNone/>
            </a:pPr>
            <a:endParaRPr sz="2400" b="0" i="0" u="none" strike="noStrike" cap="none">
              <a:solidFill>
                <a:schemeClr val="dk1"/>
              </a:solidFill>
              <a:latin typeface="Calibri"/>
              <a:ea typeface="Calibri"/>
              <a:cs typeface="Calibri"/>
              <a:sym typeface="Calibri"/>
            </a:endParaRPr>
          </a:p>
        </p:txBody>
      </p:sp>
      <p:sp>
        <p:nvSpPr>
          <p:cNvPr id="195" name="Shape 195"/>
          <p:cNvSpPr txBox="1"/>
          <p:nvPr/>
        </p:nvSpPr>
        <p:spPr>
          <a:xfrm>
            <a:off x="76200" y="6602413"/>
            <a:ext cx="5399088" cy="179387"/>
          </a:xfrm>
          <a:prstGeom prst="rect">
            <a:avLst/>
          </a:prstGeom>
          <a:noFill/>
          <a:ln>
            <a:noFill/>
          </a:ln>
        </p:spPr>
        <p:txBody>
          <a:bodyPr wrap="square" lIns="0" tIns="0" rIns="0" bIns="0" anchor="t" anchorCtr="0">
            <a:noAutofit/>
          </a:bodyPr>
          <a:lstStyle/>
          <a:p>
            <a:pPr marL="0" marR="0" lvl="0" indent="0" algn="l" rtl="0">
              <a:spcBef>
                <a:spcPts val="0"/>
              </a:spcBef>
              <a:buClr>
                <a:schemeClr val="dk1"/>
              </a:buClr>
              <a:buSzPct val="25000"/>
              <a:buFont typeface="Arial"/>
              <a:buNone/>
            </a:pP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628650" y="365126"/>
            <a:ext cx="7886700" cy="1325563"/>
          </a:xfrm>
          <a:prstGeom prst="rect">
            <a:avLst/>
          </a:prstGeom>
          <a:solidFill>
            <a:srgbClr val="6EF7EA"/>
          </a:solid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0" i="0" u="none" strike="noStrike" cap="none" dirty="0" err="1">
                <a:solidFill>
                  <a:schemeClr val="lt1"/>
                </a:solidFill>
                <a:latin typeface="Calibri"/>
                <a:ea typeface="Calibri"/>
                <a:cs typeface="Calibri"/>
                <a:sym typeface="Calibri"/>
              </a:rPr>
              <a:t>Ravenstein</a:t>
            </a:r>
            <a:r>
              <a:rPr lang="en-US" sz="4400" b="0" i="0" u="none" strike="noStrike" cap="none" dirty="0">
                <a:solidFill>
                  <a:schemeClr val="lt1"/>
                </a:solidFill>
                <a:latin typeface="Calibri"/>
                <a:ea typeface="Calibri"/>
                <a:cs typeface="Calibri"/>
                <a:sym typeface="Calibri"/>
              </a:rPr>
              <a:t>: Theory of Migration</a:t>
            </a:r>
          </a:p>
        </p:txBody>
      </p:sp>
      <p:sp>
        <p:nvSpPr>
          <p:cNvPr id="202" name="Shape 202"/>
          <p:cNvSpPr txBox="1">
            <a:spLocks noGrp="1"/>
          </p:cNvSpPr>
          <p:nvPr>
            <p:ph type="body" idx="1"/>
          </p:nvPr>
        </p:nvSpPr>
        <p:spPr>
          <a:xfrm>
            <a:off x="628650" y="1825625"/>
            <a:ext cx="7886700" cy="4351338"/>
          </a:xfrm>
          <a:prstGeom prst="rect">
            <a:avLst/>
          </a:prstGeom>
          <a:noFill/>
          <a:ln>
            <a:noFill/>
          </a:ln>
        </p:spPr>
        <p:txBody>
          <a:bodyPr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Ravenstein’s laws for the distance that migrants typically move:</a:t>
            </a:r>
          </a:p>
          <a:p>
            <a:pPr marL="0" marR="0" lvl="0" indent="0" algn="l" rtl="0">
              <a:lnSpc>
                <a:spcPct val="90000"/>
              </a:lnSpc>
              <a:spcBef>
                <a:spcPts val="1000"/>
              </a:spcBef>
              <a:spcAft>
                <a:spcPts val="0"/>
              </a:spcAft>
              <a:buClr>
                <a:schemeClr val="dk1"/>
              </a:buClr>
              <a:buSzPct val="25000"/>
              <a:buFont typeface="Arial"/>
              <a:buNone/>
            </a:pPr>
            <a:endParaRPr sz="2800" b="0" i="0" u="none" strike="noStrike" cap="none">
              <a:solidFill>
                <a:schemeClr val="dk1"/>
              </a:solidFill>
              <a:latin typeface="Calibri"/>
              <a:ea typeface="Calibri"/>
              <a:cs typeface="Calibri"/>
              <a:sym typeface="Calibri"/>
            </a:endParaRPr>
          </a:p>
          <a:p>
            <a:pPr marL="685800" marR="0" lvl="1" indent="-228600" algn="l" rtl="0">
              <a:lnSpc>
                <a:spcPct val="90000"/>
              </a:lnSpc>
              <a:spcBef>
                <a:spcPts val="50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Most migrants relocate a short distance and remain within the same country</a:t>
            </a:r>
          </a:p>
          <a:p>
            <a:pPr marL="457200" marR="0" lvl="1" indent="0" algn="l" rtl="0">
              <a:lnSpc>
                <a:spcPct val="90000"/>
              </a:lnSpc>
              <a:spcBef>
                <a:spcPts val="500"/>
              </a:spcBef>
              <a:spcAft>
                <a:spcPts val="0"/>
              </a:spcAft>
              <a:buClr>
                <a:schemeClr val="dk1"/>
              </a:buClr>
              <a:buSzPct val="25000"/>
              <a:buFont typeface="Arial"/>
              <a:buNone/>
            </a:pPr>
            <a:endParaRPr sz="2400" b="0" i="0" u="none" strike="noStrike" cap="none">
              <a:solidFill>
                <a:schemeClr val="dk1"/>
              </a:solidFill>
              <a:latin typeface="Calibri"/>
              <a:ea typeface="Calibri"/>
              <a:cs typeface="Calibri"/>
              <a:sym typeface="Calibri"/>
            </a:endParaRPr>
          </a:p>
          <a:p>
            <a:pPr marL="685800" marR="0" lvl="1" indent="-228600" algn="l" rtl="0">
              <a:lnSpc>
                <a:spcPct val="90000"/>
              </a:lnSpc>
              <a:spcBef>
                <a:spcPts val="50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Long-distance migrants to other countries head for major centers of economic activity.</a:t>
            </a:r>
          </a:p>
          <a:p>
            <a:pPr marL="228600" marR="0" lvl="0" indent="-228600" algn="l" rtl="0">
              <a:lnSpc>
                <a:spcPct val="90000"/>
              </a:lnSpc>
              <a:spcBef>
                <a:spcPts val="1000"/>
              </a:spcBef>
              <a:buClr>
                <a:schemeClr val="dk1"/>
              </a:buClr>
              <a:buSzPct val="25000"/>
              <a:buFont typeface="Arial"/>
              <a:buNone/>
            </a:pPr>
            <a:r>
              <a:rPr lang="en-US" sz="2800" b="0" i="0" u="none" strike="noStrike" cap="none">
                <a:solidFill>
                  <a:schemeClr val="dk1"/>
                </a:solidFill>
                <a:latin typeface="Calibri"/>
                <a:ea typeface="Calibri"/>
                <a:cs typeface="Calibri"/>
                <a:sym typeface="Calibri"/>
              </a:rPr>
              <a:t> </a:t>
            </a:r>
          </a:p>
        </p:txBody>
      </p:sp>
      <p:sp>
        <p:nvSpPr>
          <p:cNvPr id="203" name="Shape 203"/>
          <p:cNvSpPr txBox="1"/>
          <p:nvPr/>
        </p:nvSpPr>
        <p:spPr>
          <a:xfrm>
            <a:off x="76200" y="6602413"/>
            <a:ext cx="5399088" cy="179387"/>
          </a:xfrm>
          <a:prstGeom prst="rect">
            <a:avLst/>
          </a:prstGeom>
          <a:noFill/>
          <a:ln>
            <a:noFill/>
          </a:ln>
        </p:spPr>
        <p:txBody>
          <a:bodyPr wrap="square" lIns="0" tIns="0" rIns="0" bIns="0" anchor="t" anchorCtr="0">
            <a:noAutofit/>
          </a:bodyPr>
          <a:lstStyle/>
          <a:p>
            <a:pPr marL="0" marR="0" lvl="0" indent="0" algn="l" rtl="0">
              <a:spcBef>
                <a:spcPts val="0"/>
              </a:spcBef>
              <a:buClr>
                <a:schemeClr val="dk1"/>
              </a:buClr>
              <a:buSzPct val="25000"/>
              <a:buFont typeface="Arial"/>
              <a:buNone/>
            </a:pP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628650" y="365126"/>
            <a:ext cx="7886700" cy="1325563"/>
          </a:xfrm>
          <a:prstGeom prst="rect">
            <a:avLst/>
          </a:prstGeom>
          <a:solidFill>
            <a:srgbClr val="6EF7EA"/>
          </a:solid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0" i="0" u="none" strike="noStrike" cap="none">
                <a:solidFill>
                  <a:schemeClr val="lt1"/>
                </a:solidFill>
                <a:latin typeface="Calibri"/>
                <a:ea typeface="Calibri"/>
                <a:cs typeface="Calibri"/>
                <a:sym typeface="Calibri"/>
              </a:rPr>
              <a:t>Migration</a:t>
            </a:r>
            <a:r>
              <a:rPr lang="en-US" sz="4400" b="0" i="0" u="none" strike="noStrike" cap="none">
                <a:solidFill>
                  <a:schemeClr val="dk1"/>
                </a:solidFill>
                <a:latin typeface="Calibri"/>
                <a:ea typeface="Calibri"/>
                <a:cs typeface="Calibri"/>
                <a:sym typeface="Calibri"/>
              </a:rPr>
              <a:t>	</a:t>
            </a:r>
          </a:p>
        </p:txBody>
      </p:sp>
      <p:sp>
        <p:nvSpPr>
          <p:cNvPr id="210" name="Shape 210"/>
          <p:cNvSpPr txBox="1">
            <a:spLocks noGrp="1"/>
          </p:cNvSpPr>
          <p:nvPr>
            <p:ph type="body" idx="1"/>
          </p:nvPr>
        </p:nvSpPr>
        <p:spPr>
          <a:xfrm>
            <a:off x="628650" y="1825625"/>
            <a:ext cx="7886700" cy="4351338"/>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a:solidFill>
                  <a:schemeClr val="dk1"/>
                </a:solidFill>
                <a:latin typeface="Calibri"/>
                <a:ea typeface="Calibri"/>
                <a:cs typeface="Calibri"/>
                <a:sym typeface="Calibri"/>
              </a:rPr>
              <a:t>Migration can be divided into two categories.</a:t>
            </a:r>
          </a:p>
          <a:p>
            <a:pPr marL="971550" marR="0" lvl="1" indent="-514350" algn="l" rtl="0">
              <a:lnSpc>
                <a:spcPct val="90000"/>
              </a:lnSpc>
              <a:spcBef>
                <a:spcPts val="500"/>
              </a:spcBef>
              <a:spcAft>
                <a:spcPts val="0"/>
              </a:spcAft>
              <a:buClr>
                <a:schemeClr val="dk1"/>
              </a:buClr>
              <a:buSzPct val="100000"/>
              <a:buFont typeface="Arial"/>
              <a:buAutoNum type="arabicPeriod"/>
            </a:pPr>
            <a:r>
              <a:rPr lang="en-US" sz="2400" b="0" i="0" u="none" strike="noStrike" cap="none">
                <a:solidFill>
                  <a:schemeClr val="dk1"/>
                </a:solidFill>
                <a:latin typeface="Calibri"/>
                <a:ea typeface="Calibri"/>
                <a:cs typeface="Calibri"/>
                <a:sym typeface="Calibri"/>
              </a:rPr>
              <a:t>International Migration- permanent move from one country to another</a:t>
            </a:r>
          </a:p>
          <a:p>
            <a:pPr marL="1371600" marR="0" lvl="2" indent="-520700" algn="l" rtl="0">
              <a:lnSpc>
                <a:spcPct val="90000"/>
              </a:lnSpc>
              <a:spcBef>
                <a:spcPts val="500"/>
              </a:spcBef>
              <a:spcAft>
                <a:spcPts val="0"/>
              </a:spcAft>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Voluntary</a:t>
            </a:r>
          </a:p>
          <a:p>
            <a:pPr marL="1371600" marR="0" lvl="2" indent="-520700" algn="l" rtl="0">
              <a:lnSpc>
                <a:spcPct val="90000"/>
              </a:lnSpc>
              <a:spcBef>
                <a:spcPts val="500"/>
              </a:spcBef>
              <a:spcAft>
                <a:spcPts val="0"/>
              </a:spcAft>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Forced</a:t>
            </a:r>
          </a:p>
          <a:p>
            <a:pPr marL="971550" marR="0" lvl="1" indent="-514350" algn="l" rtl="0">
              <a:lnSpc>
                <a:spcPct val="90000"/>
              </a:lnSpc>
              <a:spcBef>
                <a:spcPts val="500"/>
              </a:spcBef>
              <a:spcAft>
                <a:spcPts val="0"/>
              </a:spcAft>
              <a:buClr>
                <a:schemeClr val="dk1"/>
              </a:buClr>
              <a:buSzPct val="100000"/>
              <a:buFont typeface="Arial"/>
              <a:buAutoNum type="arabicPeriod"/>
            </a:pPr>
            <a:r>
              <a:rPr lang="en-US" sz="2400" b="0" i="0" u="none" strike="noStrike" cap="none">
                <a:solidFill>
                  <a:schemeClr val="dk1"/>
                </a:solidFill>
                <a:latin typeface="Calibri"/>
                <a:ea typeface="Calibri"/>
                <a:cs typeface="Calibri"/>
                <a:sym typeface="Calibri"/>
              </a:rPr>
              <a:t>Internal Migration- permanent move within the same country</a:t>
            </a:r>
          </a:p>
          <a:p>
            <a:pPr marL="1371600" marR="0" lvl="2" indent="-520700" algn="l" rtl="0">
              <a:lnSpc>
                <a:spcPct val="90000"/>
              </a:lnSpc>
              <a:spcBef>
                <a:spcPts val="500"/>
              </a:spcBef>
              <a:spcAft>
                <a:spcPts val="0"/>
              </a:spcAft>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Interregional</a:t>
            </a:r>
          </a:p>
          <a:p>
            <a:pPr marL="1371600" marR="0" lvl="2" indent="-520700" algn="l" rtl="0">
              <a:lnSpc>
                <a:spcPct val="90000"/>
              </a:lnSpc>
              <a:spcBef>
                <a:spcPts val="500"/>
              </a:spcBef>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Intraregional </a:t>
            </a:r>
          </a:p>
        </p:txBody>
      </p:sp>
      <p:sp>
        <p:nvSpPr>
          <p:cNvPr id="211" name="Shape 211"/>
          <p:cNvSpPr txBox="1"/>
          <p:nvPr/>
        </p:nvSpPr>
        <p:spPr>
          <a:xfrm>
            <a:off x="76200" y="6602413"/>
            <a:ext cx="5399088" cy="179387"/>
          </a:xfrm>
          <a:prstGeom prst="rect">
            <a:avLst/>
          </a:prstGeom>
          <a:noFill/>
          <a:ln>
            <a:noFill/>
          </a:ln>
        </p:spPr>
        <p:txBody>
          <a:bodyPr wrap="square" lIns="0" tIns="0" rIns="0" bIns="0" anchor="t" anchorCtr="0">
            <a:noAutofit/>
          </a:bodyPr>
          <a:lstStyle/>
          <a:p>
            <a:pPr marL="0" marR="0" lvl="0" indent="0" algn="l" rtl="0">
              <a:spcBef>
                <a:spcPts val="0"/>
              </a:spcBef>
              <a:buClr>
                <a:schemeClr val="dk1"/>
              </a:buClr>
              <a:buSzPct val="25000"/>
              <a:buFont typeface="Arial"/>
              <a:buNone/>
            </a:pP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628650" y="365126"/>
            <a:ext cx="7886700" cy="1325563"/>
          </a:xfrm>
          <a:prstGeom prst="rect">
            <a:avLst/>
          </a:prstGeom>
          <a:solidFill>
            <a:srgbClr val="6EF7EA"/>
          </a:solidFill>
          <a:ln>
            <a:noFill/>
          </a:ln>
        </p:spPr>
        <p:txBody>
          <a:bodyPr wrap="square" lIns="91425" tIns="45700" rIns="91425" bIns="45700" anchor="ctr" anchorCtr="0">
            <a:noAutofit/>
          </a:bodyPr>
          <a:lstStyle/>
          <a:p>
            <a:pPr marL="0" marR="0" lvl="0" indent="0" algn="ctr" rtl="0">
              <a:lnSpc>
                <a:spcPct val="90000"/>
              </a:lnSpc>
              <a:spcBef>
                <a:spcPts val="0"/>
              </a:spcBef>
              <a:buClr>
                <a:schemeClr val="lt1"/>
              </a:buClr>
              <a:buSzPct val="25000"/>
              <a:buFont typeface="Calibri"/>
              <a:buNone/>
            </a:pPr>
            <a:r>
              <a:rPr lang="en-US" sz="3200" b="0" i="0" u="none" strike="noStrike" cap="none">
                <a:solidFill>
                  <a:schemeClr val="lt1"/>
                </a:solidFill>
                <a:latin typeface="Calibri"/>
                <a:ea typeface="Calibri"/>
                <a:cs typeface="Calibri"/>
                <a:sym typeface="Calibri"/>
              </a:rPr>
              <a:t>How can this image be linked to the issue of internal migration? </a:t>
            </a:r>
            <a:r>
              <a:rPr lang="en-US" sz="3200" b="0" i="0" u="none" strike="noStrike" cap="none" dirty="0">
                <a:solidFill>
                  <a:schemeClr val="lt1"/>
                </a:solidFill>
                <a:latin typeface="Calibri"/>
                <a:ea typeface="Calibri"/>
                <a:cs typeface="Calibri"/>
                <a:sym typeface="Calibri"/>
              </a:rPr>
              <a:t>International migration?</a:t>
            </a:r>
          </a:p>
        </p:txBody>
      </p:sp>
      <p:pic>
        <p:nvPicPr>
          <p:cNvPr id="217" name="Shape 217"/>
          <p:cNvPicPr preferRelativeResize="0">
            <a:picLocks noGrp="1"/>
          </p:cNvPicPr>
          <p:nvPr>
            <p:ph type="body" idx="1"/>
          </p:nvPr>
        </p:nvPicPr>
        <p:blipFill rotWithShape="1">
          <a:blip r:embed="rId3">
            <a:alphaModFix/>
          </a:blip>
          <a:srcRect/>
          <a:stretch/>
        </p:blipFill>
        <p:spPr>
          <a:xfrm>
            <a:off x="1453551" y="1788618"/>
            <a:ext cx="6236898" cy="467767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23"/>
          <p:cNvSpPr txBox="1">
            <a:spLocks/>
          </p:cNvSpPr>
          <p:nvPr/>
        </p:nvSpPr>
        <p:spPr>
          <a:xfrm>
            <a:off x="518922" y="96902"/>
            <a:ext cx="7886700" cy="1325563"/>
          </a:xfrm>
          <a:prstGeom prst="rect">
            <a:avLst/>
          </a:prstGeom>
          <a:solidFill>
            <a:srgbClr val="6EF7EA"/>
          </a:solid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nSpc>
                <a:spcPct val="90000"/>
              </a:lnSpc>
              <a:buClr>
                <a:schemeClr val="lt1"/>
              </a:buClr>
              <a:buSzPct val="25000"/>
              <a:buFont typeface="Calibri"/>
              <a:buNone/>
            </a:pPr>
            <a:r>
              <a:rPr lang="en-US" sz="4400" dirty="0">
                <a:solidFill>
                  <a:schemeClr val="lt1"/>
                </a:solidFill>
                <a:latin typeface="Calibri"/>
                <a:ea typeface="Calibri"/>
                <a:cs typeface="Calibri"/>
                <a:sym typeface="Calibri"/>
              </a:rPr>
              <a:t>Core and Periphery in China</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840" y="1422465"/>
            <a:ext cx="6418863" cy="5203511"/>
          </a:xfrm>
          <a:prstGeom prst="rect">
            <a:avLst/>
          </a:prstGeom>
        </p:spPr>
      </p:pic>
      <p:sp>
        <p:nvSpPr>
          <p:cNvPr id="4" name="TextBox 3"/>
          <p:cNvSpPr txBox="1"/>
          <p:nvPr/>
        </p:nvSpPr>
        <p:spPr>
          <a:xfrm>
            <a:off x="7473696" y="3048000"/>
            <a:ext cx="1207008" cy="523220"/>
          </a:xfrm>
          <a:prstGeom prst="rect">
            <a:avLst/>
          </a:prstGeom>
          <a:noFill/>
        </p:spPr>
        <p:txBody>
          <a:bodyPr wrap="square" rtlCol="0">
            <a:spAutoFit/>
          </a:bodyPr>
          <a:lstStyle/>
          <a:p>
            <a:r>
              <a:rPr lang="en-US" dirty="0"/>
              <a:t>Source: </a:t>
            </a:r>
            <a:r>
              <a:rPr lang="en-US" dirty="0" err="1"/>
              <a:t>Kognity</a:t>
            </a:r>
            <a:endParaRPr lang="en-US" dirty="0"/>
          </a:p>
        </p:txBody>
      </p:sp>
    </p:spTree>
    <p:extLst>
      <p:ext uri="{BB962C8B-B14F-4D97-AF65-F5344CB8AC3E}">
        <p14:creationId xmlns:p14="http://schemas.microsoft.com/office/powerpoint/2010/main" val="4350078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 y="1016000"/>
            <a:ext cx="9029700" cy="4826000"/>
          </a:xfrm>
          <a:prstGeom prst="rect">
            <a:avLst/>
          </a:prstGeom>
        </p:spPr>
      </p:pic>
    </p:spTree>
    <p:extLst>
      <p:ext uri="{BB962C8B-B14F-4D97-AF65-F5344CB8AC3E}">
        <p14:creationId xmlns:p14="http://schemas.microsoft.com/office/powerpoint/2010/main" val="2147280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628650" y="365126"/>
            <a:ext cx="7886700" cy="1325563"/>
          </a:xfrm>
          <a:prstGeom prst="rect">
            <a:avLst/>
          </a:prstGeom>
          <a:solidFill>
            <a:srgbClr val="6EF7EA"/>
          </a:solidFill>
          <a:ln>
            <a:solidFill>
              <a:srgbClr val="6EF7EA"/>
            </a:solid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1" i="0" u="none" strike="noStrike" cap="none">
                <a:solidFill>
                  <a:schemeClr val="lt1"/>
                </a:solidFill>
                <a:latin typeface="Calibri"/>
                <a:ea typeface="Calibri"/>
                <a:cs typeface="Calibri"/>
                <a:sym typeface="Calibri"/>
              </a:rPr>
              <a:t>1.1 Section A</a:t>
            </a:r>
          </a:p>
        </p:txBody>
      </p:sp>
      <p:sp>
        <p:nvSpPr>
          <p:cNvPr id="101" name="Shape 101"/>
          <p:cNvSpPr txBox="1">
            <a:spLocks noGrp="1"/>
          </p:cNvSpPr>
          <p:nvPr>
            <p:ph type="body" idx="1"/>
          </p:nvPr>
        </p:nvSpPr>
        <p:spPr>
          <a:xfrm>
            <a:off x="628650" y="1825625"/>
            <a:ext cx="7886700" cy="4351338"/>
          </a:xfrm>
          <a:prstGeom prst="rect">
            <a:avLst/>
          </a:prstGeom>
          <a:noFill/>
          <a:ln>
            <a:noFill/>
          </a:ln>
        </p:spPr>
        <p:txBody>
          <a:bodyPr wrap="square"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endParaRPr sz="2800" b="1" i="0" u="none" strike="noStrike" cap="none" dirty="0">
              <a:solidFill>
                <a:srgbClr val="1E4E79"/>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ct val="25000"/>
              <a:buFont typeface="Arial"/>
              <a:buNone/>
            </a:pPr>
            <a:endParaRPr sz="2800" b="1" i="0" u="none" strike="noStrike" cap="none" dirty="0">
              <a:solidFill>
                <a:srgbClr val="1E4E79"/>
              </a:solidFill>
              <a:latin typeface="Calibri"/>
              <a:ea typeface="Calibri"/>
              <a:cs typeface="Calibri"/>
              <a:sym typeface="Calibri"/>
            </a:endParaRPr>
          </a:p>
          <a:p>
            <a:pPr marL="0" marR="0" lvl="0" indent="0" algn="ctr" rtl="0">
              <a:lnSpc>
                <a:spcPct val="90000"/>
              </a:lnSpc>
              <a:spcBef>
                <a:spcPts val="1000"/>
              </a:spcBef>
              <a:spcAft>
                <a:spcPts val="0"/>
              </a:spcAft>
              <a:buClr>
                <a:schemeClr val="accent1"/>
              </a:buClr>
              <a:buSzPct val="25000"/>
              <a:buFont typeface="Arial"/>
              <a:buNone/>
            </a:pPr>
            <a:r>
              <a:rPr lang="en-US" sz="3200" b="1" i="0" u="none" strike="noStrike" cap="none" dirty="0">
                <a:solidFill>
                  <a:schemeClr val="accent1"/>
                </a:solidFill>
                <a:latin typeface="dearJoe 5 CASUAL PRO" charset="0"/>
                <a:ea typeface="dearJoe 5 CASUAL PRO" charset="0"/>
                <a:cs typeface="dearJoe 5 CASUAL PRO" charset="0"/>
                <a:sym typeface="Calibri"/>
              </a:rPr>
              <a:t>Explain the physical and human factors affecting population distribution at the global scale.</a:t>
            </a:r>
          </a:p>
          <a:p>
            <a:pPr marL="0" marR="0" lvl="0" indent="0" algn="l" rtl="0">
              <a:lnSpc>
                <a:spcPct val="90000"/>
              </a:lnSpc>
              <a:spcBef>
                <a:spcPts val="1000"/>
              </a:spcBef>
              <a:buClr>
                <a:schemeClr val="dk1"/>
              </a:buClr>
              <a:buSzPct val="25000"/>
              <a:buFont typeface="Arial"/>
              <a:buNone/>
            </a:pPr>
            <a:endParaRPr sz="2800" b="0" i="0" u="none" strike="noStrike" cap="none" dirty="0">
              <a:solidFill>
                <a:schemeClr val="dk1"/>
              </a:solidFill>
              <a:latin typeface="dearJoe 5 CASUAL PRO" charset="0"/>
              <a:ea typeface="dearJoe 5 CASUAL PRO" charset="0"/>
              <a:cs typeface="dearJoe 5 CASUAL PRO" charset="0"/>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628650" y="365126"/>
            <a:ext cx="7886700" cy="1325563"/>
          </a:xfrm>
          <a:prstGeom prst="rect">
            <a:avLst/>
          </a:prstGeom>
          <a:solidFill>
            <a:srgbClr val="6EF7EA"/>
          </a:solid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0" i="0" u="none" strike="noStrike" cap="none" dirty="0">
                <a:solidFill>
                  <a:schemeClr val="lt1"/>
                </a:solidFill>
                <a:latin typeface="Calibri"/>
                <a:ea typeface="Calibri"/>
                <a:cs typeface="Calibri"/>
                <a:sym typeface="Calibri"/>
              </a:rPr>
              <a:t>CASE STUDY: China, Internal Migration Text: p.391-393</a:t>
            </a:r>
          </a:p>
        </p:txBody>
      </p:sp>
      <p:sp>
        <p:nvSpPr>
          <p:cNvPr id="224" name="Shape 224"/>
          <p:cNvSpPr txBox="1">
            <a:spLocks noGrp="1"/>
          </p:cNvSpPr>
          <p:nvPr>
            <p:ph type="body" idx="1"/>
          </p:nvPr>
        </p:nvSpPr>
        <p:spPr>
          <a:xfrm>
            <a:off x="628650" y="1825625"/>
            <a:ext cx="7886700" cy="4351338"/>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dirty="0">
                <a:solidFill>
                  <a:schemeClr val="dk1"/>
                </a:solidFill>
                <a:latin typeface="Calibri"/>
                <a:ea typeface="Calibri"/>
                <a:cs typeface="Calibri"/>
                <a:sym typeface="Calibri"/>
              </a:rPr>
              <a:t>Review the Economist Article / </a:t>
            </a:r>
            <a:r>
              <a:rPr lang="en-US" sz="2800" b="0" i="0" u="none" strike="noStrike" cap="none" dirty="0" err="1">
                <a:solidFill>
                  <a:schemeClr val="dk1"/>
                </a:solidFill>
                <a:latin typeface="Calibri"/>
                <a:ea typeface="Calibri"/>
                <a:cs typeface="Calibri"/>
                <a:sym typeface="Calibri"/>
              </a:rPr>
              <a:t>Videographic</a:t>
            </a:r>
            <a:r>
              <a:rPr lang="en-US" sz="2800" b="0" i="0" u="none" strike="noStrike" cap="none" dirty="0">
                <a:solidFill>
                  <a:schemeClr val="dk1"/>
                </a:solidFill>
                <a:latin typeface="Calibri"/>
                <a:ea typeface="Calibri"/>
                <a:cs typeface="Calibri"/>
                <a:sym typeface="Calibri"/>
              </a:rPr>
              <a:t>: </a:t>
            </a:r>
            <a:r>
              <a:rPr lang="en-US" sz="2800" b="0" i="0" u="sng" strike="noStrike" cap="none" dirty="0">
                <a:solidFill>
                  <a:schemeClr val="hlink"/>
                </a:solidFill>
                <a:latin typeface="Calibri"/>
                <a:ea typeface="Calibri"/>
                <a:cs typeface="Calibri"/>
                <a:sym typeface="Calibri"/>
                <a:hlinkClick r:id="rId3"/>
              </a:rPr>
              <a:t>The Impact of Chinese Migration</a:t>
            </a:r>
          </a:p>
          <a:p>
            <a:pPr marL="0" marR="0" lvl="0" indent="0" algn="l" rtl="0">
              <a:lnSpc>
                <a:spcPct val="90000"/>
              </a:lnSpc>
              <a:spcBef>
                <a:spcPts val="1000"/>
              </a:spcBef>
              <a:buClr>
                <a:schemeClr val="dk1"/>
              </a:buClr>
              <a:buSzPct val="25000"/>
              <a:buFont typeface="Arial"/>
              <a:buNone/>
            </a:pPr>
            <a:endParaRPr sz="2800" b="0" i="0" u="none" strike="noStrike" cap="none" dirty="0">
              <a:solidFill>
                <a:schemeClr val="dk1"/>
              </a:solidFill>
              <a:latin typeface="Calibri"/>
              <a:ea typeface="Calibri"/>
              <a:cs typeface="Calibri"/>
              <a:sym typeface="Calibri"/>
            </a:endParaRPr>
          </a:p>
        </p:txBody>
      </p:sp>
      <p:pic>
        <p:nvPicPr>
          <p:cNvPr id="225" name="Shape 225"/>
          <p:cNvPicPr preferRelativeResize="0"/>
          <p:nvPr/>
        </p:nvPicPr>
        <p:blipFill rotWithShape="1">
          <a:blip r:embed="rId4">
            <a:alphaModFix/>
          </a:blip>
          <a:srcRect/>
          <a:stretch/>
        </p:blipFill>
        <p:spPr>
          <a:xfrm>
            <a:off x="4693153" y="2979940"/>
            <a:ext cx="3969269" cy="2812386"/>
          </a:xfrm>
          <a:prstGeom prst="rect">
            <a:avLst/>
          </a:prstGeom>
          <a:noFill/>
          <a:ln>
            <a:noFill/>
          </a:ln>
        </p:spPr>
      </p:pic>
      <p:sp>
        <p:nvSpPr>
          <p:cNvPr id="2" name="TextBox 1"/>
          <p:cNvSpPr txBox="1"/>
          <p:nvPr/>
        </p:nvSpPr>
        <p:spPr>
          <a:xfrm>
            <a:off x="182880" y="2610683"/>
            <a:ext cx="4657344" cy="4247317"/>
          </a:xfrm>
          <a:prstGeom prst="rect">
            <a:avLst/>
          </a:prstGeom>
          <a:noFill/>
        </p:spPr>
        <p:txBody>
          <a:bodyPr wrap="square" rtlCol="0">
            <a:spAutoFit/>
          </a:bodyPr>
          <a:lstStyle/>
          <a:p>
            <a:r>
              <a:rPr lang="en-US" sz="1800" dirty="0"/>
              <a:t>a. How many people have left rural areas to seek work?</a:t>
            </a:r>
          </a:p>
          <a:p>
            <a:r>
              <a:rPr lang="en-US" sz="1800" dirty="0"/>
              <a:t>b. Outline the reasons why people left.</a:t>
            </a:r>
          </a:p>
          <a:p>
            <a:r>
              <a:rPr lang="en-US" sz="1800" dirty="0"/>
              <a:t>c. In 1978, how much did farmers earn?</a:t>
            </a:r>
          </a:p>
          <a:p>
            <a:r>
              <a:rPr lang="en-US" sz="1800" dirty="0"/>
              <a:t>d. What are the negative aspects of migration?</a:t>
            </a:r>
          </a:p>
          <a:p>
            <a:r>
              <a:rPr lang="en-US" sz="1800" dirty="0"/>
              <a:t>e. What has happened to the wealth gap over time?</a:t>
            </a:r>
          </a:p>
          <a:p>
            <a:r>
              <a:rPr lang="en-US" sz="1800" dirty="0"/>
              <a:t>f. What changes has Shenzhen seen since 1978?</a:t>
            </a:r>
          </a:p>
          <a:p>
            <a:r>
              <a:rPr lang="en-US" sz="1800" dirty="0"/>
              <a:t>g. Outline the comparative GDP values of coastal regions compared to western countries.</a:t>
            </a:r>
          </a:p>
          <a:p>
            <a:r>
              <a:rPr lang="en-US" sz="1800" dirty="0"/>
              <a:t>h. What change is China seeing in terms of location of manufacturing industry?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24" y="139192"/>
            <a:ext cx="8775700" cy="5981700"/>
          </a:xfrm>
          <a:prstGeom prst="rect">
            <a:avLst/>
          </a:prstGeom>
        </p:spPr>
      </p:pic>
      <p:sp>
        <p:nvSpPr>
          <p:cNvPr id="3" name="TextBox 2"/>
          <p:cNvSpPr txBox="1"/>
          <p:nvPr/>
        </p:nvSpPr>
        <p:spPr>
          <a:xfrm>
            <a:off x="1536192" y="6193536"/>
            <a:ext cx="6193536" cy="400110"/>
          </a:xfrm>
          <a:prstGeom prst="rect">
            <a:avLst/>
          </a:prstGeom>
          <a:noFill/>
        </p:spPr>
        <p:txBody>
          <a:bodyPr wrap="square" rtlCol="0">
            <a:spAutoFit/>
          </a:bodyPr>
          <a:lstStyle/>
          <a:p>
            <a:r>
              <a:rPr lang="en-US" sz="2000" dirty="0"/>
              <a:t>Describe the pattern of internal Chinese Migration (4)</a:t>
            </a:r>
          </a:p>
        </p:txBody>
      </p:sp>
    </p:spTree>
    <p:extLst>
      <p:ext uri="{BB962C8B-B14F-4D97-AF65-F5344CB8AC3E}">
        <p14:creationId xmlns:p14="http://schemas.microsoft.com/office/powerpoint/2010/main" val="16207498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23"/>
          <p:cNvSpPr txBox="1">
            <a:spLocks/>
          </p:cNvSpPr>
          <p:nvPr/>
        </p:nvSpPr>
        <p:spPr>
          <a:xfrm>
            <a:off x="628650" y="365126"/>
            <a:ext cx="7886700" cy="1325563"/>
          </a:xfrm>
          <a:prstGeom prst="rect">
            <a:avLst/>
          </a:prstGeom>
          <a:solidFill>
            <a:srgbClr val="6EF7EA"/>
          </a:solid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nSpc>
                <a:spcPct val="90000"/>
              </a:lnSpc>
              <a:buClr>
                <a:schemeClr val="lt1"/>
              </a:buClr>
              <a:buSzPct val="25000"/>
              <a:buFont typeface="Calibri"/>
              <a:buNone/>
            </a:pPr>
            <a:r>
              <a:rPr lang="en-US" sz="4400" dirty="0">
                <a:solidFill>
                  <a:schemeClr val="lt1"/>
                </a:solidFill>
                <a:latin typeface="Calibri"/>
                <a:ea typeface="Calibri"/>
                <a:cs typeface="Calibri"/>
                <a:sym typeface="Calibri"/>
              </a:rPr>
              <a:t>The </a:t>
            </a:r>
            <a:r>
              <a:rPr lang="en-US" sz="4400" dirty="0" err="1">
                <a:solidFill>
                  <a:schemeClr val="lt1"/>
                </a:solidFill>
                <a:latin typeface="Calibri"/>
                <a:ea typeface="Calibri"/>
                <a:cs typeface="Calibri"/>
                <a:sym typeface="Calibri"/>
              </a:rPr>
              <a:t>Hukou</a:t>
            </a:r>
            <a:r>
              <a:rPr lang="en-US" sz="4400" dirty="0">
                <a:solidFill>
                  <a:schemeClr val="lt1"/>
                </a:solidFill>
                <a:latin typeface="Calibri"/>
                <a:ea typeface="Calibri"/>
                <a:cs typeface="Calibri"/>
                <a:sym typeface="Calibri"/>
              </a:rPr>
              <a:t> system</a:t>
            </a:r>
          </a:p>
        </p:txBody>
      </p:sp>
      <p:sp>
        <p:nvSpPr>
          <p:cNvPr id="4" name="Rectangle 3"/>
          <p:cNvSpPr/>
          <p:nvPr/>
        </p:nvSpPr>
        <p:spPr>
          <a:xfrm>
            <a:off x="628650" y="2167646"/>
            <a:ext cx="8193024" cy="1754326"/>
          </a:xfrm>
          <a:prstGeom prst="rect">
            <a:avLst/>
          </a:prstGeom>
        </p:spPr>
        <p:txBody>
          <a:bodyPr wrap="square">
            <a:spAutoFit/>
          </a:bodyPr>
          <a:lstStyle/>
          <a:p>
            <a:r>
              <a:rPr lang="en-US" sz="3600" dirty="0">
                <a:latin typeface="Arial" charset="0"/>
              </a:rPr>
              <a:t>What is the </a:t>
            </a:r>
            <a:r>
              <a:rPr lang="en-US" sz="3600" dirty="0" err="1">
                <a:latin typeface="Arial" charset="0"/>
              </a:rPr>
              <a:t>hukou</a:t>
            </a:r>
            <a:r>
              <a:rPr lang="en-US" sz="3600" dirty="0">
                <a:latin typeface="Arial" charset="0"/>
              </a:rPr>
              <a:t> system?  (Organization system for Chinese government)</a:t>
            </a:r>
            <a:endParaRPr lang="en-US" sz="3600" dirty="0"/>
          </a:p>
        </p:txBody>
      </p:sp>
    </p:spTree>
    <p:extLst>
      <p:ext uri="{BB962C8B-B14F-4D97-AF65-F5344CB8AC3E}">
        <p14:creationId xmlns:p14="http://schemas.microsoft.com/office/powerpoint/2010/main" val="22712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9144000" cy="6767311"/>
          </a:xfrm>
          <a:prstGeom prst="rect">
            <a:avLst/>
          </a:prstGeom>
        </p:spPr>
      </p:pic>
    </p:spTree>
    <p:extLst>
      <p:ext uri="{BB962C8B-B14F-4D97-AF65-F5344CB8AC3E}">
        <p14:creationId xmlns:p14="http://schemas.microsoft.com/office/powerpoint/2010/main" val="1191903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100" y="0"/>
            <a:ext cx="7035144" cy="6858000"/>
          </a:xfrm>
          <a:prstGeom prst="rect">
            <a:avLst/>
          </a:prstGeom>
        </p:spPr>
      </p:pic>
    </p:spTree>
    <p:extLst>
      <p:ext uri="{BB962C8B-B14F-4D97-AF65-F5344CB8AC3E}">
        <p14:creationId xmlns:p14="http://schemas.microsoft.com/office/powerpoint/2010/main" val="5944972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628650" y="365126"/>
            <a:ext cx="7886700" cy="1325563"/>
          </a:xfrm>
          <a:prstGeom prst="rect">
            <a:avLst/>
          </a:prstGeom>
          <a:solidFill>
            <a:srgbClr val="6EF7EA"/>
          </a:solid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0" i="0" u="none" strike="noStrike" cap="none" dirty="0">
                <a:solidFill>
                  <a:schemeClr val="lt1"/>
                </a:solidFill>
                <a:latin typeface="Calibri"/>
                <a:ea typeface="Calibri"/>
                <a:cs typeface="Calibri"/>
                <a:sym typeface="Calibri"/>
              </a:rPr>
              <a:t>CASE STUDY: China, Internal Migration Text p.391-393</a:t>
            </a:r>
          </a:p>
        </p:txBody>
      </p:sp>
      <p:sp>
        <p:nvSpPr>
          <p:cNvPr id="232" name="Shape 232"/>
          <p:cNvSpPr txBox="1">
            <a:spLocks noGrp="1"/>
          </p:cNvSpPr>
          <p:nvPr>
            <p:ph type="body" idx="1"/>
          </p:nvPr>
        </p:nvSpPr>
        <p:spPr>
          <a:xfrm>
            <a:off x="628650" y="1825625"/>
            <a:ext cx="7886700" cy="4351338"/>
          </a:xfrm>
          <a:prstGeom prst="rect">
            <a:avLst/>
          </a:prstGeom>
          <a:noFill/>
          <a:ln>
            <a:noFill/>
          </a:ln>
        </p:spPr>
        <p:txBody>
          <a:bodyPr wrap="square"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Arial"/>
              <a:buNone/>
            </a:pPr>
            <a:r>
              <a:rPr lang="en-US" sz="2800" b="0" i="0" u="none" strike="noStrike" cap="none">
                <a:solidFill>
                  <a:schemeClr val="dk1"/>
                </a:solidFill>
                <a:latin typeface="Calibri"/>
                <a:ea typeface="Calibri"/>
                <a:cs typeface="Calibri"/>
                <a:sym typeface="Calibri"/>
              </a:rPr>
              <a:t>In jigsaw groups of three, take notes on the following in collaborative space:</a:t>
            </a:r>
          </a:p>
          <a:p>
            <a:pPr marL="514350" marR="0" lvl="0" indent="-514350" algn="l" rtl="0">
              <a:lnSpc>
                <a:spcPct val="80000"/>
              </a:lnSpc>
              <a:spcBef>
                <a:spcPts val="1000"/>
              </a:spcBef>
              <a:spcAft>
                <a:spcPts val="0"/>
              </a:spcAft>
              <a:buClr>
                <a:schemeClr val="dk1"/>
              </a:buClr>
              <a:buSzPct val="100000"/>
              <a:buFont typeface="Arial"/>
              <a:buAutoNum type="arabicPeriod"/>
            </a:pPr>
            <a:r>
              <a:rPr lang="en-US" sz="2800" b="0" i="0" u="none" strike="noStrike" cap="none">
                <a:solidFill>
                  <a:schemeClr val="dk1"/>
                </a:solidFill>
                <a:latin typeface="Calibri"/>
                <a:ea typeface="Calibri"/>
                <a:cs typeface="Calibri"/>
                <a:sym typeface="Calibri"/>
              </a:rPr>
              <a:t>View this </a:t>
            </a:r>
            <a:r>
              <a:rPr lang="en-US" sz="2800" b="0" i="0" u="sng" strike="noStrike" cap="none">
                <a:solidFill>
                  <a:schemeClr val="hlink"/>
                </a:solidFill>
                <a:latin typeface="Calibri"/>
                <a:ea typeface="Calibri"/>
                <a:cs typeface="Calibri"/>
                <a:sym typeface="Calibri"/>
                <a:hlinkClick r:id="rId3"/>
              </a:rPr>
              <a:t>video</a:t>
            </a:r>
            <a:r>
              <a:rPr lang="en-US" sz="2800" b="0" i="0" u="none" strike="noStrike" cap="none">
                <a:solidFill>
                  <a:schemeClr val="dk1"/>
                </a:solidFill>
                <a:latin typeface="Calibri"/>
                <a:ea typeface="Calibri"/>
                <a:cs typeface="Calibri"/>
                <a:sym typeface="Calibri"/>
              </a:rPr>
              <a:t> and </a:t>
            </a:r>
          </a:p>
          <a:p>
            <a:pPr marL="514350" marR="0" lvl="0" indent="-514350" algn="l" rtl="0">
              <a:lnSpc>
                <a:spcPct val="80000"/>
              </a:lnSpc>
              <a:spcBef>
                <a:spcPts val="1000"/>
              </a:spcBef>
              <a:spcAft>
                <a:spcPts val="0"/>
              </a:spcAft>
              <a:buClr>
                <a:schemeClr val="dk1"/>
              </a:buClr>
              <a:buSzPct val="100000"/>
              <a:buFont typeface="Arial"/>
              <a:buAutoNum type="arabicPeriod"/>
            </a:pPr>
            <a:r>
              <a:rPr lang="en-US" sz="2800" b="0" i="0" u="none" strike="noStrike" cap="none">
                <a:solidFill>
                  <a:schemeClr val="dk1"/>
                </a:solidFill>
                <a:latin typeface="Calibri"/>
                <a:ea typeface="Calibri"/>
                <a:cs typeface="Calibri"/>
                <a:sym typeface="Calibri"/>
              </a:rPr>
              <a:t>Read: </a:t>
            </a:r>
            <a:r>
              <a:rPr lang="en-US" sz="2800" b="0" i="0" u="sng" strike="noStrike" cap="none">
                <a:solidFill>
                  <a:schemeClr val="hlink"/>
                </a:solidFill>
                <a:latin typeface="Calibri"/>
                <a:ea typeface="Calibri"/>
                <a:cs typeface="Calibri"/>
                <a:sym typeface="Calibri"/>
                <a:hlinkClick r:id="rId4"/>
              </a:rPr>
              <a:t>The Guardian</a:t>
            </a:r>
            <a:r>
              <a:rPr lang="en-US" sz="2800" b="0" i="0" u="none" strike="noStrike" cap="none">
                <a:solidFill>
                  <a:schemeClr val="dk1"/>
                </a:solidFill>
                <a:latin typeface="Calibri"/>
                <a:ea typeface="Calibri"/>
                <a:cs typeface="Calibri"/>
                <a:sym typeface="Calibri"/>
              </a:rPr>
              <a:t>  </a:t>
            </a:r>
          </a:p>
          <a:p>
            <a:pPr marL="0" marR="0" lvl="0" indent="0" algn="l" rtl="0">
              <a:lnSpc>
                <a:spcPct val="80000"/>
              </a:lnSpc>
              <a:spcBef>
                <a:spcPts val="1000"/>
              </a:spcBef>
              <a:spcAft>
                <a:spcPts val="0"/>
              </a:spcAft>
              <a:buClr>
                <a:schemeClr val="dk1"/>
              </a:buClr>
              <a:buSzPct val="25000"/>
              <a:buFont typeface="Arial"/>
              <a:buNone/>
            </a:pPr>
            <a:r>
              <a:rPr lang="en-US" sz="2800" b="0" i="0" u="none" strike="noStrike" cap="none">
                <a:solidFill>
                  <a:schemeClr val="dk1"/>
                </a:solidFill>
                <a:latin typeface="Calibri"/>
                <a:ea typeface="Calibri"/>
                <a:cs typeface="Calibri"/>
                <a:sym typeface="Calibri"/>
              </a:rPr>
              <a:t>3.   Read: </a:t>
            </a:r>
            <a:r>
              <a:rPr lang="en-US" sz="2800" b="0" i="0" u="sng" strike="noStrike" cap="none">
                <a:solidFill>
                  <a:schemeClr val="hlink"/>
                </a:solidFill>
                <a:latin typeface="Calibri"/>
                <a:ea typeface="Calibri"/>
                <a:cs typeface="Calibri"/>
                <a:sym typeface="Calibri"/>
                <a:hlinkClick r:id="rId5"/>
              </a:rPr>
              <a:t>Megacities</a:t>
            </a:r>
          </a:p>
          <a:p>
            <a:pPr marL="0" marR="0" lvl="0" indent="0" algn="l" rtl="0">
              <a:lnSpc>
                <a:spcPct val="80000"/>
              </a:lnSpc>
              <a:spcBef>
                <a:spcPts val="1000"/>
              </a:spcBef>
              <a:spcAft>
                <a:spcPts val="0"/>
              </a:spcAft>
              <a:buClr>
                <a:schemeClr val="dk1"/>
              </a:buClr>
              <a:buSzPct val="250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80000"/>
              </a:lnSpc>
              <a:spcBef>
                <a:spcPts val="1000"/>
              </a:spcBef>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7615" y="1205771"/>
            <a:ext cx="6172200" cy="4648200"/>
          </a:xfrm>
          <a:prstGeom prst="rect">
            <a:avLst/>
          </a:prstGeom>
        </p:spPr>
      </p:pic>
      <p:sp>
        <p:nvSpPr>
          <p:cNvPr id="3" name="TextBox 2"/>
          <p:cNvSpPr txBox="1"/>
          <p:nvPr/>
        </p:nvSpPr>
        <p:spPr>
          <a:xfrm>
            <a:off x="348521" y="1205772"/>
            <a:ext cx="2214797" cy="1384995"/>
          </a:xfrm>
          <a:prstGeom prst="rect">
            <a:avLst/>
          </a:prstGeom>
          <a:noFill/>
        </p:spPr>
        <p:txBody>
          <a:bodyPr wrap="square" rtlCol="0">
            <a:spAutoFit/>
          </a:bodyPr>
          <a:lstStyle/>
          <a:p>
            <a:r>
              <a:rPr lang="en-US" sz="2100" b="1" dirty="0"/>
              <a:t>Case study: </a:t>
            </a:r>
            <a:r>
              <a:rPr lang="en-US" sz="2100" dirty="0"/>
              <a:t>Population distribution in North America</a:t>
            </a:r>
          </a:p>
        </p:txBody>
      </p:sp>
    </p:spTree>
    <p:extLst>
      <p:ext uri="{BB962C8B-B14F-4D97-AF65-F5344CB8AC3E}">
        <p14:creationId xmlns:p14="http://schemas.microsoft.com/office/powerpoint/2010/main" val="17519205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 y="1320800"/>
            <a:ext cx="8483600" cy="4216400"/>
          </a:xfrm>
          <a:prstGeom prst="rect">
            <a:avLst/>
          </a:prstGeom>
        </p:spPr>
      </p:pic>
    </p:spTree>
    <p:extLst>
      <p:ext uri="{BB962C8B-B14F-4D97-AF65-F5344CB8AC3E}">
        <p14:creationId xmlns:p14="http://schemas.microsoft.com/office/powerpoint/2010/main" val="19544409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3432"/>
            <a:ext cx="9144000" cy="6571136"/>
          </a:xfrm>
          <a:prstGeom prst="rect">
            <a:avLst/>
          </a:prstGeom>
        </p:spPr>
      </p:pic>
    </p:spTree>
    <p:extLst>
      <p:ext uri="{BB962C8B-B14F-4D97-AF65-F5344CB8AC3E}">
        <p14:creationId xmlns:p14="http://schemas.microsoft.com/office/powerpoint/2010/main" val="16422671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a:hlinkClick r:id="rId2"/>
              </a:rPr>
              <a:t>Half the US population lives in just 9 states</a:t>
            </a:r>
            <a:endParaRPr lang="en-US" dirty="0"/>
          </a:p>
          <a:p>
            <a:r>
              <a:rPr lang="en-US" dirty="0">
                <a:hlinkClick r:id="rId3"/>
              </a:rPr>
              <a:t>US Population Distribution</a:t>
            </a:r>
            <a:endParaRPr lang="en-US" dirty="0"/>
          </a:p>
          <a:p>
            <a:r>
              <a:rPr lang="en-US" dirty="0">
                <a:hlinkClick r:id="rId4"/>
              </a:rPr>
              <a:t>Video/animation</a:t>
            </a:r>
            <a:endParaRPr lang="en-US" dirty="0"/>
          </a:p>
        </p:txBody>
      </p:sp>
      <p:sp>
        <p:nvSpPr>
          <p:cNvPr id="4" name="Shape 253"/>
          <p:cNvSpPr txBox="1">
            <a:spLocks noGrp="1"/>
          </p:cNvSpPr>
          <p:nvPr>
            <p:ph type="title"/>
          </p:nvPr>
        </p:nvSpPr>
        <p:spPr>
          <a:prstGeom prst="rect">
            <a:avLst/>
          </a:prstGeom>
          <a:solidFill>
            <a:srgbClr val="6EF7EA"/>
          </a:solid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0" i="0" u="none" strike="noStrike" cap="none" dirty="0">
                <a:solidFill>
                  <a:schemeClr val="lt1"/>
                </a:solidFill>
                <a:latin typeface="Calibri"/>
                <a:ea typeface="Calibri"/>
                <a:cs typeface="Calibri"/>
                <a:sym typeface="Calibri"/>
              </a:rPr>
              <a:t>USA resources</a:t>
            </a:r>
          </a:p>
        </p:txBody>
      </p:sp>
    </p:spTree>
    <p:extLst>
      <p:ext uri="{BB962C8B-B14F-4D97-AF65-F5344CB8AC3E}">
        <p14:creationId xmlns:p14="http://schemas.microsoft.com/office/powerpoint/2010/main" val="1630873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p:nvPr/>
        </p:nvSpPr>
        <p:spPr>
          <a:xfrm>
            <a:off x="533400" y="23813"/>
            <a:ext cx="8205788" cy="523875"/>
          </a:xfrm>
          <a:prstGeom prst="rect">
            <a:avLst/>
          </a:prstGeom>
          <a:noFill/>
          <a:ln>
            <a:noFill/>
          </a:ln>
        </p:spPr>
        <p:txBody>
          <a:bodyPr wrap="square" lIns="91425" tIns="45700" rIns="91425" bIns="45700" anchor="t" anchorCtr="0">
            <a:noAutofit/>
          </a:bodyPr>
          <a:lstStyle/>
          <a:p>
            <a:pPr marL="0" marR="0" lvl="0" indent="0" algn="ctr" rtl="0">
              <a:spcBef>
                <a:spcPts val="0"/>
              </a:spcBef>
              <a:buClr>
                <a:schemeClr val="lt1"/>
              </a:buClr>
              <a:buSzPct val="25000"/>
              <a:buFont typeface="Arial"/>
              <a:buNone/>
            </a:pPr>
            <a:r>
              <a:rPr lang="en-US" sz="2800" b="0" i="0" u="none" strike="noStrike" cap="none">
                <a:solidFill>
                  <a:schemeClr val="lt1"/>
                </a:solidFill>
                <a:latin typeface="Arial"/>
                <a:ea typeface="Arial"/>
                <a:cs typeface="Arial"/>
                <a:sym typeface="Arial"/>
              </a:rPr>
              <a:t>Population Distribution &amp; Density: Choropleth Map</a:t>
            </a:r>
          </a:p>
        </p:txBody>
      </p:sp>
      <p:sp>
        <p:nvSpPr>
          <p:cNvPr id="108" name="Shape 108"/>
          <p:cNvSpPr txBox="1"/>
          <p:nvPr/>
        </p:nvSpPr>
        <p:spPr>
          <a:xfrm>
            <a:off x="533400" y="5762625"/>
            <a:ext cx="8610600" cy="1384300"/>
          </a:xfrm>
          <a:prstGeom prst="rect">
            <a:avLst/>
          </a:prstGeom>
          <a:noFill/>
          <a:ln>
            <a:noFill/>
          </a:ln>
        </p:spPr>
        <p:txBody>
          <a:bodyPr wrap="square" lIns="91425" tIns="45700" rIns="91425" bIns="45700" anchor="t" anchorCtr="0">
            <a:noAutofit/>
          </a:bodyPr>
          <a:lstStyle/>
          <a:p>
            <a:pPr marL="285750" marR="0" lvl="0" indent="-285750" algn="l" rtl="0">
              <a:spcBef>
                <a:spcPts val="0"/>
              </a:spcBef>
              <a:spcAft>
                <a:spcPts val="0"/>
              </a:spcAft>
              <a:buClr>
                <a:srgbClr val="000000"/>
              </a:buClr>
              <a:buSzPct val="100000"/>
              <a:buFont typeface="Cambria"/>
              <a:buChar char="•"/>
            </a:pPr>
            <a:r>
              <a:rPr lang="en-US" sz="1600" b="0" i="1" u="none" strike="noStrike" cap="none">
                <a:solidFill>
                  <a:srgbClr val="000000"/>
                </a:solidFill>
                <a:latin typeface="Cambria"/>
                <a:ea typeface="Cambria"/>
                <a:cs typeface="Cambria"/>
                <a:sym typeface="Cambria"/>
              </a:rPr>
              <a:t>Differentiate between the terms population distribution and population density.</a:t>
            </a:r>
          </a:p>
          <a:p>
            <a:pPr marL="285750" marR="0" lvl="0" indent="-285750" algn="l" rtl="0">
              <a:spcBef>
                <a:spcPts val="0"/>
              </a:spcBef>
              <a:spcAft>
                <a:spcPts val="0"/>
              </a:spcAft>
              <a:buClr>
                <a:schemeClr val="dk1"/>
              </a:buClr>
              <a:buSzPct val="100000"/>
              <a:buFont typeface="Cambria"/>
              <a:buChar char="•"/>
            </a:pPr>
            <a:r>
              <a:rPr lang="en-US" sz="1600" b="0" i="1" u="none" strike="noStrike" cap="none">
                <a:solidFill>
                  <a:schemeClr val="dk1"/>
                </a:solidFill>
                <a:latin typeface="Cambria"/>
                <a:ea typeface="Cambria"/>
                <a:cs typeface="Cambria"/>
                <a:sym typeface="Cambria"/>
              </a:rPr>
              <a:t>Using the map above, describe the population distribution patterns at a global scale.  (You should only use the information on the map, including quantification to answer this.)</a:t>
            </a:r>
          </a:p>
          <a:p>
            <a:pPr marL="285750" marR="0" lvl="0" indent="-285750" algn="l" rtl="0">
              <a:spcBef>
                <a:spcPts val="0"/>
              </a:spcBef>
              <a:buClr>
                <a:schemeClr val="dk1"/>
              </a:buClr>
              <a:buSzPct val="25000"/>
              <a:buFont typeface="Arial"/>
              <a:buNone/>
            </a:pPr>
            <a:br>
              <a:rPr lang="en-US" sz="1800" b="0" i="0" u="none" strike="noStrike" cap="none">
                <a:solidFill>
                  <a:schemeClr val="dk1"/>
                </a:solidFill>
                <a:latin typeface="Arial"/>
                <a:ea typeface="Arial"/>
                <a:cs typeface="Arial"/>
                <a:sym typeface="Arial"/>
              </a:rPr>
            </a:br>
            <a:endParaRPr lang="en-US" sz="1800" b="0" i="0" u="none" strike="noStrike" cap="none">
              <a:solidFill>
                <a:schemeClr val="dk1"/>
              </a:solidFill>
              <a:latin typeface="Arial"/>
              <a:ea typeface="Arial"/>
              <a:cs typeface="Arial"/>
              <a:sym typeface="Arial"/>
            </a:endParaRPr>
          </a:p>
        </p:txBody>
      </p:sp>
      <p:pic>
        <p:nvPicPr>
          <p:cNvPr id="109" name="Shape 109" descr="https://lh3.googleusercontent.com/aIZDv9c_lpOQKQyh21AcTQEIO5SsSeEJ1uDy4-bs7p06fNgCT3l-YH9biAg8alcY2fqpNyGWh9SUOXnks6VEZ1Nu8K__DOmRlUVGXiukNQpr0vdxcCUu9dW8lH9Y_vmB31vju5Sd"/>
          <p:cNvPicPr preferRelativeResize="0"/>
          <p:nvPr/>
        </p:nvPicPr>
        <p:blipFill rotWithShape="1">
          <a:blip r:embed="rId3">
            <a:alphaModFix/>
          </a:blip>
          <a:srcRect/>
          <a:stretch/>
        </p:blipFill>
        <p:spPr>
          <a:xfrm>
            <a:off x="261938" y="747713"/>
            <a:ext cx="8575675" cy="4814887"/>
          </a:xfrm>
          <a:prstGeom prst="rect">
            <a:avLst/>
          </a:prstGeom>
          <a:noFill/>
          <a:ln>
            <a:noFill/>
          </a:ln>
        </p:spPr>
      </p:pic>
      <p:sp>
        <p:nvSpPr>
          <p:cNvPr id="110" name="Shape 110"/>
          <p:cNvSpPr txBox="1"/>
          <p:nvPr/>
        </p:nvSpPr>
        <p:spPr>
          <a:xfrm>
            <a:off x="8304213" y="5584825"/>
            <a:ext cx="1066800" cy="230188"/>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dk1"/>
              </a:buClr>
              <a:buSzPct val="25000"/>
              <a:buFont typeface="Arial"/>
              <a:buNone/>
            </a:pPr>
            <a:r>
              <a:rPr lang="en-US" sz="900" b="1" i="0" u="sng" strike="noStrike" cap="none">
                <a:solidFill>
                  <a:schemeClr val="hlink"/>
                </a:solidFill>
                <a:latin typeface="Arial"/>
                <a:ea typeface="Arial"/>
                <a:cs typeface="Arial"/>
                <a:sym typeface="Arial"/>
                <a:hlinkClick r:id="rId4"/>
              </a:rPr>
              <a:t>Source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631" y="330406"/>
            <a:ext cx="8689136" cy="954107"/>
          </a:xfrm>
          <a:prstGeom prst="rect">
            <a:avLst/>
          </a:prstGeom>
        </p:spPr>
        <p:txBody>
          <a:bodyPr wrap="square">
            <a:spAutoFit/>
          </a:bodyPr>
          <a:lstStyle/>
          <a:p>
            <a:r>
              <a:rPr lang="en-US" sz="2800" dirty="0">
                <a:latin typeface="dearJoe 5 CASUAL PRO" charset="0"/>
                <a:ea typeface="dearJoe 5 CASUAL PRO" charset="0"/>
                <a:cs typeface="dearJoe 5 CASUAL PRO" charset="0"/>
              </a:rPr>
              <a:t>I can explain </a:t>
            </a:r>
            <a:r>
              <a:rPr lang="en-US" sz="2800" i="1" dirty="0">
                <a:solidFill>
                  <a:srgbClr val="292929"/>
                </a:solidFill>
                <a:latin typeface="dearJoe 5 CASUAL PRO" charset="0"/>
                <a:ea typeface="dearJoe 5 CASUAL PRO" charset="0"/>
                <a:cs typeface="dearJoe 5 CASUAL PRO" charset="0"/>
              </a:rPr>
              <a:t>two detailed and contrasting examples of uneven population distribution</a:t>
            </a:r>
            <a:r>
              <a:rPr lang="en-US" sz="2800" dirty="0">
                <a:latin typeface="dearJoe 5 CASUAL PRO" charset="0"/>
                <a:ea typeface="dearJoe 5 CASUAL PRO" charset="0"/>
                <a:cs typeface="dearJoe 5 CASUAL PRO" charset="0"/>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76" y="1584080"/>
            <a:ext cx="4315924" cy="4593981"/>
          </a:xfrm>
          <a:prstGeom prst="rect">
            <a:avLst/>
          </a:prstGeom>
        </p:spPr>
      </p:pic>
      <p:pic>
        <p:nvPicPr>
          <p:cNvPr id="5" name="Picture 4"/>
          <p:cNvPicPr>
            <a:picLocks noChangeAspect="1"/>
          </p:cNvPicPr>
          <p:nvPr/>
        </p:nvPicPr>
        <p:blipFill>
          <a:blip r:embed="rId3"/>
          <a:stretch>
            <a:fillRect/>
          </a:stretch>
        </p:blipFill>
        <p:spPr>
          <a:xfrm>
            <a:off x="4689231" y="2175036"/>
            <a:ext cx="4269536" cy="3158963"/>
          </a:xfrm>
          <a:prstGeom prst="rect">
            <a:avLst/>
          </a:prstGeom>
        </p:spPr>
      </p:pic>
    </p:spTree>
    <p:extLst>
      <p:ext uri="{BB962C8B-B14F-4D97-AF65-F5344CB8AC3E}">
        <p14:creationId xmlns:p14="http://schemas.microsoft.com/office/powerpoint/2010/main" val="15849819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1" y="20192"/>
            <a:ext cx="9143998" cy="1325563"/>
          </a:xfrm>
          <a:prstGeom prst="rect">
            <a:avLst/>
          </a:prstGeom>
          <a:solidFill>
            <a:srgbClr val="6EF7EA"/>
          </a:solid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0" i="0" u="none" strike="noStrike" cap="none" dirty="0">
                <a:solidFill>
                  <a:schemeClr val="lt1"/>
                </a:solidFill>
                <a:latin typeface="Calibri"/>
                <a:ea typeface="Calibri"/>
                <a:cs typeface="Calibri"/>
                <a:sym typeface="Calibri"/>
              </a:rPr>
              <a:t>Application Task: create an infographic</a:t>
            </a:r>
          </a:p>
        </p:txBody>
      </p:sp>
      <p:sp>
        <p:nvSpPr>
          <p:cNvPr id="254" name="Shape 254"/>
          <p:cNvSpPr txBox="1">
            <a:spLocks noGrp="1"/>
          </p:cNvSpPr>
          <p:nvPr>
            <p:ph type="body" idx="1"/>
          </p:nvPr>
        </p:nvSpPr>
        <p:spPr>
          <a:xfrm>
            <a:off x="286184" y="1341106"/>
            <a:ext cx="8857815" cy="4351338"/>
          </a:xfrm>
          <a:prstGeom prst="rect">
            <a:avLst/>
          </a:prstGeom>
          <a:noFill/>
          <a:ln>
            <a:noFill/>
          </a:ln>
        </p:spPr>
        <p:txBody>
          <a:bodyPr wrap="square" lIns="91425" tIns="45700" rIns="91425" bIns="45700" anchor="t" anchorCtr="0">
            <a:noAutofit/>
          </a:bodyPr>
          <a:lstStyle/>
          <a:p>
            <a:pPr marL="177800" indent="0">
              <a:buNone/>
            </a:pPr>
            <a:r>
              <a:rPr lang="en-US" dirty="0">
                <a:latin typeface="dearJoe 5 CASUAL PRO" charset="0"/>
                <a:ea typeface="dearJoe 5 CASUAL PRO" charset="0"/>
                <a:cs typeface="dearJoe 5 CASUAL PRO" charset="0"/>
              </a:rPr>
              <a:t>Dealing with heavy content- geographical skill</a:t>
            </a:r>
          </a:p>
          <a:p>
            <a:pPr marL="177800" indent="0">
              <a:buNone/>
            </a:pPr>
            <a:r>
              <a:rPr lang="en-US" sz="2000" dirty="0"/>
              <a:t>Creating visual representations to encourage understanding and highlight key information. Graphics are visual elements often used to point readers and viewers to particular information. They are also used in an effort to aid readers in their understanding of a particular concept or maker the concept more clear or interesting. </a:t>
            </a:r>
            <a:endParaRPr lang="en-US" sz="2000" b="1" u="sng" dirty="0">
              <a:solidFill>
                <a:schemeClr val="tx1"/>
              </a:solidFill>
              <a:latin typeface="dearJoe 5 CASUAL PRO" charset="0"/>
              <a:ea typeface="dearJoe 5 CASUAL PRO" charset="0"/>
              <a:cs typeface="dearJoe 5 CASUAL PRO" charset="0"/>
            </a:endParaRPr>
          </a:p>
          <a:p>
            <a:pPr marL="0" marR="0" lvl="0" indent="0" algn="l" rtl="0">
              <a:lnSpc>
                <a:spcPct val="90000"/>
              </a:lnSpc>
              <a:spcBef>
                <a:spcPts val="0"/>
              </a:spcBef>
              <a:spcAft>
                <a:spcPts val="0"/>
              </a:spcAft>
              <a:buClr>
                <a:schemeClr val="dk1"/>
              </a:buClr>
              <a:buSzPct val="25000"/>
              <a:buFont typeface="Arial"/>
              <a:buNone/>
            </a:pPr>
            <a:r>
              <a:rPr lang="en-US" dirty="0">
                <a:solidFill>
                  <a:schemeClr val="tx1"/>
                </a:solidFill>
                <a:latin typeface="dearJoe 5 CASUAL PRO" charset="0"/>
                <a:ea typeface="dearJoe 5 CASUAL PRO" charset="0"/>
                <a:cs typeface="dearJoe 5 CASUAL PRO" charset="0"/>
              </a:rPr>
              <a:t>Success criteria: </a:t>
            </a:r>
          </a:p>
          <a:p>
            <a:pPr marL="0" marR="0" lvl="0" indent="0" algn="l" rtl="0">
              <a:lnSpc>
                <a:spcPct val="90000"/>
              </a:lnSpc>
              <a:spcBef>
                <a:spcPts val="0"/>
              </a:spcBef>
              <a:spcAft>
                <a:spcPts val="0"/>
              </a:spcAft>
              <a:buClr>
                <a:schemeClr val="dk1"/>
              </a:buClr>
              <a:buSzPct val="25000"/>
              <a:buFont typeface="Arial"/>
              <a:buNone/>
            </a:pPr>
            <a:r>
              <a:rPr lang="en-US" sz="2000" dirty="0">
                <a:solidFill>
                  <a:schemeClr val="tx1"/>
                </a:solidFill>
              </a:rPr>
              <a:t>For either China or the USA:</a:t>
            </a:r>
          </a:p>
          <a:p>
            <a:pPr marL="342900" lvl="0" indent="-342900">
              <a:spcBef>
                <a:spcPts val="0"/>
              </a:spcBef>
              <a:buClr>
                <a:schemeClr val="accent1"/>
              </a:buClr>
              <a:buSzPct val="25000"/>
              <a:buFont typeface="Arial" charset="0"/>
              <a:buChar char="•"/>
            </a:pPr>
            <a:r>
              <a:rPr lang="en-US" sz="2000" dirty="0">
                <a:solidFill>
                  <a:schemeClr val="tx1"/>
                </a:solidFill>
              </a:rPr>
              <a:t>Explain the pattern of economic development</a:t>
            </a:r>
          </a:p>
          <a:p>
            <a:pPr marL="342900" lvl="0" indent="-342900">
              <a:spcBef>
                <a:spcPts val="0"/>
              </a:spcBef>
              <a:buClr>
                <a:schemeClr val="accent1"/>
              </a:buClr>
              <a:buSzPct val="25000"/>
              <a:buFont typeface="Arial" charset="0"/>
              <a:buChar char="•"/>
            </a:pPr>
            <a:r>
              <a:rPr lang="en-US" sz="2000" dirty="0">
                <a:solidFill>
                  <a:schemeClr val="tx1"/>
                </a:solidFill>
              </a:rPr>
              <a:t>Describe the population distribution (include an annotated map)</a:t>
            </a:r>
          </a:p>
          <a:p>
            <a:pPr marL="342900" lvl="0" indent="-342900">
              <a:spcBef>
                <a:spcPts val="0"/>
              </a:spcBef>
              <a:buClr>
                <a:schemeClr val="accent1"/>
              </a:buClr>
              <a:buSzPct val="25000"/>
              <a:buFont typeface="Arial" charset="0"/>
              <a:buChar char="•"/>
            </a:pPr>
            <a:r>
              <a:rPr lang="en-US" sz="2000" dirty="0">
                <a:solidFill>
                  <a:schemeClr val="tx1"/>
                </a:solidFill>
              </a:rPr>
              <a:t>Explain the physical and human factors that influence patterns of population density</a:t>
            </a:r>
          </a:p>
          <a:p>
            <a:pPr marL="342900" lvl="0" indent="-342900">
              <a:spcBef>
                <a:spcPts val="0"/>
              </a:spcBef>
              <a:buClr>
                <a:schemeClr val="accent1"/>
              </a:buClr>
              <a:buSzPct val="25000"/>
              <a:buFont typeface="Arial" charset="0"/>
              <a:buChar char="•"/>
            </a:pPr>
            <a:r>
              <a:rPr lang="en-US" sz="2000" dirty="0">
                <a:solidFill>
                  <a:schemeClr val="tx1"/>
                </a:solidFill>
              </a:rPr>
              <a:t>Explain the influence of core-periphery patterns, internal migration and megacity growth on population distribution </a:t>
            </a:r>
          </a:p>
          <a:p>
            <a:pPr marL="342900" lvl="0" indent="-342900">
              <a:spcBef>
                <a:spcPts val="0"/>
              </a:spcBef>
              <a:buClr>
                <a:schemeClr val="accent1"/>
              </a:buClr>
              <a:buSzPct val="25000"/>
              <a:buFont typeface="Arial" charset="0"/>
              <a:buChar char="•"/>
            </a:pPr>
            <a:endParaRPr lang="en-US" sz="2000" dirty="0">
              <a:solidFill>
                <a:schemeClr val="tx1"/>
              </a:solidFill>
            </a:endParaRPr>
          </a:p>
          <a:p>
            <a:pPr marL="342900" lvl="0" indent="-342900">
              <a:spcBef>
                <a:spcPts val="0"/>
              </a:spcBef>
              <a:buClr>
                <a:schemeClr val="accent1"/>
              </a:buClr>
              <a:buSzPct val="25000"/>
              <a:buFont typeface="Arial" charset="0"/>
              <a:buChar char="•"/>
            </a:pPr>
            <a:r>
              <a:rPr lang="en-US" sz="2000" b="1" u="sng" dirty="0">
                <a:solidFill>
                  <a:schemeClr val="tx1"/>
                </a:solidFill>
              </a:rPr>
              <a:t>Resources: </a:t>
            </a:r>
          </a:p>
          <a:p>
            <a:pPr marL="342900" lvl="0" indent="-342900">
              <a:spcBef>
                <a:spcPts val="0"/>
              </a:spcBef>
              <a:buClr>
                <a:schemeClr val="accent1"/>
              </a:buClr>
              <a:buSzPct val="25000"/>
              <a:buFont typeface="Arial" charset="0"/>
              <a:buChar char="•"/>
            </a:pPr>
            <a:r>
              <a:rPr lang="en-US" sz="2000" dirty="0">
                <a:solidFill>
                  <a:schemeClr val="tx1"/>
                </a:solidFill>
              </a:rPr>
              <a:t>Found on wiki, within PPT and China is on </a:t>
            </a:r>
            <a:r>
              <a:rPr lang="en-US" sz="2000" dirty="0" err="1">
                <a:solidFill>
                  <a:schemeClr val="tx1"/>
                </a:solidFill>
              </a:rPr>
              <a:t>Kognity</a:t>
            </a:r>
            <a:r>
              <a:rPr lang="en-US" sz="2000" dirty="0">
                <a:solidFill>
                  <a:schemeClr val="tx1"/>
                </a:solidFill>
              </a:rPr>
              <a:t> </a:t>
            </a:r>
          </a:p>
          <a:p>
            <a:pPr marL="342900" lvl="0" indent="-342900">
              <a:spcBef>
                <a:spcPts val="0"/>
              </a:spcBef>
              <a:buClr>
                <a:schemeClr val="accent1"/>
              </a:buClr>
              <a:buSzPct val="25000"/>
              <a:buFont typeface="Arial" charset="0"/>
              <a:buChar char="•"/>
            </a:pPr>
            <a:endParaRPr lang="en-US" sz="2000" dirty="0">
              <a:solidFill>
                <a:schemeClr val="tx1"/>
              </a:solidFill>
            </a:endParaRPr>
          </a:p>
          <a:p>
            <a:pPr marL="0" marR="0" lvl="0" indent="0" algn="l" rtl="0">
              <a:lnSpc>
                <a:spcPct val="90000"/>
              </a:lnSpc>
              <a:spcBef>
                <a:spcPts val="1000"/>
              </a:spcBef>
              <a:buClr>
                <a:schemeClr val="dk1"/>
              </a:buClr>
              <a:buSzPct val="25000"/>
              <a:buFont typeface="Arial"/>
              <a:buNone/>
            </a:pPr>
            <a:endParaRPr sz="2000" b="0" i="0" u="none" strike="noStrike" cap="none" dirty="0">
              <a:solidFill>
                <a:schemeClr val="dk1"/>
              </a:solidFill>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53"/>
          <p:cNvSpPr txBox="1">
            <a:spLocks/>
          </p:cNvSpPr>
          <p:nvPr/>
        </p:nvSpPr>
        <p:spPr>
          <a:xfrm>
            <a:off x="1" y="20192"/>
            <a:ext cx="9143998" cy="1325563"/>
          </a:xfrm>
          <a:prstGeom prst="rect">
            <a:avLst/>
          </a:prstGeom>
          <a:solidFill>
            <a:srgbClr val="6EF7EA"/>
          </a:solid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nSpc>
                <a:spcPct val="90000"/>
              </a:lnSpc>
              <a:buClr>
                <a:schemeClr val="lt1"/>
              </a:buClr>
              <a:buSzPct val="25000"/>
              <a:buFont typeface="Calibri"/>
              <a:buNone/>
            </a:pPr>
            <a:r>
              <a:rPr lang="en-US" sz="4400" dirty="0">
                <a:solidFill>
                  <a:schemeClr val="lt1"/>
                </a:solidFill>
                <a:latin typeface="Calibri"/>
                <a:ea typeface="Calibri"/>
                <a:cs typeface="Calibri"/>
                <a:sym typeface="Calibri"/>
              </a:rPr>
              <a:t>Compare and contrast the population distribution </a:t>
            </a:r>
            <a:r>
              <a:rPr lang="en-US" sz="4400">
                <a:solidFill>
                  <a:schemeClr val="lt1"/>
                </a:solidFill>
                <a:latin typeface="Calibri"/>
                <a:ea typeface="Calibri"/>
                <a:cs typeface="Calibri"/>
                <a:sym typeface="Calibri"/>
              </a:rPr>
              <a:t>of China and the USA</a:t>
            </a:r>
            <a:endParaRPr lang="en-US" sz="4400" dirty="0">
              <a:solidFill>
                <a:schemeClr val="lt1"/>
              </a:solidFill>
              <a:latin typeface="Calibri"/>
              <a:ea typeface="Calibri"/>
              <a:cs typeface="Calibri"/>
              <a:sym typeface="Calibri"/>
            </a:endParaRPr>
          </a:p>
        </p:txBody>
      </p:sp>
      <p:sp>
        <p:nvSpPr>
          <p:cNvPr id="3" name="Oval 2"/>
          <p:cNvSpPr/>
          <p:nvPr/>
        </p:nvSpPr>
        <p:spPr>
          <a:xfrm>
            <a:off x="292608" y="1938528"/>
            <a:ext cx="4645152" cy="43037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285744" y="1938528"/>
            <a:ext cx="4712208" cy="43037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11296" y="3291840"/>
            <a:ext cx="1231392" cy="1169551"/>
          </a:xfrm>
          <a:prstGeom prst="rect">
            <a:avLst/>
          </a:prstGeom>
          <a:noFill/>
        </p:spPr>
        <p:txBody>
          <a:bodyPr wrap="square" rtlCol="0">
            <a:spAutoFit/>
          </a:bodyPr>
          <a:lstStyle/>
          <a:p>
            <a:r>
              <a:rPr lang="en-US" dirty="0"/>
              <a:t>Similarities between both </a:t>
            </a:r>
            <a:r>
              <a:rPr lang="en-US"/>
              <a:t>population distributions </a:t>
            </a:r>
          </a:p>
        </p:txBody>
      </p:sp>
      <p:sp>
        <p:nvSpPr>
          <p:cNvPr id="7" name="TextBox 6"/>
          <p:cNvSpPr txBox="1"/>
          <p:nvPr/>
        </p:nvSpPr>
        <p:spPr>
          <a:xfrm>
            <a:off x="1173480" y="3291839"/>
            <a:ext cx="1231392" cy="954107"/>
          </a:xfrm>
          <a:prstGeom prst="rect">
            <a:avLst/>
          </a:prstGeom>
          <a:noFill/>
        </p:spPr>
        <p:txBody>
          <a:bodyPr wrap="square" rtlCol="0">
            <a:spAutoFit/>
          </a:bodyPr>
          <a:lstStyle/>
          <a:p>
            <a:r>
              <a:rPr lang="en-US" dirty="0"/>
              <a:t>USA population </a:t>
            </a:r>
            <a:r>
              <a:rPr lang="en-US"/>
              <a:t>distribution description</a:t>
            </a:r>
            <a:endParaRPr lang="en-US" dirty="0"/>
          </a:p>
        </p:txBody>
      </p:sp>
      <p:sp>
        <p:nvSpPr>
          <p:cNvPr id="8" name="TextBox 7"/>
          <p:cNvSpPr txBox="1"/>
          <p:nvPr/>
        </p:nvSpPr>
        <p:spPr>
          <a:xfrm>
            <a:off x="5971032" y="3208580"/>
            <a:ext cx="1231392" cy="954107"/>
          </a:xfrm>
          <a:prstGeom prst="rect">
            <a:avLst/>
          </a:prstGeom>
          <a:noFill/>
        </p:spPr>
        <p:txBody>
          <a:bodyPr wrap="square" rtlCol="0">
            <a:spAutoFit/>
          </a:bodyPr>
          <a:lstStyle/>
          <a:p>
            <a:r>
              <a:rPr lang="en-US" dirty="0"/>
              <a:t>China  population distribution description</a:t>
            </a:r>
          </a:p>
        </p:txBody>
      </p:sp>
    </p:spTree>
    <p:extLst>
      <p:ext uri="{BB962C8B-B14F-4D97-AF65-F5344CB8AC3E}">
        <p14:creationId xmlns:p14="http://schemas.microsoft.com/office/powerpoint/2010/main" val="5203574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262890" y="1789049"/>
            <a:ext cx="7886700" cy="4351338"/>
          </a:xfrm>
        </p:spPr>
        <p:txBody>
          <a:bodyPr/>
          <a:lstStyle/>
          <a:p>
            <a:pPr marL="177800" indent="0">
              <a:buNone/>
            </a:pPr>
            <a:r>
              <a:rPr lang="en-US" dirty="0"/>
              <a:t>“Physical factors have the greatest impact on population distribution.” Discuss this statement.</a:t>
            </a:r>
          </a:p>
        </p:txBody>
      </p:sp>
      <p:sp>
        <p:nvSpPr>
          <p:cNvPr id="4" name="Shape 253"/>
          <p:cNvSpPr txBox="1">
            <a:spLocks/>
          </p:cNvSpPr>
          <p:nvPr/>
        </p:nvSpPr>
        <p:spPr>
          <a:xfrm>
            <a:off x="1" y="20192"/>
            <a:ext cx="9143998" cy="1325563"/>
          </a:xfrm>
          <a:prstGeom prst="rect">
            <a:avLst/>
          </a:prstGeom>
          <a:solidFill>
            <a:srgbClr val="6EF7EA"/>
          </a:solid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pPr>
              <a:buClr>
                <a:schemeClr val="lt1"/>
              </a:buClr>
              <a:buSzPct val="25000"/>
            </a:pPr>
            <a:r>
              <a:rPr lang="en-US" dirty="0">
                <a:solidFill>
                  <a:schemeClr val="lt1"/>
                </a:solidFill>
              </a:rPr>
              <a:t>Essay task (10 marks) </a:t>
            </a:r>
          </a:p>
        </p:txBody>
      </p:sp>
    </p:spTree>
    <p:extLst>
      <p:ext uri="{BB962C8B-B14F-4D97-AF65-F5344CB8AC3E}">
        <p14:creationId xmlns:p14="http://schemas.microsoft.com/office/powerpoint/2010/main" val="876154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Shape 116"/>
          <p:cNvPicPr preferRelativeResize="0"/>
          <p:nvPr/>
        </p:nvPicPr>
        <p:blipFill rotWithShape="1">
          <a:blip r:embed="rId3">
            <a:alphaModFix/>
          </a:blip>
          <a:srcRect/>
          <a:stretch/>
        </p:blipFill>
        <p:spPr>
          <a:xfrm>
            <a:off x="430213" y="1905000"/>
            <a:ext cx="8283575" cy="3016250"/>
          </a:xfrm>
          <a:prstGeom prst="rect">
            <a:avLst/>
          </a:prstGeom>
          <a:noFill/>
          <a:ln>
            <a:noFill/>
          </a:ln>
        </p:spPr>
      </p:pic>
      <p:sp>
        <p:nvSpPr>
          <p:cNvPr id="117" name="Shape 117"/>
          <p:cNvSpPr txBox="1"/>
          <p:nvPr/>
        </p:nvSpPr>
        <p:spPr>
          <a:xfrm>
            <a:off x="533400" y="76200"/>
            <a:ext cx="8610600" cy="523875"/>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lt1"/>
              </a:buClr>
              <a:buSzPct val="25000"/>
              <a:buFont typeface="Arial"/>
              <a:buNone/>
            </a:pPr>
            <a:r>
              <a:rPr lang="en-US" sz="2800" b="0" i="0" u="none" strike="noStrike" cap="none">
                <a:solidFill>
                  <a:schemeClr val="lt1"/>
                </a:solidFill>
                <a:latin typeface="Arial"/>
                <a:ea typeface="Arial"/>
                <a:cs typeface="Arial"/>
                <a:sym typeface="Arial"/>
              </a:rPr>
              <a:t>Population Distribution &amp; Density: Cartogram Map</a:t>
            </a:r>
          </a:p>
        </p:txBody>
      </p:sp>
      <p:sp>
        <p:nvSpPr>
          <p:cNvPr id="118" name="Shape 118"/>
          <p:cNvSpPr txBox="1"/>
          <p:nvPr/>
        </p:nvSpPr>
        <p:spPr>
          <a:xfrm>
            <a:off x="685800" y="5562600"/>
            <a:ext cx="8027988" cy="369888"/>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dk1"/>
              </a:buClr>
              <a:buSzPct val="25000"/>
              <a:buFont typeface="Cambria"/>
              <a:buNone/>
            </a:pPr>
            <a:r>
              <a:rPr lang="en-US" sz="1800" b="0" i="1" u="none" strike="noStrike" cap="none">
                <a:solidFill>
                  <a:schemeClr val="dk1"/>
                </a:solidFill>
                <a:latin typeface="Cambria"/>
                <a:ea typeface="Cambria"/>
                <a:cs typeface="Cambria"/>
                <a:sym typeface="Cambria"/>
              </a:rPr>
              <a:t>List 3 observations of the distribution of world population in this cartogram.</a:t>
            </a:r>
          </a:p>
        </p:txBody>
      </p:sp>
    </p:spTree>
    <p:extLst>
      <p:ext uri="{BB962C8B-B14F-4D97-AF65-F5344CB8AC3E}">
        <p14:creationId xmlns:p14="http://schemas.microsoft.com/office/powerpoint/2010/main" val="2032768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n-GB" altLang="en-US" dirty="0"/>
              <a:t>Key Terms</a:t>
            </a:r>
          </a:p>
        </p:txBody>
      </p:sp>
      <p:sp>
        <p:nvSpPr>
          <p:cNvPr id="7172" name="Rectangle 3"/>
          <p:cNvSpPr>
            <a:spLocks noGrp="1" noChangeArrowheads="1"/>
          </p:cNvSpPr>
          <p:nvPr>
            <p:ph type="body" idx="1"/>
          </p:nvPr>
        </p:nvSpPr>
        <p:spPr>
          <a:xfrm>
            <a:off x="1463279" y="1701403"/>
            <a:ext cx="6172200" cy="3394472"/>
          </a:xfrm>
        </p:spPr>
        <p:txBody>
          <a:bodyPr/>
          <a:lstStyle/>
          <a:p>
            <a:pPr eaLnBrk="1" hangingPunct="1">
              <a:buFontTx/>
              <a:buNone/>
            </a:pPr>
            <a:endParaRPr lang="en-GB" altLang="en-US" dirty="0"/>
          </a:p>
          <a:p>
            <a:pPr eaLnBrk="1" hangingPunct="1">
              <a:buFontTx/>
              <a:buNone/>
            </a:pPr>
            <a:r>
              <a:rPr lang="en-GB" altLang="en-US" dirty="0">
                <a:solidFill>
                  <a:srgbClr val="00B0F0"/>
                </a:solidFill>
              </a:rPr>
              <a:t>Population distribution </a:t>
            </a:r>
            <a:r>
              <a:rPr lang="en-GB" altLang="en-US" dirty="0"/>
              <a:t>– The way in which people are spread out in an area.</a:t>
            </a:r>
          </a:p>
          <a:p>
            <a:pPr eaLnBrk="1" hangingPunct="1">
              <a:buFontTx/>
              <a:buNone/>
            </a:pPr>
            <a:endParaRPr lang="en-GB" altLang="en-US" dirty="0"/>
          </a:p>
          <a:p>
            <a:pPr eaLnBrk="1" hangingPunct="1">
              <a:buFontTx/>
              <a:buNone/>
            </a:pPr>
            <a:r>
              <a:rPr lang="en-GB" altLang="en-US" dirty="0">
                <a:solidFill>
                  <a:srgbClr val="7030A0"/>
                </a:solidFill>
              </a:rPr>
              <a:t>Population density </a:t>
            </a:r>
            <a:r>
              <a:rPr lang="en-GB" altLang="en-US" dirty="0"/>
              <a:t>– The number of people living in an area (usually per square kilometre).</a:t>
            </a:r>
          </a:p>
        </p:txBody>
      </p:sp>
      <p:sp>
        <p:nvSpPr>
          <p:cNvPr id="4" name="Shape 100"/>
          <p:cNvSpPr txBox="1">
            <a:spLocks/>
          </p:cNvSpPr>
          <p:nvPr/>
        </p:nvSpPr>
        <p:spPr>
          <a:xfrm>
            <a:off x="550137" y="95495"/>
            <a:ext cx="7886700" cy="1325563"/>
          </a:xfrm>
          <a:prstGeom prst="rect">
            <a:avLst/>
          </a:prstGeom>
          <a:solidFill>
            <a:srgbClr val="6EF7EA"/>
          </a:solidFill>
          <a:ln>
            <a:solidFill>
              <a:srgbClr val="6EF7EA"/>
            </a:solid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nSpc>
                <a:spcPct val="90000"/>
              </a:lnSpc>
              <a:buClr>
                <a:schemeClr val="lt1"/>
              </a:buClr>
              <a:buSzPct val="25000"/>
              <a:buFont typeface="Calibri"/>
              <a:buNone/>
            </a:pPr>
            <a:r>
              <a:rPr lang="en-US" sz="4400" b="1" dirty="0">
                <a:solidFill>
                  <a:schemeClr val="lt1"/>
                </a:solidFill>
                <a:latin typeface="Calibri"/>
                <a:ea typeface="Calibri"/>
                <a:cs typeface="Calibri"/>
                <a:sym typeface="Calibri"/>
              </a:rPr>
              <a:t>Key terms</a:t>
            </a:r>
          </a:p>
        </p:txBody>
      </p:sp>
    </p:spTree>
    <p:extLst>
      <p:ext uri="{BB962C8B-B14F-4D97-AF65-F5344CB8AC3E}">
        <p14:creationId xmlns:p14="http://schemas.microsoft.com/office/powerpoint/2010/main" val="109143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01399" y="1421058"/>
            <a:ext cx="7635438" cy="4686301"/>
          </a:xfrm>
          <a:prstGeom prst="rect">
            <a:avLst/>
          </a:prstGeom>
        </p:spPr>
      </p:pic>
      <p:sp>
        <p:nvSpPr>
          <p:cNvPr id="4" name="Shape 100"/>
          <p:cNvSpPr txBox="1">
            <a:spLocks/>
          </p:cNvSpPr>
          <p:nvPr/>
        </p:nvSpPr>
        <p:spPr>
          <a:xfrm>
            <a:off x="550137" y="95495"/>
            <a:ext cx="7886700" cy="1325563"/>
          </a:xfrm>
          <a:prstGeom prst="rect">
            <a:avLst/>
          </a:prstGeom>
          <a:solidFill>
            <a:srgbClr val="6EF7EA"/>
          </a:solidFill>
          <a:ln>
            <a:solidFill>
              <a:srgbClr val="6EF7EA"/>
            </a:solid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nSpc>
                <a:spcPct val="90000"/>
              </a:lnSpc>
              <a:buClr>
                <a:schemeClr val="lt1"/>
              </a:buClr>
              <a:buSzPct val="25000"/>
              <a:buFont typeface="Calibri"/>
              <a:buNone/>
            </a:pPr>
            <a:r>
              <a:rPr lang="en-US" sz="4400" b="1" dirty="0">
                <a:solidFill>
                  <a:schemeClr val="lt1"/>
                </a:solidFill>
                <a:latin typeface="Calibri"/>
                <a:ea typeface="Calibri"/>
                <a:cs typeface="Calibri"/>
                <a:sym typeface="Calibri"/>
              </a:rPr>
              <a:t>Population density continuum</a:t>
            </a:r>
          </a:p>
        </p:txBody>
      </p:sp>
    </p:spTree>
    <p:extLst>
      <p:ext uri="{BB962C8B-B14F-4D97-AF65-F5344CB8AC3E}">
        <p14:creationId xmlns:p14="http://schemas.microsoft.com/office/powerpoint/2010/main" val="372637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616927" y="55440"/>
            <a:ext cx="7886700" cy="1325563"/>
          </a:xfrm>
          <a:prstGeom prst="rect">
            <a:avLst/>
          </a:prstGeom>
          <a:solidFill>
            <a:srgbClr val="6EF7EA"/>
          </a:solid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4400" b="0" i="0" u="none" strike="noStrike" cap="none" dirty="0">
                <a:solidFill>
                  <a:schemeClr val="lt1"/>
                </a:solidFill>
                <a:latin typeface="Calibri"/>
                <a:ea typeface="Calibri"/>
                <a:cs typeface="Calibri"/>
                <a:sym typeface="Calibri"/>
              </a:rPr>
              <a:t>Task: Interactive Mapping- World Population Densities</a:t>
            </a:r>
          </a:p>
        </p:txBody>
      </p:sp>
      <p:sp>
        <p:nvSpPr>
          <p:cNvPr id="144" name="Shape 144"/>
          <p:cNvSpPr txBox="1">
            <a:spLocks noGrp="1"/>
          </p:cNvSpPr>
          <p:nvPr>
            <p:ph type="body" idx="1"/>
          </p:nvPr>
        </p:nvSpPr>
        <p:spPr>
          <a:xfrm>
            <a:off x="370741" y="1381003"/>
            <a:ext cx="8456735" cy="4351338"/>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dirty="0">
                <a:solidFill>
                  <a:schemeClr val="dk1"/>
                </a:solidFill>
                <a:latin typeface="Calibri"/>
                <a:ea typeface="Calibri"/>
                <a:cs typeface="Calibri"/>
                <a:sym typeface="Calibri"/>
              </a:rPr>
              <a:t>Review the interactive map: </a:t>
            </a:r>
            <a:r>
              <a:rPr lang="en-US" sz="2800" b="0" i="0" u="sng" strike="noStrike" cap="none" dirty="0">
                <a:solidFill>
                  <a:schemeClr val="hlink"/>
                </a:solidFill>
                <a:latin typeface="Calibri"/>
                <a:ea typeface="Calibri"/>
                <a:cs typeface="Calibri"/>
                <a:sym typeface="Calibri"/>
                <a:hlinkClick r:id="rId3"/>
              </a:rPr>
              <a:t>'World Population Density‘</a:t>
            </a:r>
            <a:r>
              <a:rPr lang="en-US" sz="2800" b="0" i="0" u="none" strike="noStrike" cap="none" dirty="0">
                <a:solidFill>
                  <a:schemeClr val="dk1"/>
                </a:solidFill>
                <a:latin typeface="Calibri"/>
                <a:ea typeface="Calibri"/>
                <a:cs typeface="Calibri"/>
                <a:sym typeface="Calibri"/>
              </a:rPr>
              <a:t> reading through the ‘map guide’ and ‘analysis’ tabs, and make ‘interactive stats’ available by clicking in the box at top left.</a:t>
            </a:r>
          </a:p>
          <a:p>
            <a:pPr marL="0" marR="0" lvl="0" indent="0" algn="l" rtl="0">
              <a:lnSpc>
                <a:spcPct val="90000"/>
              </a:lnSpc>
              <a:spcBef>
                <a:spcPts val="0"/>
              </a:spcBef>
              <a:spcAft>
                <a:spcPts val="0"/>
              </a:spcAft>
              <a:buClr>
                <a:schemeClr val="dk1"/>
              </a:buClr>
              <a:buSzPct val="25000"/>
              <a:buFont typeface="Arial"/>
              <a:buNone/>
            </a:pPr>
            <a:endParaRPr lang="en-US" dirty="0">
              <a:latin typeface="dearJoe 5 CASUAL PRO" charset="0"/>
              <a:ea typeface="dearJoe 5 CASUAL PRO" charset="0"/>
              <a:cs typeface="dearJoe 5 CASUAL PRO" charset="0"/>
            </a:endParaRPr>
          </a:p>
          <a:p>
            <a:pPr marL="0" marR="0" lvl="0" indent="0" algn="l" rtl="0">
              <a:lnSpc>
                <a:spcPct val="90000"/>
              </a:lnSpc>
              <a:spcBef>
                <a:spcPts val="0"/>
              </a:spcBef>
              <a:spcAft>
                <a:spcPts val="0"/>
              </a:spcAft>
              <a:buClr>
                <a:schemeClr val="dk1"/>
              </a:buClr>
              <a:buSzPct val="25000"/>
              <a:buFont typeface="Arial"/>
              <a:buNone/>
            </a:pPr>
            <a:r>
              <a:rPr lang="en-US" i="1" dirty="0">
                <a:latin typeface="dearJoe 5 CASUAL PRO" charset="0"/>
                <a:ea typeface="dearJoe 5 CASUAL PRO" charset="0"/>
                <a:cs typeface="dearJoe 5 CASUAL PRO" charset="0"/>
              </a:rPr>
              <a:t>Enquiry questions: </a:t>
            </a:r>
          </a:p>
          <a:p>
            <a:pPr marL="0" marR="0" lvl="0" indent="0" algn="l" rtl="0">
              <a:lnSpc>
                <a:spcPct val="90000"/>
              </a:lnSpc>
              <a:spcBef>
                <a:spcPts val="0"/>
              </a:spcBef>
              <a:spcAft>
                <a:spcPts val="0"/>
              </a:spcAft>
              <a:buClr>
                <a:schemeClr val="dk1"/>
              </a:buClr>
              <a:buSzPct val="25000"/>
              <a:buFont typeface="Arial"/>
              <a:buNone/>
            </a:pPr>
            <a:r>
              <a:rPr lang="en-US" i="1" dirty="0"/>
              <a:t>What is the global pattern of population distribution?</a:t>
            </a:r>
          </a:p>
          <a:p>
            <a:pPr marL="0" marR="0" lvl="0" indent="0" algn="l" rtl="0">
              <a:lnSpc>
                <a:spcPct val="90000"/>
              </a:lnSpc>
              <a:spcBef>
                <a:spcPts val="0"/>
              </a:spcBef>
              <a:spcAft>
                <a:spcPts val="0"/>
              </a:spcAft>
              <a:buClr>
                <a:schemeClr val="dk1"/>
              </a:buClr>
              <a:buSzPct val="25000"/>
              <a:buFont typeface="Arial"/>
              <a:buNone/>
            </a:pPr>
            <a:r>
              <a:rPr lang="en-US" i="1" dirty="0"/>
              <a:t>How do population densities vary between region e.g. North/ South, HIC/LIC </a:t>
            </a:r>
            <a:r>
              <a:rPr lang="en-US" i="1" dirty="0" err="1"/>
              <a:t>etc</a:t>
            </a:r>
            <a:r>
              <a:rPr lang="is-IS" i="1" dirty="0"/>
              <a:t>…</a:t>
            </a:r>
          </a:p>
          <a:p>
            <a:pPr marL="0" marR="0" lvl="0" indent="0" algn="l" rtl="0">
              <a:lnSpc>
                <a:spcPct val="90000"/>
              </a:lnSpc>
              <a:spcBef>
                <a:spcPts val="0"/>
              </a:spcBef>
              <a:spcAft>
                <a:spcPts val="0"/>
              </a:spcAft>
              <a:buClr>
                <a:schemeClr val="dk1"/>
              </a:buClr>
              <a:buSzPct val="25000"/>
              <a:buFont typeface="Arial"/>
              <a:buNone/>
            </a:pPr>
            <a:endParaRPr lang="en-US" sz="2800" b="0" i="1" u="none" strike="noStrike" cap="none" dirty="0">
              <a:solidFill>
                <a:schemeClr val="dk1"/>
              </a:solidFill>
              <a:sym typeface="Calibri"/>
            </a:endParaRPr>
          </a:p>
          <a:p>
            <a:pPr marL="0" marR="0" lvl="0" indent="0" algn="l" rtl="0">
              <a:lnSpc>
                <a:spcPct val="90000"/>
              </a:lnSpc>
              <a:spcBef>
                <a:spcPts val="0"/>
              </a:spcBef>
              <a:spcAft>
                <a:spcPts val="0"/>
              </a:spcAft>
              <a:buClr>
                <a:schemeClr val="dk1"/>
              </a:buClr>
              <a:buSzPct val="25000"/>
              <a:buFont typeface="Arial"/>
              <a:buNone/>
            </a:pPr>
            <a:r>
              <a:rPr lang="en-US" i="1" dirty="0">
                <a:latin typeface="dearJoe 5 CASUAL PRO" charset="0"/>
                <a:ea typeface="dearJoe 5 CASUAL PRO" charset="0"/>
                <a:cs typeface="dearJoe 5 CASUAL PRO" charset="0"/>
              </a:rPr>
              <a:t>Skills:</a:t>
            </a:r>
          </a:p>
          <a:p>
            <a:pPr marL="0" marR="0" lvl="0" indent="0" algn="l" rtl="0">
              <a:lnSpc>
                <a:spcPct val="90000"/>
              </a:lnSpc>
              <a:spcBef>
                <a:spcPts val="0"/>
              </a:spcBef>
              <a:spcAft>
                <a:spcPts val="0"/>
              </a:spcAft>
              <a:buClr>
                <a:schemeClr val="dk1"/>
              </a:buClr>
              <a:buSzPct val="25000"/>
              <a:buFont typeface="Arial"/>
              <a:buNone/>
            </a:pPr>
            <a:r>
              <a:rPr lang="en-US" sz="2800" b="0" i="1" u="none" strike="noStrike" cap="none" dirty="0">
                <a:solidFill>
                  <a:schemeClr val="dk1"/>
                </a:solidFill>
                <a:sym typeface="Calibri"/>
              </a:rPr>
              <a:t>Is the data reliable? Easy to understand?</a:t>
            </a:r>
          </a:p>
          <a:p>
            <a:pPr marL="0" marR="0" lvl="0" indent="0" algn="l" rtl="0">
              <a:lnSpc>
                <a:spcPct val="90000"/>
              </a:lnSpc>
              <a:spcBef>
                <a:spcPts val="0"/>
              </a:spcBef>
              <a:spcAft>
                <a:spcPts val="0"/>
              </a:spcAft>
              <a:buClr>
                <a:schemeClr val="dk1"/>
              </a:buClr>
              <a:buSzPct val="25000"/>
              <a:buFont typeface="Arial"/>
              <a:buNone/>
            </a:pPr>
            <a:r>
              <a:rPr lang="en-US" i="1" dirty="0"/>
              <a:t>Is this a good way of presenting the data? How else could it be presented?</a:t>
            </a:r>
          </a:p>
          <a:p>
            <a:pPr marL="0" marR="0" lvl="0" indent="0" algn="l" rtl="0">
              <a:lnSpc>
                <a:spcPct val="90000"/>
              </a:lnSpc>
              <a:spcBef>
                <a:spcPts val="0"/>
              </a:spcBef>
              <a:spcAft>
                <a:spcPts val="0"/>
              </a:spcAft>
              <a:buClr>
                <a:schemeClr val="dk1"/>
              </a:buClr>
              <a:buSzPct val="25000"/>
              <a:buFont typeface="Arial"/>
              <a:buNone/>
            </a:pPr>
            <a:endParaRPr lang="en-US" sz="2800" b="0" i="1" u="none" strike="noStrike" cap="none" dirty="0">
              <a:solidFill>
                <a:schemeClr val="dk1"/>
              </a:solidFill>
              <a:sym typeface="Calibri"/>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1909</TotalTime>
  <Words>1597</Words>
  <Application>Microsoft Macintosh PowerPoint</Application>
  <PresentationFormat>On-screen Show (4:3)</PresentationFormat>
  <Paragraphs>204</Paragraphs>
  <Slides>53</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ＭＳ Ｐゴシック</vt:lpstr>
      <vt:lpstr>Arial</vt:lpstr>
      <vt:lpstr>Arial Hebrew</vt:lpstr>
      <vt:lpstr>Calibri</vt:lpstr>
      <vt:lpstr>Cambria</vt:lpstr>
      <vt:lpstr>dearJoe 5 CASUAL PRO</vt:lpstr>
      <vt:lpstr>Quattrocento Sans</vt:lpstr>
      <vt:lpstr>Office Theme</vt:lpstr>
      <vt:lpstr>UNIT 1: Changing Population</vt:lpstr>
      <vt:lpstr>PowerPoint Presentation</vt:lpstr>
      <vt:lpstr>PowerPoint Presentation</vt:lpstr>
      <vt:lpstr>1.1 Section A</vt:lpstr>
      <vt:lpstr>PowerPoint Presentation</vt:lpstr>
      <vt:lpstr>PowerPoint Presentation</vt:lpstr>
      <vt:lpstr>Key Terms</vt:lpstr>
      <vt:lpstr>PowerPoint Presentation</vt:lpstr>
      <vt:lpstr>Task: Interactive Mapping- World Population Densities</vt:lpstr>
      <vt:lpstr>PowerPoint Presentation</vt:lpstr>
      <vt:lpstr>Where Is the World’s Population Distributed?</vt:lpstr>
      <vt:lpstr>PowerPoint Presentation</vt:lpstr>
      <vt:lpstr>PowerPoint Presentation</vt:lpstr>
      <vt:lpstr>Global development patterns</vt:lpstr>
      <vt:lpstr>PowerPoint Presentation</vt:lpstr>
      <vt:lpstr>Global Patterns and Classification of Economic Development</vt:lpstr>
      <vt:lpstr>Global Patterns and Classification of Economic Development </vt:lpstr>
      <vt:lpstr>PowerPoint Presentation</vt:lpstr>
      <vt:lpstr>Global Patterns and Classification of Economic Development </vt:lpstr>
      <vt:lpstr>PowerPoint Presentation</vt:lpstr>
      <vt:lpstr>1.1 Section C:</vt:lpstr>
      <vt:lpstr>Internal Migration: Core / Periphery</vt:lpstr>
      <vt:lpstr>PowerPoint Presentation</vt:lpstr>
      <vt:lpstr>PowerPoint Presentation</vt:lpstr>
      <vt:lpstr>Core / Periphery Countries</vt:lpstr>
      <vt:lpstr>PowerPoint Presentation</vt:lpstr>
      <vt:lpstr>Gini coefficient </vt:lpstr>
      <vt:lpstr>Even income distribution</vt:lpstr>
      <vt:lpstr>Lorenz  Curve to show an uneven income distribution</vt:lpstr>
      <vt:lpstr>PowerPoint Presentation</vt:lpstr>
      <vt:lpstr>The wealth distribution in the USA</vt:lpstr>
      <vt:lpstr>PowerPoint Presentation</vt:lpstr>
      <vt:lpstr>Population Distribution: National Scale</vt:lpstr>
      <vt:lpstr>Population distribution, economic development and migration</vt:lpstr>
      <vt:lpstr>Ravenstein: Theory of Migration</vt:lpstr>
      <vt:lpstr>Migration </vt:lpstr>
      <vt:lpstr>How can this image be linked to the issue of internal migration? International migration?</vt:lpstr>
      <vt:lpstr>PowerPoint Presentation</vt:lpstr>
      <vt:lpstr>PowerPoint Presentation</vt:lpstr>
      <vt:lpstr>CASE STUDY: China, Internal Migration Text: p.391-393</vt:lpstr>
      <vt:lpstr>PowerPoint Presentation</vt:lpstr>
      <vt:lpstr>PowerPoint Presentation</vt:lpstr>
      <vt:lpstr>PowerPoint Presentation</vt:lpstr>
      <vt:lpstr>PowerPoint Presentation</vt:lpstr>
      <vt:lpstr>CASE STUDY: China, Internal Migration Text p.391-393</vt:lpstr>
      <vt:lpstr>PowerPoint Presentation</vt:lpstr>
      <vt:lpstr>PowerPoint Presentation</vt:lpstr>
      <vt:lpstr>PowerPoint Presentation</vt:lpstr>
      <vt:lpstr>USA resources</vt:lpstr>
      <vt:lpstr>PowerPoint Presentation</vt:lpstr>
      <vt:lpstr>Application Task: create an infographic</vt:lpstr>
      <vt:lpstr>PowerPoint Presentation</vt:lpstr>
      <vt:lpstr>PowerPoint Presentation</vt:lpstr>
    </vt:vector>
  </TitlesOfParts>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 Changing Population</dc:title>
  <cp:lastModifiedBy>Anna Bennett</cp:lastModifiedBy>
  <cp:revision>39</cp:revision>
  <dcterms:modified xsi:type="dcterms:W3CDTF">2018-09-05T01:03:09Z</dcterms:modified>
</cp:coreProperties>
</file>