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81" r:id="rId2"/>
    <p:sldId id="289" r:id="rId3"/>
    <p:sldId id="284" r:id="rId4"/>
    <p:sldId id="285" r:id="rId5"/>
    <p:sldId id="286" r:id="rId6"/>
    <p:sldId id="258" r:id="rId7"/>
    <p:sldId id="257" r:id="rId8"/>
    <p:sldId id="280" r:id="rId9"/>
    <p:sldId id="261" r:id="rId10"/>
    <p:sldId id="262" r:id="rId11"/>
    <p:sldId id="263" r:id="rId12"/>
    <p:sldId id="265" r:id="rId13"/>
    <p:sldId id="264" r:id="rId14"/>
    <p:sldId id="278" r:id="rId15"/>
    <p:sldId id="277" r:id="rId16"/>
    <p:sldId id="272" r:id="rId17"/>
    <p:sldId id="279" r:id="rId18"/>
    <p:sldId id="259" r:id="rId19"/>
    <p:sldId id="283" r:id="rId20"/>
    <p:sldId id="282" r:id="rId21"/>
    <p:sldId id="287" r:id="rId22"/>
    <p:sldId id="288" r:id="rId23"/>
    <p:sldId id="273"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77" autoAdjust="0"/>
    <p:restoredTop sz="94611"/>
  </p:normalViewPr>
  <p:slideViewPr>
    <p:cSldViewPr>
      <p:cViewPr varScale="1">
        <p:scale>
          <a:sx n="109" d="100"/>
          <a:sy n="109" d="100"/>
        </p:scale>
        <p:origin x="201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6136FD8-B3EE-40EE-89B3-B716C4C661E7}" type="datetimeFigureOut">
              <a:rPr lang="en-US" smtClean="0"/>
              <a:pPr/>
              <a:t>9/11/17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B63A5E3-932A-441B-9126-C3AA3D1B0F43}" type="slidenum">
              <a:rPr lang="en-US" smtClean="0"/>
              <a:pPr/>
              <a:t>‹#›</a:t>
            </a:fld>
            <a:endParaRPr lang="en-US"/>
          </a:p>
        </p:txBody>
      </p:sp>
    </p:spTree>
    <p:extLst>
      <p:ext uri="{BB962C8B-B14F-4D97-AF65-F5344CB8AC3E}">
        <p14:creationId xmlns:p14="http://schemas.microsoft.com/office/powerpoint/2010/main" val="2035941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859B14B-67FD-44FE-998A-E81517A4B74B}" type="datetimeFigureOut">
              <a:rPr lang="en-US" smtClean="0"/>
              <a:pPr/>
              <a:t>9/11/17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DE55C17-BBFD-4173-8E3C-A7A254B5CDF7}" type="slidenum">
              <a:rPr lang="en-US" smtClean="0"/>
              <a:pPr/>
              <a:t>‹#›</a:t>
            </a:fld>
            <a:endParaRPr lang="en-US"/>
          </a:p>
        </p:txBody>
      </p:sp>
    </p:spTree>
    <p:extLst>
      <p:ext uri="{BB962C8B-B14F-4D97-AF65-F5344CB8AC3E}">
        <p14:creationId xmlns:p14="http://schemas.microsoft.com/office/powerpoint/2010/main" val="3356267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52A1C6-7D65-418E-AFFC-5E93388B1F64}" type="datetimeFigureOut">
              <a:rPr lang="en-US" smtClean="0"/>
              <a:pPr/>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40EF-C037-4028-B3DE-ED68F17EAB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2A1C6-7D65-418E-AFFC-5E93388B1F64}" type="datetimeFigureOut">
              <a:rPr lang="en-US" smtClean="0"/>
              <a:pPr/>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40EF-C037-4028-B3DE-ED68F17EAB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2A1C6-7D65-418E-AFFC-5E93388B1F64}" type="datetimeFigureOut">
              <a:rPr lang="en-US" smtClean="0"/>
              <a:pPr/>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40EF-C037-4028-B3DE-ED68F17EAB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2A1C6-7D65-418E-AFFC-5E93388B1F64}" type="datetimeFigureOut">
              <a:rPr lang="en-US" smtClean="0"/>
              <a:pPr/>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40EF-C037-4028-B3DE-ED68F17EAB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52A1C6-7D65-418E-AFFC-5E93388B1F64}" type="datetimeFigureOut">
              <a:rPr lang="en-US" smtClean="0"/>
              <a:pPr/>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40EF-C037-4028-B3DE-ED68F17EAB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52A1C6-7D65-418E-AFFC-5E93388B1F64}" type="datetimeFigureOut">
              <a:rPr lang="en-US" smtClean="0"/>
              <a:pPr/>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140EF-C037-4028-B3DE-ED68F17EAB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52A1C6-7D65-418E-AFFC-5E93388B1F64}" type="datetimeFigureOut">
              <a:rPr lang="en-US" smtClean="0"/>
              <a:pPr/>
              <a:t>9/11/17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140EF-C037-4028-B3DE-ED68F17EAB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52A1C6-7D65-418E-AFFC-5E93388B1F64}" type="datetimeFigureOut">
              <a:rPr lang="en-US" smtClean="0"/>
              <a:pPr/>
              <a:t>9/11/17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140EF-C037-4028-B3DE-ED68F17EAB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2A1C6-7D65-418E-AFFC-5E93388B1F64}" type="datetimeFigureOut">
              <a:rPr lang="en-US" smtClean="0"/>
              <a:pPr/>
              <a:t>9/11/17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140EF-C037-4028-B3DE-ED68F17EAB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52A1C6-7D65-418E-AFFC-5E93388B1F64}" type="datetimeFigureOut">
              <a:rPr lang="en-US" smtClean="0"/>
              <a:pPr/>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140EF-C037-4028-B3DE-ED68F17EAB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52A1C6-7D65-418E-AFFC-5E93388B1F64}" type="datetimeFigureOut">
              <a:rPr lang="en-US" smtClean="0"/>
              <a:pPr/>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140EF-C037-4028-B3DE-ED68F17EAB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2A1C6-7D65-418E-AFFC-5E93388B1F64}" type="datetimeFigureOut">
              <a:rPr lang="en-US" smtClean="0"/>
              <a:pPr/>
              <a:t>9/11/17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140EF-C037-4028-B3DE-ED68F17EAB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greenfieldgeography.wikispaces.com/International+participation+and+success" TargetMode="External"/><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theguardian.com/lifeandstyle/the-running-blog/video/2013/jul/02/kenyans-best-distance-runners-vide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actors%20participation%20in%20.do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rcgis.com/home/webmap/viewer.html?webmap=718b4a6177a647579c07a91239a6a2ae" TargetMode="Externa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7713" y="1600200"/>
            <a:ext cx="8982940" cy="4343400"/>
          </a:xfrm>
          <a:prstGeom prst="rect">
            <a:avLst/>
          </a:prstGeom>
        </p:spPr>
      </p:pic>
    </p:spTree>
    <p:extLst>
      <p:ext uri="{BB962C8B-B14F-4D97-AF65-F5344CB8AC3E}">
        <p14:creationId xmlns:p14="http://schemas.microsoft.com/office/powerpoint/2010/main" val="1524220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participation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solidFill>
                  <a:srgbClr val="FF0000"/>
                </a:solidFill>
              </a:rPr>
              <a:t>Human (economic): </a:t>
            </a:r>
            <a:r>
              <a:rPr lang="en-US" dirty="0" smtClean="0"/>
              <a:t>most sports need facilities therefore there is a relationship between participation and economic factors. E.g. most gold courses in MEDCs and NICs (with the exception of golf courses made for  tourism in LEDCS).</a:t>
            </a:r>
          </a:p>
          <a:p>
            <a:pPr>
              <a:buNone/>
            </a:pPr>
            <a:endParaRPr lang="en-US" dirty="0">
              <a:solidFill>
                <a:srgbClr val="FF0000"/>
              </a:solidFill>
            </a:endParaRPr>
          </a:p>
          <a:p>
            <a:pPr>
              <a:buNone/>
            </a:pPr>
            <a:r>
              <a:rPr lang="en-US" dirty="0" smtClean="0"/>
              <a:t>In LEDCs funding is limited (except in boarding schools)</a:t>
            </a:r>
          </a:p>
          <a:p>
            <a:pPr>
              <a:buNone/>
            </a:pPr>
            <a:endParaRPr lang="en-US"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participation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solidFill>
                  <a:srgbClr val="0070C0"/>
                </a:solidFill>
              </a:rPr>
              <a:t>Human (political): </a:t>
            </a:r>
            <a:r>
              <a:rPr lang="en-US" dirty="0" smtClean="0"/>
              <a:t>geographical ‘models’ of national sports systems:</a:t>
            </a:r>
          </a:p>
          <a:p>
            <a:r>
              <a:rPr lang="en-US" dirty="0" smtClean="0"/>
              <a:t>Eastern bloc uses sports to show how successful the communist bloc is</a:t>
            </a:r>
          </a:p>
          <a:p>
            <a:r>
              <a:rPr lang="en-US" dirty="0" smtClean="0"/>
              <a:t>The emergent national model for SE Asian and Africa often uses organizations such as the police force and army to develop talent</a:t>
            </a:r>
          </a:p>
          <a:p>
            <a:r>
              <a:rPr lang="en-US" dirty="0" smtClean="0"/>
              <a:t>The American model is bases on competition and rewarding success. </a:t>
            </a:r>
          </a:p>
          <a:p>
            <a:pPr>
              <a:buNone/>
            </a:pPr>
            <a:endParaRPr lang="en-US" dirty="0">
              <a:solidFill>
                <a:srgbClr val="0070C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participation </a:t>
            </a:r>
            <a:endParaRPr lang="en-US" dirty="0"/>
          </a:p>
        </p:txBody>
      </p:sp>
      <p:sp>
        <p:nvSpPr>
          <p:cNvPr id="3" name="Content Placeholder 2"/>
          <p:cNvSpPr>
            <a:spLocks noGrp="1"/>
          </p:cNvSpPr>
          <p:nvPr>
            <p:ph sz="half" idx="1"/>
          </p:nvPr>
        </p:nvSpPr>
        <p:spPr/>
        <p:txBody>
          <a:bodyPr>
            <a:normAutofit fontScale="92500"/>
          </a:bodyPr>
          <a:lstStyle/>
          <a:p>
            <a:pPr>
              <a:buNone/>
            </a:pPr>
            <a:r>
              <a:rPr lang="en-US" dirty="0" smtClean="0">
                <a:solidFill>
                  <a:schemeClr val="accent6">
                    <a:lumMod val="50000"/>
                  </a:schemeClr>
                </a:solidFill>
              </a:rPr>
              <a:t>Cultural: </a:t>
            </a:r>
            <a:r>
              <a:rPr lang="en-US" dirty="0" smtClean="0"/>
              <a:t>e.g. low participation in running and swimming by Muslim women. The convention for Muslim women to stay robed mean that certain Muslim athletes such as Moroccan middle distance runner </a:t>
            </a:r>
            <a:r>
              <a:rPr lang="en-US" dirty="0" err="1" smtClean="0"/>
              <a:t>Hasna</a:t>
            </a:r>
            <a:r>
              <a:rPr lang="en-US" dirty="0" smtClean="0"/>
              <a:t> </a:t>
            </a:r>
            <a:r>
              <a:rPr lang="en-US" dirty="0" err="1" smtClean="0"/>
              <a:t>Benhassi</a:t>
            </a:r>
            <a:r>
              <a:rPr lang="en-US" dirty="0" smtClean="0"/>
              <a:t>, receive criticism at home. </a:t>
            </a:r>
            <a:endParaRPr lang="en-US" dirty="0">
              <a:solidFill>
                <a:schemeClr val="accent6">
                  <a:lumMod val="50000"/>
                </a:schemeClr>
              </a:solidFill>
            </a:endParaRPr>
          </a:p>
        </p:txBody>
      </p:sp>
      <p:pic>
        <p:nvPicPr>
          <p:cNvPr id="9219" name="Picture 3"/>
          <p:cNvPicPr>
            <a:picLocks noGrp="1" noChangeAspect="1" noChangeArrowheads="1"/>
          </p:cNvPicPr>
          <p:nvPr>
            <p:ph sz="half" idx="2"/>
          </p:nvPr>
        </p:nvPicPr>
        <p:blipFill>
          <a:blip r:embed="rId2" cstate="print"/>
          <a:srcRect/>
          <a:stretch>
            <a:fillRect/>
          </a:stretch>
        </p:blipFill>
        <p:spPr bwMode="auto">
          <a:xfrm>
            <a:off x="5143690" y="2244134"/>
            <a:ext cx="3047619" cy="323809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participation </a:t>
            </a:r>
            <a:endParaRPr lang="en-US" dirty="0"/>
          </a:p>
        </p:txBody>
      </p:sp>
      <p:sp>
        <p:nvSpPr>
          <p:cNvPr id="3" name="Content Placeholder 2"/>
          <p:cNvSpPr>
            <a:spLocks noGrp="1"/>
          </p:cNvSpPr>
          <p:nvPr>
            <p:ph idx="1"/>
          </p:nvPr>
        </p:nvSpPr>
        <p:spPr/>
        <p:txBody>
          <a:bodyPr/>
          <a:lstStyle/>
          <a:p>
            <a:pPr>
              <a:buNone/>
            </a:pPr>
            <a:r>
              <a:rPr lang="en-US" dirty="0" smtClean="0">
                <a:solidFill>
                  <a:srgbClr val="7030A0"/>
                </a:solidFill>
              </a:rPr>
              <a:t>Social: </a:t>
            </a:r>
            <a:r>
              <a:rPr lang="en-US" dirty="0" smtClean="0"/>
              <a:t>certain people cannot afford membership fees, to certain sports. Certain sports (e.g. golf) have high fees to keep the sport ‘exclusive’. </a:t>
            </a:r>
            <a:endParaRPr lang="en-US" dirty="0">
              <a:solidFill>
                <a:srgbClr val="7030A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p:cNvPicPr>
            <a:picLocks noChangeAspect="1" noChangeArrowheads="1"/>
          </p:cNvPicPr>
          <p:nvPr/>
        </p:nvPicPr>
        <p:blipFill>
          <a:blip r:embed="rId2" cstate="print"/>
          <a:srcRect/>
          <a:stretch>
            <a:fillRect/>
          </a:stretch>
        </p:blipFill>
        <p:spPr bwMode="auto">
          <a:xfrm>
            <a:off x="181678" y="304800"/>
            <a:ext cx="8581322" cy="58388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p:cNvPicPr>
            <a:picLocks noChangeAspect="1" noChangeArrowheads="1"/>
          </p:cNvPicPr>
          <p:nvPr/>
        </p:nvPicPr>
        <p:blipFill>
          <a:blip r:embed="rId2" cstate="print"/>
          <a:srcRect/>
          <a:stretch>
            <a:fillRect/>
          </a:stretch>
        </p:blipFill>
        <p:spPr bwMode="auto">
          <a:xfrm>
            <a:off x="280220" y="228600"/>
            <a:ext cx="8449443" cy="6248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2000" dirty="0" smtClean="0"/>
              <a:t>Map to show distribution of medal points in Olympic games</a:t>
            </a:r>
            <a:endParaRPr lang="en-US" sz="2000" dirty="0"/>
          </a:p>
        </p:txBody>
      </p:sp>
      <p:sp>
        <p:nvSpPr>
          <p:cNvPr id="3" name="Content Placeholder 2"/>
          <p:cNvSpPr>
            <a:spLocks noGrp="1"/>
          </p:cNvSpPr>
          <p:nvPr>
            <p:ph idx="1"/>
          </p:nvPr>
        </p:nvSpPr>
        <p:spPr/>
        <p:txBody>
          <a:bodyPr/>
          <a:lstStyle/>
          <a:p>
            <a:endParaRPr lang="en-US"/>
          </a:p>
        </p:txBody>
      </p:sp>
      <p:pic>
        <p:nvPicPr>
          <p:cNvPr id="3073" name="Picture 1"/>
          <p:cNvPicPr>
            <a:picLocks noChangeAspect="1" noChangeArrowheads="1"/>
          </p:cNvPicPr>
          <p:nvPr/>
        </p:nvPicPr>
        <p:blipFill>
          <a:blip r:embed="rId2" cstate="print"/>
          <a:srcRect/>
          <a:stretch>
            <a:fillRect/>
          </a:stretch>
        </p:blipFill>
        <p:spPr bwMode="auto">
          <a:xfrm>
            <a:off x="1" y="990600"/>
            <a:ext cx="9106250" cy="56197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6866" name="Picture 2"/>
          <p:cNvPicPr>
            <a:picLocks noChangeAspect="1" noChangeArrowheads="1"/>
          </p:cNvPicPr>
          <p:nvPr/>
        </p:nvPicPr>
        <p:blipFill>
          <a:blip r:embed="rId2" cstate="print"/>
          <a:srcRect/>
          <a:stretch>
            <a:fillRect/>
          </a:stretch>
        </p:blipFill>
        <p:spPr bwMode="auto">
          <a:xfrm>
            <a:off x="0" y="533400"/>
            <a:ext cx="8991600" cy="583545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country v golf</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Describe the difference in participation in the two sports.</a:t>
            </a:r>
          </a:p>
          <a:p>
            <a:pPr marL="514350" indent="-514350">
              <a:buAutoNum type="arabicPeriod"/>
            </a:pPr>
            <a:r>
              <a:rPr lang="en-US" dirty="0" smtClean="0"/>
              <a:t>What factors will influence this participation?</a:t>
            </a:r>
            <a:endParaRPr lang="en-US" dirty="0"/>
          </a:p>
        </p:txBody>
      </p:sp>
      <p:pic>
        <p:nvPicPr>
          <p:cNvPr id="2050" name="Picture 2" descr="http://www.english-online.at/sports/african-runners/asbel-kiprop.jpeg"/>
          <p:cNvPicPr>
            <a:picLocks noChangeAspect="1" noChangeArrowheads="1"/>
          </p:cNvPicPr>
          <p:nvPr/>
        </p:nvPicPr>
        <p:blipFill>
          <a:blip r:embed="rId2" cstate="print"/>
          <a:srcRect/>
          <a:stretch>
            <a:fillRect/>
          </a:stretch>
        </p:blipFill>
        <p:spPr bwMode="auto">
          <a:xfrm>
            <a:off x="323850" y="3505199"/>
            <a:ext cx="1981200" cy="2860318"/>
          </a:xfrm>
          <a:prstGeom prst="rect">
            <a:avLst/>
          </a:prstGeom>
          <a:noFill/>
        </p:spPr>
      </p:pic>
      <p:pic>
        <p:nvPicPr>
          <p:cNvPr id="2052" name="Picture 4" descr="http://cablemodem.fibertel.com.ar/turismoba/prueba/fotos_paseos/golf%20day.jpg"/>
          <p:cNvPicPr>
            <a:picLocks noChangeAspect="1" noChangeArrowheads="1"/>
          </p:cNvPicPr>
          <p:nvPr/>
        </p:nvPicPr>
        <p:blipFill>
          <a:blip r:embed="rId3" cstate="print"/>
          <a:srcRect/>
          <a:stretch>
            <a:fillRect/>
          </a:stretch>
        </p:blipFill>
        <p:spPr bwMode="auto">
          <a:xfrm>
            <a:off x="2590800" y="3404799"/>
            <a:ext cx="2209800" cy="3061117"/>
          </a:xfrm>
          <a:prstGeom prst="rect">
            <a:avLst/>
          </a:prstGeom>
          <a:noFill/>
        </p:spPr>
      </p:pic>
      <p:sp>
        <p:nvSpPr>
          <p:cNvPr id="4" name="TextBox 3"/>
          <p:cNvSpPr txBox="1"/>
          <p:nvPr/>
        </p:nvSpPr>
        <p:spPr>
          <a:xfrm>
            <a:off x="5086350" y="3735028"/>
            <a:ext cx="2971800" cy="1477328"/>
          </a:xfrm>
          <a:prstGeom prst="rect">
            <a:avLst/>
          </a:prstGeom>
          <a:noFill/>
        </p:spPr>
        <p:txBody>
          <a:bodyPr wrap="square" rtlCol="0">
            <a:spAutoFit/>
          </a:bodyPr>
          <a:lstStyle/>
          <a:p>
            <a:r>
              <a:rPr lang="en-US" dirty="0" smtClean="0"/>
              <a:t>Resources:</a:t>
            </a:r>
          </a:p>
          <a:p>
            <a:r>
              <a:rPr lang="en-US" dirty="0">
                <a:hlinkClick r:id="rId4"/>
              </a:rPr>
              <a:t>http://</a:t>
            </a:r>
            <a:r>
              <a:rPr lang="en-US" dirty="0" smtClean="0">
                <a:hlinkClick r:id="rId4"/>
              </a:rPr>
              <a:t>greenfieldgeography.wikispaces.com/International+participation+and+success</a:t>
            </a:r>
            <a:endParaRPr lang="en-US" dirty="0" smtClean="0"/>
          </a:p>
          <a:p>
            <a:r>
              <a:rPr lang="en-US" dirty="0" smtClean="0"/>
              <a:t>IB textbook p234-235</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50740" y="15433"/>
            <a:ext cx="8322556" cy="6239040"/>
          </a:xfrm>
          <a:prstGeom prst="rect">
            <a:avLst/>
          </a:prstGeom>
        </p:spPr>
      </p:pic>
    </p:spTree>
    <p:extLst>
      <p:ext uri="{BB962C8B-B14F-4D97-AF65-F5344CB8AC3E}">
        <p14:creationId xmlns:p14="http://schemas.microsoft.com/office/powerpoint/2010/main" val="347064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7030A0"/>
                </a:solidFill>
              </a:rPr>
              <a:t>Participation rate: </a:t>
            </a:r>
            <a:r>
              <a:rPr lang="en-US" dirty="0" smtClean="0"/>
              <a:t>refers to the proportion of a population that takes part in a specific sporting activity. </a:t>
            </a:r>
            <a:endParaRPr lang="en-US" dirty="0" smtClean="0">
              <a:solidFill>
                <a:srgbClr val="7030A0"/>
              </a:solidFill>
            </a:endParaRPr>
          </a:p>
          <a:p>
            <a:endParaRPr lang="en-US" dirty="0"/>
          </a:p>
        </p:txBody>
      </p:sp>
    </p:spTree>
    <p:extLst>
      <p:ext uri="{BB962C8B-B14F-4D97-AF65-F5344CB8AC3E}">
        <p14:creationId xmlns:p14="http://schemas.microsoft.com/office/powerpoint/2010/main" val="622811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u="sng" dirty="0">
                <a:hlinkClick r:id="rId2"/>
              </a:rPr>
              <a:t>http://www.theguardian.com/lifeandstyle/the-running-blog/video/2013/jul/02/kenyans-best-distance-runners-video</a:t>
            </a:r>
            <a:r>
              <a:rPr lang="en-US" dirty="0"/>
              <a:t/>
            </a:r>
            <a:br>
              <a:rPr lang="en-US" dirty="0"/>
            </a:br>
            <a:r>
              <a:rPr lang="en-US" dirty="0" smtClean="0"/>
              <a:t>Video clip – the factor that affect participation and success in distance running (case study Kenya)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4380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a:t>
            </a:r>
            <a:r>
              <a:rPr lang="en-US" b="1" dirty="0" smtClean="0"/>
              <a:t>xam </a:t>
            </a:r>
            <a:r>
              <a:rPr lang="en-US" b="1" dirty="0"/>
              <a:t>question</a:t>
            </a:r>
            <a:br>
              <a:rPr lang="en-US" b="1" dirty="0"/>
            </a:br>
            <a:endParaRPr lang="en-US" dirty="0"/>
          </a:p>
        </p:txBody>
      </p:sp>
      <p:sp>
        <p:nvSpPr>
          <p:cNvPr id="3" name="Content Placeholder 2"/>
          <p:cNvSpPr>
            <a:spLocks noGrp="1"/>
          </p:cNvSpPr>
          <p:nvPr>
            <p:ph idx="1"/>
          </p:nvPr>
        </p:nvSpPr>
        <p:spPr/>
        <p:txBody>
          <a:bodyPr/>
          <a:lstStyle/>
          <a:p>
            <a:r>
              <a:rPr lang="en-US" i="1" dirty="0" err="1" smtClean="0"/>
              <a:t>Analyse</a:t>
            </a:r>
            <a:r>
              <a:rPr lang="en-US" i="1" dirty="0" smtClean="0"/>
              <a:t> </a:t>
            </a:r>
            <a:r>
              <a:rPr lang="en-US" b="1" i="1" dirty="0"/>
              <a:t>three</a:t>
            </a:r>
            <a:r>
              <a:rPr lang="en-US" i="1" dirty="0"/>
              <a:t> geographic factors, other than accessibility and affluence, that determine levels of participation in one named sport you have studied. [2 + 2 + 2]</a:t>
            </a:r>
            <a:endParaRPr lang="en-US" dirty="0"/>
          </a:p>
          <a:p>
            <a:endParaRPr lang="en-US" dirty="0"/>
          </a:p>
        </p:txBody>
      </p:sp>
    </p:spTree>
    <p:extLst>
      <p:ext uri="{BB962C8B-B14F-4D97-AF65-F5344CB8AC3E}">
        <p14:creationId xmlns:p14="http://schemas.microsoft.com/office/powerpoint/2010/main" val="1348110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scheme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Participation </a:t>
            </a:r>
            <a:r>
              <a:rPr lang="en-US" dirty="0"/>
              <a:t>may be on a local, national or international scale.</a:t>
            </a:r>
          </a:p>
          <a:p>
            <a:pPr marL="0" indent="0">
              <a:buNone/>
            </a:pPr>
            <a:r>
              <a:rPr lang="en-US" dirty="0"/>
              <a:t>Candidates are expected to consider three distinct factors. 2 marks are available for each developed factor up to a maximum of 6 marks.</a:t>
            </a:r>
          </a:p>
          <a:p>
            <a:pPr marL="0" indent="0">
              <a:buNone/>
            </a:pPr>
            <a:r>
              <a:rPr lang="en-US" dirty="0"/>
              <a:t>The range of answers is wide, but could include </a:t>
            </a:r>
            <a:r>
              <a:rPr lang="en-US" b="1" dirty="0"/>
              <a:t>socio-economic factors, education levels, funding, investment in infrastructure, marketing, role of governing body, media exposure, or facility requirements.</a:t>
            </a:r>
            <a:endParaRPr lang="en-US" dirty="0"/>
          </a:p>
          <a:p>
            <a:pPr marL="0" indent="0">
              <a:buNone/>
            </a:pPr>
            <a:r>
              <a:rPr lang="en-US" dirty="0"/>
              <a:t>The answer may focus on the numbers of nations participating in international sports or individuals participating in sports.</a:t>
            </a:r>
          </a:p>
          <a:p>
            <a:pPr marL="0" indent="0">
              <a:buNone/>
            </a:pPr>
            <a:r>
              <a:rPr lang="en-US" dirty="0"/>
              <a:t>There may be other valid approaches, such as levels of spectator participation.</a:t>
            </a:r>
          </a:p>
          <a:p>
            <a:endParaRPr lang="en-US" dirty="0"/>
          </a:p>
        </p:txBody>
      </p:sp>
    </p:spTree>
    <p:extLst>
      <p:ext uri="{BB962C8B-B14F-4D97-AF65-F5344CB8AC3E}">
        <p14:creationId xmlns:p14="http://schemas.microsoft.com/office/powerpoint/2010/main" val="2198506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an essay question:</a:t>
            </a:r>
            <a:endParaRPr lang="en-US" dirty="0"/>
          </a:p>
        </p:txBody>
      </p:sp>
      <p:sp>
        <p:nvSpPr>
          <p:cNvPr id="5" name="Content Placeholder 4"/>
          <p:cNvSpPr>
            <a:spLocks noGrp="1"/>
          </p:cNvSpPr>
          <p:nvPr>
            <p:ph idx="1"/>
          </p:nvPr>
        </p:nvSpPr>
        <p:spPr>
          <a:xfrm>
            <a:off x="458165" y="1219200"/>
            <a:ext cx="8229600" cy="5029200"/>
          </a:xfrm>
        </p:spPr>
        <p:txBody>
          <a:bodyPr>
            <a:normAutofit fontScale="77500" lnSpcReduction="20000"/>
          </a:bodyPr>
          <a:lstStyle/>
          <a:p>
            <a:r>
              <a:rPr lang="en-US" sz="3500" b="1" dirty="0" smtClean="0">
                <a:solidFill>
                  <a:srgbClr val="FF0000"/>
                </a:solidFill>
              </a:rPr>
              <a:t>Discuss the international variation in the level of participation in world sporting events (10)</a:t>
            </a:r>
          </a:p>
          <a:p>
            <a:pPr>
              <a:buNone/>
            </a:pPr>
            <a:r>
              <a:rPr lang="en-US" dirty="0" smtClean="0"/>
              <a:t>Discuss the reasons why there is a variation in participation in at least 2 international sports</a:t>
            </a:r>
          </a:p>
          <a:p>
            <a:pPr>
              <a:buNone/>
            </a:pPr>
            <a:r>
              <a:rPr lang="en-US" dirty="0" smtClean="0"/>
              <a:t>Think about why some areas have a lot of participation and why other areas have little participation. </a:t>
            </a:r>
          </a:p>
          <a:p>
            <a:pPr>
              <a:buNone/>
            </a:pPr>
            <a:r>
              <a:rPr lang="en-US" dirty="0" smtClean="0"/>
              <a:t>Think about classifying the information into categories e.g. physical political, cultural, social, economic</a:t>
            </a:r>
          </a:p>
          <a:p>
            <a:pPr>
              <a:buNone/>
            </a:pPr>
            <a:r>
              <a:rPr lang="en-US" dirty="0" smtClean="0"/>
              <a:t>You could be more evaluative and analytical by discussing in depth/ considering which factors are more important for participation/ a lack of participation in particular sports, pointing out anomalies etc</a:t>
            </a:r>
          </a:p>
          <a:p>
            <a:pPr>
              <a:buNone/>
            </a:pPr>
            <a:r>
              <a:rPr lang="en-US" dirty="0" smtClean="0"/>
              <a:t>Make sure in your conclusion you answer the question – what is the variation/why is there a variation in participation?</a:t>
            </a:r>
            <a:endParaRPr lang="en-US" dirty="0"/>
          </a:p>
        </p:txBody>
      </p:sp>
      <p:sp>
        <p:nvSpPr>
          <p:cNvPr id="3" name="TextBox 2"/>
          <p:cNvSpPr txBox="1"/>
          <p:nvPr/>
        </p:nvSpPr>
        <p:spPr>
          <a:xfrm>
            <a:off x="5257800" y="6172200"/>
            <a:ext cx="2743200" cy="369332"/>
          </a:xfrm>
          <a:prstGeom prst="rect">
            <a:avLst/>
          </a:prstGeom>
          <a:noFill/>
        </p:spPr>
        <p:txBody>
          <a:bodyPr wrap="square" rtlCol="0">
            <a:spAutoFit/>
          </a:bodyPr>
          <a:lstStyle/>
          <a:p>
            <a:r>
              <a:rPr lang="en-US" dirty="0" smtClean="0"/>
              <a:t>Model example essay: </a:t>
            </a:r>
            <a:r>
              <a:rPr lang="en-US" dirty="0" smtClean="0">
                <a:hlinkClick r:id="rId2" action="ppaction://hlinkfile"/>
              </a:rPr>
              <a:t>here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most popular sport by nation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7200" y="1905000"/>
            <a:ext cx="8043969" cy="3638550"/>
          </a:xfrm>
          <a:prstGeom prst="rect">
            <a:avLst/>
          </a:prstGeom>
        </p:spPr>
      </p:pic>
    </p:spTree>
    <p:extLst>
      <p:ext uri="{BB962C8B-B14F-4D97-AF65-F5344CB8AC3E}">
        <p14:creationId xmlns:p14="http://schemas.microsoft.com/office/powerpoint/2010/main" val="2142820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greatest sporting nations: </a:t>
            </a:r>
            <a:r>
              <a:rPr lang="en-US" dirty="0" smtClean="0">
                <a:hlinkClick r:id="rId2"/>
              </a:rPr>
              <a:t>ARCGIS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60647" y="1600200"/>
            <a:ext cx="9229725" cy="4391628"/>
          </a:xfrm>
          <a:prstGeom prst="rect">
            <a:avLst/>
          </a:prstGeom>
        </p:spPr>
      </p:pic>
    </p:spTree>
    <p:extLst>
      <p:ext uri="{BB962C8B-B14F-4D97-AF65-F5344CB8AC3E}">
        <p14:creationId xmlns:p14="http://schemas.microsoft.com/office/powerpoint/2010/main" val="896885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Task: Using the maps on the previous 2 slides…</a:t>
            </a:r>
            <a:endParaRPr lang="en-US" dirty="0"/>
          </a:p>
        </p:txBody>
      </p:sp>
      <p:sp>
        <p:nvSpPr>
          <p:cNvPr id="3" name="Content Placeholder 2"/>
          <p:cNvSpPr>
            <a:spLocks noGrp="1"/>
          </p:cNvSpPr>
          <p:nvPr>
            <p:ph idx="1"/>
          </p:nvPr>
        </p:nvSpPr>
        <p:spPr/>
        <p:txBody>
          <a:bodyPr/>
          <a:lstStyle/>
          <a:p>
            <a:r>
              <a:rPr lang="en-US" dirty="0"/>
              <a:t>Take a screen shot of the </a:t>
            </a:r>
            <a:r>
              <a:rPr lang="en-US" dirty="0" err="1"/>
              <a:t>ArcGis</a:t>
            </a:r>
            <a:r>
              <a:rPr lang="en-US" dirty="0"/>
              <a:t> map and then comment on the spatial distribution and levels of success in sport around the world. Can you identify and areas of the world that would link with particular sports? </a:t>
            </a:r>
            <a:br>
              <a:rPr lang="en-US" dirty="0"/>
            </a:br>
            <a:r>
              <a:rPr lang="en-US" dirty="0"/>
              <a:t/>
            </a:r>
            <a:br>
              <a:rPr lang="en-US" dirty="0"/>
            </a:br>
            <a:r>
              <a:rPr lang="en-US" dirty="0"/>
              <a:t>Check out Asia and Australasia. What sports are popular in these places? Why is this? </a:t>
            </a:r>
          </a:p>
        </p:txBody>
      </p:sp>
    </p:spTree>
    <p:extLst>
      <p:ext uri="{BB962C8B-B14F-4D97-AF65-F5344CB8AC3E}">
        <p14:creationId xmlns:p14="http://schemas.microsoft.com/office/powerpoint/2010/main" val="4104208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participation</a:t>
            </a:r>
            <a:endParaRPr lang="en-US" dirty="0"/>
          </a:p>
        </p:txBody>
      </p:sp>
      <p:sp>
        <p:nvSpPr>
          <p:cNvPr id="3" name="Content Placeholder 2"/>
          <p:cNvSpPr>
            <a:spLocks noGrp="1"/>
          </p:cNvSpPr>
          <p:nvPr>
            <p:ph idx="1"/>
          </p:nvPr>
        </p:nvSpPr>
        <p:spPr/>
        <p:txBody>
          <a:bodyPr/>
          <a:lstStyle/>
          <a:p>
            <a:r>
              <a:rPr lang="en-US" dirty="0" smtClean="0"/>
              <a:t>There are significant spatial variations in the participation of sports. The </a:t>
            </a:r>
            <a:r>
              <a:rPr lang="en-US" dirty="0" smtClean="0">
                <a:solidFill>
                  <a:schemeClr val="tx2">
                    <a:lumMod val="60000"/>
                    <a:lumOff val="40000"/>
                  </a:schemeClr>
                </a:solidFill>
              </a:rPr>
              <a:t>participation rate  </a:t>
            </a:r>
            <a:r>
              <a:rPr lang="en-US" dirty="0" smtClean="0">
                <a:solidFill>
                  <a:schemeClr val="bg2">
                    <a:lumMod val="10000"/>
                  </a:schemeClr>
                </a:solidFill>
              </a:rPr>
              <a:t>refers to the proportion of the population that takes part in a specific sporting activity.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t>What do you think are the factors that influence participation in sport?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pPr>
              <a:buNone/>
            </a:pPr>
            <a:r>
              <a:rPr lang="en-US" b="1" dirty="0" smtClean="0"/>
              <a:t>Can you think in terms of… </a:t>
            </a:r>
          </a:p>
          <a:p>
            <a:r>
              <a:rPr lang="en-US" dirty="0" smtClean="0">
                <a:solidFill>
                  <a:srgbClr val="FF0000"/>
                </a:solidFill>
              </a:rPr>
              <a:t>Social</a:t>
            </a:r>
            <a:r>
              <a:rPr lang="en-US" dirty="0" smtClean="0"/>
              <a:t> e.g. people’s lifestyles</a:t>
            </a:r>
          </a:p>
          <a:p>
            <a:r>
              <a:rPr lang="en-US" dirty="0" smtClean="0">
                <a:solidFill>
                  <a:srgbClr val="0070C0"/>
                </a:solidFill>
              </a:rPr>
              <a:t>Economic</a:t>
            </a:r>
            <a:r>
              <a:rPr lang="en-US" dirty="0" smtClean="0"/>
              <a:t> e.g. people’s wealth</a:t>
            </a:r>
          </a:p>
          <a:p>
            <a:r>
              <a:rPr lang="en-US" dirty="0" smtClean="0">
                <a:solidFill>
                  <a:srgbClr val="7030A0"/>
                </a:solidFill>
              </a:rPr>
              <a:t>Political</a:t>
            </a:r>
            <a:r>
              <a:rPr lang="en-US" dirty="0" smtClean="0"/>
              <a:t> e.g. the role of the government</a:t>
            </a:r>
          </a:p>
          <a:p>
            <a:r>
              <a:rPr lang="en-US" dirty="0" smtClean="0"/>
              <a:t> </a:t>
            </a:r>
            <a:r>
              <a:rPr lang="en-US" dirty="0" smtClean="0">
                <a:solidFill>
                  <a:srgbClr val="FFC000"/>
                </a:solidFill>
              </a:rPr>
              <a:t>Cultural</a:t>
            </a:r>
            <a:r>
              <a:rPr lang="en-US" dirty="0" smtClean="0"/>
              <a:t> e.g. attitudes towards sport</a:t>
            </a:r>
          </a:p>
          <a:p>
            <a:r>
              <a:rPr lang="en-US" dirty="0" smtClean="0"/>
              <a:t> </a:t>
            </a:r>
            <a:r>
              <a:rPr lang="en-US" dirty="0" smtClean="0">
                <a:solidFill>
                  <a:srgbClr val="00B050"/>
                </a:solidFill>
              </a:rPr>
              <a:t>Physical </a:t>
            </a:r>
            <a:r>
              <a:rPr lang="en-US" dirty="0" smtClean="0"/>
              <a:t>e.g. the physical geography of an area/the physical attributes of the human body</a:t>
            </a:r>
            <a:r>
              <a:rPr lang="en-US" dirty="0"/>
              <a:t/>
            </a:r>
            <a:br>
              <a:rPr lang="en-US" dirty="0"/>
            </a:br>
            <a:endParaRPr lang="en-US"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pages </a:t>
            </a:r>
            <a:r>
              <a:rPr lang="en-US" dirty="0" smtClean="0"/>
              <a:t>222 </a:t>
            </a:r>
            <a:r>
              <a:rPr lang="en-US" dirty="0" smtClean="0"/>
              <a:t>of textbook</a:t>
            </a:r>
            <a:endParaRPr lang="en-US" dirty="0"/>
          </a:p>
        </p:txBody>
      </p:sp>
      <p:sp>
        <p:nvSpPr>
          <p:cNvPr id="3" name="Content Placeholder 2"/>
          <p:cNvSpPr>
            <a:spLocks noGrp="1"/>
          </p:cNvSpPr>
          <p:nvPr>
            <p:ph idx="1"/>
          </p:nvPr>
        </p:nvSpPr>
        <p:spPr/>
        <p:txBody>
          <a:bodyPr>
            <a:normAutofit fontScale="92500"/>
          </a:bodyPr>
          <a:lstStyle/>
          <a:p>
            <a:r>
              <a:rPr lang="en-US" dirty="0" smtClean="0"/>
              <a:t>Select a sport and try to think of one idea for each of the factors below</a:t>
            </a:r>
          </a:p>
          <a:p>
            <a:r>
              <a:rPr lang="en-US" dirty="0" smtClean="0">
                <a:solidFill>
                  <a:srgbClr val="FF0000"/>
                </a:solidFill>
              </a:rPr>
              <a:t>Social</a:t>
            </a:r>
            <a:r>
              <a:rPr lang="en-US" dirty="0" smtClean="0"/>
              <a:t> e.g. people’s lifestyles</a:t>
            </a:r>
          </a:p>
          <a:p>
            <a:r>
              <a:rPr lang="en-US" dirty="0" smtClean="0">
                <a:solidFill>
                  <a:srgbClr val="0070C0"/>
                </a:solidFill>
              </a:rPr>
              <a:t>Economic</a:t>
            </a:r>
            <a:r>
              <a:rPr lang="en-US" dirty="0" smtClean="0"/>
              <a:t> e.g. people’s wealth</a:t>
            </a:r>
          </a:p>
          <a:p>
            <a:r>
              <a:rPr lang="en-US" dirty="0" smtClean="0">
                <a:solidFill>
                  <a:srgbClr val="7030A0"/>
                </a:solidFill>
              </a:rPr>
              <a:t>Political</a:t>
            </a:r>
            <a:r>
              <a:rPr lang="en-US" dirty="0" smtClean="0"/>
              <a:t> e.g. the role of the government</a:t>
            </a:r>
          </a:p>
          <a:p>
            <a:r>
              <a:rPr lang="en-US" dirty="0" smtClean="0"/>
              <a:t> </a:t>
            </a:r>
            <a:r>
              <a:rPr lang="en-US" dirty="0" smtClean="0">
                <a:solidFill>
                  <a:srgbClr val="FFC000"/>
                </a:solidFill>
              </a:rPr>
              <a:t>Cultural</a:t>
            </a:r>
            <a:r>
              <a:rPr lang="en-US" dirty="0" smtClean="0"/>
              <a:t> e.g. attitudes towards sport</a:t>
            </a:r>
          </a:p>
          <a:p>
            <a:r>
              <a:rPr lang="en-US" dirty="0" smtClean="0"/>
              <a:t> </a:t>
            </a:r>
            <a:r>
              <a:rPr lang="en-US" dirty="0" smtClean="0">
                <a:solidFill>
                  <a:srgbClr val="00B050"/>
                </a:solidFill>
              </a:rPr>
              <a:t>Physical </a:t>
            </a:r>
            <a:r>
              <a:rPr lang="en-US" dirty="0" smtClean="0"/>
              <a:t>e.g. the physical geography of an area/the physical attributes of the human body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participation: </a:t>
            </a:r>
            <a:endParaRPr lang="en-US" dirty="0"/>
          </a:p>
        </p:txBody>
      </p:sp>
      <p:sp>
        <p:nvSpPr>
          <p:cNvPr id="3" name="Content Placeholder 2"/>
          <p:cNvSpPr>
            <a:spLocks noGrp="1"/>
          </p:cNvSpPr>
          <p:nvPr>
            <p:ph idx="1"/>
          </p:nvPr>
        </p:nvSpPr>
        <p:spPr/>
        <p:txBody>
          <a:bodyPr/>
          <a:lstStyle/>
          <a:p>
            <a:pPr>
              <a:buNone/>
            </a:pPr>
            <a:r>
              <a:rPr lang="en-US" dirty="0" smtClean="0">
                <a:solidFill>
                  <a:srgbClr val="00B050"/>
                </a:solidFill>
              </a:rPr>
              <a:t>Physical</a:t>
            </a:r>
            <a:r>
              <a:rPr lang="en-US" dirty="0" smtClean="0"/>
              <a:t>: certain sports need certain physical facts e.g. skiing needs mountains and snow, coastal areas with large waves for surfing. It has also bee  suggested that the increase in red blood cells concentration at high altitudes helps runners which is why there is a high concentration of runners from Ethiopia and Kenya </a:t>
            </a:r>
            <a:endParaRPr lang="en-US" dirty="0"/>
          </a:p>
        </p:txBody>
      </p:sp>
      <p:sp>
        <p:nvSpPr>
          <p:cNvPr id="4" name="TextBox 3"/>
          <p:cNvSpPr txBox="1"/>
          <p:nvPr/>
        </p:nvSpPr>
        <p:spPr>
          <a:xfrm>
            <a:off x="4572000" y="5486400"/>
            <a:ext cx="3429000" cy="923330"/>
          </a:xfrm>
          <a:prstGeom prst="rect">
            <a:avLst/>
          </a:prstGeom>
          <a:noFill/>
        </p:spPr>
        <p:txBody>
          <a:bodyPr wrap="square" rtlCol="0">
            <a:spAutoFit/>
          </a:bodyPr>
          <a:lstStyle/>
          <a:p>
            <a:r>
              <a:rPr lang="en-US" dirty="0" smtClean="0">
                <a:solidFill>
                  <a:srgbClr val="7030A0"/>
                </a:solidFill>
              </a:rPr>
              <a:t>Make notes on the physical factors that impact sports on p220 of textbook</a:t>
            </a:r>
            <a:endParaRPr lang="en-US" dirty="0">
              <a:solidFill>
                <a:srgbClr val="7030A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1399</TotalTime>
  <Words>809</Words>
  <Application>Microsoft Macintosh PowerPoint</Application>
  <PresentationFormat>On-screen Show (4:3)</PresentationFormat>
  <Paragraphs>62</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Calibri</vt:lpstr>
      <vt:lpstr>Arial</vt:lpstr>
      <vt:lpstr>Office Theme</vt:lpstr>
      <vt:lpstr>PowerPoint Presentation</vt:lpstr>
      <vt:lpstr>Key term:</vt:lpstr>
      <vt:lpstr>The most popular sport by nation</vt:lpstr>
      <vt:lpstr>The greatest sporting nations: ARCGIS</vt:lpstr>
      <vt:lpstr>Task: Using the maps on the previous 2 slides…</vt:lpstr>
      <vt:lpstr>Factors affecting participation</vt:lpstr>
      <vt:lpstr> What do you think are the factors that influence participation in sport? </vt:lpstr>
      <vt:lpstr>Read pages 222 of textbook</vt:lpstr>
      <vt:lpstr>Factors affecting participation: </vt:lpstr>
      <vt:lpstr>Factors affecting participation</vt:lpstr>
      <vt:lpstr>Factors affecting participation</vt:lpstr>
      <vt:lpstr>Factors affecting participation </vt:lpstr>
      <vt:lpstr>Factors affecting participation </vt:lpstr>
      <vt:lpstr>PowerPoint Presentation</vt:lpstr>
      <vt:lpstr>PowerPoint Presentation</vt:lpstr>
      <vt:lpstr>Map to show distribution of medal points in Olympic games</vt:lpstr>
      <vt:lpstr>PowerPoint Presentation</vt:lpstr>
      <vt:lpstr>Cross country v golf</vt:lpstr>
      <vt:lpstr>PowerPoint Presentation</vt:lpstr>
      <vt:lpstr>http://www.theguardian.com/lifeandstyle/the-running-blog/video/2013/jul/02/kenyans-best-distance-runners-video Video clip – the factor that affect participation and success in distance running (case study Kenya)</vt:lpstr>
      <vt:lpstr>Exam question </vt:lpstr>
      <vt:lpstr>Mark scheme</vt:lpstr>
      <vt:lpstr>Example of an essay question:</vt:lpstr>
    </vt:vector>
  </TitlesOfParts>
  <Company>BSH</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geography of sport and leisure: factors affecting the participation rates, location of stadium and the effects of the sport</dc:title>
  <dc:creator>agoodfellow</dc:creator>
  <cp:lastModifiedBy>Anna Bennett</cp:lastModifiedBy>
  <cp:revision>145</cp:revision>
  <dcterms:created xsi:type="dcterms:W3CDTF">2010-11-08T19:16:11Z</dcterms:created>
  <dcterms:modified xsi:type="dcterms:W3CDTF">2017-09-11T22:07:17Z</dcterms:modified>
</cp:coreProperties>
</file>