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5" r:id="rId6"/>
    <p:sldId id="256" r:id="rId7"/>
    <p:sldId id="259" r:id="rId8"/>
    <p:sldId id="260" r:id="rId9"/>
    <p:sldId id="261" r:id="rId10"/>
    <p:sldId id="262" r:id="rId11"/>
    <p:sldId id="264" r:id="rId12"/>
    <p:sldId id="263" r:id="rId13"/>
    <p:sldId id="266" r:id="rId14"/>
    <p:sldId id="258" r:id="rId1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8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64D36-0840-0D4C-B9A4-A49C4C6041A5}" v="2" dt="2020-02-26T08:51:38.715"/>
    <p1510:client id="{2CF35939-70C7-4BD5-88A3-B9368F7D89E9}" v="92" dt="2020-02-25T19:57:25.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872"/>
  </p:normalViewPr>
  <p:slideViewPr>
    <p:cSldViewPr snapToGrid="0">
      <p:cViewPr varScale="1">
        <p:scale>
          <a:sx n="87" d="100"/>
          <a:sy n="87" d="100"/>
        </p:scale>
        <p:origin x="35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5A0F0E-7F60-483C-ADEF-3C66EFF32363}"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7CFEF-42B8-4C02-BD50-E18C31A79CE3}" type="slidenum">
              <a:rPr lang="en-GB" smtClean="0"/>
              <a:t>‹#›</a:t>
            </a:fld>
            <a:endParaRPr lang="en-GB"/>
          </a:p>
        </p:txBody>
      </p:sp>
    </p:spTree>
    <p:extLst>
      <p:ext uri="{BB962C8B-B14F-4D97-AF65-F5344CB8AC3E}">
        <p14:creationId xmlns:p14="http://schemas.microsoft.com/office/powerpoint/2010/main" val="365875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5A0F0E-7F60-483C-ADEF-3C66EFF32363}"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7CFEF-42B8-4C02-BD50-E18C31A79CE3}" type="slidenum">
              <a:rPr lang="en-GB" smtClean="0"/>
              <a:t>‹#›</a:t>
            </a:fld>
            <a:endParaRPr lang="en-GB"/>
          </a:p>
        </p:txBody>
      </p:sp>
    </p:spTree>
    <p:extLst>
      <p:ext uri="{BB962C8B-B14F-4D97-AF65-F5344CB8AC3E}">
        <p14:creationId xmlns:p14="http://schemas.microsoft.com/office/powerpoint/2010/main" val="91864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5A0F0E-7F60-483C-ADEF-3C66EFF32363}"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7CFEF-42B8-4C02-BD50-E18C31A79CE3}" type="slidenum">
              <a:rPr lang="en-GB" smtClean="0"/>
              <a:t>‹#›</a:t>
            </a:fld>
            <a:endParaRPr lang="en-GB"/>
          </a:p>
        </p:txBody>
      </p:sp>
    </p:spTree>
    <p:extLst>
      <p:ext uri="{BB962C8B-B14F-4D97-AF65-F5344CB8AC3E}">
        <p14:creationId xmlns:p14="http://schemas.microsoft.com/office/powerpoint/2010/main" val="351298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5A0F0E-7F60-483C-ADEF-3C66EFF32363}"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7CFEF-42B8-4C02-BD50-E18C31A79CE3}" type="slidenum">
              <a:rPr lang="en-GB" smtClean="0"/>
              <a:t>‹#›</a:t>
            </a:fld>
            <a:endParaRPr lang="en-GB"/>
          </a:p>
        </p:txBody>
      </p:sp>
    </p:spTree>
    <p:extLst>
      <p:ext uri="{BB962C8B-B14F-4D97-AF65-F5344CB8AC3E}">
        <p14:creationId xmlns:p14="http://schemas.microsoft.com/office/powerpoint/2010/main" val="365164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5A0F0E-7F60-483C-ADEF-3C66EFF32363}"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7CFEF-42B8-4C02-BD50-E18C31A79CE3}" type="slidenum">
              <a:rPr lang="en-GB" smtClean="0"/>
              <a:t>‹#›</a:t>
            </a:fld>
            <a:endParaRPr lang="en-GB"/>
          </a:p>
        </p:txBody>
      </p:sp>
    </p:spTree>
    <p:extLst>
      <p:ext uri="{BB962C8B-B14F-4D97-AF65-F5344CB8AC3E}">
        <p14:creationId xmlns:p14="http://schemas.microsoft.com/office/powerpoint/2010/main" val="252951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5A0F0E-7F60-483C-ADEF-3C66EFF32363}" type="datetimeFigureOut">
              <a:rPr lang="en-GB" smtClean="0"/>
              <a:t>27/10/2020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C7CFEF-42B8-4C02-BD50-E18C31A79CE3}" type="slidenum">
              <a:rPr lang="en-GB" smtClean="0"/>
              <a:t>‹#›</a:t>
            </a:fld>
            <a:endParaRPr lang="en-GB"/>
          </a:p>
        </p:txBody>
      </p:sp>
    </p:spTree>
    <p:extLst>
      <p:ext uri="{BB962C8B-B14F-4D97-AF65-F5344CB8AC3E}">
        <p14:creationId xmlns:p14="http://schemas.microsoft.com/office/powerpoint/2010/main" val="257020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5A0F0E-7F60-483C-ADEF-3C66EFF32363}" type="datetimeFigureOut">
              <a:rPr lang="en-GB" smtClean="0"/>
              <a:t>27/10/2020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C7CFEF-42B8-4C02-BD50-E18C31A79CE3}" type="slidenum">
              <a:rPr lang="en-GB" smtClean="0"/>
              <a:t>‹#›</a:t>
            </a:fld>
            <a:endParaRPr lang="en-GB"/>
          </a:p>
        </p:txBody>
      </p:sp>
    </p:spTree>
    <p:extLst>
      <p:ext uri="{BB962C8B-B14F-4D97-AF65-F5344CB8AC3E}">
        <p14:creationId xmlns:p14="http://schemas.microsoft.com/office/powerpoint/2010/main" val="256509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5A0F0E-7F60-483C-ADEF-3C66EFF32363}" type="datetimeFigureOut">
              <a:rPr lang="en-GB" smtClean="0"/>
              <a:t>27/10/2020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C7CFEF-42B8-4C02-BD50-E18C31A79CE3}" type="slidenum">
              <a:rPr lang="en-GB" smtClean="0"/>
              <a:t>‹#›</a:t>
            </a:fld>
            <a:endParaRPr lang="en-GB"/>
          </a:p>
        </p:txBody>
      </p:sp>
    </p:spTree>
    <p:extLst>
      <p:ext uri="{BB962C8B-B14F-4D97-AF65-F5344CB8AC3E}">
        <p14:creationId xmlns:p14="http://schemas.microsoft.com/office/powerpoint/2010/main" val="352668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A0F0E-7F60-483C-ADEF-3C66EFF32363}" type="datetimeFigureOut">
              <a:rPr lang="en-GB" smtClean="0"/>
              <a:t>27/10/2020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C7CFEF-42B8-4C02-BD50-E18C31A79CE3}" type="slidenum">
              <a:rPr lang="en-GB" smtClean="0"/>
              <a:t>‹#›</a:t>
            </a:fld>
            <a:endParaRPr lang="en-GB"/>
          </a:p>
        </p:txBody>
      </p:sp>
    </p:spTree>
    <p:extLst>
      <p:ext uri="{BB962C8B-B14F-4D97-AF65-F5344CB8AC3E}">
        <p14:creationId xmlns:p14="http://schemas.microsoft.com/office/powerpoint/2010/main" val="19102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5A0F0E-7F60-483C-ADEF-3C66EFF32363}" type="datetimeFigureOut">
              <a:rPr lang="en-GB" smtClean="0"/>
              <a:t>27/10/2020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C7CFEF-42B8-4C02-BD50-E18C31A79CE3}" type="slidenum">
              <a:rPr lang="en-GB" smtClean="0"/>
              <a:t>‹#›</a:t>
            </a:fld>
            <a:endParaRPr lang="en-GB"/>
          </a:p>
        </p:txBody>
      </p:sp>
    </p:spTree>
    <p:extLst>
      <p:ext uri="{BB962C8B-B14F-4D97-AF65-F5344CB8AC3E}">
        <p14:creationId xmlns:p14="http://schemas.microsoft.com/office/powerpoint/2010/main" val="306536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5A0F0E-7F60-483C-ADEF-3C66EFF32363}" type="datetimeFigureOut">
              <a:rPr lang="en-GB" smtClean="0"/>
              <a:t>27/10/2020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C7CFEF-42B8-4C02-BD50-E18C31A79CE3}" type="slidenum">
              <a:rPr lang="en-GB" smtClean="0"/>
              <a:t>‹#›</a:t>
            </a:fld>
            <a:endParaRPr lang="en-GB"/>
          </a:p>
        </p:txBody>
      </p:sp>
    </p:spTree>
    <p:extLst>
      <p:ext uri="{BB962C8B-B14F-4D97-AF65-F5344CB8AC3E}">
        <p14:creationId xmlns:p14="http://schemas.microsoft.com/office/powerpoint/2010/main" val="221736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C5A0F0E-7F60-483C-ADEF-3C66EFF32363}" type="datetimeFigureOut">
              <a:rPr lang="en-GB" smtClean="0"/>
              <a:t>27/10/2020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EC7CFEF-42B8-4C02-BD50-E18C31A79CE3}" type="slidenum">
              <a:rPr lang="en-GB" smtClean="0"/>
              <a:t>‹#›</a:t>
            </a:fld>
            <a:endParaRPr lang="en-GB"/>
          </a:p>
        </p:txBody>
      </p:sp>
    </p:spTree>
    <p:extLst>
      <p:ext uri="{BB962C8B-B14F-4D97-AF65-F5344CB8AC3E}">
        <p14:creationId xmlns:p14="http://schemas.microsoft.com/office/powerpoint/2010/main" val="526769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CFC929-AC84-49F0-B560-1A52CC5F55D6}"/>
              </a:ext>
            </a:extLst>
          </p:cNvPr>
          <p:cNvSpPr txBox="1"/>
          <p:nvPr/>
        </p:nvSpPr>
        <p:spPr>
          <a:xfrm>
            <a:off x="0" y="0"/>
            <a:ext cx="6858000" cy="1015663"/>
          </a:xfrm>
          <a:prstGeom prst="rect">
            <a:avLst/>
          </a:prstGeom>
          <a:noFill/>
        </p:spPr>
        <p:txBody>
          <a:bodyPr wrap="square" rtlCol="0">
            <a:spAutoFit/>
          </a:bodyPr>
          <a:lstStyle/>
          <a:p>
            <a:r>
              <a:rPr lang="en-GB" sz="6000" dirty="0">
                <a:latin typeface="Modern Love Caps" panose="020B0604020202020204" pitchFamily="82" charset="0"/>
              </a:rPr>
              <a:t>Paper 4 Skills</a:t>
            </a:r>
          </a:p>
        </p:txBody>
      </p:sp>
      <p:pic>
        <p:nvPicPr>
          <p:cNvPr id="6" name="Picture 5" descr="A close up of a logo&#10;&#10;Description automatically generated">
            <a:extLst>
              <a:ext uri="{FF2B5EF4-FFF2-40B4-BE49-F238E27FC236}">
                <a16:creationId xmlns:a16="http://schemas.microsoft.com/office/drawing/2014/main" id="{01CE0852-23D2-4C23-94E3-541CBEB3178D}"/>
              </a:ext>
            </a:extLst>
          </p:cNvPr>
          <p:cNvPicPr>
            <a:picLocks noChangeAspect="1"/>
          </p:cNvPicPr>
          <p:nvPr/>
        </p:nvPicPr>
        <p:blipFill rotWithShape="1">
          <a:blip r:embed="rId2">
            <a:extLst>
              <a:ext uri="{28A0092B-C50C-407E-A947-70E740481C1C}">
                <a14:useLocalDpi xmlns:a14="http://schemas.microsoft.com/office/drawing/2010/main" val="0"/>
              </a:ext>
            </a:extLst>
          </a:blip>
          <a:srcRect b="15022"/>
          <a:stretch/>
        </p:blipFill>
        <p:spPr>
          <a:xfrm>
            <a:off x="5528678" y="109728"/>
            <a:ext cx="1195210" cy="1015663"/>
          </a:xfrm>
          <a:prstGeom prst="rect">
            <a:avLst/>
          </a:prstGeom>
        </p:spPr>
      </p:pic>
      <p:sp>
        <p:nvSpPr>
          <p:cNvPr id="7" name="TextBox 6">
            <a:extLst>
              <a:ext uri="{FF2B5EF4-FFF2-40B4-BE49-F238E27FC236}">
                <a16:creationId xmlns:a16="http://schemas.microsoft.com/office/drawing/2014/main" id="{E2220B82-68EF-468A-B734-1855420F7314}"/>
              </a:ext>
            </a:extLst>
          </p:cNvPr>
          <p:cNvSpPr txBox="1"/>
          <p:nvPr/>
        </p:nvSpPr>
        <p:spPr>
          <a:xfrm>
            <a:off x="158496" y="868776"/>
            <a:ext cx="4645152" cy="369332"/>
          </a:xfrm>
          <a:prstGeom prst="rect">
            <a:avLst/>
          </a:prstGeom>
          <a:noFill/>
        </p:spPr>
        <p:txBody>
          <a:bodyPr wrap="square" rtlCol="0">
            <a:spAutoFit/>
          </a:bodyPr>
          <a:lstStyle/>
          <a:p>
            <a:pPr algn="ctr"/>
            <a:r>
              <a:rPr lang="en-GB" dirty="0">
                <a:latin typeface="Modern Love Caps" panose="04070805081001020A01" pitchFamily="82" charset="0"/>
              </a:rPr>
              <a:t>What’s in this booklet</a:t>
            </a:r>
          </a:p>
        </p:txBody>
      </p:sp>
      <p:sp>
        <p:nvSpPr>
          <p:cNvPr id="2" name="TextBox 1">
            <a:extLst>
              <a:ext uri="{FF2B5EF4-FFF2-40B4-BE49-F238E27FC236}">
                <a16:creationId xmlns:a16="http://schemas.microsoft.com/office/drawing/2014/main" id="{2DBF65B0-4D6B-4D4E-A7E0-BDBDEA30D206}"/>
              </a:ext>
            </a:extLst>
          </p:cNvPr>
          <p:cNvSpPr txBox="1"/>
          <p:nvPr/>
        </p:nvSpPr>
        <p:spPr>
          <a:xfrm>
            <a:off x="158497" y="1364343"/>
            <a:ext cx="6565391" cy="5047536"/>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Instructions</a:t>
            </a:r>
          </a:p>
          <a:p>
            <a:r>
              <a:rPr lang="en-GB" sz="1400" dirty="0">
                <a:latin typeface="Quire Sans Pro Light" panose="020F0302020204030204" pitchFamily="34" charset="0"/>
                <a:cs typeface="Quire Sans Pro Light" panose="020F0302020204030204" pitchFamily="34" charset="0"/>
              </a:rPr>
              <a:t>On how to complete the various types of investigations you might encounter in Paper 4.</a:t>
            </a:r>
          </a:p>
          <a:p>
            <a:endParaRPr lang="en-GB" sz="1400" dirty="0">
              <a:latin typeface="Quire Sans Pro Light" panose="020F0302020204030204" pitchFamily="34" charset="0"/>
              <a:cs typeface="Quire Sans Pro Light" panose="020F0302020204030204" pitchFamily="34" charset="0"/>
            </a:endParaRPr>
          </a:p>
          <a:p>
            <a:r>
              <a:rPr lang="en-GB" sz="1400" dirty="0">
                <a:latin typeface="Quire Sans Pro Light" panose="020F0302020204030204" pitchFamily="34" charset="0"/>
                <a:cs typeface="Quire Sans Pro Light" panose="020F0302020204030204" pitchFamily="34" charset="0"/>
              </a:rPr>
              <a:t>Some investigations such as </a:t>
            </a:r>
            <a:r>
              <a:rPr lang="en-GB" sz="1400" b="1" dirty="0">
                <a:latin typeface="Quire Sans Pro Light" panose="020F0302020204030204" pitchFamily="34" charset="0"/>
                <a:cs typeface="Quire Sans Pro Light" panose="020F0302020204030204" pitchFamily="34" charset="0"/>
              </a:rPr>
              <a:t>rivers, coasts and weather</a:t>
            </a:r>
            <a:r>
              <a:rPr lang="en-GB" sz="1400" dirty="0">
                <a:latin typeface="Quire Sans Pro Light" panose="020F0302020204030204" pitchFamily="34" charset="0"/>
                <a:cs typeface="Quire Sans Pro Light" panose="020F0302020204030204" pitchFamily="34" charset="0"/>
              </a:rPr>
              <a:t> investigations require specific equipment and methods – these are explained.</a:t>
            </a:r>
          </a:p>
          <a:p>
            <a:endParaRPr lang="en-GB" sz="1400" dirty="0">
              <a:latin typeface="Quire Sans Pro Light" panose="020F0302020204030204" pitchFamily="34" charset="0"/>
              <a:cs typeface="Quire Sans Pro Light" panose="020F0302020204030204" pitchFamily="34" charset="0"/>
            </a:endParaRPr>
          </a:p>
          <a:p>
            <a:r>
              <a:rPr lang="en-GB" sz="1400" dirty="0">
                <a:latin typeface="Quire Sans Pro Light" panose="020F0302020204030204" pitchFamily="34" charset="0"/>
                <a:cs typeface="Quire Sans Pro Light" panose="020F0302020204030204" pitchFamily="34" charset="0"/>
              </a:rPr>
              <a:t>Other investigations e.g. urbanisation and tourism can use the same techniques e.g. traffic counts – how does tourism influence levels of traffic </a:t>
            </a:r>
            <a:r>
              <a:rPr lang="en-GB" sz="1400" b="1" dirty="0">
                <a:latin typeface="Quire Sans Pro Light" panose="020F0302020204030204" pitchFamily="34" charset="0"/>
                <a:cs typeface="Quire Sans Pro Light" panose="020F0302020204030204" pitchFamily="34" charset="0"/>
              </a:rPr>
              <a:t>or</a:t>
            </a:r>
            <a:r>
              <a:rPr lang="en-GB" sz="1400" dirty="0">
                <a:latin typeface="Quire Sans Pro Light" panose="020F0302020204030204" pitchFamily="34" charset="0"/>
                <a:cs typeface="Quire Sans Pro Light" panose="020F0302020204030204" pitchFamily="34" charset="0"/>
              </a:rPr>
              <a:t> is congestion higher in the CBD or the suburbs?</a:t>
            </a:r>
          </a:p>
          <a:p>
            <a:endParaRPr lang="en-GB" sz="1400" dirty="0">
              <a:latin typeface="Quire Sans Pro Light" panose="020F0302020204030204" pitchFamily="34" charset="0"/>
              <a:cs typeface="Quire Sans Pro Light" panose="020F0302020204030204" pitchFamily="34" charset="0"/>
            </a:endParaRPr>
          </a:p>
          <a:p>
            <a:r>
              <a:rPr lang="en-GB" sz="1400" dirty="0">
                <a:latin typeface="Quire Sans Pro Light" panose="020F0302020204030204" pitchFamily="34" charset="0"/>
                <a:cs typeface="Quire Sans Pro Light" panose="020F0302020204030204" pitchFamily="34" charset="0"/>
              </a:rPr>
              <a:t>You’ll find:</a:t>
            </a:r>
          </a:p>
          <a:p>
            <a:pPr marL="228600" indent="-228600">
              <a:buFont typeface="+mj-lt"/>
              <a:buAutoNum type="arabicPeriod"/>
            </a:pPr>
            <a:r>
              <a:rPr lang="en-GB" sz="1400" dirty="0">
                <a:latin typeface="Quire Sans Pro Light" panose="020F0302020204030204" pitchFamily="34" charset="0"/>
                <a:cs typeface="Quire Sans Pro Light" panose="020F0302020204030204" pitchFamily="34" charset="0"/>
              </a:rPr>
              <a:t>How to collect Geographical Data</a:t>
            </a:r>
          </a:p>
          <a:p>
            <a:pPr marL="228600" indent="-228600">
              <a:buFont typeface="+mj-lt"/>
              <a:buAutoNum type="arabicPeriod"/>
            </a:pPr>
            <a:r>
              <a:rPr lang="en-GB" sz="1400" dirty="0">
                <a:latin typeface="Quire Sans Pro Light" panose="020F0302020204030204" pitchFamily="34" charset="0"/>
                <a:cs typeface="Quire Sans Pro Light" panose="020F0302020204030204" pitchFamily="34" charset="0"/>
              </a:rPr>
              <a:t>General Techniques – Sampling</a:t>
            </a:r>
            <a:endParaRPr lang="en-GB" sz="1200" dirty="0">
              <a:latin typeface="Quire Sans Pro Light" panose="020F0302020204030204" pitchFamily="34" charset="0"/>
              <a:cs typeface="Quire Sans Pro Light" panose="020F0302020204030204" pitchFamily="34" charset="0"/>
            </a:endParaRPr>
          </a:p>
          <a:p>
            <a:pPr marL="228600" indent="-228600">
              <a:buFont typeface="+mj-lt"/>
              <a:buAutoNum type="arabicPeriod"/>
            </a:pPr>
            <a:r>
              <a:rPr lang="en-GB" sz="1400" dirty="0">
                <a:latin typeface="Quire Sans Pro Light" panose="020F0302020204030204" pitchFamily="34" charset="0"/>
                <a:cs typeface="Quire Sans Pro Light" panose="020F0302020204030204" pitchFamily="34" charset="0"/>
              </a:rPr>
              <a:t>Investigating Rivers 1</a:t>
            </a:r>
          </a:p>
          <a:p>
            <a:pPr marL="228600" indent="-228600">
              <a:buFont typeface="+mj-lt"/>
              <a:buAutoNum type="arabicPeriod"/>
            </a:pPr>
            <a:r>
              <a:rPr lang="en-GB" sz="1400" dirty="0">
                <a:latin typeface="Quire Sans Pro Light" panose="020F0302020204030204" pitchFamily="34" charset="0"/>
                <a:cs typeface="Quire Sans Pro Light" panose="020F0302020204030204" pitchFamily="34" charset="0"/>
              </a:rPr>
              <a:t>Investigating Rivers 2</a:t>
            </a:r>
          </a:p>
          <a:p>
            <a:pPr marL="228600" indent="-228600">
              <a:buFont typeface="+mj-lt"/>
              <a:buAutoNum type="arabicPeriod"/>
            </a:pPr>
            <a:r>
              <a:rPr lang="en-GB" sz="1400" dirty="0">
                <a:latin typeface="Quire Sans Pro Light" panose="020F0302020204030204" pitchFamily="34" charset="0"/>
                <a:cs typeface="Quire Sans Pro Light" panose="020F0302020204030204" pitchFamily="34" charset="0"/>
              </a:rPr>
              <a:t>Investigating Coasts 1</a:t>
            </a:r>
          </a:p>
          <a:p>
            <a:pPr marL="228600" indent="-228600">
              <a:buFont typeface="+mj-lt"/>
              <a:buAutoNum type="arabicPeriod"/>
            </a:pPr>
            <a:r>
              <a:rPr lang="en-GB" sz="1400" dirty="0">
                <a:latin typeface="Quire Sans Pro Light" panose="020F0302020204030204" pitchFamily="34" charset="0"/>
                <a:cs typeface="Quire Sans Pro Light" panose="020F0302020204030204" pitchFamily="34" charset="0"/>
              </a:rPr>
              <a:t>Investigating Coasts 2</a:t>
            </a:r>
          </a:p>
          <a:p>
            <a:pPr marL="228600" indent="-228600">
              <a:buFont typeface="+mj-lt"/>
              <a:buAutoNum type="arabicPeriod"/>
            </a:pPr>
            <a:r>
              <a:rPr lang="en-GB" sz="1400" dirty="0">
                <a:latin typeface="Quire Sans Pro Light" panose="020F0302020204030204" pitchFamily="34" charset="0"/>
                <a:cs typeface="Quire Sans Pro Light" panose="020F0302020204030204" pitchFamily="34" charset="0"/>
              </a:rPr>
              <a:t>Investigating Weather</a:t>
            </a:r>
          </a:p>
          <a:p>
            <a:pPr marL="228600" indent="-228600">
              <a:buFont typeface="+mj-lt"/>
              <a:buAutoNum type="arabicPeriod"/>
            </a:pPr>
            <a:r>
              <a:rPr lang="en-GB" sz="1400" dirty="0">
                <a:latin typeface="Quire Sans Pro Light" panose="020F0302020204030204" pitchFamily="34" charset="0"/>
                <a:cs typeface="Quire Sans Pro Light" panose="020F0302020204030204" pitchFamily="34" charset="0"/>
              </a:rPr>
              <a:t>General Techniques 1</a:t>
            </a:r>
          </a:p>
          <a:p>
            <a:pPr marL="228600" indent="-228600">
              <a:buFont typeface="+mj-lt"/>
              <a:buAutoNum type="arabicPeriod"/>
            </a:pPr>
            <a:r>
              <a:rPr lang="en-GB" sz="1400" dirty="0">
                <a:latin typeface="Quire Sans Pro Light" panose="020F0302020204030204" pitchFamily="34" charset="0"/>
                <a:cs typeface="Quire Sans Pro Light" panose="020F0302020204030204" pitchFamily="34" charset="0"/>
              </a:rPr>
              <a:t>General Techniques 2</a:t>
            </a:r>
          </a:p>
          <a:p>
            <a:pPr marL="228600" indent="-228600">
              <a:buFont typeface="+mj-lt"/>
              <a:buAutoNum type="arabicPeriod"/>
            </a:pPr>
            <a:r>
              <a:rPr lang="en-GB" sz="1400" dirty="0">
                <a:latin typeface="Quire Sans Pro Light" panose="020F0302020204030204" pitchFamily="34" charset="0"/>
                <a:cs typeface="Quire Sans Pro Light" panose="020F0302020204030204" pitchFamily="34" charset="0"/>
              </a:rPr>
              <a:t>References</a:t>
            </a:r>
          </a:p>
          <a:p>
            <a:pPr marL="228600" indent="-228600">
              <a:buFont typeface="+mj-lt"/>
              <a:buAutoNum type="arabicPeriod"/>
            </a:pPr>
            <a:endParaRPr lang="en-GB" sz="1400" dirty="0">
              <a:latin typeface="Quire Sans Pro Light" panose="020F0302020204030204" pitchFamily="34" charset="0"/>
              <a:cs typeface="Quire Sans Pro Light" panose="020F0302020204030204" pitchFamily="34" charset="0"/>
            </a:endParaRPr>
          </a:p>
        </p:txBody>
      </p:sp>
      <p:sp>
        <p:nvSpPr>
          <p:cNvPr id="8" name="TextBox 7">
            <a:extLst>
              <a:ext uri="{FF2B5EF4-FFF2-40B4-BE49-F238E27FC236}">
                <a16:creationId xmlns:a16="http://schemas.microsoft.com/office/drawing/2014/main" id="{2900D6C1-D06F-B54A-82A3-3BD7F9678BA6}"/>
              </a:ext>
            </a:extLst>
          </p:cNvPr>
          <p:cNvSpPr txBox="1"/>
          <p:nvPr/>
        </p:nvSpPr>
        <p:spPr>
          <a:xfrm>
            <a:off x="158496" y="6553296"/>
            <a:ext cx="4645152" cy="369332"/>
          </a:xfrm>
          <a:prstGeom prst="rect">
            <a:avLst/>
          </a:prstGeom>
          <a:noFill/>
        </p:spPr>
        <p:txBody>
          <a:bodyPr wrap="square" rtlCol="0">
            <a:spAutoFit/>
          </a:bodyPr>
          <a:lstStyle/>
          <a:p>
            <a:r>
              <a:rPr lang="en-GB" dirty="0">
                <a:latin typeface="Modern Love Caps" panose="04070805081001020A01" pitchFamily="82" charset="0"/>
              </a:rPr>
              <a:t>references</a:t>
            </a:r>
          </a:p>
        </p:txBody>
      </p:sp>
      <p:sp>
        <p:nvSpPr>
          <p:cNvPr id="9" name="TextBox 8">
            <a:extLst>
              <a:ext uri="{FF2B5EF4-FFF2-40B4-BE49-F238E27FC236}">
                <a16:creationId xmlns:a16="http://schemas.microsoft.com/office/drawing/2014/main" id="{CE25003C-AD30-194E-B6F7-60C36998C555}"/>
              </a:ext>
            </a:extLst>
          </p:cNvPr>
          <p:cNvSpPr txBox="1"/>
          <p:nvPr/>
        </p:nvSpPr>
        <p:spPr>
          <a:xfrm>
            <a:off x="158497" y="7048863"/>
            <a:ext cx="6565391" cy="1938992"/>
          </a:xfrm>
          <a:prstGeom prst="rect">
            <a:avLst/>
          </a:prstGeom>
          <a:noFill/>
          <a:ln>
            <a:solidFill>
              <a:schemeClr val="tx1"/>
            </a:solidFill>
            <a:prstDash val="lgDash"/>
          </a:ln>
        </p:spPr>
        <p:txBody>
          <a:bodyPr wrap="square" rtlCol="0">
            <a:spAutoFit/>
          </a:bodyPr>
          <a:lstStyle/>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BBC Bitesize GCSE Revision – Fieldwork and Enquiry</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Kelly D and </a:t>
            </a:r>
            <a:r>
              <a:rPr lang="en-GB" sz="1200" dirty="0" err="1">
                <a:latin typeface="Quire Sans Pro Light" panose="020F0302020204030204" pitchFamily="34" charset="0"/>
                <a:cs typeface="Quire Sans Pro Light" panose="020F0302020204030204" pitchFamily="34" charset="0"/>
              </a:rPr>
              <a:t>Fretwell</a:t>
            </a:r>
            <a:r>
              <a:rPr lang="en-GB" sz="1200" dirty="0">
                <a:latin typeface="Quire Sans Pro Light" panose="020F0302020204030204" pitchFamily="34" charset="0"/>
                <a:cs typeface="Quire Sans Pro Light" panose="020F0302020204030204" pitchFamily="34" charset="0"/>
              </a:rPr>
              <a:t>, M </a:t>
            </a:r>
            <a:r>
              <a:rPr lang="en-GB" sz="1200" i="1" dirty="0">
                <a:latin typeface="Quire Sans Pro Light" panose="020F0302020204030204" pitchFamily="34" charset="0"/>
                <a:cs typeface="Quire Sans Pro Light" panose="020F0302020204030204" pitchFamily="34" charset="0"/>
              </a:rPr>
              <a:t>Complete Geography for Cambridge IGCSE</a:t>
            </a:r>
            <a:r>
              <a:rPr lang="en-GB" sz="1200" dirty="0">
                <a:latin typeface="Quire Sans Pro Light" panose="020F0302020204030204" pitchFamily="34" charset="0"/>
                <a:cs typeface="Quire Sans Pro Light" panose="020F0302020204030204" pitchFamily="34" charset="0"/>
              </a:rPr>
              <a:t>, 2012: Chapter 13</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Cambers, G and Sibley S </a:t>
            </a:r>
            <a:r>
              <a:rPr lang="en-GB" sz="1200" i="1" dirty="0">
                <a:latin typeface="Quire Sans Pro Light" panose="020F0302020204030204" pitchFamily="34" charset="0"/>
                <a:cs typeface="Quire Sans Pro Light" panose="020F0302020204030204" pitchFamily="34" charset="0"/>
              </a:rPr>
              <a:t>Cambridge IGCSE Geography</a:t>
            </a:r>
            <a:r>
              <a:rPr lang="en-GB" sz="1200" dirty="0">
                <a:latin typeface="Quire Sans Pro Light" panose="020F0302020204030204" pitchFamily="34" charset="0"/>
                <a:cs typeface="Quire Sans Pro Light" panose="020F0302020204030204" pitchFamily="34" charset="0"/>
              </a:rPr>
              <a:t>, 2010: Part C: the Alternative to Coursework – preparing for Paper 4</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FSC Geography Fieldwork Guides – Sampling</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Widdowson, J and Parkinson A, </a:t>
            </a:r>
            <a:r>
              <a:rPr lang="en-GB" sz="1200" i="1" dirty="0">
                <a:latin typeface="Quire Sans Pro Light" panose="020F0302020204030204" pitchFamily="34" charset="0"/>
                <a:cs typeface="Quire Sans Pro Light" panose="020F0302020204030204" pitchFamily="34" charset="0"/>
              </a:rPr>
              <a:t>Fieldwork through Enquiry</a:t>
            </a:r>
            <a:r>
              <a:rPr lang="en-GB" sz="1200" dirty="0">
                <a:latin typeface="Quire Sans Pro Light" panose="020F0302020204030204" pitchFamily="34" charset="0"/>
                <a:cs typeface="Quire Sans Pro Light" panose="020F0302020204030204" pitchFamily="34" charset="0"/>
              </a:rPr>
              <a:t>, 2013: Units 2, 4, 6, 7, 8 and 10</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Royal Geographical Society Fieldwork for Schools website</a:t>
            </a:r>
          </a:p>
          <a:p>
            <a:pPr marL="171450" indent="-171450">
              <a:buFont typeface="Arial" panose="020B0604020202020204" pitchFamily="34" charset="0"/>
              <a:buChar char="•"/>
            </a:pPr>
            <a:endParaRPr lang="en-GB" sz="1200" dirty="0">
              <a:latin typeface="Quire Sans Pro Light" panose="020F0302020204030204" pitchFamily="34" charset="0"/>
              <a:cs typeface="Quire Sans Pro Light" panose="020F0302020204030204" pitchFamily="34" charset="0"/>
            </a:endParaRPr>
          </a:p>
          <a:p>
            <a:r>
              <a:rPr lang="en-GB" sz="1200" dirty="0">
                <a:latin typeface="Quire Sans Pro Light" panose="020F0302020204030204" pitchFamily="34" charset="0"/>
                <a:cs typeface="Quire Sans Pro Light" panose="020F0302020204030204" pitchFamily="34" charset="0"/>
              </a:rPr>
              <a:t>Icons from Noun Project</a:t>
            </a:r>
          </a:p>
          <a:p>
            <a:r>
              <a:rPr lang="en-GB" sz="1200" dirty="0">
                <a:latin typeface="Quire Sans Pro Light" panose="020F0302020204030204" pitchFamily="34" charset="0"/>
                <a:cs typeface="Quire Sans Pro Light" panose="020F0302020204030204" pitchFamily="34" charset="0"/>
              </a:rPr>
              <a:t>Some images taken from CIE past paper 4’s.</a:t>
            </a:r>
          </a:p>
        </p:txBody>
      </p:sp>
    </p:spTree>
    <p:extLst>
      <p:ext uri="{BB962C8B-B14F-4D97-AF65-F5344CB8AC3E}">
        <p14:creationId xmlns:p14="http://schemas.microsoft.com/office/powerpoint/2010/main" val="2773098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CFC929-AC84-49F0-B560-1A52CC5F55D6}"/>
              </a:ext>
            </a:extLst>
          </p:cNvPr>
          <p:cNvSpPr txBox="1"/>
          <p:nvPr/>
        </p:nvSpPr>
        <p:spPr>
          <a:xfrm>
            <a:off x="0" y="0"/>
            <a:ext cx="6858000" cy="1015663"/>
          </a:xfrm>
          <a:prstGeom prst="rect">
            <a:avLst/>
          </a:prstGeom>
          <a:noFill/>
        </p:spPr>
        <p:txBody>
          <a:bodyPr wrap="square" rtlCol="0">
            <a:spAutoFit/>
          </a:bodyPr>
          <a:lstStyle/>
          <a:p>
            <a:r>
              <a:rPr lang="en-GB" sz="6000" dirty="0">
                <a:latin typeface="Modern Love Caps" panose="020B0604020202020204" pitchFamily="82" charset="0"/>
              </a:rPr>
              <a:t>Paper 4 Skills</a:t>
            </a:r>
          </a:p>
        </p:txBody>
      </p:sp>
      <p:pic>
        <p:nvPicPr>
          <p:cNvPr id="6" name="Picture 5" descr="A close up of a logo&#10;&#10;Description automatically generated">
            <a:extLst>
              <a:ext uri="{FF2B5EF4-FFF2-40B4-BE49-F238E27FC236}">
                <a16:creationId xmlns:a16="http://schemas.microsoft.com/office/drawing/2014/main" id="{01CE0852-23D2-4C23-94E3-541CBEB3178D}"/>
              </a:ext>
            </a:extLst>
          </p:cNvPr>
          <p:cNvPicPr>
            <a:picLocks noChangeAspect="1"/>
          </p:cNvPicPr>
          <p:nvPr/>
        </p:nvPicPr>
        <p:blipFill rotWithShape="1">
          <a:blip r:embed="rId2">
            <a:extLst>
              <a:ext uri="{28A0092B-C50C-407E-A947-70E740481C1C}">
                <a14:useLocalDpi xmlns:a14="http://schemas.microsoft.com/office/drawing/2010/main" val="0"/>
              </a:ext>
            </a:extLst>
          </a:blip>
          <a:srcRect b="15022"/>
          <a:stretch/>
        </p:blipFill>
        <p:spPr>
          <a:xfrm>
            <a:off x="5528678" y="109728"/>
            <a:ext cx="1195210" cy="1015663"/>
          </a:xfrm>
          <a:prstGeom prst="rect">
            <a:avLst/>
          </a:prstGeom>
        </p:spPr>
      </p:pic>
      <p:sp>
        <p:nvSpPr>
          <p:cNvPr id="7" name="TextBox 6">
            <a:extLst>
              <a:ext uri="{FF2B5EF4-FFF2-40B4-BE49-F238E27FC236}">
                <a16:creationId xmlns:a16="http://schemas.microsoft.com/office/drawing/2014/main" id="{E2220B82-68EF-468A-B734-1855420F7314}"/>
              </a:ext>
            </a:extLst>
          </p:cNvPr>
          <p:cNvSpPr txBox="1"/>
          <p:nvPr/>
        </p:nvSpPr>
        <p:spPr>
          <a:xfrm>
            <a:off x="158496" y="868776"/>
            <a:ext cx="4645152" cy="369332"/>
          </a:xfrm>
          <a:prstGeom prst="rect">
            <a:avLst/>
          </a:prstGeom>
          <a:noFill/>
        </p:spPr>
        <p:txBody>
          <a:bodyPr wrap="square" rtlCol="0">
            <a:spAutoFit/>
          </a:bodyPr>
          <a:lstStyle/>
          <a:p>
            <a:pPr algn="ctr"/>
            <a:r>
              <a:rPr lang="en-GB" dirty="0">
                <a:latin typeface="Modern Love Caps" panose="04070805081001020A01" pitchFamily="82" charset="0"/>
              </a:rPr>
              <a:t>General Techniques</a:t>
            </a:r>
          </a:p>
        </p:txBody>
      </p:sp>
      <p:sp>
        <p:nvSpPr>
          <p:cNvPr id="8" name="TextBox 7">
            <a:extLst>
              <a:ext uri="{FF2B5EF4-FFF2-40B4-BE49-F238E27FC236}">
                <a16:creationId xmlns:a16="http://schemas.microsoft.com/office/drawing/2014/main" id="{C8771B70-93DB-4995-8996-AF966C34F47C}"/>
              </a:ext>
            </a:extLst>
          </p:cNvPr>
          <p:cNvSpPr txBox="1"/>
          <p:nvPr/>
        </p:nvSpPr>
        <p:spPr>
          <a:xfrm>
            <a:off x="158494" y="1288366"/>
            <a:ext cx="3136247" cy="3262432"/>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Bi-polar surveys:</a:t>
            </a:r>
          </a:p>
          <a:p>
            <a:pPr marL="285750"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These can be used to assess the </a:t>
            </a:r>
            <a:r>
              <a:rPr lang="en-GB" sz="1200" b="1" dirty="0">
                <a:latin typeface="Quire Sans Pro Light" panose="020F0302020204030204" pitchFamily="34" charset="0"/>
                <a:cs typeface="Quire Sans Pro Light" panose="020F0302020204030204" pitchFamily="34" charset="0"/>
              </a:rPr>
              <a:t>environmental impact</a:t>
            </a:r>
            <a:r>
              <a:rPr lang="en-GB" sz="1200" dirty="0">
                <a:latin typeface="Quire Sans Pro Light" panose="020F0302020204030204" pitchFamily="34" charset="0"/>
                <a:cs typeface="Quire Sans Pro Light" panose="020F0302020204030204" pitchFamily="34" charset="0"/>
              </a:rPr>
              <a:t> of different aspects e.g. the urban environment, tourism or sea defences.</a:t>
            </a:r>
          </a:p>
          <a:p>
            <a:pPr marL="285750"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Using a table, record your impressions of the factor on a bi-polar scale from -3 (extremely negative factor) to +3 (very positive factor), with 0 being the ‘average’ factor.</a:t>
            </a:r>
          </a:p>
          <a:p>
            <a:pPr marL="285750"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Scales used vary, and can be from -5 to +5 or -2 to +2 (like the example below).</a:t>
            </a:r>
          </a:p>
          <a:p>
            <a:pPr marL="285750"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Work out a total score for each type of defence.</a:t>
            </a:r>
          </a:p>
          <a:p>
            <a:pPr marL="285750"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Each student in the group should complete this, and results averaged to consider any bias.</a:t>
            </a:r>
          </a:p>
        </p:txBody>
      </p:sp>
      <p:sp>
        <p:nvSpPr>
          <p:cNvPr id="9" name="TextBox 8">
            <a:extLst>
              <a:ext uri="{FF2B5EF4-FFF2-40B4-BE49-F238E27FC236}">
                <a16:creationId xmlns:a16="http://schemas.microsoft.com/office/drawing/2014/main" id="{C96EC664-236E-4A9D-8EDF-F9837013E0B7}"/>
              </a:ext>
            </a:extLst>
          </p:cNvPr>
          <p:cNvSpPr txBox="1"/>
          <p:nvPr/>
        </p:nvSpPr>
        <p:spPr>
          <a:xfrm>
            <a:off x="3563259" y="1288366"/>
            <a:ext cx="3136247" cy="4555093"/>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Land use surveys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These can be used in various places:</a:t>
            </a:r>
          </a:p>
          <a:p>
            <a:pPr marL="628650" lvl="1"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Urban areas for building use e.g. retail, café’s, residential</a:t>
            </a:r>
          </a:p>
          <a:p>
            <a:pPr marL="628650" lvl="1"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Tourism to highlight services for tourists and locals</a:t>
            </a:r>
          </a:p>
          <a:p>
            <a:pPr marL="628650" lvl="1"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Farming for field types, crops grown, animals reared etc.</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Draw a large-scale plan of the area on  which separate buildings or fields are shown.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Decide whether it is possible to record all buildings,  or whether systematic sampling should be used.</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Decide the land use categories e.g. convenience stores, comparison, high order – low order, or wheat, barley, hop fields.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Mark the uses on the base map. If you are using the categories in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Devise shadings for each category and plot the land  uses on another copy of the map. Remember to add  a key for the shading used. </a:t>
            </a:r>
          </a:p>
        </p:txBody>
      </p:sp>
      <p:pic>
        <p:nvPicPr>
          <p:cNvPr id="12" name="Picture 11">
            <a:extLst>
              <a:ext uri="{FF2B5EF4-FFF2-40B4-BE49-F238E27FC236}">
                <a16:creationId xmlns:a16="http://schemas.microsoft.com/office/drawing/2014/main" id="{26A1B562-3BF4-4242-92AE-087A0E777C68}"/>
              </a:ext>
            </a:extLst>
          </p:cNvPr>
          <p:cNvPicPr>
            <a:picLocks noChangeAspect="1"/>
          </p:cNvPicPr>
          <p:nvPr/>
        </p:nvPicPr>
        <p:blipFill rotWithShape="1">
          <a:blip r:embed="rId3"/>
          <a:srcRect t="151" b="59671"/>
          <a:stretch/>
        </p:blipFill>
        <p:spPr>
          <a:xfrm>
            <a:off x="158495" y="4604142"/>
            <a:ext cx="3136247" cy="1651000"/>
          </a:xfrm>
          <a:prstGeom prst="rect">
            <a:avLst/>
          </a:prstGeom>
        </p:spPr>
      </p:pic>
      <p:pic>
        <p:nvPicPr>
          <p:cNvPr id="3" name="Picture 2">
            <a:extLst>
              <a:ext uri="{FF2B5EF4-FFF2-40B4-BE49-F238E27FC236}">
                <a16:creationId xmlns:a16="http://schemas.microsoft.com/office/drawing/2014/main" id="{A5E117A7-79C4-4A5F-9C47-EDA647CD6804}"/>
              </a:ext>
            </a:extLst>
          </p:cNvPr>
          <p:cNvPicPr>
            <a:picLocks noChangeAspect="1"/>
          </p:cNvPicPr>
          <p:nvPr/>
        </p:nvPicPr>
        <p:blipFill>
          <a:blip r:embed="rId4"/>
          <a:stretch>
            <a:fillRect/>
          </a:stretch>
        </p:blipFill>
        <p:spPr>
          <a:xfrm>
            <a:off x="3931560" y="5959679"/>
            <a:ext cx="2403682" cy="3902555"/>
          </a:xfrm>
          <a:prstGeom prst="rect">
            <a:avLst/>
          </a:prstGeom>
        </p:spPr>
      </p:pic>
      <p:sp>
        <p:nvSpPr>
          <p:cNvPr id="14" name="TextBox 13">
            <a:extLst>
              <a:ext uri="{FF2B5EF4-FFF2-40B4-BE49-F238E27FC236}">
                <a16:creationId xmlns:a16="http://schemas.microsoft.com/office/drawing/2014/main" id="{890E16DE-7C1B-47EF-BF2C-4AC93A88AFDA}"/>
              </a:ext>
            </a:extLst>
          </p:cNvPr>
          <p:cNvSpPr txBox="1"/>
          <p:nvPr/>
        </p:nvSpPr>
        <p:spPr>
          <a:xfrm>
            <a:off x="158494" y="6358744"/>
            <a:ext cx="3136247" cy="3262432"/>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Quadrats</a:t>
            </a:r>
          </a:p>
          <a:p>
            <a:pPr marL="285750"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These can be used to count percentages of coverage on the ground. This could be:</a:t>
            </a:r>
          </a:p>
          <a:p>
            <a:pPr marL="742950" lvl="1"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Litter on the ground in an urban area</a:t>
            </a:r>
          </a:p>
          <a:p>
            <a:pPr marL="742950" lvl="1"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Type of beach material</a:t>
            </a:r>
          </a:p>
          <a:p>
            <a:pPr marL="742950" lvl="1"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Vegetation on a beach, sand dune, foot path etc.</a:t>
            </a:r>
          </a:p>
          <a:p>
            <a:pPr marL="285750"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At regular intervals, e.g. every 10 metres, place the quadrat at the side of a tape measure and count the number of different vegetation species and/or the percentage  vegetation cover. </a:t>
            </a:r>
          </a:p>
          <a:p>
            <a:pPr marL="285750"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Record the results on the recording sheet.</a:t>
            </a:r>
          </a:p>
          <a:p>
            <a:pPr marL="285750"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Move the start of the measuring tape to the second ranging pole and repeat the process until the end of the transect line.</a:t>
            </a:r>
          </a:p>
        </p:txBody>
      </p:sp>
      <p:pic>
        <p:nvPicPr>
          <p:cNvPr id="15" name="Picture 14" descr="A close up of a logo&#10;&#10;Description automatically generated">
            <a:extLst>
              <a:ext uri="{FF2B5EF4-FFF2-40B4-BE49-F238E27FC236}">
                <a16:creationId xmlns:a16="http://schemas.microsoft.com/office/drawing/2014/main" id="{88A867ED-CC48-48FF-BA2A-01D6160C9BF2}"/>
              </a:ext>
            </a:extLst>
          </p:cNvPr>
          <p:cNvPicPr>
            <a:picLocks noChangeAspect="1"/>
          </p:cNvPicPr>
          <p:nvPr/>
        </p:nvPicPr>
        <p:blipFill rotWithShape="1">
          <a:blip r:embed="rId5">
            <a:extLst>
              <a:ext uri="{28A0092B-C50C-407E-A947-70E740481C1C}">
                <a14:useLocalDpi xmlns:a14="http://schemas.microsoft.com/office/drawing/2010/main" val="0"/>
              </a:ext>
            </a:extLst>
          </a:blip>
          <a:srcRect b="14195"/>
          <a:stretch/>
        </p:blipFill>
        <p:spPr>
          <a:xfrm>
            <a:off x="158494" y="7164872"/>
            <a:ext cx="523021" cy="448777"/>
          </a:xfrm>
          <a:prstGeom prst="rect">
            <a:avLst/>
          </a:prstGeom>
        </p:spPr>
      </p:pic>
    </p:spTree>
    <p:extLst>
      <p:ext uri="{BB962C8B-B14F-4D97-AF65-F5344CB8AC3E}">
        <p14:creationId xmlns:p14="http://schemas.microsoft.com/office/powerpoint/2010/main" val="279867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CFC929-AC84-49F0-B560-1A52CC5F55D6}"/>
              </a:ext>
            </a:extLst>
          </p:cNvPr>
          <p:cNvSpPr txBox="1"/>
          <p:nvPr/>
        </p:nvSpPr>
        <p:spPr>
          <a:xfrm>
            <a:off x="0" y="0"/>
            <a:ext cx="6858000" cy="1015663"/>
          </a:xfrm>
          <a:prstGeom prst="rect">
            <a:avLst/>
          </a:prstGeom>
          <a:noFill/>
        </p:spPr>
        <p:txBody>
          <a:bodyPr wrap="square" rtlCol="0">
            <a:spAutoFit/>
          </a:bodyPr>
          <a:lstStyle/>
          <a:p>
            <a:r>
              <a:rPr lang="en-GB" sz="6000" dirty="0">
                <a:latin typeface="Modern Love Caps" panose="020B0604020202020204" pitchFamily="82" charset="0"/>
              </a:rPr>
              <a:t>Paper 4 Skills</a:t>
            </a:r>
          </a:p>
        </p:txBody>
      </p:sp>
      <p:pic>
        <p:nvPicPr>
          <p:cNvPr id="6" name="Picture 5" descr="A close up of a logo&#10;&#10;Description automatically generated">
            <a:extLst>
              <a:ext uri="{FF2B5EF4-FFF2-40B4-BE49-F238E27FC236}">
                <a16:creationId xmlns:a16="http://schemas.microsoft.com/office/drawing/2014/main" id="{01CE0852-23D2-4C23-94E3-541CBEB3178D}"/>
              </a:ext>
            </a:extLst>
          </p:cNvPr>
          <p:cNvPicPr>
            <a:picLocks noChangeAspect="1"/>
          </p:cNvPicPr>
          <p:nvPr/>
        </p:nvPicPr>
        <p:blipFill rotWithShape="1">
          <a:blip r:embed="rId2">
            <a:extLst>
              <a:ext uri="{28A0092B-C50C-407E-A947-70E740481C1C}">
                <a14:useLocalDpi xmlns:a14="http://schemas.microsoft.com/office/drawing/2010/main" val="0"/>
              </a:ext>
            </a:extLst>
          </a:blip>
          <a:srcRect b="15022"/>
          <a:stretch/>
        </p:blipFill>
        <p:spPr>
          <a:xfrm>
            <a:off x="5528678" y="109728"/>
            <a:ext cx="1195210" cy="1015663"/>
          </a:xfrm>
          <a:prstGeom prst="rect">
            <a:avLst/>
          </a:prstGeom>
        </p:spPr>
      </p:pic>
      <p:sp>
        <p:nvSpPr>
          <p:cNvPr id="7" name="TextBox 6">
            <a:extLst>
              <a:ext uri="{FF2B5EF4-FFF2-40B4-BE49-F238E27FC236}">
                <a16:creationId xmlns:a16="http://schemas.microsoft.com/office/drawing/2014/main" id="{E2220B82-68EF-468A-B734-1855420F7314}"/>
              </a:ext>
            </a:extLst>
          </p:cNvPr>
          <p:cNvSpPr txBox="1"/>
          <p:nvPr/>
        </p:nvSpPr>
        <p:spPr>
          <a:xfrm>
            <a:off x="158496" y="868776"/>
            <a:ext cx="4645152" cy="369332"/>
          </a:xfrm>
          <a:prstGeom prst="rect">
            <a:avLst/>
          </a:prstGeom>
          <a:noFill/>
        </p:spPr>
        <p:txBody>
          <a:bodyPr wrap="square" rtlCol="0">
            <a:spAutoFit/>
          </a:bodyPr>
          <a:lstStyle/>
          <a:p>
            <a:pPr algn="ctr"/>
            <a:r>
              <a:rPr lang="en-GB" dirty="0">
                <a:latin typeface="Modern Love Caps" panose="04070805081001020A01" pitchFamily="82" charset="0"/>
              </a:rPr>
              <a:t>references</a:t>
            </a:r>
          </a:p>
        </p:txBody>
      </p:sp>
      <p:sp>
        <p:nvSpPr>
          <p:cNvPr id="2" name="TextBox 1">
            <a:extLst>
              <a:ext uri="{FF2B5EF4-FFF2-40B4-BE49-F238E27FC236}">
                <a16:creationId xmlns:a16="http://schemas.microsoft.com/office/drawing/2014/main" id="{2DBF65B0-4D6B-4D4E-A7E0-BDBDEA30D206}"/>
              </a:ext>
            </a:extLst>
          </p:cNvPr>
          <p:cNvSpPr txBox="1"/>
          <p:nvPr/>
        </p:nvSpPr>
        <p:spPr>
          <a:xfrm>
            <a:off x="158497" y="1364343"/>
            <a:ext cx="6565391" cy="1938992"/>
          </a:xfrm>
          <a:prstGeom prst="rect">
            <a:avLst/>
          </a:prstGeom>
          <a:noFill/>
          <a:ln>
            <a:solidFill>
              <a:schemeClr val="tx1"/>
            </a:solidFill>
            <a:prstDash val="lgDash"/>
          </a:ln>
        </p:spPr>
        <p:txBody>
          <a:bodyPr wrap="square" rtlCol="0">
            <a:spAutoFit/>
          </a:bodyPr>
          <a:lstStyle/>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BBC Bitesize GCSE Revision – Fieldwork and Enquiry</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Kelly D and </a:t>
            </a:r>
            <a:r>
              <a:rPr lang="en-GB" sz="1200" dirty="0" err="1">
                <a:latin typeface="Quire Sans Pro Light" panose="020F0302020204030204" pitchFamily="34" charset="0"/>
                <a:cs typeface="Quire Sans Pro Light" panose="020F0302020204030204" pitchFamily="34" charset="0"/>
              </a:rPr>
              <a:t>Fretwell</a:t>
            </a:r>
            <a:r>
              <a:rPr lang="en-GB" sz="1200" dirty="0">
                <a:latin typeface="Quire Sans Pro Light" panose="020F0302020204030204" pitchFamily="34" charset="0"/>
                <a:cs typeface="Quire Sans Pro Light" panose="020F0302020204030204" pitchFamily="34" charset="0"/>
              </a:rPr>
              <a:t>, M </a:t>
            </a:r>
            <a:r>
              <a:rPr lang="en-GB" sz="1200" i="1" dirty="0">
                <a:latin typeface="Quire Sans Pro Light" panose="020F0302020204030204" pitchFamily="34" charset="0"/>
                <a:cs typeface="Quire Sans Pro Light" panose="020F0302020204030204" pitchFamily="34" charset="0"/>
              </a:rPr>
              <a:t>Complete Geography for Cambridge IGCSE</a:t>
            </a:r>
            <a:r>
              <a:rPr lang="en-GB" sz="1200" dirty="0">
                <a:latin typeface="Quire Sans Pro Light" panose="020F0302020204030204" pitchFamily="34" charset="0"/>
                <a:cs typeface="Quire Sans Pro Light" panose="020F0302020204030204" pitchFamily="34" charset="0"/>
              </a:rPr>
              <a:t>, 2012: Chapter 13</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Cambers, G and Sibley S </a:t>
            </a:r>
            <a:r>
              <a:rPr lang="en-GB" sz="1200" i="1" dirty="0">
                <a:latin typeface="Quire Sans Pro Light" panose="020F0302020204030204" pitchFamily="34" charset="0"/>
                <a:cs typeface="Quire Sans Pro Light" panose="020F0302020204030204" pitchFamily="34" charset="0"/>
              </a:rPr>
              <a:t>Cambridge IGCSE Geography</a:t>
            </a:r>
            <a:r>
              <a:rPr lang="en-GB" sz="1200" dirty="0">
                <a:latin typeface="Quire Sans Pro Light" panose="020F0302020204030204" pitchFamily="34" charset="0"/>
                <a:cs typeface="Quire Sans Pro Light" panose="020F0302020204030204" pitchFamily="34" charset="0"/>
              </a:rPr>
              <a:t>, 2010: Part C: the Alternative to Coursework – preparing for Paper 4</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FSC Geography Fieldwork Guides – Sampling</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Widdowson, J and Parkinson A, </a:t>
            </a:r>
            <a:r>
              <a:rPr lang="en-GB" sz="1200" i="1" dirty="0">
                <a:latin typeface="Quire Sans Pro Light" panose="020F0302020204030204" pitchFamily="34" charset="0"/>
                <a:cs typeface="Quire Sans Pro Light" panose="020F0302020204030204" pitchFamily="34" charset="0"/>
              </a:rPr>
              <a:t>Fieldwork through Enquiry</a:t>
            </a:r>
            <a:r>
              <a:rPr lang="en-GB" sz="1200" dirty="0">
                <a:latin typeface="Quire Sans Pro Light" panose="020F0302020204030204" pitchFamily="34" charset="0"/>
                <a:cs typeface="Quire Sans Pro Light" panose="020F0302020204030204" pitchFamily="34" charset="0"/>
              </a:rPr>
              <a:t>, 2013: Units 2, 4, 6, 7, 8 and 10</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Royal Geographical Society Fieldwork for Schools website</a:t>
            </a:r>
          </a:p>
          <a:p>
            <a:pPr marL="171450" indent="-171450">
              <a:buFont typeface="Arial" panose="020B0604020202020204" pitchFamily="34" charset="0"/>
              <a:buChar char="•"/>
            </a:pPr>
            <a:endParaRPr lang="en-GB" sz="1200" dirty="0">
              <a:latin typeface="Quire Sans Pro Light" panose="020F0302020204030204" pitchFamily="34" charset="0"/>
              <a:cs typeface="Quire Sans Pro Light" panose="020F0302020204030204" pitchFamily="34" charset="0"/>
            </a:endParaRPr>
          </a:p>
          <a:p>
            <a:r>
              <a:rPr lang="en-GB" sz="1200" dirty="0">
                <a:latin typeface="Quire Sans Pro Light" panose="020F0302020204030204" pitchFamily="34" charset="0"/>
                <a:cs typeface="Quire Sans Pro Light" panose="020F0302020204030204" pitchFamily="34" charset="0"/>
              </a:rPr>
              <a:t>Icons from Noun Project</a:t>
            </a:r>
          </a:p>
          <a:p>
            <a:r>
              <a:rPr lang="en-GB" sz="1200" dirty="0">
                <a:latin typeface="Quire Sans Pro Light" panose="020F0302020204030204" pitchFamily="34" charset="0"/>
                <a:cs typeface="Quire Sans Pro Light" panose="020F0302020204030204" pitchFamily="34" charset="0"/>
              </a:rPr>
              <a:t>Some images taken from CIE past paper 4’s.</a:t>
            </a:r>
          </a:p>
        </p:txBody>
      </p:sp>
    </p:spTree>
    <p:extLst>
      <p:ext uri="{BB962C8B-B14F-4D97-AF65-F5344CB8AC3E}">
        <p14:creationId xmlns:p14="http://schemas.microsoft.com/office/powerpoint/2010/main" val="405163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CFC929-AC84-49F0-B560-1A52CC5F55D6}"/>
              </a:ext>
            </a:extLst>
          </p:cNvPr>
          <p:cNvSpPr txBox="1"/>
          <p:nvPr/>
        </p:nvSpPr>
        <p:spPr>
          <a:xfrm>
            <a:off x="0" y="0"/>
            <a:ext cx="6858000" cy="1015663"/>
          </a:xfrm>
          <a:prstGeom prst="rect">
            <a:avLst/>
          </a:prstGeom>
          <a:noFill/>
        </p:spPr>
        <p:txBody>
          <a:bodyPr wrap="square" rtlCol="0">
            <a:spAutoFit/>
          </a:bodyPr>
          <a:lstStyle/>
          <a:p>
            <a:r>
              <a:rPr lang="en-GB" sz="6000" dirty="0">
                <a:latin typeface="Modern Love Caps" panose="020B0604020202020204" pitchFamily="82" charset="0"/>
              </a:rPr>
              <a:t>Paper 4 Skills</a:t>
            </a:r>
          </a:p>
        </p:txBody>
      </p:sp>
      <p:pic>
        <p:nvPicPr>
          <p:cNvPr id="6" name="Picture 5" descr="A close up of a logo&#10;&#10;Description automatically generated">
            <a:extLst>
              <a:ext uri="{FF2B5EF4-FFF2-40B4-BE49-F238E27FC236}">
                <a16:creationId xmlns:a16="http://schemas.microsoft.com/office/drawing/2014/main" id="{01CE0852-23D2-4C23-94E3-541CBEB3178D}"/>
              </a:ext>
            </a:extLst>
          </p:cNvPr>
          <p:cNvPicPr>
            <a:picLocks noChangeAspect="1"/>
          </p:cNvPicPr>
          <p:nvPr/>
        </p:nvPicPr>
        <p:blipFill rotWithShape="1">
          <a:blip r:embed="rId2">
            <a:extLst>
              <a:ext uri="{28A0092B-C50C-407E-A947-70E740481C1C}">
                <a14:useLocalDpi xmlns:a14="http://schemas.microsoft.com/office/drawing/2010/main" val="0"/>
              </a:ext>
            </a:extLst>
          </a:blip>
          <a:srcRect b="15022"/>
          <a:stretch/>
        </p:blipFill>
        <p:spPr>
          <a:xfrm>
            <a:off x="5528678" y="109728"/>
            <a:ext cx="1195210" cy="1015663"/>
          </a:xfrm>
          <a:prstGeom prst="rect">
            <a:avLst/>
          </a:prstGeom>
        </p:spPr>
      </p:pic>
      <p:sp>
        <p:nvSpPr>
          <p:cNvPr id="7" name="TextBox 6">
            <a:extLst>
              <a:ext uri="{FF2B5EF4-FFF2-40B4-BE49-F238E27FC236}">
                <a16:creationId xmlns:a16="http://schemas.microsoft.com/office/drawing/2014/main" id="{E2220B82-68EF-468A-B734-1855420F7314}"/>
              </a:ext>
            </a:extLst>
          </p:cNvPr>
          <p:cNvSpPr txBox="1"/>
          <p:nvPr/>
        </p:nvSpPr>
        <p:spPr>
          <a:xfrm>
            <a:off x="158496" y="868776"/>
            <a:ext cx="4645152" cy="369332"/>
          </a:xfrm>
          <a:prstGeom prst="rect">
            <a:avLst/>
          </a:prstGeom>
          <a:noFill/>
        </p:spPr>
        <p:txBody>
          <a:bodyPr wrap="square" rtlCol="0">
            <a:spAutoFit/>
          </a:bodyPr>
          <a:lstStyle/>
          <a:p>
            <a:pPr algn="ctr"/>
            <a:r>
              <a:rPr lang="en-GB" dirty="0">
                <a:latin typeface="Modern Love Caps" panose="04070805081001020A01" pitchFamily="82" charset="0"/>
              </a:rPr>
              <a:t>How to collect geographical data</a:t>
            </a:r>
          </a:p>
        </p:txBody>
      </p:sp>
      <p:sp>
        <p:nvSpPr>
          <p:cNvPr id="2" name="TextBox 1">
            <a:extLst>
              <a:ext uri="{FF2B5EF4-FFF2-40B4-BE49-F238E27FC236}">
                <a16:creationId xmlns:a16="http://schemas.microsoft.com/office/drawing/2014/main" id="{2DBF65B0-4D6B-4D4E-A7E0-BDBDEA30D206}"/>
              </a:ext>
            </a:extLst>
          </p:cNvPr>
          <p:cNvSpPr txBox="1"/>
          <p:nvPr/>
        </p:nvSpPr>
        <p:spPr>
          <a:xfrm>
            <a:off x="158497" y="1364343"/>
            <a:ext cx="6565391" cy="2708434"/>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Step 1: Health and Safety</a:t>
            </a:r>
          </a:p>
          <a:p>
            <a:r>
              <a:rPr lang="en-GB" sz="1200" dirty="0">
                <a:latin typeface="Quire Sans Pro Light" panose="020F0302020204030204" pitchFamily="34" charset="0"/>
                <a:cs typeface="Quire Sans Pro Light" panose="020F0302020204030204" pitchFamily="34" charset="0"/>
              </a:rPr>
              <a:t>It is important to check if the area to be studied is safe. For example, when investigating rivers and working on riverbanks: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Banks and rocks can be very slippery after rain</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 depth and velocity of the river can change suddenly after heavy rain</a:t>
            </a:r>
          </a:p>
          <a:p>
            <a:pPr marL="171450" indent="-171450">
              <a:buFont typeface="Arial" panose="020B0604020202020204" pitchFamily="34" charset="0"/>
              <a:buChar char="•"/>
            </a:pPr>
            <a:endParaRPr lang="en-GB" sz="1200" dirty="0">
              <a:latin typeface="Quire Sans Pro Light" panose="020F0302020204030204" pitchFamily="34" charset="0"/>
              <a:cs typeface="Quire Sans Pro Light" panose="020F0302020204030204" pitchFamily="34" charset="0"/>
            </a:endParaRPr>
          </a:p>
          <a:p>
            <a:r>
              <a:rPr lang="en-GB" sz="1200" dirty="0">
                <a:latin typeface="Quire Sans Pro Light" panose="020F0302020204030204" pitchFamily="34" charset="0"/>
                <a:cs typeface="Quire Sans Pro Light" panose="020F0302020204030204" pitchFamily="34" charset="0"/>
              </a:rPr>
              <a:t>At the coast, be aware of when high tides are due and reduce risk by working at low tide. Avoid areas at the foot of weak cliffs because of possible dangers of falling rocks or cliff collapse. Be aware of the tide timetables and the weather forecast.</a:t>
            </a:r>
          </a:p>
          <a:p>
            <a:endParaRPr lang="en-GB" sz="1200" dirty="0">
              <a:latin typeface="Quire Sans Pro Light" panose="020F0302020204030204" pitchFamily="34" charset="0"/>
              <a:cs typeface="Quire Sans Pro Light" panose="020F0302020204030204" pitchFamily="34" charset="0"/>
            </a:endParaRPr>
          </a:p>
          <a:p>
            <a:r>
              <a:rPr lang="en-GB" sz="1200" dirty="0">
                <a:latin typeface="Quire Sans Pro Light" panose="020F0302020204030204" pitchFamily="34" charset="0"/>
                <a:cs typeface="Quire Sans Pro Light" panose="020F0302020204030204" pitchFamily="34" charset="0"/>
              </a:rPr>
              <a:t>In all areas: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Conduct questionnaires in pairs and choose safe times and locations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Take contact numbers for other group members, home and school</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Be aware of traffic around busy junctions</a:t>
            </a:r>
          </a:p>
        </p:txBody>
      </p:sp>
      <p:sp>
        <p:nvSpPr>
          <p:cNvPr id="8" name="Arrow: Down 7">
            <a:extLst>
              <a:ext uri="{FF2B5EF4-FFF2-40B4-BE49-F238E27FC236}">
                <a16:creationId xmlns:a16="http://schemas.microsoft.com/office/drawing/2014/main" id="{043BD5F5-985C-406B-AA5C-ADBCE25989E4}"/>
              </a:ext>
            </a:extLst>
          </p:cNvPr>
          <p:cNvSpPr/>
          <p:nvPr/>
        </p:nvSpPr>
        <p:spPr>
          <a:xfrm>
            <a:off x="1577394" y="4112091"/>
            <a:ext cx="298450" cy="35830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1B633E8-28C2-4C3F-8A73-9264FCD5E7A7}"/>
              </a:ext>
            </a:extLst>
          </p:cNvPr>
          <p:cNvSpPr txBox="1"/>
          <p:nvPr/>
        </p:nvSpPr>
        <p:spPr>
          <a:xfrm>
            <a:off x="158496" y="4527550"/>
            <a:ext cx="3136247" cy="1600438"/>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Step 2: Pilot study</a:t>
            </a:r>
          </a:p>
          <a:p>
            <a:r>
              <a:rPr lang="en-GB" sz="1200" dirty="0">
                <a:latin typeface="Quire Sans Pro Light" panose="020F0302020204030204" pitchFamily="34" charset="0"/>
                <a:cs typeface="Quire Sans Pro Light" panose="020F0302020204030204" pitchFamily="34" charset="0"/>
              </a:rPr>
              <a:t>A pilot study is a test run, to make sure that all students are aware of the techniques to be used. In addition it is an opportunity to test questionnaire questions and other methods of investigation. If problems are found they can be fixed before the actual fieldwork takes place.</a:t>
            </a:r>
          </a:p>
        </p:txBody>
      </p:sp>
      <p:sp>
        <p:nvSpPr>
          <p:cNvPr id="14" name="TextBox 13">
            <a:extLst>
              <a:ext uri="{FF2B5EF4-FFF2-40B4-BE49-F238E27FC236}">
                <a16:creationId xmlns:a16="http://schemas.microsoft.com/office/drawing/2014/main" id="{0F60C66A-A955-4A68-AE13-5C57777B8E57}"/>
              </a:ext>
            </a:extLst>
          </p:cNvPr>
          <p:cNvSpPr txBox="1"/>
          <p:nvPr/>
        </p:nvSpPr>
        <p:spPr>
          <a:xfrm>
            <a:off x="3587641" y="4527550"/>
            <a:ext cx="3136247" cy="1600438"/>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Step 3: Primary or Secondary data</a:t>
            </a: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Primary data – </a:t>
            </a:r>
            <a:r>
              <a:rPr lang="en-GB" sz="1200" dirty="0">
                <a:latin typeface="Quire Sans Pro Light" panose="020F0302020204030204" pitchFamily="34" charset="0"/>
                <a:cs typeface="Quire Sans Pro Light" panose="020F0302020204030204" pitchFamily="34" charset="0"/>
              </a:rPr>
              <a:t>is collected in the field by a student or group of students completing an investigation. </a:t>
            </a: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Secondary data – </a:t>
            </a:r>
            <a:r>
              <a:rPr lang="en-GB" sz="1200" dirty="0">
                <a:latin typeface="Quire Sans Pro Light" panose="020F0302020204030204" pitchFamily="34" charset="0"/>
                <a:cs typeface="Quire Sans Pro Light" panose="020F0302020204030204" pitchFamily="34" charset="0"/>
              </a:rPr>
              <a:t>is data already collected by someone else and researched online, in books, journals or magazines. Sources must always be referenced.</a:t>
            </a:r>
          </a:p>
        </p:txBody>
      </p:sp>
      <p:sp>
        <p:nvSpPr>
          <p:cNvPr id="9" name="Arrow: Right 8">
            <a:extLst>
              <a:ext uri="{FF2B5EF4-FFF2-40B4-BE49-F238E27FC236}">
                <a16:creationId xmlns:a16="http://schemas.microsoft.com/office/drawing/2014/main" id="{CF796E24-7373-4FA5-ADA5-4C36CC91D57F}"/>
              </a:ext>
            </a:extLst>
          </p:cNvPr>
          <p:cNvSpPr/>
          <p:nvPr/>
        </p:nvSpPr>
        <p:spPr>
          <a:xfrm>
            <a:off x="3327400" y="5194419"/>
            <a:ext cx="247541" cy="2667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2655024E-519D-49CE-BFA9-4FBD93227A3E}"/>
              </a:ext>
            </a:extLst>
          </p:cNvPr>
          <p:cNvSpPr/>
          <p:nvPr/>
        </p:nvSpPr>
        <p:spPr>
          <a:xfrm>
            <a:off x="5006539" y="6176220"/>
            <a:ext cx="298450" cy="35830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BDBE135-97B3-4B3C-831A-A15D4D3C1AF9}"/>
              </a:ext>
            </a:extLst>
          </p:cNvPr>
          <p:cNvSpPr txBox="1"/>
          <p:nvPr/>
        </p:nvSpPr>
        <p:spPr>
          <a:xfrm>
            <a:off x="158496" y="6582761"/>
            <a:ext cx="3136247" cy="1969770"/>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Step 5: Recording sheets</a:t>
            </a:r>
          </a:p>
          <a:p>
            <a:r>
              <a:rPr lang="en-GB" sz="1200" dirty="0">
                <a:latin typeface="Quire Sans Pro Light" panose="020F0302020204030204" pitchFamily="34" charset="0"/>
                <a:cs typeface="Quire Sans Pro Light" panose="020F0302020204030204" pitchFamily="34" charset="0"/>
              </a:rPr>
              <a:t>Recording sheets can be used for many data types and should be adapted to need. </a:t>
            </a:r>
          </a:p>
          <a:p>
            <a:endParaRPr lang="en-GB" sz="1200" dirty="0">
              <a:latin typeface="Quire Sans Pro Light" panose="020F0302020204030204" pitchFamily="34" charset="0"/>
              <a:cs typeface="Quire Sans Pro Light" panose="020F0302020204030204" pitchFamily="34" charset="0"/>
            </a:endParaRPr>
          </a:p>
          <a:p>
            <a:r>
              <a:rPr lang="en-GB" sz="1200" dirty="0">
                <a:latin typeface="Quire Sans Pro Light" panose="020F0302020204030204" pitchFamily="34" charset="0"/>
                <a:cs typeface="Quire Sans Pro Light" panose="020F0302020204030204" pitchFamily="34" charset="0"/>
              </a:rPr>
              <a:t>All recording sheets should include dates, times, site number / name, description of weather conditions.</a:t>
            </a:r>
          </a:p>
          <a:p>
            <a:endParaRPr lang="en-GB" sz="1200" dirty="0">
              <a:latin typeface="Quire Sans Pro Light" panose="020F0302020204030204" pitchFamily="34" charset="0"/>
              <a:cs typeface="Quire Sans Pro Light" panose="020F0302020204030204" pitchFamily="34" charset="0"/>
            </a:endParaRPr>
          </a:p>
          <a:p>
            <a:r>
              <a:rPr lang="en-GB" sz="1200" dirty="0">
                <a:latin typeface="Quire Sans Pro Light" panose="020F0302020204030204" pitchFamily="34" charset="0"/>
                <a:cs typeface="Quire Sans Pro Light" panose="020F0302020204030204" pitchFamily="34" charset="0"/>
              </a:rPr>
              <a:t>There should then be space to record the information.</a:t>
            </a:r>
          </a:p>
        </p:txBody>
      </p:sp>
      <p:sp>
        <p:nvSpPr>
          <p:cNvPr id="18" name="TextBox 17">
            <a:extLst>
              <a:ext uri="{FF2B5EF4-FFF2-40B4-BE49-F238E27FC236}">
                <a16:creationId xmlns:a16="http://schemas.microsoft.com/office/drawing/2014/main" id="{E2345158-6B62-4AE4-B5FD-2991EB435A3B}"/>
              </a:ext>
            </a:extLst>
          </p:cNvPr>
          <p:cNvSpPr txBox="1"/>
          <p:nvPr/>
        </p:nvSpPr>
        <p:spPr>
          <a:xfrm>
            <a:off x="3587641" y="6582761"/>
            <a:ext cx="3136247" cy="3077766"/>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Step 4: Types of data</a:t>
            </a: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Qualitative data – </a:t>
            </a:r>
            <a:r>
              <a:rPr lang="en-GB" sz="1200" dirty="0">
                <a:latin typeface="Quire Sans Pro Light" panose="020F0302020204030204" pitchFamily="34" charset="0"/>
                <a:cs typeface="Quire Sans Pro Light" panose="020F0302020204030204" pitchFamily="34" charset="0"/>
              </a:rPr>
              <a:t>data showing opinions or judgements e.g. from interviews or questionnaires. </a:t>
            </a: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Quantitative data – </a:t>
            </a:r>
            <a:r>
              <a:rPr lang="en-GB" sz="1200" dirty="0">
                <a:latin typeface="Quire Sans Pro Light" panose="020F0302020204030204" pitchFamily="34" charset="0"/>
                <a:cs typeface="Quire Sans Pro Light" panose="020F0302020204030204" pitchFamily="34" charset="0"/>
              </a:rPr>
              <a:t>data that is measured or counted and is numerical.</a:t>
            </a: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Continuous data – </a:t>
            </a:r>
            <a:r>
              <a:rPr lang="en-GB" sz="1200" dirty="0">
                <a:latin typeface="Quire Sans Pro Light" panose="020F0302020204030204" pitchFamily="34" charset="0"/>
                <a:cs typeface="Quire Sans Pro Light" panose="020F0302020204030204" pitchFamily="34" charset="0"/>
              </a:rPr>
              <a:t>where all values between two measured values are passed through before the second is reached e.g. rise in temperature from 7-10 degrees passes through 8 and 9 degrees.</a:t>
            </a: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Discrete data – </a:t>
            </a:r>
            <a:r>
              <a:rPr lang="en-GB" sz="1200" dirty="0">
                <a:latin typeface="Quire Sans Pro Light" panose="020F0302020204030204" pitchFamily="34" charset="0"/>
                <a:cs typeface="Quire Sans Pro Light" panose="020F0302020204030204" pitchFamily="34" charset="0"/>
              </a:rPr>
              <a:t>two values exist separately with no progression between them e.g. 7cm rainfall in January vs 10cm rainfall in April. Rainfall in February and March will not necessarily have been 8 and 9cm.</a:t>
            </a:r>
            <a:endParaRPr lang="en-GB" sz="1200" b="1" dirty="0">
              <a:latin typeface="Quire Sans Pro Light" panose="020F0302020204030204" pitchFamily="34" charset="0"/>
              <a:cs typeface="Quire Sans Pro Light" panose="020F0302020204030204" pitchFamily="34" charset="0"/>
            </a:endParaRPr>
          </a:p>
        </p:txBody>
      </p:sp>
      <p:sp>
        <p:nvSpPr>
          <p:cNvPr id="19" name="Arrow: Right 18">
            <a:extLst>
              <a:ext uri="{FF2B5EF4-FFF2-40B4-BE49-F238E27FC236}">
                <a16:creationId xmlns:a16="http://schemas.microsoft.com/office/drawing/2014/main" id="{74F853F8-D871-4F27-87B5-DE505D1F4823}"/>
              </a:ext>
            </a:extLst>
          </p:cNvPr>
          <p:cNvSpPr/>
          <p:nvPr/>
        </p:nvSpPr>
        <p:spPr>
          <a:xfrm rot="10800000">
            <a:off x="3321050" y="7249630"/>
            <a:ext cx="247541" cy="2667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5">
            <a:extLst>
              <a:ext uri="{FF2B5EF4-FFF2-40B4-BE49-F238E27FC236}">
                <a16:creationId xmlns:a16="http://schemas.microsoft.com/office/drawing/2014/main" id="{90D03E23-4B89-C848-9170-E2DA06F55946}"/>
              </a:ext>
            </a:extLst>
          </p:cNvPr>
          <p:cNvSpPr/>
          <p:nvPr/>
        </p:nvSpPr>
        <p:spPr>
          <a:xfrm>
            <a:off x="1577394" y="8591611"/>
            <a:ext cx="298450" cy="35830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16F682C-47E2-AF48-ADCF-8381F42DAD43}"/>
              </a:ext>
            </a:extLst>
          </p:cNvPr>
          <p:cNvSpPr txBox="1"/>
          <p:nvPr/>
        </p:nvSpPr>
        <p:spPr>
          <a:xfrm>
            <a:off x="134112" y="8989000"/>
            <a:ext cx="3136247" cy="677108"/>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Step 6: Recording data</a:t>
            </a:r>
          </a:p>
          <a:p>
            <a:r>
              <a:rPr lang="en-GB" sz="1200" dirty="0">
                <a:latin typeface="Quire Sans Pro Light" panose="020F0302020204030204" pitchFamily="34" charset="0"/>
                <a:cs typeface="Quire Sans Pro Light" panose="020F0302020204030204" pitchFamily="34" charset="0"/>
              </a:rPr>
              <a:t>Data can be counted using recording sheets and following methods carefully.</a:t>
            </a:r>
          </a:p>
        </p:txBody>
      </p:sp>
      <p:pic>
        <p:nvPicPr>
          <p:cNvPr id="5" name="Picture 4" descr="A close up of a logo&#10;&#10;Description automatically generated">
            <a:extLst>
              <a:ext uri="{FF2B5EF4-FFF2-40B4-BE49-F238E27FC236}">
                <a16:creationId xmlns:a16="http://schemas.microsoft.com/office/drawing/2014/main" id="{CB967313-61AE-8D49-B774-F726A95C8786}"/>
              </a:ext>
            </a:extLst>
          </p:cNvPr>
          <p:cNvPicPr>
            <a:picLocks noChangeAspect="1"/>
          </p:cNvPicPr>
          <p:nvPr/>
        </p:nvPicPr>
        <p:blipFill rotWithShape="1">
          <a:blip r:embed="rId3">
            <a:extLst>
              <a:ext uri="{28A0092B-C50C-407E-A947-70E740481C1C}">
                <a14:useLocalDpi xmlns:a14="http://schemas.microsoft.com/office/drawing/2010/main" val="0"/>
              </a:ext>
            </a:extLst>
          </a:blip>
          <a:srcRect b="15985"/>
          <a:stretch/>
        </p:blipFill>
        <p:spPr>
          <a:xfrm>
            <a:off x="5669977" y="1835572"/>
            <a:ext cx="609820" cy="512345"/>
          </a:xfrm>
          <a:prstGeom prst="rect">
            <a:avLst/>
          </a:prstGeom>
        </p:spPr>
      </p:pic>
      <p:pic>
        <p:nvPicPr>
          <p:cNvPr id="11" name="Picture 10" descr="A close up of a logo&#10;&#10;Description automatically generated">
            <a:extLst>
              <a:ext uri="{FF2B5EF4-FFF2-40B4-BE49-F238E27FC236}">
                <a16:creationId xmlns:a16="http://schemas.microsoft.com/office/drawing/2014/main" id="{6E9A2E9F-A18A-2247-BC0B-B72B560FC429}"/>
              </a:ext>
            </a:extLst>
          </p:cNvPr>
          <p:cNvPicPr>
            <a:picLocks noChangeAspect="1"/>
          </p:cNvPicPr>
          <p:nvPr/>
        </p:nvPicPr>
        <p:blipFill rotWithShape="1">
          <a:blip r:embed="rId4">
            <a:extLst>
              <a:ext uri="{28A0092B-C50C-407E-A947-70E740481C1C}">
                <a14:useLocalDpi xmlns:a14="http://schemas.microsoft.com/office/drawing/2010/main" val="0"/>
              </a:ext>
            </a:extLst>
          </a:blip>
          <a:srcRect b="14514"/>
          <a:stretch/>
        </p:blipFill>
        <p:spPr>
          <a:xfrm>
            <a:off x="3366298" y="9034331"/>
            <a:ext cx="457410" cy="391023"/>
          </a:xfrm>
          <a:prstGeom prst="rect">
            <a:avLst/>
          </a:prstGeom>
        </p:spPr>
      </p:pic>
      <p:pic>
        <p:nvPicPr>
          <p:cNvPr id="21" name="Picture 20" descr="A close up of a logo&#10;&#10;Description automatically generated">
            <a:extLst>
              <a:ext uri="{FF2B5EF4-FFF2-40B4-BE49-F238E27FC236}">
                <a16:creationId xmlns:a16="http://schemas.microsoft.com/office/drawing/2014/main" id="{84BD8214-F711-B34A-A6CA-A3DF914104D1}"/>
              </a:ext>
            </a:extLst>
          </p:cNvPr>
          <p:cNvPicPr>
            <a:picLocks noChangeAspect="1"/>
          </p:cNvPicPr>
          <p:nvPr/>
        </p:nvPicPr>
        <p:blipFill rotWithShape="1">
          <a:blip r:embed="rId5">
            <a:extLst>
              <a:ext uri="{28A0092B-C50C-407E-A947-70E740481C1C}">
                <a14:useLocalDpi xmlns:a14="http://schemas.microsoft.com/office/drawing/2010/main" val="0"/>
              </a:ext>
            </a:extLst>
          </a:blip>
          <a:srcRect l="20821" t="17965" r="22645" b="28890"/>
          <a:stretch/>
        </p:blipFill>
        <p:spPr>
          <a:xfrm>
            <a:off x="3366298" y="8072390"/>
            <a:ext cx="456873" cy="429484"/>
          </a:xfrm>
          <a:prstGeom prst="rect">
            <a:avLst/>
          </a:prstGeom>
        </p:spPr>
      </p:pic>
    </p:spTree>
    <p:extLst>
      <p:ext uri="{BB962C8B-B14F-4D97-AF65-F5344CB8AC3E}">
        <p14:creationId xmlns:p14="http://schemas.microsoft.com/office/powerpoint/2010/main" val="1418148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CFC929-AC84-49F0-B560-1A52CC5F55D6}"/>
              </a:ext>
            </a:extLst>
          </p:cNvPr>
          <p:cNvSpPr txBox="1"/>
          <p:nvPr/>
        </p:nvSpPr>
        <p:spPr>
          <a:xfrm>
            <a:off x="0" y="0"/>
            <a:ext cx="6858000" cy="1015663"/>
          </a:xfrm>
          <a:prstGeom prst="rect">
            <a:avLst/>
          </a:prstGeom>
          <a:noFill/>
        </p:spPr>
        <p:txBody>
          <a:bodyPr wrap="square" rtlCol="0">
            <a:spAutoFit/>
          </a:bodyPr>
          <a:lstStyle/>
          <a:p>
            <a:r>
              <a:rPr lang="en-GB" sz="6000" dirty="0">
                <a:latin typeface="Modern Love Caps" panose="020B0604020202020204" pitchFamily="82" charset="0"/>
              </a:rPr>
              <a:t>Paper 4 Skills</a:t>
            </a:r>
          </a:p>
        </p:txBody>
      </p:sp>
      <p:pic>
        <p:nvPicPr>
          <p:cNvPr id="6" name="Picture 5" descr="A close up of a logo&#10;&#10;Description automatically generated">
            <a:extLst>
              <a:ext uri="{FF2B5EF4-FFF2-40B4-BE49-F238E27FC236}">
                <a16:creationId xmlns:a16="http://schemas.microsoft.com/office/drawing/2014/main" id="{01CE0852-23D2-4C23-94E3-541CBEB3178D}"/>
              </a:ext>
            </a:extLst>
          </p:cNvPr>
          <p:cNvPicPr>
            <a:picLocks noChangeAspect="1"/>
          </p:cNvPicPr>
          <p:nvPr/>
        </p:nvPicPr>
        <p:blipFill rotWithShape="1">
          <a:blip r:embed="rId2">
            <a:extLst>
              <a:ext uri="{28A0092B-C50C-407E-A947-70E740481C1C}">
                <a14:useLocalDpi xmlns:a14="http://schemas.microsoft.com/office/drawing/2010/main" val="0"/>
              </a:ext>
            </a:extLst>
          </a:blip>
          <a:srcRect b="15022"/>
          <a:stretch/>
        </p:blipFill>
        <p:spPr>
          <a:xfrm>
            <a:off x="5528678" y="109728"/>
            <a:ext cx="1195210" cy="1015663"/>
          </a:xfrm>
          <a:prstGeom prst="rect">
            <a:avLst/>
          </a:prstGeom>
        </p:spPr>
      </p:pic>
      <p:sp>
        <p:nvSpPr>
          <p:cNvPr id="7" name="TextBox 6">
            <a:extLst>
              <a:ext uri="{FF2B5EF4-FFF2-40B4-BE49-F238E27FC236}">
                <a16:creationId xmlns:a16="http://schemas.microsoft.com/office/drawing/2014/main" id="{E2220B82-68EF-468A-B734-1855420F7314}"/>
              </a:ext>
            </a:extLst>
          </p:cNvPr>
          <p:cNvSpPr txBox="1"/>
          <p:nvPr/>
        </p:nvSpPr>
        <p:spPr>
          <a:xfrm>
            <a:off x="158496" y="868776"/>
            <a:ext cx="4645152" cy="369332"/>
          </a:xfrm>
          <a:prstGeom prst="rect">
            <a:avLst/>
          </a:prstGeom>
          <a:noFill/>
        </p:spPr>
        <p:txBody>
          <a:bodyPr wrap="square" rtlCol="0">
            <a:spAutoFit/>
          </a:bodyPr>
          <a:lstStyle/>
          <a:p>
            <a:pPr algn="ctr"/>
            <a:r>
              <a:rPr lang="en-GB" dirty="0">
                <a:latin typeface="Modern Love Caps" panose="04070805081001020A01" pitchFamily="82" charset="0"/>
              </a:rPr>
              <a:t>General Techniques - Sampling</a:t>
            </a:r>
          </a:p>
        </p:txBody>
      </p:sp>
      <p:sp>
        <p:nvSpPr>
          <p:cNvPr id="2" name="TextBox 1">
            <a:extLst>
              <a:ext uri="{FF2B5EF4-FFF2-40B4-BE49-F238E27FC236}">
                <a16:creationId xmlns:a16="http://schemas.microsoft.com/office/drawing/2014/main" id="{2DBF65B0-4D6B-4D4E-A7E0-BDBDEA30D206}"/>
              </a:ext>
            </a:extLst>
          </p:cNvPr>
          <p:cNvSpPr txBox="1"/>
          <p:nvPr/>
        </p:nvSpPr>
        <p:spPr>
          <a:xfrm>
            <a:off x="158497" y="1364343"/>
            <a:ext cx="3136247" cy="2523768"/>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What is sampling?</a:t>
            </a:r>
          </a:p>
          <a:p>
            <a:r>
              <a:rPr lang="en-GB" sz="1200" dirty="0">
                <a:latin typeface="Quire Sans Pro Light" panose="020F0302020204030204" pitchFamily="34" charset="0"/>
                <a:cs typeface="Quire Sans Pro Light" panose="020F0302020204030204" pitchFamily="34" charset="0"/>
              </a:rPr>
              <a:t>A sample is a group selected from a larger population (whatever is being sampled e.g. rocks on the river bed, people, congestion). </a:t>
            </a:r>
          </a:p>
          <a:p>
            <a:endParaRPr lang="en-GB" sz="1200" dirty="0">
              <a:latin typeface="Quire Sans Pro Light" panose="020F0302020204030204" pitchFamily="34" charset="0"/>
              <a:cs typeface="Quire Sans Pro Light" panose="020F0302020204030204" pitchFamily="34" charset="0"/>
            </a:endParaRPr>
          </a:p>
          <a:p>
            <a:r>
              <a:rPr lang="en-GB" sz="1200" dirty="0">
                <a:latin typeface="Quire Sans Pro Light" panose="020F0302020204030204" pitchFamily="34" charset="0"/>
                <a:cs typeface="Quire Sans Pro Light" panose="020F0302020204030204" pitchFamily="34" charset="0"/>
              </a:rPr>
              <a:t>It’s not possible to sample every single item in a river, beach, city or farm so samples must be taken. The aim of taking a sample is to be representative and avoid bias.</a:t>
            </a:r>
          </a:p>
          <a:p>
            <a:endParaRPr lang="en-GB" sz="1200" dirty="0">
              <a:latin typeface="Quire Sans Pro Light" panose="020F0302020204030204" pitchFamily="34" charset="0"/>
              <a:cs typeface="Quire Sans Pro Light" panose="020F0302020204030204" pitchFamily="34" charset="0"/>
            </a:endParaRPr>
          </a:p>
          <a:p>
            <a:r>
              <a:rPr lang="en-GB" sz="1200" dirty="0">
                <a:latin typeface="Quire Sans Pro Light" panose="020F0302020204030204" pitchFamily="34" charset="0"/>
                <a:cs typeface="Quire Sans Pro Light" panose="020F0302020204030204" pitchFamily="34" charset="0"/>
              </a:rPr>
              <a:t>the larger the sample, the more representative your research will be. A minimum sample of 30 is needed to create reliable results.</a:t>
            </a:r>
          </a:p>
        </p:txBody>
      </p:sp>
      <p:sp>
        <p:nvSpPr>
          <p:cNvPr id="26" name="TextBox 25">
            <a:extLst>
              <a:ext uri="{FF2B5EF4-FFF2-40B4-BE49-F238E27FC236}">
                <a16:creationId xmlns:a16="http://schemas.microsoft.com/office/drawing/2014/main" id="{962B2F9D-841F-2241-91F7-DFEC4724F92E}"/>
              </a:ext>
            </a:extLst>
          </p:cNvPr>
          <p:cNvSpPr txBox="1"/>
          <p:nvPr/>
        </p:nvSpPr>
        <p:spPr>
          <a:xfrm>
            <a:off x="3563257" y="1364343"/>
            <a:ext cx="3136247" cy="2523768"/>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How to choose a fieldwork site</a:t>
            </a:r>
          </a:p>
          <a:p>
            <a:r>
              <a:rPr lang="en-GB" sz="1200" dirty="0">
                <a:latin typeface="Quire Sans Pro Light" panose="020F0302020204030204" pitchFamily="34" charset="0"/>
                <a:cs typeface="Quire Sans Pro Light" panose="020F0302020204030204" pitchFamily="34" charset="0"/>
              </a:rPr>
              <a:t>The way to decide sample points (fieldwork sites) using a map or in the field is through:</a:t>
            </a:r>
          </a:p>
          <a:p>
            <a:endParaRPr lang="en-GB" sz="1200" dirty="0">
              <a:latin typeface="Quire Sans Pro Light" panose="020F0302020204030204" pitchFamily="34" charset="0"/>
              <a:cs typeface="Quire Sans Pro Light" panose="020F0302020204030204" pitchFamily="34" charset="0"/>
            </a:endParaRP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Point sampling – </a:t>
            </a:r>
            <a:r>
              <a:rPr lang="en-GB" sz="1200" dirty="0">
                <a:latin typeface="Quire Sans Pro Light" panose="020F0302020204030204" pitchFamily="34" charset="0"/>
                <a:cs typeface="Quire Sans Pro Light" panose="020F0302020204030204" pitchFamily="34" charset="0"/>
              </a:rPr>
              <a:t>choosing a specific point on the map e.g. a road junction for a pedestrian count or a meander on a river.</a:t>
            </a: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Area sampling – </a:t>
            </a:r>
            <a:r>
              <a:rPr lang="en-GB" sz="1200" dirty="0">
                <a:latin typeface="Quire Sans Pro Light" panose="020F0302020204030204" pitchFamily="34" charset="0"/>
                <a:cs typeface="Quire Sans Pro Light" panose="020F0302020204030204" pitchFamily="34" charset="0"/>
              </a:rPr>
              <a:t>using a quadrat to assess vegetation cover or littering.</a:t>
            </a: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Line sampling – </a:t>
            </a:r>
            <a:r>
              <a:rPr lang="en-GB" sz="1200" dirty="0">
                <a:latin typeface="Quire Sans Pro Light" panose="020F0302020204030204" pitchFamily="34" charset="0"/>
                <a:cs typeface="Quire Sans Pro Light" panose="020F0302020204030204" pitchFamily="34" charset="0"/>
              </a:rPr>
              <a:t>to investigate changes in the depth of a river from bank to bank, taking measurements at intervals along the line.</a:t>
            </a:r>
            <a:endParaRPr lang="en-GB" sz="1200" b="1" dirty="0">
              <a:latin typeface="Quire Sans Pro Light" panose="020F0302020204030204" pitchFamily="34" charset="0"/>
              <a:cs typeface="Quire Sans Pro Light" panose="020F0302020204030204" pitchFamily="34" charset="0"/>
            </a:endParaRPr>
          </a:p>
        </p:txBody>
      </p:sp>
      <p:pic>
        <p:nvPicPr>
          <p:cNvPr id="3" name="Picture 2">
            <a:extLst>
              <a:ext uri="{FF2B5EF4-FFF2-40B4-BE49-F238E27FC236}">
                <a16:creationId xmlns:a16="http://schemas.microsoft.com/office/drawing/2014/main" id="{99E510D8-16A7-EF44-8888-AC78ED48886E}"/>
              </a:ext>
            </a:extLst>
          </p:cNvPr>
          <p:cNvPicPr>
            <a:picLocks noChangeAspect="1"/>
          </p:cNvPicPr>
          <p:nvPr/>
        </p:nvPicPr>
        <p:blipFill>
          <a:blip r:embed="rId3"/>
          <a:stretch>
            <a:fillRect/>
          </a:stretch>
        </p:blipFill>
        <p:spPr>
          <a:xfrm>
            <a:off x="158496" y="4064394"/>
            <a:ext cx="3141774" cy="3047606"/>
          </a:xfrm>
          <a:prstGeom prst="rect">
            <a:avLst/>
          </a:prstGeom>
        </p:spPr>
      </p:pic>
      <p:sp>
        <p:nvSpPr>
          <p:cNvPr id="34" name="TextBox 33">
            <a:extLst>
              <a:ext uri="{FF2B5EF4-FFF2-40B4-BE49-F238E27FC236}">
                <a16:creationId xmlns:a16="http://schemas.microsoft.com/office/drawing/2014/main" id="{75B3E3A2-A439-894D-9512-771DAB00374A}"/>
              </a:ext>
            </a:extLst>
          </p:cNvPr>
          <p:cNvSpPr txBox="1"/>
          <p:nvPr/>
        </p:nvSpPr>
        <p:spPr>
          <a:xfrm>
            <a:off x="3563257" y="4064394"/>
            <a:ext cx="3136247" cy="4555093"/>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Type of sample</a:t>
            </a:r>
          </a:p>
          <a:p>
            <a:r>
              <a:rPr lang="en-GB" sz="1200" dirty="0">
                <a:latin typeface="Quire Sans Pro Light" panose="020F0302020204030204" pitchFamily="34" charset="0"/>
                <a:cs typeface="Quire Sans Pro Light" panose="020F0302020204030204" pitchFamily="34" charset="0"/>
              </a:rPr>
              <a:t>Now you have your fieldwork sites you can now sample your ‘population’</a:t>
            </a:r>
          </a:p>
          <a:p>
            <a:endParaRPr lang="en-GB" sz="1200" b="1" dirty="0">
              <a:latin typeface="Quire Sans Pro Light" panose="020F0302020204030204" pitchFamily="34" charset="0"/>
              <a:cs typeface="Quire Sans Pro Light" panose="020F0302020204030204" pitchFamily="34" charset="0"/>
            </a:endParaRP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Random sampling - </a:t>
            </a:r>
            <a:r>
              <a:rPr lang="en-GB" sz="1200" dirty="0">
                <a:latin typeface="Quire Sans Pro Light" panose="020F0302020204030204" pitchFamily="34" charset="0"/>
                <a:cs typeface="Quire Sans Pro Light" panose="020F0302020204030204" pitchFamily="34" charset="0"/>
              </a:rPr>
              <a:t>selecting a person to interview or site to measure, at random. Random sampling is unbiased as particular people or places are not specifically selected.</a:t>
            </a: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Systematic sampling </a:t>
            </a:r>
            <a:r>
              <a:rPr lang="en-GB" sz="1200" dirty="0">
                <a:latin typeface="Quire Sans Pro Light" panose="020F0302020204030204" pitchFamily="34" charset="0"/>
                <a:cs typeface="Quire Sans Pro Light" panose="020F0302020204030204" pitchFamily="34" charset="0"/>
              </a:rPr>
              <a:t>- collecting data in an ordered or regular way, </a:t>
            </a:r>
            <a:r>
              <a:rPr lang="en-GB" sz="1200" dirty="0" err="1">
                <a:latin typeface="Quire Sans Pro Light" panose="020F0302020204030204" pitchFamily="34" charset="0"/>
                <a:cs typeface="Quire Sans Pro Light" panose="020F0302020204030204" pitchFamily="34" charset="0"/>
              </a:rPr>
              <a:t>eg</a:t>
            </a:r>
            <a:r>
              <a:rPr lang="en-GB" sz="1200" dirty="0">
                <a:latin typeface="Quire Sans Pro Light" panose="020F0302020204030204" pitchFamily="34" charset="0"/>
                <a:cs typeface="Quire Sans Pro Light" panose="020F0302020204030204" pitchFamily="34" charset="0"/>
              </a:rPr>
              <a:t> every 5 metres or every fifth person.</a:t>
            </a:r>
          </a:p>
          <a:p>
            <a:pPr marL="171450"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Stratified sampling </a:t>
            </a:r>
            <a:r>
              <a:rPr lang="en-GB" sz="1200" dirty="0">
                <a:latin typeface="Quire Sans Pro Light" panose="020F0302020204030204" pitchFamily="34" charset="0"/>
                <a:cs typeface="Quire Sans Pro Light" panose="020F0302020204030204" pitchFamily="34" charset="0"/>
              </a:rPr>
              <a:t>- dividing sampling into groups, </a:t>
            </a:r>
            <a:r>
              <a:rPr lang="en-GB" sz="1200" dirty="0" err="1">
                <a:latin typeface="Quire Sans Pro Light" panose="020F0302020204030204" pitchFamily="34" charset="0"/>
                <a:cs typeface="Quire Sans Pro Light" panose="020F0302020204030204" pitchFamily="34" charset="0"/>
              </a:rPr>
              <a:t>eg</a:t>
            </a:r>
            <a:r>
              <a:rPr lang="en-GB" sz="1200" dirty="0">
                <a:latin typeface="Quire Sans Pro Light" panose="020F0302020204030204" pitchFamily="34" charset="0"/>
                <a:cs typeface="Quire Sans Pro Light" panose="020F0302020204030204" pitchFamily="34" charset="0"/>
              </a:rPr>
              <a:t> three sites from each section of coastline, or five people from each age range. It is possible to combine stratified sampling with random and systematic sampling.</a:t>
            </a:r>
          </a:p>
          <a:p>
            <a:pPr marL="628650" lvl="1"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Stratified random sampling </a:t>
            </a:r>
            <a:r>
              <a:rPr lang="en-GB" sz="1200" dirty="0">
                <a:latin typeface="Quire Sans Pro Light" panose="020F0302020204030204" pitchFamily="34" charset="0"/>
                <a:cs typeface="Quire Sans Pro Light" panose="020F0302020204030204" pitchFamily="34" charset="0"/>
              </a:rPr>
              <a:t>- random samples are taken from within certain categories.</a:t>
            </a:r>
          </a:p>
          <a:p>
            <a:pPr marL="628650" lvl="1" indent="-171450">
              <a:buFont typeface="Arial" panose="020B0604020202020204" pitchFamily="34" charset="0"/>
              <a:buChar char="•"/>
            </a:pPr>
            <a:r>
              <a:rPr lang="en-GB" sz="1200" b="1" dirty="0">
                <a:latin typeface="Quire Sans Pro Light" panose="020F0302020204030204" pitchFamily="34" charset="0"/>
                <a:cs typeface="Quire Sans Pro Light" panose="020F0302020204030204" pitchFamily="34" charset="0"/>
              </a:rPr>
              <a:t>Stratified systematic sampling </a:t>
            </a:r>
            <a:r>
              <a:rPr lang="en-GB" sz="1200" dirty="0">
                <a:latin typeface="Quire Sans Pro Light" panose="020F0302020204030204" pitchFamily="34" charset="0"/>
                <a:cs typeface="Quire Sans Pro Light" panose="020F0302020204030204" pitchFamily="34" charset="0"/>
              </a:rPr>
              <a:t>- regular samples are taken from within certain categories.</a:t>
            </a:r>
          </a:p>
        </p:txBody>
      </p:sp>
      <p:sp>
        <p:nvSpPr>
          <p:cNvPr id="35" name="TextBox 34">
            <a:extLst>
              <a:ext uri="{FF2B5EF4-FFF2-40B4-BE49-F238E27FC236}">
                <a16:creationId xmlns:a16="http://schemas.microsoft.com/office/drawing/2014/main" id="{69D5805A-D3B3-D14B-BBA7-97848554812E}"/>
              </a:ext>
            </a:extLst>
          </p:cNvPr>
          <p:cNvSpPr txBox="1"/>
          <p:nvPr/>
        </p:nvSpPr>
        <p:spPr>
          <a:xfrm>
            <a:off x="158497" y="7231857"/>
            <a:ext cx="3136247" cy="2154436"/>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Possible exam questions:</a:t>
            </a:r>
          </a:p>
          <a:p>
            <a:pPr marL="285750"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Name and describe a sampling method to choose people to complete their questionnaire. (3)</a:t>
            </a:r>
          </a:p>
          <a:p>
            <a:pPr marL="285750" indent="-2857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To investigate Hypothesis 2</a:t>
            </a:r>
            <a:r>
              <a:rPr lang="en-GB" sz="1200" i="1" dirty="0">
                <a:latin typeface="Quire Sans Pro Light" panose="020F0302020204030204" pitchFamily="34" charset="0"/>
                <a:cs typeface="Quire Sans Pro Light" panose="020F0302020204030204" pitchFamily="34" charset="0"/>
              </a:rPr>
              <a:t>: Beach material is larger at beaches formed by constructive waves,</a:t>
            </a:r>
            <a:r>
              <a:rPr lang="en-GB" sz="1200" dirty="0">
                <a:latin typeface="Quire Sans Pro Light" panose="020F0302020204030204" pitchFamily="34" charset="0"/>
                <a:cs typeface="Quire Sans Pro Light" panose="020F0302020204030204" pitchFamily="34" charset="0"/>
              </a:rPr>
              <a:t> the students then obtained a sample of pebbles from both beaches. Describe a method they could use to get reliable samples in order to compare them. (3)</a:t>
            </a:r>
          </a:p>
        </p:txBody>
      </p:sp>
      <p:sp>
        <p:nvSpPr>
          <p:cNvPr id="36" name="TextBox 35">
            <a:extLst>
              <a:ext uri="{FF2B5EF4-FFF2-40B4-BE49-F238E27FC236}">
                <a16:creationId xmlns:a16="http://schemas.microsoft.com/office/drawing/2014/main" id="{E71BDBCD-A004-FF47-A171-9B75D8ED71A7}"/>
              </a:ext>
            </a:extLst>
          </p:cNvPr>
          <p:cNvSpPr txBox="1"/>
          <p:nvPr/>
        </p:nvSpPr>
        <p:spPr>
          <a:xfrm>
            <a:off x="3563256" y="8719054"/>
            <a:ext cx="3136247" cy="1046440"/>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Think…:</a:t>
            </a:r>
          </a:p>
          <a:p>
            <a:r>
              <a:rPr lang="en-GB" sz="1200" dirty="0">
                <a:latin typeface="Quire Sans Pro Light" panose="020F0302020204030204" pitchFamily="34" charset="0"/>
                <a:cs typeface="Quire Sans Pro Light" panose="020F0302020204030204" pitchFamily="34" charset="0"/>
              </a:rPr>
              <a:t>Which methods of sampling would be most appropriate for measuring </a:t>
            </a:r>
            <a:r>
              <a:rPr lang="en-GB" sz="1200">
                <a:latin typeface="Quire Sans Pro Light" panose="020F0302020204030204" pitchFamily="34" charset="0"/>
                <a:cs typeface="Quire Sans Pro Light" panose="020F0302020204030204" pitchFamily="34" charset="0"/>
              </a:rPr>
              <a:t>a river?</a:t>
            </a:r>
          </a:p>
          <a:p>
            <a:r>
              <a:rPr lang="en-GB" sz="1200" dirty="0">
                <a:latin typeface="Quire Sans Pro Light" panose="020F0302020204030204" pitchFamily="34" charset="0"/>
                <a:cs typeface="Quire Sans Pro Light" panose="020F0302020204030204" pitchFamily="34" charset="0"/>
              </a:rPr>
              <a:t>Which methods of sampling would be most appropriate for investigating tourism?</a:t>
            </a:r>
          </a:p>
        </p:txBody>
      </p:sp>
    </p:spTree>
    <p:extLst>
      <p:ext uri="{BB962C8B-B14F-4D97-AF65-F5344CB8AC3E}">
        <p14:creationId xmlns:p14="http://schemas.microsoft.com/office/powerpoint/2010/main" val="156418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CFC929-AC84-49F0-B560-1A52CC5F55D6}"/>
              </a:ext>
            </a:extLst>
          </p:cNvPr>
          <p:cNvSpPr txBox="1"/>
          <p:nvPr/>
        </p:nvSpPr>
        <p:spPr>
          <a:xfrm>
            <a:off x="0" y="0"/>
            <a:ext cx="6858000" cy="1015663"/>
          </a:xfrm>
          <a:prstGeom prst="rect">
            <a:avLst/>
          </a:prstGeom>
          <a:noFill/>
        </p:spPr>
        <p:txBody>
          <a:bodyPr wrap="square" rtlCol="0">
            <a:spAutoFit/>
          </a:bodyPr>
          <a:lstStyle/>
          <a:p>
            <a:r>
              <a:rPr lang="en-GB" sz="6000" dirty="0">
                <a:latin typeface="Modern Love Caps" panose="020B0604020202020204" pitchFamily="82" charset="0"/>
              </a:rPr>
              <a:t>Paper 4 Skills</a:t>
            </a:r>
          </a:p>
        </p:txBody>
      </p:sp>
      <p:pic>
        <p:nvPicPr>
          <p:cNvPr id="6" name="Picture 5" descr="A close up of a logo&#10;&#10;Description automatically generated">
            <a:extLst>
              <a:ext uri="{FF2B5EF4-FFF2-40B4-BE49-F238E27FC236}">
                <a16:creationId xmlns:a16="http://schemas.microsoft.com/office/drawing/2014/main" id="{01CE0852-23D2-4C23-94E3-541CBEB3178D}"/>
              </a:ext>
            </a:extLst>
          </p:cNvPr>
          <p:cNvPicPr>
            <a:picLocks noChangeAspect="1"/>
          </p:cNvPicPr>
          <p:nvPr/>
        </p:nvPicPr>
        <p:blipFill rotWithShape="1">
          <a:blip r:embed="rId2">
            <a:extLst>
              <a:ext uri="{28A0092B-C50C-407E-A947-70E740481C1C}">
                <a14:useLocalDpi xmlns:a14="http://schemas.microsoft.com/office/drawing/2010/main" val="0"/>
              </a:ext>
            </a:extLst>
          </a:blip>
          <a:srcRect b="15022"/>
          <a:stretch/>
        </p:blipFill>
        <p:spPr>
          <a:xfrm>
            <a:off x="5528678" y="109728"/>
            <a:ext cx="1195210" cy="1015663"/>
          </a:xfrm>
          <a:prstGeom prst="rect">
            <a:avLst/>
          </a:prstGeom>
        </p:spPr>
      </p:pic>
      <p:sp>
        <p:nvSpPr>
          <p:cNvPr id="7" name="TextBox 6">
            <a:extLst>
              <a:ext uri="{FF2B5EF4-FFF2-40B4-BE49-F238E27FC236}">
                <a16:creationId xmlns:a16="http://schemas.microsoft.com/office/drawing/2014/main" id="{E2220B82-68EF-468A-B734-1855420F7314}"/>
              </a:ext>
            </a:extLst>
          </p:cNvPr>
          <p:cNvSpPr txBox="1"/>
          <p:nvPr/>
        </p:nvSpPr>
        <p:spPr>
          <a:xfrm>
            <a:off x="158496" y="868776"/>
            <a:ext cx="4645152" cy="369332"/>
          </a:xfrm>
          <a:prstGeom prst="rect">
            <a:avLst/>
          </a:prstGeom>
          <a:noFill/>
        </p:spPr>
        <p:txBody>
          <a:bodyPr wrap="square" rtlCol="0">
            <a:spAutoFit/>
          </a:bodyPr>
          <a:lstStyle/>
          <a:p>
            <a:pPr algn="ctr"/>
            <a:r>
              <a:rPr lang="en-GB" dirty="0">
                <a:latin typeface="Modern Love Caps" panose="04070805081001020A01" pitchFamily="82" charset="0"/>
              </a:rPr>
              <a:t>Investigating rivers 1</a:t>
            </a:r>
          </a:p>
        </p:txBody>
      </p:sp>
      <p:sp>
        <p:nvSpPr>
          <p:cNvPr id="22" name="TextBox 21">
            <a:extLst>
              <a:ext uri="{FF2B5EF4-FFF2-40B4-BE49-F238E27FC236}">
                <a16:creationId xmlns:a16="http://schemas.microsoft.com/office/drawing/2014/main" id="{16FF76D6-1E71-8D42-8C68-85ABF2686E7E}"/>
              </a:ext>
            </a:extLst>
          </p:cNvPr>
          <p:cNvSpPr txBox="1"/>
          <p:nvPr/>
        </p:nvSpPr>
        <p:spPr>
          <a:xfrm>
            <a:off x="158497" y="1218571"/>
            <a:ext cx="3136247" cy="3077766"/>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Possible investigations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Does the river channel increase in width and depth as the river moves downstream away from its source?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 bedload of a river will be smaller and rounder as it moves away from its source.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 river does not increase its speed as it moves downstream towards its mouth</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How does the shape of the valley change as the river moves downstream from its source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Does the riverbed gradient decrease as the river moves downstream from the source to its mouth?</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People have changed some parts of the river and its valley.</a:t>
            </a:r>
          </a:p>
        </p:txBody>
      </p:sp>
      <p:sp>
        <p:nvSpPr>
          <p:cNvPr id="23" name="TextBox 22">
            <a:extLst>
              <a:ext uri="{FF2B5EF4-FFF2-40B4-BE49-F238E27FC236}">
                <a16:creationId xmlns:a16="http://schemas.microsoft.com/office/drawing/2014/main" id="{66A4187F-9992-7545-B1BF-DFE4E4152665}"/>
              </a:ext>
            </a:extLst>
          </p:cNvPr>
          <p:cNvSpPr txBox="1"/>
          <p:nvPr/>
        </p:nvSpPr>
        <p:spPr>
          <a:xfrm>
            <a:off x="3563257" y="1218571"/>
            <a:ext cx="3136247" cy="1415772"/>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Equipment:</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Ranging poles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Tape measure (30 metres)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Metre rulers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30cm rulers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Powers’ shape index</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Clinometer</a:t>
            </a:r>
          </a:p>
        </p:txBody>
      </p:sp>
      <p:pic>
        <p:nvPicPr>
          <p:cNvPr id="2" name="Picture 1">
            <a:extLst>
              <a:ext uri="{FF2B5EF4-FFF2-40B4-BE49-F238E27FC236}">
                <a16:creationId xmlns:a16="http://schemas.microsoft.com/office/drawing/2014/main" id="{D46EFF15-75DB-417D-AF7A-E52ACEDE8A51}"/>
              </a:ext>
            </a:extLst>
          </p:cNvPr>
          <p:cNvPicPr>
            <a:picLocks noChangeAspect="1"/>
          </p:cNvPicPr>
          <p:nvPr/>
        </p:nvPicPr>
        <p:blipFill>
          <a:blip r:embed="rId3"/>
          <a:stretch>
            <a:fillRect/>
          </a:stretch>
        </p:blipFill>
        <p:spPr>
          <a:xfrm>
            <a:off x="3563257" y="2713115"/>
            <a:ext cx="3136246" cy="2128513"/>
          </a:xfrm>
          <a:prstGeom prst="rect">
            <a:avLst/>
          </a:prstGeom>
        </p:spPr>
      </p:pic>
      <p:pic>
        <p:nvPicPr>
          <p:cNvPr id="8" name="Picture 7">
            <a:extLst>
              <a:ext uri="{FF2B5EF4-FFF2-40B4-BE49-F238E27FC236}">
                <a16:creationId xmlns:a16="http://schemas.microsoft.com/office/drawing/2014/main" id="{164797E1-AA8C-6C4F-8F2F-19CB846F9BF1}"/>
              </a:ext>
            </a:extLst>
          </p:cNvPr>
          <p:cNvPicPr/>
          <p:nvPr/>
        </p:nvPicPr>
        <p:blipFill>
          <a:blip r:embed="rId4">
            <a:extLst>
              <a:ext uri="{28A0092B-C50C-407E-A947-70E740481C1C}">
                <a14:useLocalDpi xmlns:a14="http://schemas.microsoft.com/office/drawing/2010/main" val="0"/>
              </a:ext>
            </a:extLst>
          </a:blip>
          <a:srcRect b="22742"/>
          <a:stretch>
            <a:fillRect/>
          </a:stretch>
        </p:blipFill>
        <p:spPr bwMode="auto">
          <a:xfrm>
            <a:off x="158496" y="4354800"/>
            <a:ext cx="3136246" cy="1648435"/>
          </a:xfrm>
          <a:prstGeom prst="rect">
            <a:avLst/>
          </a:prstGeom>
          <a:noFill/>
          <a:ln>
            <a:noFill/>
          </a:ln>
        </p:spPr>
      </p:pic>
      <p:sp>
        <p:nvSpPr>
          <p:cNvPr id="9" name="TextBox 8">
            <a:extLst>
              <a:ext uri="{FF2B5EF4-FFF2-40B4-BE49-F238E27FC236}">
                <a16:creationId xmlns:a16="http://schemas.microsoft.com/office/drawing/2014/main" id="{E00918D4-B414-4440-BD3F-78CD4279B218}"/>
              </a:ext>
            </a:extLst>
          </p:cNvPr>
          <p:cNvSpPr txBox="1"/>
          <p:nvPr/>
        </p:nvSpPr>
        <p:spPr>
          <a:xfrm>
            <a:off x="3560409" y="4895282"/>
            <a:ext cx="3136247" cy="1231106"/>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Measuring channel width</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Hold the tape measure on one bank.</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Stretch the tape measure tight across the river channel to the other bank, just above the water level.</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Record the channel width.</a:t>
            </a:r>
          </a:p>
        </p:txBody>
      </p:sp>
      <p:sp>
        <p:nvSpPr>
          <p:cNvPr id="10" name="TextBox 9">
            <a:extLst>
              <a:ext uri="{FF2B5EF4-FFF2-40B4-BE49-F238E27FC236}">
                <a16:creationId xmlns:a16="http://schemas.microsoft.com/office/drawing/2014/main" id="{58DA1D73-DAFB-2B49-BA6A-FFB382A34491}"/>
              </a:ext>
            </a:extLst>
          </p:cNvPr>
          <p:cNvSpPr txBox="1"/>
          <p:nvPr/>
        </p:nvSpPr>
        <p:spPr>
          <a:xfrm>
            <a:off x="3560408" y="6210015"/>
            <a:ext cx="3136247" cy="1785104"/>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Measuring channel depth</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At each measurement site put a metre rule into the water on the right bank until it touches bottom, hold it against the tape measure.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Read and record the depth from the bottom to the surface of the water.</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Repeat every 25cm across the channel width and also at the left bank.</a:t>
            </a:r>
          </a:p>
        </p:txBody>
      </p:sp>
      <p:sp>
        <p:nvSpPr>
          <p:cNvPr id="11" name="TextBox 10">
            <a:extLst>
              <a:ext uri="{FF2B5EF4-FFF2-40B4-BE49-F238E27FC236}">
                <a16:creationId xmlns:a16="http://schemas.microsoft.com/office/drawing/2014/main" id="{71A1CE38-F071-164C-BE7B-B414199109A3}"/>
              </a:ext>
            </a:extLst>
          </p:cNvPr>
          <p:cNvSpPr txBox="1"/>
          <p:nvPr/>
        </p:nvSpPr>
        <p:spPr>
          <a:xfrm>
            <a:off x="158495" y="6210015"/>
            <a:ext cx="3136247" cy="1785104"/>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Measuring bedload characteristics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Pick ten stones (at random) from the river bottom at each place you place the metre rule – any that you dislodge with your boots will do.</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Compare each pebble to the Power’s Shape Index (above)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Record the length of the pebble along the longest axis.</a:t>
            </a:r>
          </a:p>
        </p:txBody>
      </p:sp>
      <p:sp>
        <p:nvSpPr>
          <p:cNvPr id="12" name="TextBox 11">
            <a:extLst>
              <a:ext uri="{FF2B5EF4-FFF2-40B4-BE49-F238E27FC236}">
                <a16:creationId xmlns:a16="http://schemas.microsoft.com/office/drawing/2014/main" id="{827355B7-B5FD-9645-A2D4-6F97081DB824}"/>
              </a:ext>
            </a:extLst>
          </p:cNvPr>
          <p:cNvSpPr txBox="1"/>
          <p:nvPr/>
        </p:nvSpPr>
        <p:spPr>
          <a:xfrm>
            <a:off x="158493" y="8082804"/>
            <a:ext cx="6538162" cy="1785104"/>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Measuring channel velocity</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At five sites along the course of the river you are to measure and record the velocity of the river flow. Use a biodegradable object that will float but that you will not need to retain (e.g. an orange).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Decide on the length of the stretches (reach) you will measure, e.g. 10m, 25m. Make sure the reach is relatively straight and free from obstructions.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Drop the dog biscuit in and use a stopwatch to accurately time how long it takes to travel the reach. Repeat four times for each reach and average the results.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Equipment: tape measure, stop watch, floats.</a:t>
            </a:r>
          </a:p>
        </p:txBody>
      </p:sp>
    </p:spTree>
    <p:extLst>
      <p:ext uri="{BB962C8B-B14F-4D97-AF65-F5344CB8AC3E}">
        <p14:creationId xmlns:p14="http://schemas.microsoft.com/office/powerpoint/2010/main" val="374279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CFC929-AC84-49F0-B560-1A52CC5F55D6}"/>
              </a:ext>
            </a:extLst>
          </p:cNvPr>
          <p:cNvSpPr txBox="1"/>
          <p:nvPr/>
        </p:nvSpPr>
        <p:spPr>
          <a:xfrm>
            <a:off x="0" y="0"/>
            <a:ext cx="6858000" cy="1015663"/>
          </a:xfrm>
          <a:prstGeom prst="rect">
            <a:avLst/>
          </a:prstGeom>
          <a:noFill/>
        </p:spPr>
        <p:txBody>
          <a:bodyPr wrap="square" rtlCol="0">
            <a:spAutoFit/>
          </a:bodyPr>
          <a:lstStyle/>
          <a:p>
            <a:r>
              <a:rPr lang="en-GB" sz="6000" dirty="0">
                <a:latin typeface="Modern Love Caps" panose="020B0604020202020204" pitchFamily="82" charset="0"/>
              </a:rPr>
              <a:t>Paper 4 Skills</a:t>
            </a:r>
          </a:p>
        </p:txBody>
      </p:sp>
      <p:pic>
        <p:nvPicPr>
          <p:cNvPr id="6" name="Picture 5" descr="A close up of a logo&#10;&#10;Description automatically generated">
            <a:extLst>
              <a:ext uri="{FF2B5EF4-FFF2-40B4-BE49-F238E27FC236}">
                <a16:creationId xmlns:a16="http://schemas.microsoft.com/office/drawing/2014/main" id="{01CE0852-23D2-4C23-94E3-541CBEB3178D}"/>
              </a:ext>
            </a:extLst>
          </p:cNvPr>
          <p:cNvPicPr>
            <a:picLocks noChangeAspect="1"/>
          </p:cNvPicPr>
          <p:nvPr/>
        </p:nvPicPr>
        <p:blipFill rotWithShape="1">
          <a:blip r:embed="rId2">
            <a:extLst>
              <a:ext uri="{28A0092B-C50C-407E-A947-70E740481C1C}">
                <a14:useLocalDpi xmlns:a14="http://schemas.microsoft.com/office/drawing/2010/main" val="0"/>
              </a:ext>
            </a:extLst>
          </a:blip>
          <a:srcRect b="15022"/>
          <a:stretch/>
        </p:blipFill>
        <p:spPr>
          <a:xfrm>
            <a:off x="5528678" y="109728"/>
            <a:ext cx="1195210" cy="1015663"/>
          </a:xfrm>
          <a:prstGeom prst="rect">
            <a:avLst/>
          </a:prstGeom>
        </p:spPr>
      </p:pic>
      <p:sp>
        <p:nvSpPr>
          <p:cNvPr id="7" name="TextBox 6">
            <a:extLst>
              <a:ext uri="{FF2B5EF4-FFF2-40B4-BE49-F238E27FC236}">
                <a16:creationId xmlns:a16="http://schemas.microsoft.com/office/drawing/2014/main" id="{E2220B82-68EF-468A-B734-1855420F7314}"/>
              </a:ext>
            </a:extLst>
          </p:cNvPr>
          <p:cNvSpPr txBox="1"/>
          <p:nvPr/>
        </p:nvSpPr>
        <p:spPr>
          <a:xfrm>
            <a:off x="158496" y="868776"/>
            <a:ext cx="4645152" cy="369332"/>
          </a:xfrm>
          <a:prstGeom prst="rect">
            <a:avLst/>
          </a:prstGeom>
          <a:noFill/>
        </p:spPr>
        <p:txBody>
          <a:bodyPr wrap="square" rtlCol="0">
            <a:spAutoFit/>
          </a:bodyPr>
          <a:lstStyle/>
          <a:p>
            <a:pPr algn="ctr"/>
            <a:r>
              <a:rPr lang="en-GB" dirty="0">
                <a:latin typeface="Modern Love Caps" panose="04070805081001020A01" pitchFamily="82" charset="0"/>
              </a:rPr>
              <a:t>Investigating rivers 2</a:t>
            </a:r>
          </a:p>
        </p:txBody>
      </p:sp>
      <p:sp>
        <p:nvSpPr>
          <p:cNvPr id="12" name="TextBox 11">
            <a:extLst>
              <a:ext uri="{FF2B5EF4-FFF2-40B4-BE49-F238E27FC236}">
                <a16:creationId xmlns:a16="http://schemas.microsoft.com/office/drawing/2014/main" id="{827355B7-B5FD-9645-A2D4-6F97081DB824}"/>
              </a:ext>
            </a:extLst>
          </p:cNvPr>
          <p:cNvSpPr txBox="1"/>
          <p:nvPr/>
        </p:nvSpPr>
        <p:spPr>
          <a:xfrm>
            <a:off x="158496" y="1297692"/>
            <a:ext cx="6538162" cy="1969770"/>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Measuring channel gradient</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Using the tape, measure out 3m in a straight line upstream from where you took your survey recordings.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Place your ranging poles at either end of the tape measure.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Stand next to the nearest ranging pole and line up the arm of the clinometer with the bottom/top of a red or white band on the pole (hold on to the trigger).</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Look along the sight to the distant pole and angle the clinometer so the sight notch at the end is in line with the corresponding band on the far pole.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Let go of the trigger so that the clinometer swings, keep your hand steady.</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Once it has stopped swinging, press the trigger again and record the angle</a:t>
            </a:r>
          </a:p>
        </p:txBody>
      </p:sp>
      <p:sp>
        <p:nvSpPr>
          <p:cNvPr id="13" name="TextBox 12">
            <a:extLst>
              <a:ext uri="{FF2B5EF4-FFF2-40B4-BE49-F238E27FC236}">
                <a16:creationId xmlns:a16="http://schemas.microsoft.com/office/drawing/2014/main" id="{9E20F387-534F-6E4A-BCA7-09D625917E0F}"/>
              </a:ext>
            </a:extLst>
          </p:cNvPr>
          <p:cNvSpPr txBox="1"/>
          <p:nvPr/>
        </p:nvSpPr>
        <p:spPr>
          <a:xfrm>
            <a:off x="155651" y="3414117"/>
            <a:ext cx="3136247" cy="1785104"/>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Cross sectional area and discharge</a:t>
            </a:r>
          </a:p>
          <a:p>
            <a:r>
              <a:rPr lang="en-GB" sz="1200" dirty="0">
                <a:latin typeface="Quire Sans Pro Light" panose="020F0302020204030204" pitchFamily="34" charset="0"/>
                <a:cs typeface="Quire Sans Pro Light" panose="020F0302020204030204" pitchFamily="34" charset="0"/>
              </a:rPr>
              <a:t>Measuring the width and depth of the channel allows you to calculate cross sectional area:</a:t>
            </a:r>
          </a:p>
          <a:p>
            <a:endParaRPr lang="en-GB" sz="1200" dirty="0">
              <a:latin typeface="Quire Sans Pro Light" panose="020F0302020204030204" pitchFamily="34" charset="0"/>
              <a:cs typeface="Quire Sans Pro Light" panose="020F0302020204030204" pitchFamily="34" charset="0"/>
            </a:endParaRPr>
          </a:p>
          <a:p>
            <a:r>
              <a:rPr lang="en-GB" sz="1200" dirty="0">
                <a:latin typeface="Quire Sans Pro Light" panose="020F0302020204030204" pitchFamily="34" charset="0"/>
                <a:cs typeface="Quire Sans Pro Light" panose="020F0302020204030204" pitchFamily="34" charset="0"/>
              </a:rPr>
              <a:t>CSA – average channel depth x width.</a:t>
            </a:r>
          </a:p>
          <a:p>
            <a:endParaRPr lang="en-GB" sz="1200" dirty="0">
              <a:latin typeface="Quire Sans Pro Light" panose="020F0302020204030204" pitchFamily="34" charset="0"/>
              <a:cs typeface="Quire Sans Pro Light" panose="020F0302020204030204" pitchFamily="34" charset="0"/>
            </a:endParaRPr>
          </a:p>
          <a:p>
            <a:r>
              <a:rPr lang="en-GB" sz="1200" dirty="0">
                <a:latin typeface="Quire Sans Pro Light" panose="020F0302020204030204" pitchFamily="34" charset="0"/>
                <a:cs typeface="Quire Sans Pro Light" panose="020F0302020204030204" pitchFamily="34" charset="0"/>
              </a:rPr>
              <a:t>Now you can multiply the CSA with velocity to get the discharge in </a:t>
            </a:r>
            <a:r>
              <a:rPr lang="en-GB" sz="1200" dirty="0" err="1">
                <a:latin typeface="Quire Sans Pro Light" panose="020F0302020204030204" pitchFamily="34" charset="0"/>
                <a:cs typeface="Quire Sans Pro Light" panose="020F0302020204030204" pitchFamily="34" charset="0"/>
              </a:rPr>
              <a:t>cumecs</a:t>
            </a:r>
            <a:r>
              <a:rPr lang="en-GB" sz="1200" dirty="0">
                <a:latin typeface="Quire Sans Pro Light" panose="020F0302020204030204" pitchFamily="34" charset="0"/>
                <a:cs typeface="Quire Sans Pro Light" panose="020F0302020204030204" pitchFamily="34" charset="0"/>
              </a:rPr>
              <a:t> (cubic metres per second)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8F2F43D-0F27-4540-9DFC-62088895BD65}"/>
                  </a:ext>
                </a:extLst>
              </p:cNvPr>
              <p:cNvSpPr txBox="1"/>
              <p:nvPr/>
            </p:nvSpPr>
            <p:spPr>
              <a:xfrm>
                <a:off x="3560411" y="3414117"/>
                <a:ext cx="3136247" cy="1615186"/>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Calculating velocity:</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Average your 3 time readings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Complete the following to calculate the velocity in m/s (metres per second)</a:t>
                </a:r>
              </a:p>
              <a:p>
                <a:endParaRPr lang="en-GB" sz="1200" dirty="0">
                  <a:latin typeface="Quire Sans Pro Light" panose="020F0302020204030204" pitchFamily="34" charset="0"/>
                  <a:cs typeface="Quire Sans Pro Light" panose="020F0302020204030204" pitchFamily="34" charset="0"/>
                </a:endParaRPr>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cs typeface="Quire Sans Pro Light" panose="020F0302020204030204" pitchFamily="34" charset="0"/>
                        </a:rPr>
                        <m:t>𝑉𝑒𝑙𝑜𝑐𝑖𝑡𝑦</m:t>
                      </m:r>
                      <m:r>
                        <a:rPr lang="en-GB" sz="1200" b="0" i="1" smtClean="0">
                          <a:latin typeface="Cambria Math" panose="02040503050406030204" pitchFamily="18" charset="0"/>
                          <a:cs typeface="Quire Sans Pro Light" panose="020F0302020204030204" pitchFamily="34" charset="0"/>
                        </a:rPr>
                        <m:t>= </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𝑑𝑖𝑠𝑡𝑎𝑛𝑐𝑒</m:t>
                          </m:r>
                          <m:r>
                            <a:rPr lang="en-GB" sz="1200" b="0" i="1" smtClean="0">
                              <a:latin typeface="Cambria Math" panose="02040503050406030204" pitchFamily="18" charset="0"/>
                            </a:rPr>
                            <m:t> (</m:t>
                          </m:r>
                          <m:r>
                            <a:rPr lang="en-GB" sz="1200" b="0" i="1" smtClean="0">
                              <a:latin typeface="Cambria Math" panose="02040503050406030204" pitchFamily="18" charset="0"/>
                            </a:rPr>
                            <m:t>𝑚</m:t>
                          </m:r>
                          <m:r>
                            <a:rPr lang="en-GB" sz="1200" b="0" i="1" smtClean="0">
                              <a:latin typeface="Cambria Math" panose="02040503050406030204" pitchFamily="18" charset="0"/>
                            </a:rPr>
                            <m:t>)</m:t>
                          </m:r>
                        </m:num>
                        <m:den>
                          <m:r>
                            <a:rPr lang="en-GB" sz="1200" b="0" i="1" smtClean="0">
                              <a:latin typeface="Cambria Math" panose="02040503050406030204" pitchFamily="18" charset="0"/>
                            </a:rPr>
                            <m:t>𝑎𝑣𝑒𝑟𝑎𝑔𝑒</m:t>
                          </m:r>
                          <m:r>
                            <a:rPr lang="en-GB" sz="1200" b="0" i="1" smtClean="0">
                              <a:latin typeface="Cambria Math" panose="02040503050406030204" pitchFamily="18" charset="0"/>
                            </a:rPr>
                            <m:t> </m:t>
                          </m:r>
                          <m:r>
                            <a:rPr lang="en-GB" sz="1200" b="0" i="1" smtClean="0">
                              <a:latin typeface="Cambria Math" panose="02040503050406030204" pitchFamily="18" charset="0"/>
                            </a:rPr>
                            <m:t>𝑡𝑖𝑚𝑒</m:t>
                          </m:r>
                          <m:r>
                            <a:rPr lang="en-GB" sz="1200" b="0" i="1" smtClean="0">
                              <a:latin typeface="Cambria Math" panose="02040503050406030204" pitchFamily="18" charset="0"/>
                            </a:rPr>
                            <m:t> (</m:t>
                          </m:r>
                          <m:r>
                            <a:rPr lang="en-GB" sz="1200" b="0" i="1" smtClean="0">
                              <a:latin typeface="Cambria Math" panose="02040503050406030204" pitchFamily="18" charset="0"/>
                            </a:rPr>
                            <m:t>𝑠</m:t>
                          </m:r>
                          <m:r>
                            <a:rPr lang="en-GB" sz="1200" b="0" i="1" smtClean="0">
                              <a:latin typeface="Cambria Math" panose="02040503050406030204" pitchFamily="18" charset="0"/>
                            </a:rPr>
                            <m:t>)</m:t>
                          </m:r>
                        </m:den>
                      </m:f>
                      <m:r>
                        <a:rPr lang="en-GB" sz="1200" b="0" i="1" smtClean="0">
                          <a:latin typeface="Cambria Math" panose="02040503050406030204" pitchFamily="18" charset="0"/>
                          <a:ea typeface="Cambria Math" panose="02040503050406030204" pitchFamily="18" charset="0"/>
                        </a:rPr>
                        <m:t>×0.85</m:t>
                      </m:r>
                    </m:oMath>
                  </m:oMathPara>
                </a14:m>
                <a:endParaRPr lang="en-GB" sz="1200" dirty="0">
                  <a:latin typeface="Quire Sans Pro Light" panose="020B0302040400020003" pitchFamily="34" charset="0"/>
                  <a:cs typeface="Quire Sans Pro Light" panose="020F0302020204030204" pitchFamily="34" charset="0"/>
                </a:endParaRPr>
              </a:p>
              <a:p>
                <a:pPr marL="171450" indent="-171450">
                  <a:buFont typeface="Arial" panose="020B0604020202020204" pitchFamily="34" charset="0"/>
                  <a:buChar char="•"/>
                </a:pPr>
                <a:endParaRPr lang="en-GB" sz="1200" dirty="0">
                  <a:latin typeface="Quire Sans Pro Light" panose="020F0302020204030204" pitchFamily="34" charset="0"/>
                  <a:cs typeface="Quire Sans Pro Light" panose="020F0302020204030204" pitchFamily="34" charset="0"/>
                </a:endParaRPr>
              </a:p>
            </p:txBody>
          </p:sp>
        </mc:Choice>
        <mc:Fallback xmlns="">
          <p:sp>
            <p:nvSpPr>
              <p:cNvPr id="14" name="TextBox 13">
                <a:extLst>
                  <a:ext uri="{FF2B5EF4-FFF2-40B4-BE49-F238E27FC236}">
                    <a16:creationId xmlns:a16="http://schemas.microsoft.com/office/drawing/2014/main" id="{58F2F43D-0F27-4540-9DFC-62088895BD65}"/>
                  </a:ext>
                </a:extLst>
              </p:cNvPr>
              <p:cNvSpPr txBox="1">
                <a:spLocks noRot="1" noChangeAspect="1" noMove="1" noResize="1" noEditPoints="1" noAdjustHandles="1" noChangeArrowheads="1" noChangeShapeType="1" noTextEdit="1"/>
              </p:cNvSpPr>
              <p:nvPr/>
            </p:nvSpPr>
            <p:spPr>
              <a:xfrm>
                <a:off x="3560411" y="3414117"/>
                <a:ext cx="3136247" cy="1615186"/>
              </a:xfrm>
              <a:prstGeom prst="rect">
                <a:avLst/>
              </a:prstGeom>
              <a:blipFill>
                <a:blip r:embed="rId3"/>
                <a:stretch>
                  <a:fillRect l="-387" t="-749"/>
                </a:stretch>
              </a:blipFill>
              <a:ln>
                <a:solidFill>
                  <a:schemeClr val="tx1"/>
                </a:solidFill>
                <a:prstDash val="lgDash"/>
              </a:ln>
            </p:spPr>
            <p:txBody>
              <a:bodyPr/>
              <a:lstStyle/>
              <a:p>
                <a:r>
                  <a:rPr lang="en-GB">
                    <a:noFill/>
                  </a:rPr>
                  <a:t> </a:t>
                </a:r>
              </a:p>
            </p:txBody>
          </p:sp>
        </mc:Fallback>
      </mc:AlternateContent>
    </p:spTree>
    <p:extLst>
      <p:ext uri="{BB962C8B-B14F-4D97-AF65-F5344CB8AC3E}">
        <p14:creationId xmlns:p14="http://schemas.microsoft.com/office/powerpoint/2010/main" val="371158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5CB082C-B948-452A-9730-4A4736DFF771}"/>
              </a:ext>
            </a:extLst>
          </p:cNvPr>
          <p:cNvSpPr/>
          <p:nvPr/>
        </p:nvSpPr>
        <p:spPr>
          <a:xfrm>
            <a:off x="4131469" y="9608126"/>
            <a:ext cx="745331" cy="16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8251ED1-91AD-4619-82B8-40542FF5145D}"/>
              </a:ext>
            </a:extLst>
          </p:cNvPr>
          <p:cNvSpPr/>
          <p:nvPr/>
        </p:nvSpPr>
        <p:spPr>
          <a:xfrm>
            <a:off x="5000625" y="9378829"/>
            <a:ext cx="745331" cy="3939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8CFC929-AC84-49F0-B560-1A52CC5F55D6}"/>
              </a:ext>
            </a:extLst>
          </p:cNvPr>
          <p:cNvSpPr txBox="1"/>
          <p:nvPr/>
        </p:nvSpPr>
        <p:spPr>
          <a:xfrm>
            <a:off x="0" y="0"/>
            <a:ext cx="6858000" cy="1015663"/>
          </a:xfrm>
          <a:prstGeom prst="rect">
            <a:avLst/>
          </a:prstGeom>
          <a:noFill/>
        </p:spPr>
        <p:txBody>
          <a:bodyPr wrap="square" rtlCol="0">
            <a:spAutoFit/>
          </a:bodyPr>
          <a:lstStyle/>
          <a:p>
            <a:r>
              <a:rPr lang="en-GB" sz="6000" dirty="0">
                <a:latin typeface="Modern Love Caps" panose="020B0604020202020204" pitchFamily="82" charset="0"/>
              </a:rPr>
              <a:t>Paper 4 Skills</a:t>
            </a:r>
          </a:p>
        </p:txBody>
      </p:sp>
      <p:pic>
        <p:nvPicPr>
          <p:cNvPr id="6" name="Picture 5" descr="A close up of a logo&#10;&#10;Description automatically generated">
            <a:extLst>
              <a:ext uri="{FF2B5EF4-FFF2-40B4-BE49-F238E27FC236}">
                <a16:creationId xmlns:a16="http://schemas.microsoft.com/office/drawing/2014/main" id="{01CE0852-23D2-4C23-94E3-541CBEB3178D}"/>
              </a:ext>
            </a:extLst>
          </p:cNvPr>
          <p:cNvPicPr>
            <a:picLocks noChangeAspect="1"/>
          </p:cNvPicPr>
          <p:nvPr/>
        </p:nvPicPr>
        <p:blipFill rotWithShape="1">
          <a:blip r:embed="rId2">
            <a:extLst>
              <a:ext uri="{28A0092B-C50C-407E-A947-70E740481C1C}">
                <a14:useLocalDpi xmlns:a14="http://schemas.microsoft.com/office/drawing/2010/main" val="0"/>
              </a:ext>
            </a:extLst>
          </a:blip>
          <a:srcRect b="15022"/>
          <a:stretch/>
        </p:blipFill>
        <p:spPr>
          <a:xfrm>
            <a:off x="5528678" y="109728"/>
            <a:ext cx="1195210" cy="1015663"/>
          </a:xfrm>
          <a:prstGeom prst="rect">
            <a:avLst/>
          </a:prstGeom>
        </p:spPr>
      </p:pic>
      <p:sp>
        <p:nvSpPr>
          <p:cNvPr id="7" name="TextBox 6">
            <a:extLst>
              <a:ext uri="{FF2B5EF4-FFF2-40B4-BE49-F238E27FC236}">
                <a16:creationId xmlns:a16="http://schemas.microsoft.com/office/drawing/2014/main" id="{E2220B82-68EF-468A-B734-1855420F7314}"/>
              </a:ext>
            </a:extLst>
          </p:cNvPr>
          <p:cNvSpPr txBox="1"/>
          <p:nvPr/>
        </p:nvSpPr>
        <p:spPr>
          <a:xfrm>
            <a:off x="158496" y="868776"/>
            <a:ext cx="4645152" cy="369332"/>
          </a:xfrm>
          <a:prstGeom prst="rect">
            <a:avLst/>
          </a:prstGeom>
          <a:noFill/>
        </p:spPr>
        <p:txBody>
          <a:bodyPr wrap="square" rtlCol="0">
            <a:spAutoFit/>
          </a:bodyPr>
          <a:lstStyle/>
          <a:p>
            <a:pPr algn="ctr"/>
            <a:r>
              <a:rPr lang="en-GB" dirty="0">
                <a:latin typeface="Modern Love Caps" panose="04070805081001020A01" pitchFamily="82" charset="0"/>
              </a:rPr>
              <a:t>Investigating Coasts 1</a:t>
            </a:r>
          </a:p>
        </p:txBody>
      </p:sp>
      <p:sp>
        <p:nvSpPr>
          <p:cNvPr id="22" name="TextBox 21">
            <a:extLst>
              <a:ext uri="{FF2B5EF4-FFF2-40B4-BE49-F238E27FC236}">
                <a16:creationId xmlns:a16="http://schemas.microsoft.com/office/drawing/2014/main" id="{16FF76D6-1E71-8D42-8C68-85ABF2686E7E}"/>
              </a:ext>
            </a:extLst>
          </p:cNvPr>
          <p:cNvSpPr txBox="1"/>
          <p:nvPr/>
        </p:nvSpPr>
        <p:spPr>
          <a:xfrm>
            <a:off x="158497" y="1218571"/>
            <a:ext cx="3136247" cy="1785104"/>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Possible investigations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How do beach profiles change in response to wave energy?</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 size and shape of pebbles will change along a coastline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Investigate whether longshore drift takes place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Do coastal management techniques have an overall positive impact on the coast?</a:t>
            </a:r>
          </a:p>
        </p:txBody>
      </p:sp>
      <p:sp>
        <p:nvSpPr>
          <p:cNvPr id="23" name="TextBox 22">
            <a:extLst>
              <a:ext uri="{FF2B5EF4-FFF2-40B4-BE49-F238E27FC236}">
                <a16:creationId xmlns:a16="http://schemas.microsoft.com/office/drawing/2014/main" id="{66A4187F-9992-7545-B1BF-DFE4E4152665}"/>
              </a:ext>
            </a:extLst>
          </p:cNvPr>
          <p:cNvSpPr txBox="1"/>
          <p:nvPr/>
        </p:nvSpPr>
        <p:spPr>
          <a:xfrm>
            <a:off x="3563257" y="1218571"/>
            <a:ext cx="3136247" cy="1600438"/>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Equipment:</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Ranging poles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Tape measure (30 metres)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Metre rulers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30cm rulers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Clinometer</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Recording sheet</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Stop watch</a:t>
            </a:r>
          </a:p>
        </p:txBody>
      </p:sp>
      <p:sp>
        <p:nvSpPr>
          <p:cNvPr id="11" name="TextBox 10">
            <a:extLst>
              <a:ext uri="{FF2B5EF4-FFF2-40B4-BE49-F238E27FC236}">
                <a16:creationId xmlns:a16="http://schemas.microsoft.com/office/drawing/2014/main" id="{71A1CE38-F071-164C-BE7B-B414199109A3}"/>
              </a:ext>
            </a:extLst>
          </p:cNvPr>
          <p:cNvSpPr txBox="1"/>
          <p:nvPr/>
        </p:nvSpPr>
        <p:spPr>
          <a:xfrm>
            <a:off x="158496" y="3110178"/>
            <a:ext cx="3136247" cy="6586418"/>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Measuring a beach profile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Measure the profile of the beach from the low-tide mark upwards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At the first site, look for points where the angle of the beach.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Use these to divide your profile into sections – mark them as points A, B, C etc on your map. (If the slope is uniform, use changes in sediment or pebble size instead.)</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One student stands at point A - as close to the low-tide mark as it is safe – with a ranging pole and one end of the tape measure.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 second student takes the other end of the measuring tape and a ranging pole and walks up to point B.</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 third group member records the distance in metres between point A and point B.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To measure the slope angle between point A and B using a clinometer: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Stand next to the ranging pole, line up the arm of the clinometer with the top of a red or white band (hold on to the trigger).</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Look along the sight to the distant pole and angle the clinometer so the sight notch at the end is in line with the same band on the other pole.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Let go of the trigger so that the clinometer swings. Keep your hand steady.</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Once it has stopped swinging, press the trigger again and record the angle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Repeat this process for each section up the beach. </a:t>
            </a:r>
          </a:p>
        </p:txBody>
      </p:sp>
      <p:pic>
        <p:nvPicPr>
          <p:cNvPr id="3" name="Picture 2">
            <a:extLst>
              <a:ext uri="{FF2B5EF4-FFF2-40B4-BE49-F238E27FC236}">
                <a16:creationId xmlns:a16="http://schemas.microsoft.com/office/drawing/2014/main" id="{9258EA7B-D510-45A7-86D2-828225C151A3}"/>
              </a:ext>
            </a:extLst>
          </p:cNvPr>
          <p:cNvPicPr>
            <a:picLocks noChangeAspect="1"/>
          </p:cNvPicPr>
          <p:nvPr/>
        </p:nvPicPr>
        <p:blipFill>
          <a:blip r:embed="rId3"/>
          <a:stretch>
            <a:fillRect/>
          </a:stretch>
        </p:blipFill>
        <p:spPr>
          <a:xfrm>
            <a:off x="3560408" y="2858009"/>
            <a:ext cx="3163480" cy="1754331"/>
          </a:xfrm>
          <a:prstGeom prst="rect">
            <a:avLst/>
          </a:prstGeom>
        </p:spPr>
      </p:pic>
      <p:sp>
        <p:nvSpPr>
          <p:cNvPr id="14" name="TextBox 13">
            <a:extLst>
              <a:ext uri="{FF2B5EF4-FFF2-40B4-BE49-F238E27FC236}">
                <a16:creationId xmlns:a16="http://schemas.microsoft.com/office/drawing/2014/main" id="{107CD6D1-F3A1-4341-A53D-7E43CE40955B}"/>
              </a:ext>
            </a:extLst>
          </p:cNvPr>
          <p:cNvSpPr txBox="1"/>
          <p:nvPr/>
        </p:nvSpPr>
        <p:spPr>
          <a:xfrm>
            <a:off x="3560408" y="4689951"/>
            <a:ext cx="3136247" cy="1969770"/>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Longshore drift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Take a bucket of brightly painted pebbles / corks to make them easily visible.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Place them at the break zone – where waves break up the beach. Mark the location with a ranging pole. Time 15 minutes.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 movement of the material after 15 minutes should be clear and be consistent with wind and wave direction.</a:t>
            </a:r>
          </a:p>
        </p:txBody>
      </p:sp>
      <p:sp>
        <p:nvSpPr>
          <p:cNvPr id="5" name="Rectangle 4">
            <a:extLst>
              <a:ext uri="{FF2B5EF4-FFF2-40B4-BE49-F238E27FC236}">
                <a16:creationId xmlns:a16="http://schemas.microsoft.com/office/drawing/2014/main" id="{064DF524-532E-4615-BA04-A3C6D10BC868}"/>
              </a:ext>
            </a:extLst>
          </p:cNvPr>
          <p:cNvSpPr/>
          <p:nvPr/>
        </p:nvSpPr>
        <p:spPr>
          <a:xfrm>
            <a:off x="4876800" y="8994717"/>
            <a:ext cx="123825" cy="778080"/>
          </a:xfrm>
          <a:prstGeom prst="rect">
            <a:avLst/>
          </a:prstGeom>
          <a:solidFill>
            <a:srgbClr val="A282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E02ACB75-D3C9-48E5-9CFA-733D9F79CC4F}"/>
              </a:ext>
            </a:extLst>
          </p:cNvPr>
          <p:cNvCxnSpPr>
            <a:cxnSpLocks/>
            <a:stCxn id="5" idx="3"/>
          </p:cNvCxnSpPr>
          <p:nvPr/>
        </p:nvCxnSpPr>
        <p:spPr>
          <a:xfrm flipV="1">
            <a:off x="5000625" y="9378829"/>
            <a:ext cx="745331" cy="4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23B1CF-6D18-4178-A55E-076390A87032}"/>
              </a:ext>
            </a:extLst>
          </p:cNvPr>
          <p:cNvCxnSpPr>
            <a:cxnSpLocks/>
          </p:cNvCxnSpPr>
          <p:nvPr/>
        </p:nvCxnSpPr>
        <p:spPr>
          <a:xfrm>
            <a:off x="4131469" y="9605048"/>
            <a:ext cx="7453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0966524-9E7B-47D6-9C7C-0A749E828DAC}"/>
              </a:ext>
            </a:extLst>
          </p:cNvPr>
          <p:cNvSpPr txBox="1"/>
          <p:nvPr/>
        </p:nvSpPr>
        <p:spPr>
          <a:xfrm>
            <a:off x="5222080" y="8908660"/>
            <a:ext cx="676275" cy="230832"/>
          </a:xfrm>
          <a:prstGeom prst="rect">
            <a:avLst/>
          </a:prstGeom>
          <a:noFill/>
          <a:ln>
            <a:noFill/>
          </a:ln>
        </p:spPr>
        <p:txBody>
          <a:bodyPr wrap="square" rtlCol="0">
            <a:spAutoFit/>
          </a:bodyPr>
          <a:lstStyle/>
          <a:p>
            <a:r>
              <a:rPr lang="en-GB" sz="900" dirty="0">
                <a:latin typeface="Quire Sans Pro Light" panose="020B0302040400020003" pitchFamily="34" charset="0"/>
              </a:rPr>
              <a:t>Groyne</a:t>
            </a:r>
            <a:endParaRPr lang="en-GB" sz="1000" dirty="0">
              <a:latin typeface="Quire Sans Pro Light" panose="020B0302040400020003" pitchFamily="34" charset="0"/>
            </a:endParaRPr>
          </a:p>
        </p:txBody>
      </p:sp>
      <p:cxnSp>
        <p:nvCxnSpPr>
          <p:cNvPr id="21" name="Straight Arrow Connector 20">
            <a:extLst>
              <a:ext uri="{FF2B5EF4-FFF2-40B4-BE49-F238E27FC236}">
                <a16:creationId xmlns:a16="http://schemas.microsoft.com/office/drawing/2014/main" id="{38CE7C2A-9EF6-4493-B2BE-1C4859ADD293}"/>
              </a:ext>
            </a:extLst>
          </p:cNvPr>
          <p:cNvCxnSpPr>
            <a:cxnSpLocks/>
            <a:stCxn id="18" idx="1"/>
          </p:cNvCxnSpPr>
          <p:nvPr/>
        </p:nvCxnSpPr>
        <p:spPr>
          <a:xfrm flipH="1">
            <a:off x="5019676" y="9024076"/>
            <a:ext cx="202404" cy="686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91AFA04-D564-4A45-AD7D-05E50F4A251F}"/>
              </a:ext>
            </a:extLst>
          </p:cNvPr>
          <p:cNvSpPr txBox="1"/>
          <p:nvPr/>
        </p:nvSpPr>
        <p:spPr>
          <a:xfrm>
            <a:off x="5000948" y="9385057"/>
            <a:ext cx="1728465" cy="230832"/>
          </a:xfrm>
          <a:prstGeom prst="rect">
            <a:avLst/>
          </a:prstGeom>
          <a:noFill/>
          <a:ln>
            <a:noFill/>
          </a:ln>
        </p:spPr>
        <p:txBody>
          <a:bodyPr wrap="square" rtlCol="0">
            <a:spAutoFit/>
          </a:bodyPr>
          <a:lstStyle/>
          <a:p>
            <a:r>
              <a:rPr lang="en-GB" sz="900" dirty="0">
                <a:latin typeface="Quire Sans Pro Light" panose="020B0302040400020003" pitchFamily="34" charset="0"/>
              </a:rPr>
              <a:t>West side of groyne</a:t>
            </a:r>
          </a:p>
        </p:txBody>
      </p:sp>
      <p:sp>
        <p:nvSpPr>
          <p:cNvPr id="26" name="TextBox 25">
            <a:extLst>
              <a:ext uri="{FF2B5EF4-FFF2-40B4-BE49-F238E27FC236}">
                <a16:creationId xmlns:a16="http://schemas.microsoft.com/office/drawing/2014/main" id="{82849B91-5157-4994-A72E-15C79D42B505}"/>
              </a:ext>
            </a:extLst>
          </p:cNvPr>
          <p:cNvSpPr txBox="1"/>
          <p:nvPr/>
        </p:nvSpPr>
        <p:spPr>
          <a:xfrm>
            <a:off x="3607915" y="9605048"/>
            <a:ext cx="1330797" cy="230832"/>
          </a:xfrm>
          <a:prstGeom prst="rect">
            <a:avLst/>
          </a:prstGeom>
          <a:noFill/>
          <a:ln>
            <a:noFill/>
          </a:ln>
        </p:spPr>
        <p:txBody>
          <a:bodyPr wrap="square" rtlCol="0">
            <a:spAutoFit/>
          </a:bodyPr>
          <a:lstStyle/>
          <a:p>
            <a:pPr algn="r"/>
            <a:r>
              <a:rPr lang="en-GB" sz="900" dirty="0">
                <a:latin typeface="Quire Sans Pro Light" panose="020B0302040400020003" pitchFamily="34" charset="0"/>
              </a:rPr>
              <a:t>East side of groyne</a:t>
            </a:r>
          </a:p>
        </p:txBody>
      </p:sp>
      <p:sp>
        <p:nvSpPr>
          <p:cNvPr id="28" name="Arrow: Left 27">
            <a:extLst>
              <a:ext uri="{FF2B5EF4-FFF2-40B4-BE49-F238E27FC236}">
                <a16:creationId xmlns:a16="http://schemas.microsoft.com/office/drawing/2014/main" id="{E76EE2A2-34A3-40B0-AF96-82D406B1186F}"/>
              </a:ext>
            </a:extLst>
          </p:cNvPr>
          <p:cNvSpPr/>
          <p:nvPr/>
        </p:nvSpPr>
        <p:spPr>
          <a:xfrm>
            <a:off x="5777816" y="9016382"/>
            <a:ext cx="946072" cy="30928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Quire Sans Pro Light" panose="020B0302040400020003" pitchFamily="34" charset="0"/>
              </a:rPr>
              <a:t>LSD Direction</a:t>
            </a:r>
          </a:p>
        </p:txBody>
      </p:sp>
      <p:sp>
        <p:nvSpPr>
          <p:cNvPr id="32" name="TextBox 31">
            <a:extLst>
              <a:ext uri="{FF2B5EF4-FFF2-40B4-BE49-F238E27FC236}">
                <a16:creationId xmlns:a16="http://schemas.microsoft.com/office/drawing/2014/main" id="{9FEE7711-7CE9-4550-998E-131872C98FB6}"/>
              </a:ext>
            </a:extLst>
          </p:cNvPr>
          <p:cNvSpPr txBox="1"/>
          <p:nvPr/>
        </p:nvSpPr>
        <p:spPr>
          <a:xfrm>
            <a:off x="3560407" y="6750001"/>
            <a:ext cx="3136247" cy="2154436"/>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Groyne analysis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Using the compass, identify and record the aspect of each side of the groyne, for example the western and eastern side of each groyne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Use the meter ruler to measure from the top of the groyne to the surface of the sediment on each side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Repeat for each groyne, or identify and use a suitable sampling strategy if there are too many groynes to sample them all</a:t>
            </a:r>
          </a:p>
        </p:txBody>
      </p:sp>
      <p:pic>
        <p:nvPicPr>
          <p:cNvPr id="34" name="Picture 33" descr="A close up of a logo&#10;&#10;Description automatically generated">
            <a:extLst>
              <a:ext uri="{FF2B5EF4-FFF2-40B4-BE49-F238E27FC236}">
                <a16:creationId xmlns:a16="http://schemas.microsoft.com/office/drawing/2014/main" id="{7BA47867-5869-444D-B130-D4559B7A9ADD}"/>
              </a:ext>
            </a:extLst>
          </p:cNvPr>
          <p:cNvPicPr>
            <a:picLocks noChangeAspect="1"/>
          </p:cNvPicPr>
          <p:nvPr/>
        </p:nvPicPr>
        <p:blipFill rotWithShape="1">
          <a:blip r:embed="rId4">
            <a:extLst>
              <a:ext uri="{28A0092B-C50C-407E-A947-70E740481C1C}">
                <a14:useLocalDpi xmlns:a14="http://schemas.microsoft.com/office/drawing/2010/main" val="0"/>
              </a:ext>
            </a:extLst>
          </a:blip>
          <a:srcRect l="73196" r="5693" b="12917"/>
          <a:stretch/>
        </p:blipFill>
        <p:spPr>
          <a:xfrm>
            <a:off x="4774156" y="9228158"/>
            <a:ext cx="93118" cy="384112"/>
          </a:xfrm>
          <a:prstGeom prst="rect">
            <a:avLst/>
          </a:prstGeom>
        </p:spPr>
      </p:pic>
    </p:spTree>
    <p:extLst>
      <p:ext uri="{BB962C8B-B14F-4D97-AF65-F5344CB8AC3E}">
        <p14:creationId xmlns:p14="http://schemas.microsoft.com/office/powerpoint/2010/main" val="296584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CFC929-AC84-49F0-B560-1A52CC5F55D6}"/>
              </a:ext>
            </a:extLst>
          </p:cNvPr>
          <p:cNvSpPr txBox="1"/>
          <p:nvPr/>
        </p:nvSpPr>
        <p:spPr>
          <a:xfrm>
            <a:off x="0" y="0"/>
            <a:ext cx="6858000" cy="1015663"/>
          </a:xfrm>
          <a:prstGeom prst="rect">
            <a:avLst/>
          </a:prstGeom>
          <a:noFill/>
        </p:spPr>
        <p:txBody>
          <a:bodyPr wrap="square" rtlCol="0">
            <a:spAutoFit/>
          </a:bodyPr>
          <a:lstStyle/>
          <a:p>
            <a:r>
              <a:rPr lang="en-GB" sz="6000" dirty="0">
                <a:latin typeface="Modern Love Caps" panose="020B0604020202020204" pitchFamily="82" charset="0"/>
              </a:rPr>
              <a:t>Paper 4 Skills</a:t>
            </a:r>
          </a:p>
        </p:txBody>
      </p:sp>
      <p:pic>
        <p:nvPicPr>
          <p:cNvPr id="6" name="Picture 5" descr="A close up of a logo&#10;&#10;Description automatically generated">
            <a:extLst>
              <a:ext uri="{FF2B5EF4-FFF2-40B4-BE49-F238E27FC236}">
                <a16:creationId xmlns:a16="http://schemas.microsoft.com/office/drawing/2014/main" id="{01CE0852-23D2-4C23-94E3-541CBEB3178D}"/>
              </a:ext>
            </a:extLst>
          </p:cNvPr>
          <p:cNvPicPr>
            <a:picLocks noChangeAspect="1"/>
          </p:cNvPicPr>
          <p:nvPr/>
        </p:nvPicPr>
        <p:blipFill rotWithShape="1">
          <a:blip r:embed="rId2">
            <a:extLst>
              <a:ext uri="{28A0092B-C50C-407E-A947-70E740481C1C}">
                <a14:useLocalDpi xmlns:a14="http://schemas.microsoft.com/office/drawing/2010/main" val="0"/>
              </a:ext>
            </a:extLst>
          </a:blip>
          <a:srcRect b="15022"/>
          <a:stretch/>
        </p:blipFill>
        <p:spPr>
          <a:xfrm>
            <a:off x="5528678" y="109728"/>
            <a:ext cx="1195210" cy="1015663"/>
          </a:xfrm>
          <a:prstGeom prst="rect">
            <a:avLst/>
          </a:prstGeom>
        </p:spPr>
      </p:pic>
      <p:sp>
        <p:nvSpPr>
          <p:cNvPr id="7" name="TextBox 6">
            <a:extLst>
              <a:ext uri="{FF2B5EF4-FFF2-40B4-BE49-F238E27FC236}">
                <a16:creationId xmlns:a16="http://schemas.microsoft.com/office/drawing/2014/main" id="{E2220B82-68EF-468A-B734-1855420F7314}"/>
              </a:ext>
            </a:extLst>
          </p:cNvPr>
          <p:cNvSpPr txBox="1"/>
          <p:nvPr/>
        </p:nvSpPr>
        <p:spPr>
          <a:xfrm>
            <a:off x="158496" y="868776"/>
            <a:ext cx="4645152" cy="369332"/>
          </a:xfrm>
          <a:prstGeom prst="rect">
            <a:avLst/>
          </a:prstGeom>
          <a:noFill/>
        </p:spPr>
        <p:txBody>
          <a:bodyPr wrap="square" rtlCol="0">
            <a:spAutoFit/>
          </a:bodyPr>
          <a:lstStyle/>
          <a:p>
            <a:pPr algn="ctr"/>
            <a:r>
              <a:rPr lang="en-GB" dirty="0">
                <a:latin typeface="Modern Love Caps" panose="04070805081001020A01" pitchFamily="82" charset="0"/>
              </a:rPr>
              <a:t>Investigating Coasts 2</a:t>
            </a:r>
          </a:p>
        </p:txBody>
      </p:sp>
      <p:sp>
        <p:nvSpPr>
          <p:cNvPr id="22" name="TextBox 21">
            <a:extLst>
              <a:ext uri="{FF2B5EF4-FFF2-40B4-BE49-F238E27FC236}">
                <a16:creationId xmlns:a16="http://schemas.microsoft.com/office/drawing/2014/main" id="{16FF76D6-1E71-8D42-8C68-85ABF2686E7E}"/>
              </a:ext>
            </a:extLst>
          </p:cNvPr>
          <p:cNvSpPr txBox="1"/>
          <p:nvPr/>
        </p:nvSpPr>
        <p:spPr>
          <a:xfrm>
            <a:off x="158497" y="1218571"/>
            <a:ext cx="3136247" cy="1415772"/>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Beach Sediment Analysis</a:t>
            </a:r>
          </a:p>
          <a:p>
            <a:r>
              <a:rPr lang="en-GB" sz="1200" dirty="0">
                <a:latin typeface="Quire Sans Pro Light" panose="020F0302020204030204" pitchFamily="34" charset="0"/>
                <a:cs typeface="Quire Sans Pro Light" panose="020F0302020204030204" pitchFamily="34" charset="0"/>
              </a:rPr>
              <a:t>Similar methodology to a river pebble analysis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Select 10 pebbles from the sample site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Measure the long axis of each pebble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Compare shape on Powers shape index (see rivers)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Note it’s characteristics / geology.</a:t>
            </a:r>
          </a:p>
        </p:txBody>
      </p:sp>
      <p:sp>
        <p:nvSpPr>
          <p:cNvPr id="23" name="TextBox 22">
            <a:extLst>
              <a:ext uri="{FF2B5EF4-FFF2-40B4-BE49-F238E27FC236}">
                <a16:creationId xmlns:a16="http://schemas.microsoft.com/office/drawing/2014/main" id="{66A4187F-9992-7545-B1BF-DFE4E4152665}"/>
              </a:ext>
            </a:extLst>
          </p:cNvPr>
          <p:cNvSpPr txBox="1"/>
          <p:nvPr/>
        </p:nvSpPr>
        <p:spPr>
          <a:xfrm>
            <a:off x="3563257" y="1218571"/>
            <a:ext cx="3136247" cy="2339102"/>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Impact of coastal defences:</a:t>
            </a:r>
          </a:p>
          <a:p>
            <a:r>
              <a:rPr lang="en-GB" sz="1200" dirty="0">
                <a:latin typeface="Quire Sans Pro Light" panose="020F0302020204030204" pitchFamily="34" charset="0"/>
                <a:cs typeface="Quire Sans Pro Light" panose="020F0302020204030204" pitchFamily="34" charset="0"/>
              </a:rPr>
              <a:t>A range of techniques can be used to determine attitudes of local people. See the ‘general techniques’ section for more guidance.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Bi-polar survey of coastal management techniques e.g. gabions, groynes, sea walls.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Questionnaire of local people / tourists to gauge their views in range of open and closed questions.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See the </a:t>
            </a:r>
            <a:r>
              <a:rPr lang="en-GB" sz="1200" b="1" dirty="0">
                <a:latin typeface="Quire Sans Pro Light" panose="020F0302020204030204" pitchFamily="34" charset="0"/>
                <a:cs typeface="Quire Sans Pro Light" panose="020F0302020204030204" pitchFamily="34" charset="0"/>
              </a:rPr>
              <a:t>general techniques</a:t>
            </a:r>
            <a:r>
              <a:rPr lang="en-GB" sz="1200" dirty="0">
                <a:latin typeface="Quire Sans Pro Light" panose="020F0302020204030204" pitchFamily="34" charset="0"/>
                <a:cs typeface="Quire Sans Pro Light" panose="020F0302020204030204" pitchFamily="34" charset="0"/>
              </a:rPr>
              <a:t> section for more on these techniques.</a:t>
            </a:r>
            <a:endParaRPr lang="en-GB" sz="1100" dirty="0">
              <a:latin typeface="Quire Sans Pro Light" panose="020F0302020204030204" pitchFamily="34" charset="0"/>
              <a:cs typeface="Quire Sans Pro Light" panose="020F0302020204030204" pitchFamily="34" charset="0"/>
            </a:endParaRPr>
          </a:p>
        </p:txBody>
      </p:sp>
      <p:sp>
        <p:nvSpPr>
          <p:cNvPr id="24" name="TextBox 23">
            <a:extLst>
              <a:ext uri="{FF2B5EF4-FFF2-40B4-BE49-F238E27FC236}">
                <a16:creationId xmlns:a16="http://schemas.microsoft.com/office/drawing/2014/main" id="{4897B370-1D08-4963-A807-DEBDBFC52406}"/>
              </a:ext>
            </a:extLst>
          </p:cNvPr>
          <p:cNvSpPr txBox="1"/>
          <p:nvPr/>
        </p:nvSpPr>
        <p:spPr>
          <a:xfrm>
            <a:off x="158496" y="2781612"/>
            <a:ext cx="3136247" cy="2154436"/>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Wave frequency</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Count waves for three 1 minute intervals then work out an average for each site.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In addition use a stopwatch to record the time between the wave crests breaking.</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Make a note of wind direction and speed.</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Destructive waves cause erosion – you would expect 13 or more waves per minute.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Constructive waves deposit material. Expect fewer than 13 waves per minute.</a:t>
            </a:r>
          </a:p>
        </p:txBody>
      </p:sp>
    </p:spTree>
    <p:extLst>
      <p:ext uri="{BB962C8B-B14F-4D97-AF65-F5344CB8AC3E}">
        <p14:creationId xmlns:p14="http://schemas.microsoft.com/office/powerpoint/2010/main" val="38155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CFC929-AC84-49F0-B560-1A52CC5F55D6}"/>
              </a:ext>
            </a:extLst>
          </p:cNvPr>
          <p:cNvSpPr txBox="1"/>
          <p:nvPr/>
        </p:nvSpPr>
        <p:spPr>
          <a:xfrm>
            <a:off x="0" y="0"/>
            <a:ext cx="6858000" cy="1015663"/>
          </a:xfrm>
          <a:prstGeom prst="rect">
            <a:avLst/>
          </a:prstGeom>
          <a:noFill/>
        </p:spPr>
        <p:txBody>
          <a:bodyPr wrap="square" rtlCol="0">
            <a:spAutoFit/>
          </a:bodyPr>
          <a:lstStyle/>
          <a:p>
            <a:r>
              <a:rPr lang="en-GB" sz="6000" dirty="0">
                <a:latin typeface="Modern Love Caps" panose="020B0604020202020204" pitchFamily="82" charset="0"/>
              </a:rPr>
              <a:t>Paper 4 Skills</a:t>
            </a:r>
          </a:p>
        </p:txBody>
      </p:sp>
      <p:pic>
        <p:nvPicPr>
          <p:cNvPr id="6" name="Picture 5" descr="A close up of a logo&#10;&#10;Description automatically generated">
            <a:extLst>
              <a:ext uri="{FF2B5EF4-FFF2-40B4-BE49-F238E27FC236}">
                <a16:creationId xmlns:a16="http://schemas.microsoft.com/office/drawing/2014/main" id="{01CE0852-23D2-4C23-94E3-541CBEB3178D}"/>
              </a:ext>
            </a:extLst>
          </p:cNvPr>
          <p:cNvPicPr>
            <a:picLocks noChangeAspect="1"/>
          </p:cNvPicPr>
          <p:nvPr/>
        </p:nvPicPr>
        <p:blipFill rotWithShape="1">
          <a:blip r:embed="rId2">
            <a:extLst>
              <a:ext uri="{28A0092B-C50C-407E-A947-70E740481C1C}">
                <a14:useLocalDpi xmlns:a14="http://schemas.microsoft.com/office/drawing/2010/main" val="0"/>
              </a:ext>
            </a:extLst>
          </a:blip>
          <a:srcRect b="15022"/>
          <a:stretch/>
        </p:blipFill>
        <p:spPr>
          <a:xfrm>
            <a:off x="5528678" y="109728"/>
            <a:ext cx="1195210" cy="1015663"/>
          </a:xfrm>
          <a:prstGeom prst="rect">
            <a:avLst/>
          </a:prstGeom>
        </p:spPr>
      </p:pic>
      <p:sp>
        <p:nvSpPr>
          <p:cNvPr id="7" name="TextBox 6">
            <a:extLst>
              <a:ext uri="{FF2B5EF4-FFF2-40B4-BE49-F238E27FC236}">
                <a16:creationId xmlns:a16="http://schemas.microsoft.com/office/drawing/2014/main" id="{E2220B82-68EF-468A-B734-1855420F7314}"/>
              </a:ext>
            </a:extLst>
          </p:cNvPr>
          <p:cNvSpPr txBox="1"/>
          <p:nvPr/>
        </p:nvSpPr>
        <p:spPr>
          <a:xfrm>
            <a:off x="158496" y="868776"/>
            <a:ext cx="4645152" cy="369332"/>
          </a:xfrm>
          <a:prstGeom prst="rect">
            <a:avLst/>
          </a:prstGeom>
          <a:noFill/>
        </p:spPr>
        <p:txBody>
          <a:bodyPr wrap="square" rtlCol="0">
            <a:spAutoFit/>
          </a:bodyPr>
          <a:lstStyle/>
          <a:p>
            <a:pPr algn="ctr"/>
            <a:r>
              <a:rPr lang="en-GB" dirty="0">
                <a:latin typeface="Modern Love Caps" panose="04070805081001020A01" pitchFamily="82" charset="0"/>
              </a:rPr>
              <a:t>Investigating weather. How do </a:t>
            </a:r>
            <a:r>
              <a:rPr lang="en-GB" dirty="0" err="1">
                <a:latin typeface="Modern Love Caps" panose="04070805081001020A01" pitchFamily="82" charset="0"/>
              </a:rPr>
              <a:t>i</a:t>
            </a:r>
            <a:r>
              <a:rPr lang="en-GB" dirty="0">
                <a:latin typeface="Modern Love Caps" panose="04070805081001020A01" pitchFamily="82" charset="0"/>
              </a:rPr>
              <a:t>…</a:t>
            </a:r>
          </a:p>
        </p:txBody>
      </p:sp>
      <p:sp>
        <p:nvSpPr>
          <p:cNvPr id="22" name="TextBox 21">
            <a:extLst>
              <a:ext uri="{FF2B5EF4-FFF2-40B4-BE49-F238E27FC236}">
                <a16:creationId xmlns:a16="http://schemas.microsoft.com/office/drawing/2014/main" id="{16FF76D6-1E71-8D42-8C68-85ABF2686E7E}"/>
              </a:ext>
            </a:extLst>
          </p:cNvPr>
          <p:cNvSpPr txBox="1"/>
          <p:nvPr/>
        </p:nvSpPr>
        <p:spPr>
          <a:xfrm>
            <a:off x="158496" y="1238108"/>
            <a:ext cx="3136247" cy="2523768"/>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…measure precipitation</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 rain gauge must be in an open space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It must be read at the same time each day.</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Any snow or frost must be melted first.</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To measure, pour the water from the collecting jar into a measuring cylinder on a flat surface.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 water level should be read at eye level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Any amount too small to measure should be recorded as a trace. This is probably the result of drizzle.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Recordings can be totalled to give monthly and annual  rainfalls.</a:t>
            </a:r>
          </a:p>
        </p:txBody>
      </p:sp>
      <p:pic>
        <p:nvPicPr>
          <p:cNvPr id="2" name="Picture 1">
            <a:extLst>
              <a:ext uri="{FF2B5EF4-FFF2-40B4-BE49-F238E27FC236}">
                <a16:creationId xmlns:a16="http://schemas.microsoft.com/office/drawing/2014/main" id="{874C2E9F-7380-4714-8A1E-713D6E7B9183}"/>
              </a:ext>
            </a:extLst>
          </p:cNvPr>
          <p:cNvPicPr>
            <a:picLocks noChangeAspect="1"/>
          </p:cNvPicPr>
          <p:nvPr/>
        </p:nvPicPr>
        <p:blipFill rotWithShape="1">
          <a:blip r:embed="rId3"/>
          <a:srcRect l="12500" t="46195"/>
          <a:stretch/>
        </p:blipFill>
        <p:spPr>
          <a:xfrm>
            <a:off x="158496" y="3875449"/>
            <a:ext cx="3136247" cy="2155102"/>
          </a:xfrm>
          <a:prstGeom prst="rect">
            <a:avLst/>
          </a:prstGeom>
        </p:spPr>
      </p:pic>
      <p:sp>
        <p:nvSpPr>
          <p:cNvPr id="8" name="TextBox 7">
            <a:extLst>
              <a:ext uri="{FF2B5EF4-FFF2-40B4-BE49-F238E27FC236}">
                <a16:creationId xmlns:a16="http://schemas.microsoft.com/office/drawing/2014/main" id="{6C78A733-4E19-488B-9C83-4794EF7431EA}"/>
              </a:ext>
            </a:extLst>
          </p:cNvPr>
          <p:cNvSpPr txBox="1"/>
          <p:nvPr/>
        </p:nvSpPr>
        <p:spPr>
          <a:xfrm>
            <a:off x="3554735" y="1241324"/>
            <a:ext cx="3136247" cy="2339102"/>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…use a Stephenson Screen</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A Stephenson Screen can be used for measuring air temperature and humidity.</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Instruments inside could include:</a:t>
            </a:r>
          </a:p>
          <a:p>
            <a:pPr marL="628650" lvl="1"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Maximum-minimum thermometer</a:t>
            </a:r>
          </a:p>
          <a:p>
            <a:pPr marL="628650" lvl="1"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Six’s thermometer</a:t>
            </a:r>
          </a:p>
          <a:p>
            <a:pPr marL="628650" lvl="1"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Wet – Dry bulb thermometer</a:t>
            </a:r>
          </a:p>
          <a:p>
            <a:pPr marL="628650" lvl="1"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Barometer</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Siting factors shown on the diagram below.</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Care should be taken to ensure they are located in open areas, not influenced by buildings or trees.</a:t>
            </a:r>
          </a:p>
        </p:txBody>
      </p:sp>
      <p:pic>
        <p:nvPicPr>
          <p:cNvPr id="5" name="Picture 4">
            <a:extLst>
              <a:ext uri="{FF2B5EF4-FFF2-40B4-BE49-F238E27FC236}">
                <a16:creationId xmlns:a16="http://schemas.microsoft.com/office/drawing/2014/main" id="{3E11AE6E-C70B-46DC-826C-B5FADA9BE61C}"/>
              </a:ext>
            </a:extLst>
          </p:cNvPr>
          <p:cNvPicPr>
            <a:picLocks noChangeAspect="1"/>
          </p:cNvPicPr>
          <p:nvPr/>
        </p:nvPicPr>
        <p:blipFill>
          <a:blip r:embed="rId4"/>
          <a:stretch>
            <a:fillRect/>
          </a:stretch>
        </p:blipFill>
        <p:spPr>
          <a:xfrm>
            <a:off x="3554732" y="3637573"/>
            <a:ext cx="3136247" cy="3846235"/>
          </a:xfrm>
          <a:prstGeom prst="rect">
            <a:avLst/>
          </a:prstGeom>
        </p:spPr>
      </p:pic>
      <p:sp>
        <p:nvSpPr>
          <p:cNvPr id="12" name="TextBox 11">
            <a:extLst>
              <a:ext uri="{FF2B5EF4-FFF2-40B4-BE49-F238E27FC236}">
                <a16:creationId xmlns:a16="http://schemas.microsoft.com/office/drawing/2014/main" id="{0EECB8AC-3C0C-4BBF-8E81-C7EE8CF8D6F8}"/>
              </a:ext>
            </a:extLst>
          </p:cNvPr>
          <p:cNvSpPr txBox="1"/>
          <p:nvPr/>
        </p:nvSpPr>
        <p:spPr>
          <a:xfrm>
            <a:off x="167019" y="6144124"/>
            <a:ext cx="3136247" cy="1969770"/>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…measure wind speed and direction</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Wind speed is measured using an </a:t>
            </a:r>
            <a:r>
              <a:rPr lang="en-GB" sz="1200" b="1" dirty="0">
                <a:latin typeface="Quire Sans Pro Light" panose="020F0302020204030204" pitchFamily="34" charset="0"/>
                <a:cs typeface="Quire Sans Pro Light" panose="020F0302020204030204" pitchFamily="34" charset="0"/>
              </a:rPr>
              <a:t>anemometer</a:t>
            </a:r>
            <a:r>
              <a:rPr lang="en-GB" sz="1200" dirty="0">
                <a:latin typeface="Quire Sans Pro Light" panose="020F0302020204030204" pitchFamily="34" charset="0"/>
                <a:cs typeface="Quire Sans Pro Light" panose="020F0302020204030204" pitchFamily="34" charset="0"/>
              </a:rPr>
              <a:t>. They can be handheld or fixed as part of a weather station.</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Wind speed is measured in m/s, km/h and the Beaufort Scale.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Wind direction is measured using a </a:t>
            </a:r>
            <a:r>
              <a:rPr lang="en-GB" sz="1200" b="1" dirty="0">
                <a:latin typeface="Quire Sans Pro Light" panose="020F0302020204030204" pitchFamily="34" charset="0"/>
                <a:cs typeface="Quire Sans Pro Light" panose="020F0302020204030204" pitchFamily="34" charset="0"/>
              </a:rPr>
              <a:t>wind vane </a:t>
            </a:r>
            <a:r>
              <a:rPr lang="en-GB" sz="1200" dirty="0">
                <a:latin typeface="Quire Sans Pro Light" panose="020F0302020204030204" pitchFamily="34" charset="0"/>
                <a:cs typeface="Quire Sans Pro Light" panose="020F0302020204030204" pitchFamily="34" charset="0"/>
              </a:rPr>
              <a:t>which points at compass directions.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Wind direct is measured as the direction the wind is coming from.</a:t>
            </a:r>
          </a:p>
        </p:txBody>
      </p:sp>
      <p:sp>
        <p:nvSpPr>
          <p:cNvPr id="13" name="TextBox 12">
            <a:extLst>
              <a:ext uri="{FF2B5EF4-FFF2-40B4-BE49-F238E27FC236}">
                <a16:creationId xmlns:a16="http://schemas.microsoft.com/office/drawing/2014/main" id="{19EBC2B6-CED3-45A3-82E0-CA712E574E0B}"/>
              </a:ext>
            </a:extLst>
          </p:cNvPr>
          <p:cNvSpPr txBox="1"/>
          <p:nvPr/>
        </p:nvSpPr>
        <p:spPr>
          <a:xfrm>
            <a:off x="3554733" y="7596525"/>
            <a:ext cx="3136247" cy="1785104"/>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…investigate weather conditions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Collect data over a period of time (a week, a month, a year) and interpret patterns this shows e.g. atmospheric pressure vs rainfall or amount of rain vs wind direction.</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Investigate the influence of buildings, trees or other factors on temperature, wind speed, direction etc. around a school site (called a </a:t>
            </a:r>
            <a:r>
              <a:rPr lang="en-GB" sz="1200" b="1" dirty="0">
                <a:latin typeface="Quire Sans Pro Light" panose="020F0302020204030204" pitchFamily="34" charset="0"/>
                <a:cs typeface="Quire Sans Pro Light" panose="020F0302020204030204" pitchFamily="34" charset="0"/>
              </a:rPr>
              <a:t>microclimate</a:t>
            </a:r>
            <a:r>
              <a:rPr lang="en-GB" sz="1200" dirty="0">
                <a:latin typeface="Quire Sans Pro Light" panose="020F0302020204030204" pitchFamily="34" charset="0"/>
                <a:cs typeface="Quire Sans Pro Light" panose="020F0302020204030204" pitchFamily="34" charset="0"/>
              </a:rPr>
              <a:t>).</a:t>
            </a:r>
          </a:p>
        </p:txBody>
      </p:sp>
      <p:sp>
        <p:nvSpPr>
          <p:cNvPr id="15" name="TextBox 14">
            <a:extLst>
              <a:ext uri="{FF2B5EF4-FFF2-40B4-BE49-F238E27FC236}">
                <a16:creationId xmlns:a16="http://schemas.microsoft.com/office/drawing/2014/main" id="{E9928F61-8385-4326-804A-F1004164E670}"/>
              </a:ext>
            </a:extLst>
          </p:cNvPr>
          <p:cNvSpPr txBox="1"/>
          <p:nvPr/>
        </p:nvSpPr>
        <p:spPr>
          <a:xfrm>
            <a:off x="167019" y="8227467"/>
            <a:ext cx="3136247" cy="1600438"/>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…measure atmospheric pressure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Using a barometer (gives readings in millibars).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Can be placed in a Stephenson Screen as they should be kept away from wind, direct sun and heat sources.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Indicates high or low atmospheric pressure which can influence weather conditions.</a:t>
            </a:r>
          </a:p>
        </p:txBody>
      </p:sp>
    </p:spTree>
    <p:extLst>
      <p:ext uri="{BB962C8B-B14F-4D97-AF65-F5344CB8AC3E}">
        <p14:creationId xmlns:p14="http://schemas.microsoft.com/office/powerpoint/2010/main" val="222249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CFC929-AC84-49F0-B560-1A52CC5F55D6}"/>
              </a:ext>
            </a:extLst>
          </p:cNvPr>
          <p:cNvSpPr txBox="1"/>
          <p:nvPr/>
        </p:nvSpPr>
        <p:spPr>
          <a:xfrm>
            <a:off x="0" y="0"/>
            <a:ext cx="6858000" cy="1015663"/>
          </a:xfrm>
          <a:prstGeom prst="rect">
            <a:avLst/>
          </a:prstGeom>
          <a:noFill/>
        </p:spPr>
        <p:txBody>
          <a:bodyPr wrap="square" rtlCol="0">
            <a:spAutoFit/>
          </a:bodyPr>
          <a:lstStyle/>
          <a:p>
            <a:r>
              <a:rPr lang="en-GB" sz="6000" dirty="0">
                <a:latin typeface="Modern Love Caps" panose="020B0604020202020204" pitchFamily="82" charset="0"/>
              </a:rPr>
              <a:t>Paper 4 Skills</a:t>
            </a:r>
          </a:p>
        </p:txBody>
      </p:sp>
      <p:pic>
        <p:nvPicPr>
          <p:cNvPr id="6" name="Picture 5" descr="A close up of a logo&#10;&#10;Description automatically generated">
            <a:extLst>
              <a:ext uri="{FF2B5EF4-FFF2-40B4-BE49-F238E27FC236}">
                <a16:creationId xmlns:a16="http://schemas.microsoft.com/office/drawing/2014/main" id="{01CE0852-23D2-4C23-94E3-541CBEB3178D}"/>
              </a:ext>
            </a:extLst>
          </p:cNvPr>
          <p:cNvPicPr>
            <a:picLocks noChangeAspect="1"/>
          </p:cNvPicPr>
          <p:nvPr/>
        </p:nvPicPr>
        <p:blipFill rotWithShape="1">
          <a:blip r:embed="rId2">
            <a:extLst>
              <a:ext uri="{28A0092B-C50C-407E-A947-70E740481C1C}">
                <a14:useLocalDpi xmlns:a14="http://schemas.microsoft.com/office/drawing/2010/main" val="0"/>
              </a:ext>
            </a:extLst>
          </a:blip>
          <a:srcRect b="15022"/>
          <a:stretch/>
        </p:blipFill>
        <p:spPr>
          <a:xfrm>
            <a:off x="5528678" y="109728"/>
            <a:ext cx="1195210" cy="1015663"/>
          </a:xfrm>
          <a:prstGeom prst="rect">
            <a:avLst/>
          </a:prstGeom>
        </p:spPr>
      </p:pic>
      <p:sp>
        <p:nvSpPr>
          <p:cNvPr id="7" name="TextBox 6">
            <a:extLst>
              <a:ext uri="{FF2B5EF4-FFF2-40B4-BE49-F238E27FC236}">
                <a16:creationId xmlns:a16="http://schemas.microsoft.com/office/drawing/2014/main" id="{E2220B82-68EF-468A-B734-1855420F7314}"/>
              </a:ext>
            </a:extLst>
          </p:cNvPr>
          <p:cNvSpPr txBox="1"/>
          <p:nvPr/>
        </p:nvSpPr>
        <p:spPr>
          <a:xfrm>
            <a:off x="158496" y="868776"/>
            <a:ext cx="4645152" cy="369332"/>
          </a:xfrm>
          <a:prstGeom prst="rect">
            <a:avLst/>
          </a:prstGeom>
          <a:noFill/>
        </p:spPr>
        <p:txBody>
          <a:bodyPr wrap="square" rtlCol="0">
            <a:spAutoFit/>
          </a:bodyPr>
          <a:lstStyle/>
          <a:p>
            <a:pPr algn="ctr"/>
            <a:r>
              <a:rPr lang="en-GB" dirty="0">
                <a:latin typeface="Modern Love Caps" panose="04070805081001020A01" pitchFamily="82" charset="0"/>
              </a:rPr>
              <a:t>General Techniques</a:t>
            </a:r>
          </a:p>
        </p:txBody>
      </p:sp>
      <p:sp>
        <p:nvSpPr>
          <p:cNvPr id="22" name="TextBox 21">
            <a:extLst>
              <a:ext uri="{FF2B5EF4-FFF2-40B4-BE49-F238E27FC236}">
                <a16:creationId xmlns:a16="http://schemas.microsoft.com/office/drawing/2014/main" id="{16FF76D6-1E71-8D42-8C68-85ABF2686E7E}"/>
              </a:ext>
            </a:extLst>
          </p:cNvPr>
          <p:cNvSpPr txBox="1"/>
          <p:nvPr/>
        </p:nvSpPr>
        <p:spPr>
          <a:xfrm>
            <a:off x="158497" y="1218571"/>
            <a:ext cx="6541007" cy="1600438"/>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Fieldwork toolkit</a:t>
            </a:r>
          </a:p>
          <a:p>
            <a:r>
              <a:rPr lang="en-GB" sz="1200" dirty="0">
                <a:latin typeface="Quire Sans Pro Light" panose="020F0302020204030204" pitchFamily="34" charset="0"/>
                <a:cs typeface="Quire Sans Pro Light" panose="020F0302020204030204" pitchFamily="34" charset="0"/>
              </a:rPr>
              <a:t>These are a range of techniques that can be applied to a range of different investigations and may come up in questions from different aspects of the course.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Questionnaires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Land use surveys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Traffic counts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Bipolar surveys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Quadrats</a:t>
            </a:r>
          </a:p>
        </p:txBody>
      </p:sp>
      <p:sp>
        <p:nvSpPr>
          <p:cNvPr id="8" name="TextBox 7">
            <a:extLst>
              <a:ext uri="{FF2B5EF4-FFF2-40B4-BE49-F238E27FC236}">
                <a16:creationId xmlns:a16="http://schemas.microsoft.com/office/drawing/2014/main" id="{C8771B70-93DB-4995-8996-AF966C34F47C}"/>
              </a:ext>
            </a:extLst>
          </p:cNvPr>
          <p:cNvSpPr txBox="1"/>
          <p:nvPr/>
        </p:nvSpPr>
        <p:spPr>
          <a:xfrm>
            <a:off x="158496" y="2945717"/>
            <a:ext cx="3136247" cy="3816429"/>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Questionnaires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Always explain who you are and why you’re asking questions – be polite!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When you need to find out people’s opinions about an issue, or their behaviour, it is important to plan a carefully designed questionnaire.</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 questions should be essential  for the enquiry – short, simply worded, unambiguous, and numbered.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Include </a:t>
            </a:r>
            <a:r>
              <a:rPr lang="en-GB" sz="1200" b="1" dirty="0">
                <a:latin typeface="Quire Sans Pro Light" panose="020F0302020204030204" pitchFamily="34" charset="0"/>
                <a:cs typeface="Quire Sans Pro Light" panose="020F0302020204030204" pitchFamily="34" charset="0"/>
              </a:rPr>
              <a:t>closed</a:t>
            </a:r>
            <a:r>
              <a:rPr lang="en-GB" sz="1200" dirty="0">
                <a:latin typeface="Quire Sans Pro Light" panose="020F0302020204030204" pitchFamily="34" charset="0"/>
                <a:cs typeface="Quire Sans Pro Light" panose="020F0302020204030204" pitchFamily="34" charset="0"/>
              </a:rPr>
              <a:t> questions – those which lead to a definite answer. These include age ranges or yes / no type questions.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Start the questionnaire with closed questions which build to </a:t>
            </a:r>
            <a:r>
              <a:rPr lang="en-GB" sz="1200" b="1" dirty="0">
                <a:latin typeface="Quire Sans Pro Light" panose="020F0302020204030204" pitchFamily="34" charset="0"/>
                <a:cs typeface="Quire Sans Pro Light" panose="020F0302020204030204" pitchFamily="34" charset="0"/>
              </a:rPr>
              <a:t>open</a:t>
            </a:r>
            <a:r>
              <a:rPr lang="en-GB" sz="1200" dirty="0">
                <a:latin typeface="Quire Sans Pro Light" panose="020F0302020204030204" pitchFamily="34" charset="0"/>
                <a:cs typeface="Quire Sans Pro Light" panose="020F0302020204030204" pitchFamily="34" charset="0"/>
              </a:rPr>
              <a:t> questions – those which allow people to give their opinions.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You could use </a:t>
            </a:r>
            <a:r>
              <a:rPr lang="en-GB" sz="1200" b="1" dirty="0" err="1">
                <a:latin typeface="Quire Sans Pro Light" panose="020F0302020204030204" pitchFamily="34" charset="0"/>
                <a:cs typeface="Quire Sans Pro Light" panose="020F0302020204030204" pitchFamily="34" charset="0"/>
              </a:rPr>
              <a:t>likert</a:t>
            </a:r>
            <a:r>
              <a:rPr lang="en-GB" sz="1200" b="1" dirty="0">
                <a:latin typeface="Quire Sans Pro Light" panose="020F0302020204030204" pitchFamily="34" charset="0"/>
                <a:cs typeface="Quire Sans Pro Light" panose="020F0302020204030204" pitchFamily="34" charset="0"/>
              </a:rPr>
              <a:t> scale</a:t>
            </a:r>
            <a:r>
              <a:rPr lang="en-GB" sz="1200" dirty="0">
                <a:latin typeface="Quire Sans Pro Light" panose="020F0302020204030204" pitchFamily="34" charset="0"/>
                <a:cs typeface="Quire Sans Pro Light" panose="020F0302020204030204" pitchFamily="34" charset="0"/>
              </a:rPr>
              <a:t> questions to gauge opinions (strongly disagree &gt; strongly agree)</a:t>
            </a:r>
          </a:p>
        </p:txBody>
      </p:sp>
      <p:sp>
        <p:nvSpPr>
          <p:cNvPr id="9" name="TextBox 8">
            <a:extLst>
              <a:ext uri="{FF2B5EF4-FFF2-40B4-BE49-F238E27FC236}">
                <a16:creationId xmlns:a16="http://schemas.microsoft.com/office/drawing/2014/main" id="{C96EC664-236E-4A9D-8EDF-F9837013E0B7}"/>
              </a:ext>
            </a:extLst>
          </p:cNvPr>
          <p:cNvSpPr txBox="1"/>
          <p:nvPr/>
        </p:nvSpPr>
        <p:spPr>
          <a:xfrm>
            <a:off x="3563259" y="2945716"/>
            <a:ext cx="3136247" cy="3262432"/>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Traffic counts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At your chosen location, record the number of vehicles in each category for one session. </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These should be marked under the directions you previously agreed in class (e.g. A may be for traffic flowing west, and B for traffic flowing east, or A traffic travelling into town and B out of town).</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At the end of each session, tally up your marks and record the total.</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To get the most reliable results carry out the survey more than once in each location.</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Don’t forget to include time of day and the weather; they may affect your results.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This can then be repeated at each identified fieldwork site.</a:t>
            </a:r>
          </a:p>
        </p:txBody>
      </p:sp>
      <p:pic>
        <p:nvPicPr>
          <p:cNvPr id="5" name="Picture 4">
            <a:extLst>
              <a:ext uri="{FF2B5EF4-FFF2-40B4-BE49-F238E27FC236}">
                <a16:creationId xmlns:a16="http://schemas.microsoft.com/office/drawing/2014/main" id="{CB4A7BB8-866F-4DAC-B221-19AC9639EC42}"/>
              </a:ext>
            </a:extLst>
          </p:cNvPr>
          <p:cNvPicPr>
            <a:picLocks noChangeAspect="1"/>
          </p:cNvPicPr>
          <p:nvPr/>
        </p:nvPicPr>
        <p:blipFill>
          <a:blip r:embed="rId3"/>
          <a:stretch>
            <a:fillRect/>
          </a:stretch>
        </p:blipFill>
        <p:spPr>
          <a:xfrm>
            <a:off x="3563257" y="6446036"/>
            <a:ext cx="3136247" cy="2197203"/>
          </a:xfrm>
          <a:prstGeom prst="rect">
            <a:avLst/>
          </a:prstGeom>
        </p:spPr>
      </p:pic>
      <p:sp>
        <p:nvSpPr>
          <p:cNvPr id="11" name="TextBox 10">
            <a:extLst>
              <a:ext uri="{FF2B5EF4-FFF2-40B4-BE49-F238E27FC236}">
                <a16:creationId xmlns:a16="http://schemas.microsoft.com/office/drawing/2014/main" id="{A05CAF7D-0897-4322-84D1-5C6FF3A1FF3A}"/>
              </a:ext>
            </a:extLst>
          </p:cNvPr>
          <p:cNvSpPr txBox="1"/>
          <p:nvPr/>
        </p:nvSpPr>
        <p:spPr>
          <a:xfrm>
            <a:off x="3563257" y="8750692"/>
            <a:ext cx="3136247" cy="1046440"/>
          </a:xfrm>
          <a:prstGeom prst="rect">
            <a:avLst/>
          </a:prstGeom>
          <a:noFill/>
          <a:ln>
            <a:solidFill>
              <a:schemeClr val="tx1"/>
            </a:solidFill>
            <a:prstDash val="lgDash"/>
          </a:ln>
        </p:spPr>
        <p:txBody>
          <a:bodyPr wrap="square" rtlCol="0">
            <a:spAutoFit/>
          </a:bodyPr>
          <a:lstStyle/>
          <a:p>
            <a:r>
              <a:rPr lang="en-GB" sz="1400" b="1" dirty="0">
                <a:latin typeface="Quire Sans Pro Light" panose="020F0302020204030204" pitchFamily="34" charset="0"/>
                <a:cs typeface="Quire Sans Pro Light" panose="020F0302020204030204" pitchFamily="34" charset="0"/>
              </a:rPr>
              <a:t>Pedestrian counts</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Same principle as traffic counts above but:</a:t>
            </a:r>
          </a:p>
          <a:p>
            <a:pPr marL="171450" indent="-171450">
              <a:buFont typeface="Arial" panose="020B0604020202020204" pitchFamily="34" charset="0"/>
              <a:buChar char="•"/>
            </a:pPr>
            <a:r>
              <a:rPr lang="en-GB" sz="1200" dirty="0">
                <a:latin typeface="Quire Sans Pro Light" panose="020F0302020204030204" pitchFamily="34" charset="0"/>
                <a:cs typeface="Quire Sans Pro Light" panose="020F0302020204030204" pitchFamily="34" charset="0"/>
              </a:rPr>
              <a:t>decide on the kind of groups to record. For example, children, teenagers, adults, family group, elderly people. </a:t>
            </a:r>
          </a:p>
        </p:txBody>
      </p:sp>
      <p:pic>
        <p:nvPicPr>
          <p:cNvPr id="13" name="Picture 12">
            <a:extLst>
              <a:ext uri="{FF2B5EF4-FFF2-40B4-BE49-F238E27FC236}">
                <a16:creationId xmlns:a16="http://schemas.microsoft.com/office/drawing/2014/main" id="{DCA8EBE9-C053-4DE6-AC46-19FABF7BD033}"/>
              </a:ext>
            </a:extLst>
          </p:cNvPr>
          <p:cNvPicPr>
            <a:picLocks noChangeAspect="1"/>
          </p:cNvPicPr>
          <p:nvPr/>
        </p:nvPicPr>
        <p:blipFill rotWithShape="1">
          <a:blip r:embed="rId4"/>
          <a:srcRect t="48065" b="5830"/>
          <a:stretch/>
        </p:blipFill>
        <p:spPr>
          <a:xfrm>
            <a:off x="158495" y="6839342"/>
            <a:ext cx="3136247" cy="1894526"/>
          </a:xfrm>
          <a:prstGeom prst="rect">
            <a:avLst/>
          </a:prstGeom>
        </p:spPr>
      </p:pic>
      <p:pic>
        <p:nvPicPr>
          <p:cNvPr id="14" name="Picture 13" descr="A close up of a logo&#10;&#10;Description automatically generated">
            <a:extLst>
              <a:ext uri="{FF2B5EF4-FFF2-40B4-BE49-F238E27FC236}">
                <a16:creationId xmlns:a16="http://schemas.microsoft.com/office/drawing/2014/main" id="{243BA2DA-F97A-4997-B188-11E9FB7BE0A3}"/>
              </a:ext>
            </a:extLst>
          </p:cNvPr>
          <p:cNvPicPr>
            <a:picLocks noChangeAspect="1"/>
          </p:cNvPicPr>
          <p:nvPr/>
        </p:nvPicPr>
        <p:blipFill rotWithShape="1">
          <a:blip r:embed="rId5">
            <a:extLst>
              <a:ext uri="{28A0092B-C50C-407E-A947-70E740481C1C}">
                <a14:useLocalDpi xmlns:a14="http://schemas.microsoft.com/office/drawing/2010/main" val="0"/>
              </a:ext>
            </a:extLst>
          </a:blip>
          <a:srcRect b="14195"/>
          <a:stretch/>
        </p:blipFill>
        <p:spPr>
          <a:xfrm>
            <a:off x="2411222" y="2432109"/>
            <a:ext cx="430433" cy="369332"/>
          </a:xfrm>
          <a:prstGeom prst="rect">
            <a:avLst/>
          </a:prstGeom>
        </p:spPr>
      </p:pic>
      <p:pic>
        <p:nvPicPr>
          <p:cNvPr id="15" name="Picture 14" descr="A close up of a logo&#10;&#10;Description automatically generated">
            <a:extLst>
              <a:ext uri="{FF2B5EF4-FFF2-40B4-BE49-F238E27FC236}">
                <a16:creationId xmlns:a16="http://schemas.microsoft.com/office/drawing/2014/main" id="{5E23B5A9-D4EE-4FD3-882C-86F41B8850AA}"/>
              </a:ext>
            </a:extLst>
          </p:cNvPr>
          <p:cNvPicPr>
            <a:picLocks noChangeAspect="1"/>
          </p:cNvPicPr>
          <p:nvPr/>
        </p:nvPicPr>
        <p:blipFill rotWithShape="1">
          <a:blip r:embed="rId6">
            <a:extLst>
              <a:ext uri="{28A0092B-C50C-407E-A947-70E740481C1C}">
                <a14:useLocalDpi xmlns:a14="http://schemas.microsoft.com/office/drawing/2010/main" val="0"/>
              </a:ext>
            </a:extLst>
          </a:blip>
          <a:srcRect l="12917" r="12917" b="15278"/>
          <a:stretch/>
        </p:blipFill>
        <p:spPr>
          <a:xfrm>
            <a:off x="2435284" y="1834223"/>
            <a:ext cx="454495" cy="519179"/>
          </a:xfrm>
          <a:prstGeom prst="rect">
            <a:avLst/>
          </a:prstGeom>
        </p:spPr>
      </p:pic>
    </p:spTree>
    <p:extLst>
      <p:ext uri="{BB962C8B-B14F-4D97-AF65-F5344CB8AC3E}">
        <p14:creationId xmlns:p14="http://schemas.microsoft.com/office/powerpoint/2010/main" val="26355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C029CC9-1357-4548-A5D7-9CCC6DA5B9E0}">
  <we:reference id="wa104381063" version="1.0.0.1" store="en-001" storeType="OMEX"/>
  <we:alternateReferences>
    <we:reference id="wa104381063" version="1.0.0.1" store="en-00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lderType xmlns="d8ca4682-313a-4b8a-b4ce-a8a0f60fe989" xsi:nil="true"/>
    <Has_Teacher_Only_SectionGroup xmlns="d8ca4682-313a-4b8a-b4ce-a8a0f60fe989" xsi:nil="true"/>
    <Invited_Teachers xmlns="d8ca4682-313a-4b8a-b4ce-a8a0f60fe989" xsi:nil="true"/>
    <Invited_Students xmlns="d8ca4682-313a-4b8a-b4ce-a8a0f60fe989" xsi:nil="true"/>
    <IsNotebookLocked xmlns="d8ca4682-313a-4b8a-b4ce-a8a0f60fe989" xsi:nil="true"/>
    <Teachers xmlns="d8ca4682-313a-4b8a-b4ce-a8a0f60fe989">
      <UserInfo>
        <DisplayName/>
        <AccountId xsi:nil="true"/>
        <AccountType/>
      </UserInfo>
    </Teachers>
    <Self_Registration_Enabled xmlns="d8ca4682-313a-4b8a-b4ce-a8a0f60fe989" xsi:nil="true"/>
    <Is_Collaboration_Space_Locked xmlns="d8ca4682-313a-4b8a-b4ce-a8a0f60fe989" xsi:nil="true"/>
    <CultureName xmlns="d8ca4682-313a-4b8a-b4ce-a8a0f60fe989" xsi:nil="true"/>
    <NotebookType xmlns="d8ca4682-313a-4b8a-b4ce-a8a0f60fe989" xsi:nil="true"/>
    <Student_Groups xmlns="d8ca4682-313a-4b8a-b4ce-a8a0f60fe989">
      <UserInfo>
        <DisplayName/>
        <AccountId xsi:nil="true"/>
        <AccountType/>
      </UserInfo>
    </Student_Groups>
    <Templates xmlns="d8ca4682-313a-4b8a-b4ce-a8a0f60fe989" xsi:nil="true"/>
    <TeamsChannelId xmlns="d8ca4682-313a-4b8a-b4ce-a8a0f60fe989" xsi:nil="true"/>
    <Owner xmlns="d8ca4682-313a-4b8a-b4ce-a8a0f60fe989">
      <UserInfo>
        <DisplayName/>
        <AccountId xsi:nil="true"/>
        <AccountType/>
      </UserInfo>
    </Owner>
    <Students xmlns="d8ca4682-313a-4b8a-b4ce-a8a0f60fe989">
      <UserInfo>
        <DisplayName/>
        <AccountId xsi:nil="true"/>
        <AccountType/>
      </UserInfo>
    </Students>
    <Distribution_Groups xmlns="d8ca4682-313a-4b8a-b4ce-a8a0f60fe989" xsi:nil="true"/>
    <Math_Settings xmlns="d8ca4682-313a-4b8a-b4ce-a8a0f60fe989" xsi:nil="true"/>
    <DefaultSectionNames xmlns="d8ca4682-313a-4b8a-b4ce-a8a0f60fe989" xsi:nil="true"/>
    <AppVersion xmlns="d8ca4682-313a-4b8a-b4ce-a8a0f60fe989" xsi:nil="true"/>
    <LMS_Mappings xmlns="d8ca4682-313a-4b8a-b4ce-a8a0f60fe9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0E62CDC3487C428CD8F298241A0D91" ma:contentTypeVersion="33" ma:contentTypeDescription="Create a new document." ma:contentTypeScope="" ma:versionID="99e1185682a0757a3376335285f04679">
  <xsd:schema xmlns:xsd="http://www.w3.org/2001/XMLSchema" xmlns:xs="http://www.w3.org/2001/XMLSchema" xmlns:p="http://schemas.microsoft.com/office/2006/metadata/properties" xmlns:ns3="d8ca4682-313a-4b8a-b4ce-a8a0f60fe989" xmlns:ns4="9e01a756-e1bc-4ec6-8fef-5e1bb9e5e226" targetNamespace="http://schemas.microsoft.com/office/2006/metadata/properties" ma:root="true" ma:fieldsID="19d52aa6f7b82bc967300b061b9e0505" ns3:_="" ns4:_="">
    <xsd:import namespace="d8ca4682-313a-4b8a-b4ce-a8a0f60fe989"/>
    <xsd:import namespace="9e01a756-e1bc-4ec6-8fef-5e1bb9e5e22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EventHashCode" minOccurs="0"/>
                <xsd:element ref="ns3:MediaServiceGenerationTime" minOccurs="0"/>
                <xsd:element ref="ns3:MediaServiceDateTaken" minOccurs="0"/>
                <xsd:element ref="ns3:MediaServiceLocation" minOccurs="0"/>
                <xsd:element ref="ns3:Math_Settings" minOccurs="0"/>
                <xsd:element ref="ns3:Distribution_Groups" minOccurs="0"/>
                <xsd:element ref="ns3:LMS_Mappin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ca4682-313a-4b8a-b4ce-a8a0f60fe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DateTaken" ma:index="34" nillable="true" ma:displayName="MediaServiceDateTaken" ma:hidden="true" ma:internalName="MediaServiceDateTaken" ma:readOnly="true">
      <xsd:simpleType>
        <xsd:restriction base="dms:Text"/>
      </xsd:simpleType>
    </xsd:element>
    <xsd:element name="MediaServiceLocation" ma:index="35" nillable="true" ma:displayName="MediaServiceLocation" ma:internalName="MediaServiceLocation"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01a756-e1bc-4ec6-8fef-5e1bb9e5e2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478ACF-1AE0-4B76-B705-3DAC17BEC768}">
  <ds:schemaRefs>
    <ds:schemaRef ds:uri="http://schemas.microsoft.com/sharepoint/v3/contenttype/forms"/>
  </ds:schemaRefs>
</ds:datastoreItem>
</file>

<file path=customXml/itemProps2.xml><?xml version="1.0" encoding="utf-8"?>
<ds:datastoreItem xmlns:ds="http://schemas.openxmlformats.org/officeDocument/2006/customXml" ds:itemID="{3ED7EFEF-BC22-441F-9056-B89E5F1C4C83}">
  <ds:schemaRefs>
    <ds:schemaRef ds:uri="http://purl.org/dc/elements/1.1/"/>
    <ds:schemaRef ds:uri="9e01a756-e1bc-4ec6-8fef-5e1bb9e5e226"/>
    <ds:schemaRef ds:uri="http://purl.org/dc/terms/"/>
    <ds:schemaRef ds:uri="http://purl.org/dc/dcmitype/"/>
    <ds:schemaRef ds:uri="http://schemas.microsoft.com/office/2006/documentManagement/types"/>
    <ds:schemaRef ds:uri="http://www.w3.org/XML/1998/namespace"/>
    <ds:schemaRef ds:uri="d8ca4682-313a-4b8a-b4ce-a8a0f60fe989"/>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59CEFD4-AC1A-4DA3-BBB7-9EF7E29E3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ca4682-313a-4b8a-b4ce-a8a0f60fe989"/>
    <ds:schemaRef ds:uri="9e01a756-e1bc-4ec6-8fef-5e1bb9e5e2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561</TotalTime>
  <Words>3505</Words>
  <Application>Microsoft Macintosh PowerPoint</Application>
  <PresentationFormat>A4 Paper (210x297 mm)</PresentationFormat>
  <Paragraphs>295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 Math</vt:lpstr>
      <vt:lpstr>Modern Love Caps</vt:lpstr>
      <vt:lpstr>Quire Sans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Family Boydell</dc:creator>
  <cp:lastModifiedBy>Anna Bennett</cp:lastModifiedBy>
  <cp:revision>4</cp:revision>
  <dcterms:created xsi:type="dcterms:W3CDTF">2020-02-01T14:56:30Z</dcterms:created>
  <dcterms:modified xsi:type="dcterms:W3CDTF">2020-10-27T20:13:23Z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0x010100F00E62CDC3487C428CD8F298241A0D91</vt:lpwstr>
  </property>
</Properties>
</file>