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60" r:id="rId4"/>
    <p:sldId id="257" r:id="rId5"/>
    <p:sldId id="258" r:id="rId6"/>
    <p:sldId id="259" r:id="rId7"/>
    <p:sldId id="269" r:id="rId8"/>
    <p:sldId id="268" r:id="rId9"/>
    <p:sldId id="271" r:id="rId10"/>
    <p:sldId id="276" r:id="rId11"/>
    <p:sldId id="277" r:id="rId12"/>
    <p:sldId id="272" r:id="rId13"/>
    <p:sldId id="273" r:id="rId14"/>
    <p:sldId id="270" r:id="rId15"/>
    <p:sldId id="264" r:id="rId16"/>
    <p:sldId id="265"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97"/>
    <p:restoredTop sz="94632"/>
  </p:normalViewPr>
  <p:slideViewPr>
    <p:cSldViewPr snapToGrid="0" snapToObjects="1">
      <p:cViewPr varScale="1">
        <p:scale>
          <a:sx n="83" d="100"/>
          <a:sy n="83" d="100"/>
        </p:scale>
        <p:origin x="240"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D1D5CA-7DC8-E34A-8E18-C3D73B42892F}"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150683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1D5CA-7DC8-E34A-8E18-C3D73B42892F}"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43780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1D5CA-7DC8-E34A-8E18-C3D73B42892F}"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93950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1D5CA-7DC8-E34A-8E18-C3D73B42892F}"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28688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D1D5CA-7DC8-E34A-8E18-C3D73B42892F}"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113918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D1D5CA-7DC8-E34A-8E18-C3D73B42892F}"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144495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D1D5CA-7DC8-E34A-8E18-C3D73B42892F}" type="datetimeFigureOut">
              <a:rPr lang="en-US" smtClean="0"/>
              <a:t>9/15/19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167623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D1D5CA-7DC8-E34A-8E18-C3D73B42892F}" type="datetimeFigureOut">
              <a:rPr lang="en-US" smtClean="0"/>
              <a:t>9/15/19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172781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1D5CA-7DC8-E34A-8E18-C3D73B42892F}" type="datetimeFigureOut">
              <a:rPr lang="en-US" smtClean="0"/>
              <a:t>9/15/19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116444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1D5CA-7DC8-E34A-8E18-C3D73B42892F}"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80129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1D5CA-7DC8-E34A-8E18-C3D73B42892F}"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BA3A-4AD0-FD41-A08D-8EA12032BC01}" type="slidenum">
              <a:rPr lang="en-US" smtClean="0"/>
              <a:t>‹#›</a:t>
            </a:fld>
            <a:endParaRPr lang="en-US"/>
          </a:p>
        </p:txBody>
      </p:sp>
    </p:spTree>
    <p:extLst>
      <p:ext uri="{BB962C8B-B14F-4D97-AF65-F5344CB8AC3E}">
        <p14:creationId xmlns:p14="http://schemas.microsoft.com/office/powerpoint/2010/main" val="49898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1D5CA-7DC8-E34A-8E18-C3D73B42892F}" type="datetimeFigureOut">
              <a:rPr lang="en-US" smtClean="0"/>
              <a:t>9/15/19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0BA3A-4AD0-FD41-A08D-8EA12032BC01}" type="slidenum">
              <a:rPr lang="en-US" smtClean="0"/>
              <a:t>‹#›</a:t>
            </a:fld>
            <a:endParaRPr lang="en-US"/>
          </a:p>
        </p:txBody>
      </p:sp>
    </p:spTree>
    <p:extLst>
      <p:ext uri="{BB962C8B-B14F-4D97-AF65-F5344CB8AC3E}">
        <p14:creationId xmlns:p14="http://schemas.microsoft.com/office/powerpoint/2010/main" val="2127512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rint.thefinancialexpress-bd.com/old/index.php?ref=MjBfMDZfMDFfMTNfMV85Ml8xNzEyOD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eocoops.com/uploads/2/4/5/3/24532387/fs_-_underpopulation_in_australia_.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878306"/>
            <a:ext cx="11061021" cy="4078222"/>
          </a:xfr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69437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21F6-1CC1-C742-9AC6-709903FCFFCA}"/>
              </a:ext>
            </a:extLst>
          </p:cNvPr>
          <p:cNvSpPr>
            <a:spLocks noGrp="1"/>
          </p:cNvSpPr>
          <p:nvPr>
            <p:ph type="title"/>
          </p:nvPr>
        </p:nvSpPr>
        <p:spPr/>
        <p:txBody>
          <a:bodyPr>
            <a:normAutofit fontScale="90000"/>
          </a:bodyPr>
          <a:lstStyle/>
          <a:p>
            <a:r>
              <a:rPr lang="en-US" dirty="0">
                <a:latin typeface="dearJoe 5 CASUAL PRO" panose="02000000000000000000" pitchFamily="2" charset="0"/>
              </a:rPr>
              <a:t>Information race…..</a:t>
            </a:r>
            <a:r>
              <a:rPr lang="en-US" dirty="0"/>
              <a:t> Use the information on the tables outside to answer the following questions: </a:t>
            </a:r>
            <a:br>
              <a:rPr lang="en-US" dirty="0"/>
            </a:br>
            <a:endParaRPr lang="en-US" dirty="0">
              <a:latin typeface="dearJoe 5 CASUAL PRO" panose="02000000000000000000" pitchFamily="2" charset="0"/>
            </a:endParaRPr>
          </a:p>
        </p:txBody>
      </p:sp>
      <p:sp>
        <p:nvSpPr>
          <p:cNvPr id="3" name="Content Placeholder 2">
            <a:extLst>
              <a:ext uri="{FF2B5EF4-FFF2-40B4-BE49-F238E27FC236}">
                <a16:creationId xmlns:a16="http://schemas.microsoft.com/office/drawing/2014/main" id="{D53A66EF-79E1-4B4D-9DC1-F9EE3B7454FF}"/>
              </a:ext>
            </a:extLst>
          </p:cNvPr>
          <p:cNvSpPr>
            <a:spLocks noGrp="1"/>
          </p:cNvSpPr>
          <p:nvPr>
            <p:ph idx="1"/>
          </p:nvPr>
        </p:nvSpPr>
        <p:spPr/>
        <p:txBody>
          <a:bodyPr>
            <a:normAutofit fontScale="92500" lnSpcReduction="10000"/>
          </a:bodyPr>
          <a:lstStyle/>
          <a:p>
            <a:pPr marL="514350" indent="-514350">
              <a:buAutoNum type="arabicPeriod"/>
            </a:pPr>
            <a:r>
              <a:rPr lang="en-US" sz="2000" dirty="0"/>
              <a:t>Name 5 natural resources in found in Canada……</a:t>
            </a:r>
          </a:p>
          <a:p>
            <a:pPr marL="0" indent="0">
              <a:buNone/>
            </a:pPr>
            <a:endParaRPr lang="en-US" sz="2000" dirty="0"/>
          </a:p>
          <a:p>
            <a:pPr marL="514350" indent="-514350">
              <a:buAutoNum type="arabicPeriod" startAt="2"/>
            </a:pPr>
            <a:r>
              <a:rPr lang="en-US" sz="2000" dirty="0"/>
              <a:t>What % of the land is arable….</a:t>
            </a:r>
          </a:p>
          <a:p>
            <a:pPr marL="514350" indent="-514350">
              <a:buAutoNum type="arabicPeriod" startAt="2"/>
            </a:pPr>
            <a:r>
              <a:rPr lang="en-US" sz="2000" dirty="0"/>
              <a:t>What has happened to the average incomes and employment levels…</a:t>
            </a:r>
          </a:p>
          <a:p>
            <a:pPr marL="514350" indent="-514350">
              <a:buAutoNum type="arabicPeriod" startAt="2"/>
            </a:pPr>
            <a:r>
              <a:rPr lang="en-US" sz="2000" dirty="0"/>
              <a:t>What is one of the most underpopulated parts of Canada? ….</a:t>
            </a:r>
          </a:p>
          <a:p>
            <a:pPr marL="514350" indent="-514350">
              <a:buAutoNum type="arabicPeriod" startAt="2"/>
            </a:pPr>
            <a:r>
              <a:rPr lang="en-US" sz="2000" dirty="0"/>
              <a:t>What proportion of the land do the NW territories take? ……</a:t>
            </a:r>
          </a:p>
          <a:p>
            <a:pPr marL="514350" indent="-514350">
              <a:buAutoNum type="arabicPeriod" startAt="2"/>
            </a:pPr>
            <a:r>
              <a:rPr lang="en-US" sz="2000" dirty="0"/>
              <a:t>How large is the population of the NW territories?… </a:t>
            </a:r>
          </a:p>
          <a:p>
            <a:pPr marL="514350" indent="-514350">
              <a:buAutoNum type="arabicPeriod" startAt="2"/>
            </a:pPr>
            <a:r>
              <a:rPr lang="en-US" sz="2000" dirty="0"/>
              <a:t>What resources are found in the NW territories? ….</a:t>
            </a:r>
          </a:p>
          <a:p>
            <a:pPr marL="514350" indent="-514350">
              <a:buAutoNum type="arabicPeriod" startAt="2"/>
            </a:pPr>
            <a:r>
              <a:rPr lang="en-US" sz="2000" dirty="0"/>
              <a:t>What are the problems of extracting resources in the NW territories?</a:t>
            </a:r>
          </a:p>
          <a:p>
            <a:pPr marL="514350" indent="-514350">
              <a:buAutoNum type="arabicPeriod" startAt="2"/>
            </a:pPr>
            <a:r>
              <a:rPr lang="en-US" sz="2000" dirty="0"/>
              <a:t>What % of the land in the NW territories is more than 100km from the nearest road? …</a:t>
            </a:r>
          </a:p>
          <a:p>
            <a:pPr marL="514350" indent="-514350">
              <a:buAutoNum type="arabicPeriod" startAt="2"/>
            </a:pPr>
            <a:r>
              <a:rPr lang="en-US" sz="2000" dirty="0"/>
              <a:t>What other types of transport do they need to use?  </a:t>
            </a:r>
          </a:p>
          <a:p>
            <a:pPr marL="514350" indent="-514350">
              <a:buAutoNum type="arabicPeriod" startAt="2"/>
            </a:pPr>
            <a:r>
              <a:rPr lang="en-US" sz="2000" dirty="0"/>
              <a:t>What are other problems in extracting resources in the NW area? </a:t>
            </a:r>
          </a:p>
        </p:txBody>
      </p:sp>
      <p:pic>
        <p:nvPicPr>
          <p:cNvPr id="4" name="Picture 3">
            <a:extLst>
              <a:ext uri="{FF2B5EF4-FFF2-40B4-BE49-F238E27FC236}">
                <a16:creationId xmlns:a16="http://schemas.microsoft.com/office/drawing/2014/main" id="{40F0041E-21C4-B448-AF94-79B022274839}"/>
              </a:ext>
            </a:extLst>
          </p:cNvPr>
          <p:cNvPicPr>
            <a:picLocks noChangeAspect="1"/>
          </p:cNvPicPr>
          <p:nvPr/>
        </p:nvPicPr>
        <p:blipFill>
          <a:blip r:embed="rId2"/>
          <a:stretch>
            <a:fillRect/>
          </a:stretch>
        </p:blipFill>
        <p:spPr>
          <a:xfrm>
            <a:off x="9258622" y="1825625"/>
            <a:ext cx="1485900" cy="736600"/>
          </a:xfrm>
          <a:prstGeom prst="rect">
            <a:avLst/>
          </a:prstGeom>
        </p:spPr>
      </p:pic>
    </p:spTree>
    <p:extLst>
      <p:ext uri="{BB962C8B-B14F-4D97-AF65-F5344CB8AC3E}">
        <p14:creationId xmlns:p14="http://schemas.microsoft.com/office/powerpoint/2010/main" val="201987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54E5-40D3-3242-BE0B-D8DB594186EB}"/>
              </a:ext>
            </a:extLst>
          </p:cNvPr>
          <p:cNvSpPr>
            <a:spLocks noGrp="1"/>
          </p:cNvSpPr>
          <p:nvPr>
            <p:ph type="title"/>
          </p:nvPr>
        </p:nvSpPr>
        <p:spPr/>
        <p:txBody>
          <a:bodyPr/>
          <a:lstStyle/>
          <a:p>
            <a:r>
              <a:rPr lang="en-US" dirty="0">
                <a:latin typeface="dearJoe 5 CASUAL PRO" panose="02000000000000000000" pitchFamily="2" charset="0"/>
              </a:rPr>
              <a:t>Information race answers</a:t>
            </a:r>
          </a:p>
        </p:txBody>
      </p:sp>
      <p:sp>
        <p:nvSpPr>
          <p:cNvPr id="3" name="Content Placeholder 2">
            <a:extLst>
              <a:ext uri="{FF2B5EF4-FFF2-40B4-BE49-F238E27FC236}">
                <a16:creationId xmlns:a16="http://schemas.microsoft.com/office/drawing/2014/main" id="{165B2C52-A7EA-FB4E-B8B9-1BFFD739974E}"/>
              </a:ext>
            </a:extLst>
          </p:cNvPr>
          <p:cNvSpPr>
            <a:spLocks noGrp="1"/>
          </p:cNvSpPr>
          <p:nvPr>
            <p:ph idx="1"/>
          </p:nvPr>
        </p:nvSpPr>
        <p:spPr>
          <a:xfrm>
            <a:off x="387458" y="1825625"/>
            <a:ext cx="11804542" cy="4351338"/>
          </a:xfrm>
        </p:spPr>
        <p:txBody>
          <a:bodyPr>
            <a:normAutofit fontScale="92500" lnSpcReduction="20000"/>
          </a:bodyPr>
          <a:lstStyle/>
          <a:p>
            <a:pPr marL="514350" indent="-514350">
              <a:buAutoNum type="arabicPeriod"/>
            </a:pPr>
            <a:r>
              <a:rPr lang="en-US" sz="2000" dirty="0"/>
              <a:t>Name 5 natural resources in found in Canada: </a:t>
            </a:r>
            <a:r>
              <a:rPr lang="en-US" sz="2000" dirty="0">
                <a:solidFill>
                  <a:srgbClr val="FF0000"/>
                </a:solidFill>
              </a:rPr>
              <a:t>Fish, timber, minerals, natural gas and oil and HEP</a:t>
            </a:r>
          </a:p>
          <a:p>
            <a:pPr marL="514350" indent="-514350">
              <a:buFont typeface="Arial"/>
              <a:buAutoNum type="arabicPeriod"/>
            </a:pPr>
            <a:r>
              <a:rPr lang="en-US" sz="2000" dirty="0"/>
              <a:t>What % of the land is arable </a:t>
            </a:r>
            <a:r>
              <a:rPr lang="en-US" sz="2000" dirty="0">
                <a:solidFill>
                  <a:srgbClr val="FF0000"/>
                </a:solidFill>
              </a:rPr>
              <a:t>5%</a:t>
            </a:r>
          </a:p>
          <a:p>
            <a:pPr marL="514350" indent="-514350">
              <a:buFont typeface="Arial"/>
              <a:buAutoNum type="arabicPeriod"/>
            </a:pPr>
            <a:r>
              <a:rPr lang="en-US" sz="2000" dirty="0"/>
              <a:t>What has happened to the average incomes and employment levels…</a:t>
            </a:r>
            <a:r>
              <a:rPr lang="en-US" sz="2000" dirty="0">
                <a:solidFill>
                  <a:srgbClr val="FF0000"/>
                </a:solidFill>
              </a:rPr>
              <a:t>fallen</a:t>
            </a:r>
          </a:p>
          <a:p>
            <a:pPr marL="514350" indent="-514350">
              <a:buFont typeface="Arial"/>
              <a:buAutoNum type="arabicPeriod"/>
            </a:pPr>
            <a:r>
              <a:rPr lang="en-US" sz="2000" dirty="0"/>
              <a:t>What is one of the most underpopulated parts of Canada? </a:t>
            </a:r>
            <a:r>
              <a:rPr lang="en-US" sz="2000" dirty="0">
                <a:solidFill>
                  <a:srgbClr val="FF0000"/>
                </a:solidFill>
              </a:rPr>
              <a:t>NW territories </a:t>
            </a:r>
          </a:p>
          <a:p>
            <a:pPr marL="514350" indent="-514350">
              <a:buAutoNum type="arabicPeriod"/>
            </a:pPr>
            <a:r>
              <a:rPr lang="en-US" sz="2000" dirty="0"/>
              <a:t> What proportion of the land do the NW territories take? </a:t>
            </a:r>
            <a:r>
              <a:rPr lang="en-US" sz="2000" dirty="0">
                <a:solidFill>
                  <a:srgbClr val="FF0000"/>
                </a:solidFill>
              </a:rPr>
              <a:t>1/3 </a:t>
            </a:r>
          </a:p>
          <a:p>
            <a:pPr marL="514350" indent="-514350">
              <a:buAutoNum type="arabicPeriod"/>
            </a:pPr>
            <a:r>
              <a:rPr lang="en-US" sz="2000" dirty="0"/>
              <a:t>How large is the population of the NW territories? </a:t>
            </a:r>
            <a:r>
              <a:rPr lang="en-US" sz="2000" dirty="0">
                <a:solidFill>
                  <a:srgbClr val="FF0000"/>
                </a:solidFill>
              </a:rPr>
              <a:t>55,000</a:t>
            </a:r>
          </a:p>
          <a:p>
            <a:pPr marL="514350" indent="-514350">
              <a:buFont typeface="Arial"/>
              <a:buAutoNum type="arabicPeriod"/>
            </a:pPr>
            <a:r>
              <a:rPr lang="en-US" sz="2000" dirty="0"/>
              <a:t>What resources are found in the NW territories? </a:t>
            </a:r>
            <a:r>
              <a:rPr lang="en-US" sz="2000" dirty="0">
                <a:solidFill>
                  <a:srgbClr val="FF0000"/>
                </a:solidFill>
              </a:rPr>
              <a:t>Zinc, gold, tin, gold, lead, oil and gas</a:t>
            </a:r>
          </a:p>
          <a:p>
            <a:pPr marL="514350" indent="-514350">
              <a:buFont typeface="Arial"/>
              <a:buAutoNum type="arabicPeriod"/>
            </a:pPr>
            <a:r>
              <a:rPr lang="en-US" sz="2000" dirty="0"/>
              <a:t>What are the problems of extracting resources in the NW territories? </a:t>
            </a:r>
            <a:r>
              <a:rPr lang="en-US" sz="2000" dirty="0">
                <a:solidFill>
                  <a:srgbClr val="FF0000"/>
                </a:solidFill>
              </a:rPr>
              <a:t>Environmental difficulties and a lot of the population follow a traditional indigenous way of life. </a:t>
            </a:r>
          </a:p>
          <a:p>
            <a:pPr marL="514350" indent="-514350">
              <a:buFont typeface="Arial"/>
              <a:buAutoNum type="arabicPeriod"/>
            </a:pPr>
            <a:r>
              <a:rPr lang="en-US" sz="2000" dirty="0"/>
              <a:t>What % of the land in the NW territories is more than 100km from the nearest road? </a:t>
            </a:r>
            <a:r>
              <a:rPr lang="en-US" sz="2000" dirty="0">
                <a:solidFill>
                  <a:srgbClr val="FF0000"/>
                </a:solidFill>
              </a:rPr>
              <a:t>90%</a:t>
            </a:r>
          </a:p>
          <a:p>
            <a:pPr marL="514350" indent="-514350">
              <a:buFont typeface="Arial"/>
              <a:buAutoNum type="arabicPeriod"/>
            </a:pPr>
            <a:r>
              <a:rPr lang="en-US" sz="2000" dirty="0"/>
              <a:t>What other types of transport do they need to use?  </a:t>
            </a:r>
            <a:r>
              <a:rPr lang="en-US" sz="2000" dirty="0">
                <a:solidFill>
                  <a:srgbClr val="FF0000"/>
                </a:solidFill>
              </a:rPr>
              <a:t>Air and river</a:t>
            </a:r>
          </a:p>
          <a:p>
            <a:pPr marL="514350" indent="-514350">
              <a:buFont typeface="Arial"/>
              <a:buAutoNum type="arabicPeriod"/>
            </a:pPr>
            <a:r>
              <a:rPr lang="en-US" sz="2000" dirty="0"/>
              <a:t>What are other problems in extracting resources in the NW area? </a:t>
            </a:r>
            <a:r>
              <a:rPr lang="en-US" sz="2000" dirty="0">
                <a:solidFill>
                  <a:srgbClr val="FF0000"/>
                </a:solidFill>
              </a:rPr>
              <a:t>Hard to get at, expensive to develop and subject to world market fluctuations. </a:t>
            </a:r>
            <a:endParaRPr lang="en-US" sz="2000" dirty="0"/>
          </a:p>
          <a:p>
            <a:pPr marL="514350" indent="-514350">
              <a:buFont typeface="Arial"/>
              <a:buAutoNum type="arabicPeriod"/>
            </a:pPr>
            <a:endParaRPr lang="en-US" sz="2000" dirty="0"/>
          </a:p>
          <a:p>
            <a:pPr marL="514350" indent="-514350">
              <a:buFont typeface="Arial"/>
              <a:buAutoNum type="arabicPeriod"/>
            </a:pPr>
            <a:endParaRPr lang="en-US" sz="2000" dirty="0">
              <a:solidFill>
                <a:srgbClr val="FF0000"/>
              </a:solidFill>
            </a:endParaRPr>
          </a:p>
          <a:p>
            <a:pPr marL="514350" indent="-514350">
              <a:buFont typeface="Arial"/>
              <a:buAutoNum type="arabicPeriod"/>
            </a:pPr>
            <a:endParaRPr lang="en-US" sz="2000" dirty="0">
              <a:solidFill>
                <a:srgbClr val="FF0000"/>
              </a:solidFill>
            </a:endParaRPr>
          </a:p>
          <a:p>
            <a:pPr marL="514350" indent="-514350">
              <a:buFont typeface="Arial"/>
              <a:buAutoNum type="arabicPeriod"/>
            </a:pPr>
            <a:endParaRPr lang="en-US" sz="2000" dirty="0"/>
          </a:p>
          <a:p>
            <a:pPr marL="514350" indent="-514350">
              <a:buFont typeface="Arial"/>
              <a:buAutoNum type="arabicPeriod"/>
            </a:pPr>
            <a:endParaRPr lang="en-US" sz="2000" dirty="0"/>
          </a:p>
          <a:p>
            <a:pPr marL="514350" indent="-514350">
              <a:buAutoNum type="arabicPeriod"/>
            </a:pPr>
            <a:endParaRPr lang="en-US" dirty="0">
              <a:solidFill>
                <a:srgbClr val="FF0000"/>
              </a:solidFill>
            </a:endParaRPr>
          </a:p>
          <a:p>
            <a:pPr marL="514350" indent="-514350">
              <a:buFont typeface="Arial"/>
              <a:buAutoNum type="arabicPeriod"/>
            </a:pPr>
            <a:endParaRPr lang="en-US" dirty="0">
              <a:solidFill>
                <a:srgbClr val="FF0000"/>
              </a:solidFill>
            </a:endParaRPr>
          </a:p>
          <a:p>
            <a:pPr marL="514350" indent="-514350">
              <a:buFont typeface="Arial"/>
              <a:buAutoNum type="arabicPeriod"/>
            </a:pPr>
            <a:endParaRPr lang="en-US" dirty="0"/>
          </a:p>
          <a:p>
            <a:pPr marL="514350" indent="-514350">
              <a:buFont typeface="Arial"/>
              <a:buAutoNum type="arabicPeriod"/>
            </a:pPr>
            <a:endParaRPr lang="en-US" dirty="0">
              <a:solidFill>
                <a:srgbClr val="FF0000"/>
              </a:solidFill>
            </a:endParaRPr>
          </a:p>
          <a:p>
            <a:pPr marL="514350" indent="-514350">
              <a:buFont typeface="Arial"/>
              <a:buAutoNum type="arabicPeriod"/>
            </a:pPr>
            <a:endParaRPr lang="en-US" dirty="0"/>
          </a:p>
          <a:p>
            <a:pPr marL="514350" indent="-514350">
              <a:buFont typeface="Arial"/>
              <a:buAutoNum type="arabicPeriod"/>
            </a:pPr>
            <a:endParaRPr lang="en-US" dirty="0">
              <a:solidFill>
                <a:srgbClr val="FF0000"/>
              </a:solidFill>
            </a:endParaRPr>
          </a:p>
          <a:p>
            <a:pPr marL="514350" indent="-514350">
              <a:buFont typeface="Arial"/>
              <a:buAutoNum type="arabicPeriod"/>
            </a:pPr>
            <a:endParaRPr lang="en-US" dirty="0"/>
          </a:p>
          <a:p>
            <a:pPr marL="514350" indent="-514350">
              <a:buAutoNum type="arabicPeriod"/>
            </a:pPr>
            <a:endParaRPr lang="en-US" dirty="0">
              <a:solidFill>
                <a:srgbClr val="FF0000"/>
              </a:solidFill>
            </a:endParaRPr>
          </a:p>
          <a:p>
            <a:pPr marL="514350" indent="-514350">
              <a:buAutoNum type="arabicPeriod"/>
            </a:pPr>
            <a:endParaRPr lang="en-US" dirty="0">
              <a:solidFill>
                <a:srgbClr val="FF0000"/>
              </a:solidFill>
            </a:endParaRPr>
          </a:p>
          <a:p>
            <a:endParaRPr lang="en-US" dirty="0"/>
          </a:p>
        </p:txBody>
      </p:sp>
      <p:pic>
        <p:nvPicPr>
          <p:cNvPr id="4" name="Picture 3">
            <a:extLst>
              <a:ext uri="{FF2B5EF4-FFF2-40B4-BE49-F238E27FC236}">
                <a16:creationId xmlns:a16="http://schemas.microsoft.com/office/drawing/2014/main" id="{9A8F33BB-A1CD-794F-915D-7CB3A452EED7}"/>
              </a:ext>
            </a:extLst>
          </p:cNvPr>
          <p:cNvPicPr>
            <a:picLocks noChangeAspect="1"/>
          </p:cNvPicPr>
          <p:nvPr/>
        </p:nvPicPr>
        <p:blipFill>
          <a:blip r:embed="rId2"/>
          <a:stretch>
            <a:fillRect/>
          </a:stretch>
        </p:blipFill>
        <p:spPr>
          <a:xfrm>
            <a:off x="8716182" y="365125"/>
            <a:ext cx="1485900" cy="736600"/>
          </a:xfrm>
          <a:prstGeom prst="rect">
            <a:avLst/>
          </a:prstGeom>
        </p:spPr>
      </p:pic>
    </p:spTree>
    <p:extLst>
      <p:ext uri="{BB962C8B-B14F-4D97-AF65-F5344CB8AC3E}">
        <p14:creationId xmlns:p14="http://schemas.microsoft.com/office/powerpoint/2010/main" val="197356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C26B-F84B-284F-BFE2-2E1063048606}"/>
              </a:ext>
            </a:extLst>
          </p:cNvPr>
          <p:cNvSpPr>
            <a:spLocks noGrp="1"/>
          </p:cNvSpPr>
          <p:nvPr>
            <p:ph type="title"/>
          </p:nvPr>
        </p:nvSpPr>
        <p:spPr/>
        <p:txBody>
          <a:bodyPr/>
          <a:lstStyle/>
          <a:p>
            <a:r>
              <a:rPr lang="en-US" dirty="0">
                <a:latin typeface="dearJoe 5 CASUAL PRO" panose="02000000000000000000" pitchFamily="2" charset="0"/>
              </a:rPr>
              <a:t>Underpopulation in Canada</a:t>
            </a:r>
          </a:p>
        </p:txBody>
      </p:sp>
      <p:sp>
        <p:nvSpPr>
          <p:cNvPr id="3" name="Content Placeholder 2">
            <a:extLst>
              <a:ext uri="{FF2B5EF4-FFF2-40B4-BE49-F238E27FC236}">
                <a16:creationId xmlns:a16="http://schemas.microsoft.com/office/drawing/2014/main" id="{047A2D0C-D123-2D47-9DB6-7715E6E2EA6F}"/>
              </a:ext>
            </a:extLst>
          </p:cNvPr>
          <p:cNvSpPr>
            <a:spLocks noGrp="1"/>
          </p:cNvSpPr>
          <p:nvPr>
            <p:ph idx="1"/>
          </p:nvPr>
        </p:nvSpPr>
        <p:spPr/>
        <p:txBody>
          <a:bodyPr/>
          <a:lstStyle/>
          <a:p>
            <a:pPr marL="0" indent="0">
              <a:buNone/>
            </a:pPr>
            <a:r>
              <a:rPr lang="en-US" dirty="0"/>
              <a:t>Canada is regarded as an underpopulated country as the carrying capacity is much higher than the current population. The 35 million people in Canada can not fully exploit the available resources and technology.</a:t>
            </a:r>
          </a:p>
        </p:txBody>
      </p:sp>
      <p:pic>
        <p:nvPicPr>
          <p:cNvPr id="5" name="Picture 4">
            <a:extLst>
              <a:ext uri="{FF2B5EF4-FFF2-40B4-BE49-F238E27FC236}">
                <a16:creationId xmlns:a16="http://schemas.microsoft.com/office/drawing/2014/main" id="{40151EFE-7B57-AD48-BB4C-54FFDC9D5DD0}"/>
              </a:ext>
            </a:extLst>
          </p:cNvPr>
          <p:cNvPicPr>
            <a:picLocks noChangeAspect="1"/>
          </p:cNvPicPr>
          <p:nvPr/>
        </p:nvPicPr>
        <p:blipFill>
          <a:blip r:embed="rId2"/>
          <a:stretch>
            <a:fillRect/>
          </a:stretch>
        </p:blipFill>
        <p:spPr>
          <a:xfrm>
            <a:off x="3425868" y="3100038"/>
            <a:ext cx="5340263" cy="3612531"/>
          </a:xfrm>
          <a:prstGeom prst="rect">
            <a:avLst/>
          </a:prstGeom>
        </p:spPr>
      </p:pic>
    </p:spTree>
    <p:extLst>
      <p:ext uri="{BB962C8B-B14F-4D97-AF65-F5344CB8AC3E}">
        <p14:creationId xmlns:p14="http://schemas.microsoft.com/office/powerpoint/2010/main" val="230343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1748-8C10-A44A-9044-51AEEFE8D17B}"/>
              </a:ext>
            </a:extLst>
          </p:cNvPr>
          <p:cNvSpPr>
            <a:spLocks noGrp="1"/>
          </p:cNvSpPr>
          <p:nvPr>
            <p:ph type="title"/>
          </p:nvPr>
        </p:nvSpPr>
        <p:spPr/>
        <p:txBody>
          <a:bodyPr/>
          <a:lstStyle/>
          <a:p>
            <a:r>
              <a:rPr lang="en-US" b="1" dirty="0"/>
              <a:t>Problems of underpopulation in Canada:</a:t>
            </a:r>
            <a:br>
              <a:rPr lang="en-US" b="1" dirty="0"/>
            </a:br>
            <a:endParaRPr lang="en-US" dirty="0"/>
          </a:p>
        </p:txBody>
      </p:sp>
      <p:sp>
        <p:nvSpPr>
          <p:cNvPr id="3" name="Content Placeholder 2">
            <a:extLst>
              <a:ext uri="{FF2B5EF4-FFF2-40B4-BE49-F238E27FC236}">
                <a16:creationId xmlns:a16="http://schemas.microsoft.com/office/drawing/2014/main" id="{DB006842-B74B-D742-AECC-DF49D3B6286B}"/>
              </a:ext>
            </a:extLst>
          </p:cNvPr>
          <p:cNvSpPr>
            <a:spLocks noGrp="1"/>
          </p:cNvSpPr>
          <p:nvPr>
            <p:ph idx="1"/>
          </p:nvPr>
        </p:nvSpPr>
        <p:spPr>
          <a:xfrm>
            <a:off x="683217" y="1376175"/>
            <a:ext cx="10515600" cy="4351338"/>
          </a:xfrm>
        </p:spPr>
        <p:txBody>
          <a:bodyPr>
            <a:normAutofit fontScale="70000" lnSpcReduction="20000"/>
          </a:bodyPr>
          <a:lstStyle/>
          <a:p>
            <a:r>
              <a:rPr lang="en-US" dirty="0">
                <a:highlight>
                  <a:srgbClr val="FFFF00"/>
                </a:highlight>
              </a:rPr>
              <a:t>Labour shortage: </a:t>
            </a:r>
            <a:r>
              <a:rPr lang="en-US" dirty="0"/>
              <a:t>32% of Canadian employers are encountering difficulties in hiring workers due to a lack of applicants</a:t>
            </a:r>
          </a:p>
          <a:p>
            <a:r>
              <a:rPr lang="en-US" dirty="0">
                <a:highlight>
                  <a:srgbClr val="FFFF00"/>
                </a:highlight>
              </a:rPr>
              <a:t>Services</a:t>
            </a:r>
            <a:r>
              <a:rPr lang="en-US" dirty="0"/>
              <a:t> (e.g. schools, hospitals and transport) close down as there are not enough customers.</a:t>
            </a:r>
          </a:p>
          <a:p>
            <a:r>
              <a:rPr lang="en-US" dirty="0">
                <a:highlight>
                  <a:srgbClr val="FFFF00"/>
                </a:highlight>
              </a:rPr>
              <a:t>Less innovation and development </a:t>
            </a:r>
            <a:r>
              <a:rPr lang="en-US" dirty="0"/>
              <a:t>(less brain power)</a:t>
            </a:r>
          </a:p>
          <a:p>
            <a:r>
              <a:rPr lang="en-US" dirty="0"/>
              <a:t>Diff</a:t>
            </a:r>
            <a:r>
              <a:rPr lang="en-US" dirty="0">
                <a:highlight>
                  <a:srgbClr val="FFFF00"/>
                </a:highlight>
              </a:rPr>
              <a:t>iculties in defending the country</a:t>
            </a:r>
          </a:p>
          <a:p>
            <a:pPr marL="0" indent="0">
              <a:buNone/>
            </a:pPr>
            <a:endParaRPr lang="en-US" dirty="0"/>
          </a:p>
          <a:p>
            <a:pPr marL="0" indent="0">
              <a:buNone/>
            </a:pPr>
            <a:r>
              <a:rPr lang="en-US" b="1" u="sng" dirty="0"/>
              <a:t>Solutions:</a:t>
            </a:r>
          </a:p>
          <a:p>
            <a:r>
              <a:rPr lang="en-US" dirty="0"/>
              <a:t>Canada has tried to promote </a:t>
            </a:r>
            <a:r>
              <a:rPr lang="en-US" dirty="0">
                <a:highlight>
                  <a:srgbClr val="FFFF00"/>
                </a:highlight>
              </a:rPr>
              <a:t>immigration</a:t>
            </a:r>
            <a:r>
              <a:rPr lang="en-US" dirty="0"/>
              <a:t> to maintain the fairly high standard of living, but in the previous decades less people are migrating to Canada, than during the 1950’s and 1960’s.</a:t>
            </a:r>
          </a:p>
          <a:p>
            <a:r>
              <a:rPr lang="en-US" dirty="0"/>
              <a:t>relaxing immigrant policies and visa requirements to encourage migration</a:t>
            </a:r>
          </a:p>
          <a:p>
            <a:r>
              <a:rPr lang="en-US" dirty="0">
                <a:highlight>
                  <a:srgbClr val="FFFF00"/>
                </a:highlight>
              </a:rPr>
              <a:t>Pro-natal </a:t>
            </a:r>
            <a:r>
              <a:rPr lang="en-US" dirty="0" err="1">
                <a:highlight>
                  <a:srgbClr val="FFFF00"/>
                </a:highlight>
              </a:rPr>
              <a:t>goverment</a:t>
            </a:r>
            <a:r>
              <a:rPr lang="en-US" dirty="0">
                <a:highlight>
                  <a:srgbClr val="FFFF00"/>
                </a:highlight>
              </a:rPr>
              <a:t> </a:t>
            </a:r>
            <a:r>
              <a:rPr lang="en-US" dirty="0"/>
              <a:t>support to increase the birth rate </a:t>
            </a:r>
            <a:r>
              <a:rPr lang="en-US" dirty="0" err="1"/>
              <a:t>eg.</a:t>
            </a:r>
            <a:r>
              <a:rPr lang="en-US" dirty="0"/>
              <a:t> subsidies and parental leave </a:t>
            </a:r>
            <a:r>
              <a:rPr lang="en-US" dirty="0" err="1"/>
              <a:t>programmes</a:t>
            </a:r>
            <a:endParaRPr lang="en-US" dirty="0"/>
          </a:p>
          <a:p>
            <a:r>
              <a:rPr lang="en-US" dirty="0"/>
              <a:t>allow </a:t>
            </a:r>
            <a:r>
              <a:rPr lang="en-US" dirty="0">
                <a:highlight>
                  <a:srgbClr val="FFFF00"/>
                </a:highlight>
              </a:rPr>
              <a:t>pensioners to continue working</a:t>
            </a:r>
          </a:p>
          <a:p>
            <a:pPr marL="0" indent="0">
              <a:buNone/>
            </a:pPr>
            <a:endParaRPr lang="en-US" dirty="0"/>
          </a:p>
        </p:txBody>
      </p:sp>
    </p:spTree>
    <p:extLst>
      <p:ext uri="{BB962C8B-B14F-4D97-AF65-F5344CB8AC3E}">
        <p14:creationId xmlns:p14="http://schemas.microsoft.com/office/powerpoint/2010/main" val="370945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42AC-F6B3-494C-8E58-E4A7C7421830}"/>
              </a:ext>
            </a:extLst>
          </p:cNvPr>
          <p:cNvSpPr>
            <a:spLocks noGrp="1"/>
          </p:cNvSpPr>
          <p:nvPr>
            <p:ph type="title"/>
          </p:nvPr>
        </p:nvSpPr>
        <p:spPr>
          <a:xfrm>
            <a:off x="838200" y="365125"/>
            <a:ext cx="5473390" cy="1325563"/>
          </a:xfrm>
        </p:spPr>
        <p:txBody>
          <a:bodyPr/>
          <a:lstStyle/>
          <a:p>
            <a:r>
              <a:rPr lang="en-US" dirty="0">
                <a:latin typeface="dearJoe 5 CASUAL PRO" panose="02000000000000000000" pitchFamily="2" charset="0"/>
              </a:rPr>
              <a:t>Underpopulation in Canada </a:t>
            </a:r>
          </a:p>
        </p:txBody>
      </p:sp>
      <p:pic>
        <p:nvPicPr>
          <p:cNvPr id="7" name="Content Placeholder 6">
            <a:extLst>
              <a:ext uri="{FF2B5EF4-FFF2-40B4-BE49-F238E27FC236}">
                <a16:creationId xmlns:a16="http://schemas.microsoft.com/office/drawing/2014/main" id="{4DC08F80-C491-5041-AF96-791BFA1640A8}"/>
              </a:ext>
            </a:extLst>
          </p:cNvPr>
          <p:cNvPicPr>
            <a:picLocks noGrp="1" noChangeAspect="1"/>
          </p:cNvPicPr>
          <p:nvPr>
            <p:ph idx="1"/>
          </p:nvPr>
        </p:nvPicPr>
        <p:blipFill>
          <a:blip r:embed="rId2"/>
          <a:stretch>
            <a:fillRect/>
          </a:stretch>
        </p:blipFill>
        <p:spPr>
          <a:xfrm>
            <a:off x="3574895" y="1672110"/>
            <a:ext cx="3855535" cy="4955702"/>
          </a:xfrm>
        </p:spPr>
      </p:pic>
      <p:pic>
        <p:nvPicPr>
          <p:cNvPr id="4" name="Picture 3">
            <a:extLst>
              <a:ext uri="{FF2B5EF4-FFF2-40B4-BE49-F238E27FC236}">
                <a16:creationId xmlns:a16="http://schemas.microsoft.com/office/drawing/2014/main" id="{C7CB897C-8132-DB42-840B-8C7810B42CC8}"/>
              </a:ext>
            </a:extLst>
          </p:cNvPr>
          <p:cNvPicPr>
            <a:picLocks noChangeAspect="1"/>
          </p:cNvPicPr>
          <p:nvPr/>
        </p:nvPicPr>
        <p:blipFill>
          <a:blip r:embed="rId3"/>
          <a:stretch>
            <a:fillRect/>
          </a:stretch>
        </p:blipFill>
        <p:spPr>
          <a:xfrm>
            <a:off x="7705493" y="0"/>
            <a:ext cx="4336026" cy="6858000"/>
          </a:xfrm>
          <a:prstGeom prst="rect">
            <a:avLst/>
          </a:prstGeom>
        </p:spPr>
      </p:pic>
      <p:pic>
        <p:nvPicPr>
          <p:cNvPr id="5" name="Picture 4">
            <a:extLst>
              <a:ext uri="{FF2B5EF4-FFF2-40B4-BE49-F238E27FC236}">
                <a16:creationId xmlns:a16="http://schemas.microsoft.com/office/drawing/2014/main" id="{4D1125A5-C2E1-FA4F-ABD6-8C19A2A92A7B}"/>
              </a:ext>
            </a:extLst>
          </p:cNvPr>
          <p:cNvPicPr>
            <a:picLocks noChangeAspect="1"/>
          </p:cNvPicPr>
          <p:nvPr/>
        </p:nvPicPr>
        <p:blipFill>
          <a:blip r:embed="rId4"/>
          <a:stretch>
            <a:fillRect/>
          </a:stretch>
        </p:blipFill>
        <p:spPr>
          <a:xfrm>
            <a:off x="4978774" y="230188"/>
            <a:ext cx="2029768" cy="1325563"/>
          </a:xfrm>
          <a:prstGeom prst="rect">
            <a:avLst/>
          </a:prstGeom>
        </p:spPr>
      </p:pic>
      <p:sp>
        <p:nvSpPr>
          <p:cNvPr id="8" name="TextBox 7">
            <a:extLst>
              <a:ext uri="{FF2B5EF4-FFF2-40B4-BE49-F238E27FC236}">
                <a16:creationId xmlns:a16="http://schemas.microsoft.com/office/drawing/2014/main" id="{F168C05E-1A8A-0844-B5B4-E0868E6204B6}"/>
              </a:ext>
            </a:extLst>
          </p:cNvPr>
          <p:cNvSpPr txBox="1"/>
          <p:nvPr/>
        </p:nvSpPr>
        <p:spPr>
          <a:xfrm>
            <a:off x="524107" y="2207941"/>
            <a:ext cx="2520176" cy="2031325"/>
          </a:xfrm>
          <a:prstGeom prst="rect">
            <a:avLst/>
          </a:prstGeom>
          <a:noFill/>
        </p:spPr>
        <p:txBody>
          <a:bodyPr wrap="square" rtlCol="0">
            <a:spAutoFit/>
          </a:bodyPr>
          <a:lstStyle/>
          <a:p>
            <a:r>
              <a:rPr lang="en-US" dirty="0"/>
              <a:t>Use the evidence on this slide to prove that Canada is underpopulated.</a:t>
            </a:r>
          </a:p>
          <a:p>
            <a:endParaRPr lang="en-US" dirty="0"/>
          </a:p>
          <a:p>
            <a:r>
              <a:rPr lang="en-US" dirty="0"/>
              <a:t>Explain the reasons you have given</a:t>
            </a:r>
          </a:p>
        </p:txBody>
      </p:sp>
    </p:spTree>
    <p:extLst>
      <p:ext uri="{BB962C8B-B14F-4D97-AF65-F5344CB8AC3E}">
        <p14:creationId xmlns:p14="http://schemas.microsoft.com/office/powerpoint/2010/main" val="257523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79" y="107603"/>
            <a:ext cx="10787944" cy="6671373"/>
          </a:xfrm>
          <a:prstGeom prst="rect">
            <a:avLst/>
          </a:prstGeom>
        </p:spPr>
      </p:pic>
    </p:spTree>
    <p:extLst>
      <p:ext uri="{BB962C8B-B14F-4D97-AF65-F5344CB8AC3E}">
        <p14:creationId xmlns:p14="http://schemas.microsoft.com/office/powerpoint/2010/main" val="203824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0"/>
            <a:ext cx="10855057" cy="6858000"/>
          </a:xfrm>
          <a:prstGeom prst="rect">
            <a:avLst/>
          </a:prstGeom>
        </p:spPr>
      </p:pic>
    </p:spTree>
    <p:extLst>
      <p:ext uri="{BB962C8B-B14F-4D97-AF65-F5344CB8AC3E}">
        <p14:creationId xmlns:p14="http://schemas.microsoft.com/office/powerpoint/2010/main" val="161710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43281-DFE2-FF45-81BB-EADB611E28C1}"/>
              </a:ext>
            </a:extLst>
          </p:cNvPr>
          <p:cNvSpPr txBox="1"/>
          <p:nvPr/>
        </p:nvSpPr>
        <p:spPr>
          <a:xfrm>
            <a:off x="2262753" y="1859340"/>
            <a:ext cx="11220773" cy="1569660"/>
          </a:xfrm>
          <a:prstGeom prst="rect">
            <a:avLst/>
          </a:prstGeom>
          <a:noFill/>
        </p:spPr>
        <p:txBody>
          <a:bodyPr wrap="square" rtlCol="0">
            <a:spAutoFit/>
          </a:bodyPr>
          <a:lstStyle/>
          <a:p>
            <a:r>
              <a:rPr lang="en-US" sz="4800" dirty="0"/>
              <a:t>Describe problems created by underpopulation (5)</a:t>
            </a:r>
          </a:p>
        </p:txBody>
      </p:sp>
    </p:spTree>
    <p:extLst>
      <p:ext uri="{BB962C8B-B14F-4D97-AF65-F5344CB8AC3E}">
        <p14:creationId xmlns:p14="http://schemas.microsoft.com/office/powerpoint/2010/main" val="218969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1380" y="249148"/>
            <a:ext cx="9375935" cy="6540507"/>
          </a:xfr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79748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2822" y="673768"/>
            <a:ext cx="9206356" cy="5582062"/>
          </a:xfrm>
        </p:spPr>
      </p:pic>
    </p:spTree>
    <p:extLst>
      <p:ext uri="{BB962C8B-B14F-4D97-AF65-F5344CB8AC3E}">
        <p14:creationId xmlns:p14="http://schemas.microsoft.com/office/powerpoint/2010/main" val="144990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a:t>Overpopulation</a:t>
            </a:r>
            <a:endParaRPr lang="en-US" dirty="0"/>
          </a:p>
        </p:txBody>
      </p:sp>
      <p:sp>
        <p:nvSpPr>
          <p:cNvPr id="6" name="Content Placeholder 5"/>
          <p:cNvSpPr>
            <a:spLocks noGrp="1"/>
          </p:cNvSpPr>
          <p:nvPr>
            <p:ph idx="1"/>
          </p:nvPr>
        </p:nvSpPr>
        <p:spPr>
          <a:xfrm>
            <a:off x="838200" y="2318920"/>
            <a:ext cx="10515600" cy="4351338"/>
          </a:xfrm>
        </p:spPr>
        <p:txBody>
          <a:bodyPr/>
          <a:lstStyle/>
          <a:p>
            <a:r>
              <a:rPr lang="en-US" dirty="0">
                <a:solidFill>
                  <a:srgbClr val="FF0000"/>
                </a:solidFill>
              </a:rPr>
              <a:t>is when there is not enough resources for the inhabitants in an area. Inevitably this leads to famine, water and electricity shortages, increased unemployment.</a:t>
            </a:r>
          </a:p>
          <a:p>
            <a:r>
              <a:rPr lang="en-US" b="1" dirty="0">
                <a:hlinkClick r:id="rId2"/>
              </a:rPr>
              <a:t>Bangladesh</a:t>
            </a:r>
            <a:r>
              <a:rPr lang="en-US" dirty="0">
                <a:hlinkClick r:id="rId2"/>
              </a:rPr>
              <a:t>, Ethiopia, and parts of China, Brazil and India are said to overpopulated as they have insufficient food, minerals and energy resources to sustain their populations</a:t>
            </a:r>
          </a:p>
          <a:p>
            <a:r>
              <a:rPr lang="en-US" dirty="0"/>
              <a:t>All suffer from </a:t>
            </a:r>
            <a:r>
              <a:rPr lang="en-US" dirty="0" err="1"/>
              <a:t>localised</a:t>
            </a:r>
            <a:r>
              <a:rPr lang="en-US" dirty="0"/>
              <a:t> famines, natural hazards (drought/flood) and are </a:t>
            </a:r>
            <a:r>
              <a:rPr lang="en-US" dirty="0" err="1"/>
              <a:t>characterised</a:t>
            </a:r>
            <a:r>
              <a:rPr lang="en-US" dirty="0"/>
              <a:t> by low incomes, poverty, poor living conditions &amp; high levels of emigration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984" y="365125"/>
            <a:ext cx="2656639" cy="1784142"/>
          </a:xfrm>
          <a:prstGeom prst="rect">
            <a:avLst/>
          </a:prstGeom>
        </p:spPr>
      </p:pic>
    </p:spTree>
    <p:extLst>
      <p:ext uri="{BB962C8B-B14F-4D97-AF65-F5344CB8AC3E}">
        <p14:creationId xmlns:p14="http://schemas.microsoft.com/office/powerpoint/2010/main" val="60829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err="1"/>
              <a:t>Underpopulation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is when there is more resources than inhabitants in an area. Surplus in food and water results in wastes. Societal systems such as schools and hospitals will then not have enough demand to run at a sustainable level. So the cost per capita for the service will increase. Additionally, there will be less "working population" this has a negative impact on a countries economy and will lead to an increase in taxation.</a:t>
            </a:r>
          </a:p>
          <a:p>
            <a:r>
              <a:rPr lang="en-US" dirty="0">
                <a:solidFill>
                  <a:srgbClr val="0070C0"/>
                </a:solidFill>
              </a:rPr>
              <a:t>Canada and </a:t>
            </a:r>
            <a:r>
              <a:rPr lang="en-US" b="1" u="sng" dirty="0">
                <a:hlinkClick r:id="rId2"/>
              </a:rPr>
              <a:t>Australia are good examples of countries that are underpopulated.  Both have surplus amounts of food, energy and mineral resources that are exported.  Their populations have high incomes, good living conditions, high levels of technology and immigration.</a:t>
            </a:r>
          </a:p>
          <a:p>
            <a:r>
              <a:rPr lang="en-US" dirty="0"/>
              <a:t>Standards of living would probably rise further if populations increased, as greater volumes of resources would be produced and exploited!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162" y="287673"/>
            <a:ext cx="1860918" cy="1403015"/>
          </a:xfrm>
          <a:prstGeom prst="rect">
            <a:avLst/>
          </a:prstGeom>
        </p:spPr>
      </p:pic>
    </p:spTree>
    <p:extLst>
      <p:ext uri="{BB962C8B-B14F-4D97-AF65-F5344CB8AC3E}">
        <p14:creationId xmlns:p14="http://schemas.microsoft.com/office/powerpoint/2010/main" val="165550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a:t>Optimum population</a:t>
            </a:r>
            <a:endParaRPr lang="en-US" dirty="0"/>
          </a:p>
        </p:txBody>
      </p:sp>
      <p:sp>
        <p:nvSpPr>
          <p:cNvPr id="3" name="Content Placeholder 2"/>
          <p:cNvSpPr>
            <a:spLocks noGrp="1"/>
          </p:cNvSpPr>
          <p:nvPr>
            <p:ph idx="1"/>
          </p:nvPr>
        </p:nvSpPr>
        <p:spPr/>
        <p:txBody>
          <a:bodyPr/>
          <a:lstStyle/>
          <a:p>
            <a:r>
              <a:rPr lang="en-US" dirty="0"/>
              <a:t>is when there is enough resources for the number of inhabitants (population demand for goods is equal to the supply). The optimum population will also be influenced by developments in technology, demographic structure changes, as trade opportunities develop/falter, and as new raw materials are discovered to replace old ones which are exhausted or whose values change over time</a:t>
            </a:r>
          </a:p>
        </p:txBody>
      </p:sp>
    </p:spTree>
    <p:extLst>
      <p:ext uri="{BB962C8B-B14F-4D97-AF65-F5344CB8AC3E}">
        <p14:creationId xmlns:p14="http://schemas.microsoft.com/office/powerpoint/2010/main" val="124025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Most likely to be associated with over-population or under-population? </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298222" y="2348089"/>
            <a:ext cx="2777067" cy="369332"/>
          </a:xfrm>
          <a:prstGeom prst="rect">
            <a:avLst/>
          </a:prstGeom>
          <a:solidFill>
            <a:schemeClr val="accent4">
              <a:lumMod val="60000"/>
              <a:lumOff val="40000"/>
            </a:schemeClr>
          </a:solidFill>
        </p:spPr>
        <p:txBody>
          <a:bodyPr wrap="square" rtlCol="0">
            <a:spAutoFit/>
          </a:bodyPr>
          <a:lstStyle/>
          <a:p>
            <a:r>
              <a:rPr lang="en-US"/>
              <a:t>Poverty</a:t>
            </a:r>
          </a:p>
        </p:txBody>
      </p:sp>
      <p:sp>
        <p:nvSpPr>
          <p:cNvPr id="6" name="TextBox 5"/>
          <p:cNvSpPr txBox="1"/>
          <p:nvPr/>
        </p:nvSpPr>
        <p:spPr>
          <a:xfrm>
            <a:off x="3375377" y="3028610"/>
            <a:ext cx="2777067" cy="369332"/>
          </a:xfrm>
          <a:prstGeom prst="rect">
            <a:avLst/>
          </a:prstGeom>
          <a:solidFill>
            <a:schemeClr val="accent4">
              <a:lumMod val="60000"/>
              <a:lumOff val="40000"/>
            </a:schemeClr>
          </a:solidFill>
        </p:spPr>
        <p:txBody>
          <a:bodyPr wrap="square" rtlCol="0">
            <a:spAutoFit/>
          </a:bodyPr>
          <a:lstStyle/>
          <a:p>
            <a:r>
              <a:rPr lang="en-US" dirty="0"/>
              <a:t>Lack of employment</a:t>
            </a:r>
          </a:p>
        </p:txBody>
      </p:sp>
      <p:sp>
        <p:nvSpPr>
          <p:cNvPr id="7" name="TextBox 6"/>
          <p:cNvSpPr txBox="1"/>
          <p:nvPr/>
        </p:nvSpPr>
        <p:spPr>
          <a:xfrm>
            <a:off x="5983110" y="4523780"/>
            <a:ext cx="2777067" cy="369332"/>
          </a:xfrm>
          <a:prstGeom prst="rect">
            <a:avLst/>
          </a:prstGeom>
          <a:solidFill>
            <a:schemeClr val="accent4">
              <a:lumMod val="60000"/>
              <a:lumOff val="40000"/>
            </a:schemeClr>
          </a:solidFill>
        </p:spPr>
        <p:txBody>
          <a:bodyPr wrap="square" rtlCol="0">
            <a:spAutoFit/>
          </a:bodyPr>
          <a:lstStyle/>
          <a:p>
            <a:r>
              <a:rPr lang="en-US" dirty="0"/>
              <a:t>Low level of production </a:t>
            </a:r>
          </a:p>
        </p:txBody>
      </p:sp>
      <p:sp>
        <p:nvSpPr>
          <p:cNvPr id="8" name="TextBox 7"/>
          <p:cNvSpPr txBox="1"/>
          <p:nvPr/>
        </p:nvSpPr>
        <p:spPr>
          <a:xfrm>
            <a:off x="838200" y="5992297"/>
            <a:ext cx="2777067" cy="369332"/>
          </a:xfrm>
          <a:prstGeom prst="rect">
            <a:avLst/>
          </a:prstGeom>
          <a:solidFill>
            <a:schemeClr val="accent4">
              <a:lumMod val="60000"/>
              <a:lumOff val="40000"/>
            </a:schemeClr>
          </a:solidFill>
        </p:spPr>
        <p:txBody>
          <a:bodyPr wrap="square" rtlCol="0">
            <a:spAutoFit/>
          </a:bodyPr>
          <a:lstStyle/>
          <a:p>
            <a:r>
              <a:rPr lang="en-US" dirty="0"/>
              <a:t>Shortage of food and water</a:t>
            </a:r>
          </a:p>
        </p:txBody>
      </p:sp>
      <p:sp>
        <p:nvSpPr>
          <p:cNvPr id="9" name="TextBox 8"/>
          <p:cNvSpPr txBox="1"/>
          <p:nvPr/>
        </p:nvSpPr>
        <p:spPr>
          <a:xfrm>
            <a:off x="214488" y="3631962"/>
            <a:ext cx="2777067" cy="646331"/>
          </a:xfrm>
          <a:prstGeom prst="rect">
            <a:avLst/>
          </a:prstGeom>
          <a:solidFill>
            <a:schemeClr val="accent4">
              <a:lumMod val="60000"/>
              <a:lumOff val="40000"/>
            </a:schemeClr>
          </a:solidFill>
        </p:spPr>
        <p:txBody>
          <a:bodyPr wrap="square" rtlCol="0">
            <a:spAutoFit/>
          </a:bodyPr>
          <a:lstStyle/>
          <a:p>
            <a:r>
              <a:rPr lang="en-US" dirty="0"/>
              <a:t>Not enough health care and education</a:t>
            </a:r>
          </a:p>
        </p:txBody>
      </p:sp>
      <p:sp>
        <p:nvSpPr>
          <p:cNvPr id="10" name="TextBox 9"/>
          <p:cNvSpPr txBox="1"/>
          <p:nvPr/>
        </p:nvSpPr>
        <p:spPr>
          <a:xfrm>
            <a:off x="6370010" y="5315246"/>
            <a:ext cx="2777067" cy="369332"/>
          </a:xfrm>
          <a:prstGeom prst="rect">
            <a:avLst/>
          </a:prstGeom>
          <a:solidFill>
            <a:schemeClr val="accent4">
              <a:lumMod val="60000"/>
              <a:lumOff val="40000"/>
            </a:schemeClr>
          </a:solidFill>
        </p:spPr>
        <p:txBody>
          <a:bodyPr wrap="square" rtlCol="0">
            <a:spAutoFit/>
          </a:bodyPr>
          <a:lstStyle/>
          <a:p>
            <a:r>
              <a:rPr lang="en-US" dirty="0"/>
              <a:t>High crime rates</a:t>
            </a:r>
          </a:p>
        </p:txBody>
      </p:sp>
      <p:sp>
        <p:nvSpPr>
          <p:cNvPr id="11" name="TextBox 10"/>
          <p:cNvSpPr txBox="1"/>
          <p:nvPr/>
        </p:nvSpPr>
        <p:spPr>
          <a:xfrm>
            <a:off x="1919111" y="4493569"/>
            <a:ext cx="2777067" cy="369332"/>
          </a:xfrm>
          <a:prstGeom prst="rect">
            <a:avLst/>
          </a:prstGeom>
          <a:solidFill>
            <a:schemeClr val="accent4">
              <a:lumMod val="60000"/>
              <a:lumOff val="40000"/>
            </a:schemeClr>
          </a:solidFill>
        </p:spPr>
        <p:txBody>
          <a:bodyPr wrap="square" rtlCol="0">
            <a:spAutoFit/>
          </a:bodyPr>
          <a:lstStyle/>
          <a:p>
            <a:r>
              <a:rPr lang="en-US" dirty="0"/>
              <a:t>Resources underused</a:t>
            </a:r>
          </a:p>
        </p:txBody>
      </p:sp>
      <p:sp>
        <p:nvSpPr>
          <p:cNvPr id="12" name="TextBox 11"/>
          <p:cNvSpPr txBox="1"/>
          <p:nvPr/>
        </p:nvSpPr>
        <p:spPr>
          <a:xfrm>
            <a:off x="6451600" y="3631962"/>
            <a:ext cx="2777067" cy="369332"/>
          </a:xfrm>
          <a:prstGeom prst="rect">
            <a:avLst/>
          </a:prstGeom>
          <a:solidFill>
            <a:schemeClr val="accent4">
              <a:lumMod val="60000"/>
              <a:lumOff val="40000"/>
            </a:schemeClr>
          </a:solidFill>
        </p:spPr>
        <p:txBody>
          <a:bodyPr wrap="square" rtlCol="0">
            <a:spAutoFit/>
          </a:bodyPr>
          <a:lstStyle/>
          <a:p>
            <a:r>
              <a:rPr lang="en-US" dirty="0"/>
              <a:t>Water and air pollution </a:t>
            </a:r>
          </a:p>
        </p:txBody>
      </p:sp>
      <p:sp>
        <p:nvSpPr>
          <p:cNvPr id="13" name="TextBox 12"/>
          <p:cNvSpPr txBox="1"/>
          <p:nvPr/>
        </p:nvSpPr>
        <p:spPr>
          <a:xfrm>
            <a:off x="6249811" y="2283557"/>
            <a:ext cx="2777067" cy="369332"/>
          </a:xfrm>
          <a:prstGeom prst="rect">
            <a:avLst/>
          </a:prstGeom>
          <a:solidFill>
            <a:schemeClr val="accent4">
              <a:lumMod val="60000"/>
              <a:lumOff val="40000"/>
            </a:schemeClr>
          </a:solidFill>
        </p:spPr>
        <p:txBody>
          <a:bodyPr wrap="square" rtlCol="0">
            <a:spAutoFit/>
          </a:bodyPr>
          <a:lstStyle/>
          <a:p>
            <a:r>
              <a:rPr lang="en-US" dirty="0"/>
              <a:t>Not enough housing </a:t>
            </a:r>
          </a:p>
        </p:txBody>
      </p:sp>
      <p:sp>
        <p:nvSpPr>
          <p:cNvPr id="14" name="TextBox 13"/>
          <p:cNvSpPr txBox="1"/>
          <p:nvPr/>
        </p:nvSpPr>
        <p:spPr>
          <a:xfrm>
            <a:off x="3472744" y="3797360"/>
            <a:ext cx="2777067" cy="369332"/>
          </a:xfrm>
          <a:prstGeom prst="rect">
            <a:avLst/>
          </a:prstGeom>
          <a:solidFill>
            <a:schemeClr val="accent4">
              <a:lumMod val="60000"/>
              <a:lumOff val="40000"/>
            </a:schemeClr>
          </a:solidFill>
        </p:spPr>
        <p:txBody>
          <a:bodyPr wrap="square" rtlCol="0">
            <a:spAutoFit/>
          </a:bodyPr>
          <a:lstStyle/>
          <a:p>
            <a:r>
              <a:rPr lang="en-US" dirty="0"/>
              <a:t>Shortage of workers</a:t>
            </a:r>
          </a:p>
        </p:txBody>
      </p:sp>
      <p:sp>
        <p:nvSpPr>
          <p:cNvPr id="15" name="TextBox 14"/>
          <p:cNvSpPr txBox="1"/>
          <p:nvPr/>
        </p:nvSpPr>
        <p:spPr>
          <a:xfrm>
            <a:off x="188764" y="5138814"/>
            <a:ext cx="2777067" cy="369332"/>
          </a:xfrm>
          <a:prstGeom prst="rect">
            <a:avLst/>
          </a:prstGeom>
          <a:solidFill>
            <a:schemeClr val="accent4">
              <a:lumMod val="60000"/>
              <a:lumOff val="40000"/>
            </a:schemeClr>
          </a:solidFill>
        </p:spPr>
        <p:txBody>
          <a:bodyPr wrap="square" rtlCol="0">
            <a:spAutoFit/>
          </a:bodyPr>
          <a:lstStyle/>
          <a:p>
            <a:r>
              <a:rPr lang="en-US" dirty="0"/>
              <a:t>High taxes</a:t>
            </a:r>
          </a:p>
        </p:txBody>
      </p:sp>
      <p:sp>
        <p:nvSpPr>
          <p:cNvPr id="16" name="TextBox 15"/>
          <p:cNvSpPr txBox="1"/>
          <p:nvPr/>
        </p:nvSpPr>
        <p:spPr>
          <a:xfrm>
            <a:off x="7188199" y="3004640"/>
            <a:ext cx="2777067" cy="369332"/>
          </a:xfrm>
          <a:prstGeom prst="rect">
            <a:avLst/>
          </a:prstGeom>
          <a:solidFill>
            <a:schemeClr val="accent4">
              <a:lumMod val="60000"/>
              <a:lumOff val="40000"/>
            </a:schemeClr>
          </a:solidFill>
        </p:spPr>
        <p:txBody>
          <a:bodyPr wrap="square" rtlCol="0">
            <a:spAutoFit/>
          </a:bodyPr>
          <a:lstStyle/>
          <a:p>
            <a:r>
              <a:rPr lang="en-US" dirty="0"/>
              <a:t>Lack of government income</a:t>
            </a:r>
          </a:p>
        </p:txBody>
      </p:sp>
      <p:sp>
        <p:nvSpPr>
          <p:cNvPr id="18" name="TextBox 17"/>
          <p:cNvSpPr txBox="1"/>
          <p:nvPr/>
        </p:nvSpPr>
        <p:spPr>
          <a:xfrm>
            <a:off x="8576733" y="6187046"/>
            <a:ext cx="2777067" cy="369332"/>
          </a:xfrm>
          <a:prstGeom prst="rect">
            <a:avLst/>
          </a:prstGeom>
          <a:solidFill>
            <a:schemeClr val="accent4">
              <a:lumMod val="60000"/>
              <a:lumOff val="40000"/>
            </a:schemeClr>
          </a:solidFill>
        </p:spPr>
        <p:txBody>
          <a:bodyPr wrap="square" rtlCol="0">
            <a:spAutoFit/>
          </a:bodyPr>
          <a:lstStyle/>
          <a:p>
            <a:r>
              <a:rPr lang="en-US"/>
              <a:t>Low value of exports</a:t>
            </a:r>
            <a:endParaRPr lang="en-US" dirty="0"/>
          </a:p>
        </p:txBody>
      </p:sp>
      <p:sp>
        <p:nvSpPr>
          <p:cNvPr id="19" name="TextBox 18"/>
          <p:cNvSpPr txBox="1"/>
          <p:nvPr/>
        </p:nvSpPr>
        <p:spPr>
          <a:xfrm>
            <a:off x="9200445" y="4414439"/>
            <a:ext cx="2777067" cy="646331"/>
          </a:xfrm>
          <a:prstGeom prst="rect">
            <a:avLst/>
          </a:prstGeom>
          <a:solidFill>
            <a:schemeClr val="accent4">
              <a:lumMod val="60000"/>
              <a:lumOff val="40000"/>
            </a:schemeClr>
          </a:solidFill>
        </p:spPr>
        <p:txBody>
          <a:bodyPr wrap="square" rtlCol="0">
            <a:spAutoFit/>
          </a:bodyPr>
          <a:lstStyle/>
          <a:p>
            <a:r>
              <a:rPr lang="en-US"/>
              <a:t>Small market for goods and services</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4192" y="2264833"/>
            <a:ext cx="1813320" cy="136712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209" y="5078177"/>
            <a:ext cx="2128901" cy="1429724"/>
          </a:xfrm>
          <a:prstGeom prst="rect">
            <a:avLst/>
          </a:prstGeom>
        </p:spPr>
      </p:pic>
    </p:spTree>
    <p:extLst>
      <p:ext uri="{BB962C8B-B14F-4D97-AF65-F5344CB8AC3E}">
        <p14:creationId xmlns:p14="http://schemas.microsoft.com/office/powerpoint/2010/main" val="1780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2"/>
          </a:lnRef>
          <a:fillRef idx="1">
            <a:schemeClr val="lt1"/>
          </a:fillRef>
          <a:effectRef idx="0">
            <a:schemeClr val="accent2"/>
          </a:effectRef>
          <a:fontRef idx="minor">
            <a:schemeClr val="dk1"/>
          </a:fontRef>
        </p:style>
        <p:txBody>
          <a:bodyPr/>
          <a:lstStyle/>
          <a:p>
            <a:r>
              <a:rPr lang="en-US" dirty="0">
                <a:latin typeface="Al Bayan Plain" charset="-78"/>
                <a:ea typeface="Al Bayan Plain" charset="-78"/>
                <a:cs typeface="Al Bayan Plain" charset="-78"/>
              </a:rPr>
              <a:t>Check your answers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0161" y="1825625"/>
            <a:ext cx="6351678" cy="4351338"/>
          </a:xfrm>
        </p:spPr>
      </p:pic>
    </p:spTree>
    <p:extLst>
      <p:ext uri="{BB962C8B-B14F-4D97-AF65-F5344CB8AC3E}">
        <p14:creationId xmlns:p14="http://schemas.microsoft.com/office/powerpoint/2010/main" val="89677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E1CF-85BB-A247-B98B-9160A095190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5B1222B-F98A-E34C-B6FC-283A4B85E434}"/>
              </a:ext>
            </a:extLst>
          </p:cNvPr>
          <p:cNvPicPr>
            <a:picLocks noGrp="1" noChangeAspect="1"/>
          </p:cNvPicPr>
          <p:nvPr>
            <p:ph idx="1"/>
          </p:nvPr>
        </p:nvPicPr>
        <p:blipFill>
          <a:blip r:embed="rId2"/>
          <a:stretch>
            <a:fillRect/>
          </a:stretch>
        </p:blipFill>
        <p:spPr>
          <a:xfrm>
            <a:off x="0" y="365125"/>
            <a:ext cx="8802544" cy="3010829"/>
          </a:xfrm>
        </p:spPr>
      </p:pic>
      <p:pic>
        <p:nvPicPr>
          <p:cNvPr id="7" name="Picture 6">
            <a:extLst>
              <a:ext uri="{FF2B5EF4-FFF2-40B4-BE49-F238E27FC236}">
                <a16:creationId xmlns:a16="http://schemas.microsoft.com/office/drawing/2014/main" id="{9DEDFCE3-F485-7743-B822-F6CAC2B238D8}"/>
              </a:ext>
            </a:extLst>
          </p:cNvPr>
          <p:cNvPicPr>
            <a:picLocks noChangeAspect="1"/>
          </p:cNvPicPr>
          <p:nvPr/>
        </p:nvPicPr>
        <p:blipFill>
          <a:blip r:embed="rId3"/>
          <a:stretch>
            <a:fillRect/>
          </a:stretch>
        </p:blipFill>
        <p:spPr>
          <a:xfrm>
            <a:off x="7909092" y="1690688"/>
            <a:ext cx="3784281" cy="4326673"/>
          </a:xfrm>
          <a:prstGeom prst="rect">
            <a:avLst/>
          </a:prstGeom>
        </p:spPr>
      </p:pic>
      <p:sp>
        <p:nvSpPr>
          <p:cNvPr id="9" name="TextBox 8">
            <a:extLst>
              <a:ext uri="{FF2B5EF4-FFF2-40B4-BE49-F238E27FC236}">
                <a16:creationId xmlns:a16="http://schemas.microsoft.com/office/drawing/2014/main" id="{8307F8A5-231C-8147-AA60-BA968D0B8A91}"/>
              </a:ext>
            </a:extLst>
          </p:cNvPr>
          <p:cNvSpPr txBox="1"/>
          <p:nvPr/>
        </p:nvSpPr>
        <p:spPr>
          <a:xfrm>
            <a:off x="838200" y="4036741"/>
            <a:ext cx="6019800" cy="1200329"/>
          </a:xfrm>
          <a:prstGeom prst="rect">
            <a:avLst/>
          </a:prstGeom>
          <a:noFill/>
        </p:spPr>
        <p:txBody>
          <a:bodyPr wrap="square" rtlCol="0">
            <a:spAutoFit/>
          </a:bodyPr>
          <a:lstStyle/>
          <a:p>
            <a:r>
              <a:rPr lang="en-US" sz="2400" dirty="0"/>
              <a:t>What evidence is there on these images that Canada is underpopulated and Bangladesh in overpopulated? </a:t>
            </a:r>
          </a:p>
        </p:txBody>
      </p:sp>
    </p:spTree>
    <p:extLst>
      <p:ext uri="{BB962C8B-B14F-4D97-AF65-F5344CB8AC3E}">
        <p14:creationId xmlns:p14="http://schemas.microsoft.com/office/powerpoint/2010/main" val="453341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658</Words>
  <Application>Microsoft Macintosh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 Bayan Plain</vt:lpstr>
      <vt:lpstr>Arial</vt:lpstr>
      <vt:lpstr>Calibri</vt:lpstr>
      <vt:lpstr>Calibri Light</vt:lpstr>
      <vt:lpstr>dearJoe 5 CASUAL PRO</vt:lpstr>
      <vt:lpstr>Office Theme</vt:lpstr>
      <vt:lpstr>PowerPoint Presentation</vt:lpstr>
      <vt:lpstr>PowerPoint Presentation</vt:lpstr>
      <vt:lpstr>PowerPoint Presentation</vt:lpstr>
      <vt:lpstr>Overpopulation</vt:lpstr>
      <vt:lpstr>Underpopulation</vt:lpstr>
      <vt:lpstr>Optimum population</vt:lpstr>
      <vt:lpstr>Most likely to be associated with over-population or under-population? </vt:lpstr>
      <vt:lpstr>Check your answers</vt:lpstr>
      <vt:lpstr>PowerPoint Presentation</vt:lpstr>
      <vt:lpstr>Information race….. Use the information on the tables outside to answer the following questions:  </vt:lpstr>
      <vt:lpstr>Information race answers</vt:lpstr>
      <vt:lpstr>Underpopulation in Canada</vt:lpstr>
      <vt:lpstr>Problems of underpopulation in Canada: </vt:lpstr>
      <vt:lpstr>Underpopulation in Canada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11</cp:revision>
  <dcterms:created xsi:type="dcterms:W3CDTF">2016-09-08T01:16:30Z</dcterms:created>
  <dcterms:modified xsi:type="dcterms:W3CDTF">2019-09-15T22:38:59Z</dcterms:modified>
</cp:coreProperties>
</file>