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2"/>
  </p:notesMasterIdLst>
  <p:sldIdLst>
    <p:sldId id="351" r:id="rId3"/>
    <p:sldId id="352" r:id="rId4"/>
    <p:sldId id="347" r:id="rId5"/>
    <p:sldId id="360" r:id="rId6"/>
    <p:sldId id="257" r:id="rId7"/>
    <p:sldId id="279" r:id="rId8"/>
    <p:sldId id="280" r:id="rId9"/>
    <p:sldId id="302" r:id="rId10"/>
    <p:sldId id="289" r:id="rId11"/>
    <p:sldId id="258" r:id="rId12"/>
    <p:sldId id="266" r:id="rId13"/>
    <p:sldId id="284" r:id="rId14"/>
    <p:sldId id="350" r:id="rId15"/>
    <p:sldId id="361" r:id="rId16"/>
    <p:sldId id="348" r:id="rId17"/>
    <p:sldId id="349" r:id="rId18"/>
    <p:sldId id="269" r:id="rId19"/>
    <p:sldId id="298" r:id="rId20"/>
    <p:sldId id="267" r:id="rId21"/>
    <p:sldId id="272" r:id="rId22"/>
    <p:sldId id="362" r:id="rId23"/>
    <p:sldId id="354" r:id="rId24"/>
    <p:sldId id="259" r:id="rId25"/>
    <p:sldId id="260" r:id="rId26"/>
    <p:sldId id="261" r:id="rId27"/>
    <p:sldId id="263" r:id="rId28"/>
    <p:sldId id="264" r:id="rId29"/>
    <p:sldId id="359" r:id="rId30"/>
    <p:sldId id="265" r:id="rId31"/>
    <p:sldId id="355" r:id="rId32"/>
    <p:sldId id="268" r:id="rId33"/>
    <p:sldId id="356" r:id="rId34"/>
    <p:sldId id="357" r:id="rId35"/>
    <p:sldId id="270" r:id="rId36"/>
    <p:sldId id="271" r:id="rId37"/>
    <p:sldId id="358" r:id="rId38"/>
    <p:sldId id="273" r:id="rId39"/>
    <p:sldId id="274" r:id="rId40"/>
    <p:sldId id="275" r:id="rId41"/>
    <p:sldId id="277" r:id="rId42"/>
    <p:sldId id="276" r:id="rId43"/>
    <p:sldId id="353" r:id="rId44"/>
    <p:sldId id="300" r:id="rId45"/>
    <p:sldId id="306" r:id="rId46"/>
    <p:sldId id="307" r:id="rId47"/>
    <p:sldId id="323" r:id="rId48"/>
    <p:sldId id="291" r:id="rId49"/>
    <p:sldId id="325" r:id="rId50"/>
    <p:sldId id="324" r:id="rId51"/>
    <p:sldId id="319" r:id="rId52"/>
    <p:sldId id="326" r:id="rId53"/>
    <p:sldId id="318" r:id="rId54"/>
    <p:sldId id="308" r:id="rId55"/>
    <p:sldId id="294" r:id="rId56"/>
    <p:sldId id="293" r:id="rId57"/>
    <p:sldId id="328" r:id="rId58"/>
    <p:sldId id="321" r:id="rId59"/>
    <p:sldId id="295" r:id="rId60"/>
    <p:sldId id="329" r:id="rId61"/>
    <p:sldId id="338" r:id="rId62"/>
    <p:sldId id="339" r:id="rId63"/>
    <p:sldId id="340" r:id="rId64"/>
    <p:sldId id="341" r:id="rId65"/>
    <p:sldId id="343" r:id="rId66"/>
    <p:sldId id="344" r:id="rId67"/>
    <p:sldId id="345" r:id="rId68"/>
    <p:sldId id="346" r:id="rId69"/>
    <p:sldId id="336" r:id="rId70"/>
    <p:sldId id="337" r:id="rId71"/>
    <p:sldId id="301" r:id="rId72"/>
    <p:sldId id="285" r:id="rId73"/>
    <p:sldId id="335" r:id="rId74"/>
    <p:sldId id="313" r:id="rId75"/>
    <p:sldId id="286" r:id="rId76"/>
    <p:sldId id="331" r:id="rId77"/>
    <p:sldId id="334" r:id="rId78"/>
    <p:sldId id="332" r:id="rId79"/>
    <p:sldId id="333" r:id="rId80"/>
    <p:sldId id="363"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9"/>
    <p:restoredTop sz="93225"/>
  </p:normalViewPr>
  <p:slideViewPr>
    <p:cSldViewPr>
      <p:cViewPr>
        <p:scale>
          <a:sx n="95" d="100"/>
          <a:sy n="95" d="100"/>
        </p:scale>
        <p:origin x="928" y="712"/>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B06512-D05E-4AAE-979B-9283433F9D73}" type="datetimeFigureOut">
              <a:rPr lang="en-GB" smtClean="0"/>
              <a:t>08/01/2019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31F22-E414-42CD-99E3-EE4A48DBFF2F}" type="slidenum">
              <a:rPr lang="en-GB" smtClean="0"/>
              <a:t>‹#›</a:t>
            </a:fld>
            <a:endParaRPr lang="en-GB"/>
          </a:p>
        </p:txBody>
      </p:sp>
    </p:spTree>
    <p:extLst>
      <p:ext uri="{BB962C8B-B14F-4D97-AF65-F5344CB8AC3E}">
        <p14:creationId xmlns:p14="http://schemas.microsoft.com/office/powerpoint/2010/main" val="401739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DB836-B65D-4EDD-AB9D-25D3FEE90A9A}" type="slidenum">
              <a:rPr lang="en-US"/>
              <a:pPr/>
              <a:t>5</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2099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D40911B-E297-2D4D-B0EC-5BD06A32A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8D36E4-9E0C-774B-999B-8E5CEF8E1455}" type="slidenum">
              <a:rPr lang="en-US" altLang="en-US"/>
              <a:pPr eaLnBrk="1" hangingPunct="1"/>
              <a:t>29</a:t>
            </a:fld>
            <a:endParaRPr lang="en-US" altLang="en-US"/>
          </a:p>
        </p:txBody>
      </p:sp>
      <p:sp>
        <p:nvSpPr>
          <p:cNvPr id="35843" name="Rectangle 2">
            <a:extLst>
              <a:ext uri="{FF2B5EF4-FFF2-40B4-BE49-F238E27FC236}">
                <a16:creationId xmlns:a16="http://schemas.microsoft.com/office/drawing/2014/main" id="{57111109-DB35-8D4E-8C8A-B31D5A537886}"/>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570EC44D-FE4A-2045-8BFD-D071DCFCB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0882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E4AB988-92A1-354E-BD97-673FEF6AE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859788-ECE1-6446-8E3D-CFD942CFB519}" type="slidenum">
              <a:rPr lang="en-US" altLang="en-US"/>
              <a:pPr eaLnBrk="1" hangingPunct="1"/>
              <a:t>30</a:t>
            </a:fld>
            <a:endParaRPr lang="en-US" altLang="en-US"/>
          </a:p>
        </p:txBody>
      </p:sp>
      <p:sp>
        <p:nvSpPr>
          <p:cNvPr id="34819" name="Rectangle 2">
            <a:extLst>
              <a:ext uri="{FF2B5EF4-FFF2-40B4-BE49-F238E27FC236}">
                <a16:creationId xmlns:a16="http://schemas.microsoft.com/office/drawing/2014/main" id="{4CCF39D0-7819-A545-B6DA-49DC4C6BD62D}"/>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D3F687FC-622E-0048-AA8D-0F35720B67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3369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4622CA4-C189-944D-8464-A90434F40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386E0E-98F2-A242-B0C3-95BD6A5143ED}" type="slidenum">
              <a:rPr lang="en-US" altLang="en-US"/>
              <a:pPr eaLnBrk="1" hangingPunct="1"/>
              <a:t>31</a:t>
            </a:fld>
            <a:endParaRPr lang="en-US" altLang="en-US"/>
          </a:p>
        </p:txBody>
      </p:sp>
      <p:sp>
        <p:nvSpPr>
          <p:cNvPr id="36867" name="Rectangle 2">
            <a:extLst>
              <a:ext uri="{FF2B5EF4-FFF2-40B4-BE49-F238E27FC236}">
                <a16:creationId xmlns:a16="http://schemas.microsoft.com/office/drawing/2014/main" id="{CD272BD2-DB1B-C341-8A10-21FF48BFE92C}"/>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C01944D9-8EDF-B840-BD07-2869ACECCF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0538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D6127EB-B06A-BB40-927A-CCE7A10AC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C2240C-0CD3-A54E-8053-AD00E0E1F0EF}" type="slidenum">
              <a:rPr lang="en-US" altLang="en-US"/>
              <a:pPr eaLnBrk="1" hangingPunct="1"/>
              <a:t>32</a:t>
            </a:fld>
            <a:endParaRPr lang="en-US" altLang="en-US"/>
          </a:p>
        </p:txBody>
      </p:sp>
      <p:sp>
        <p:nvSpPr>
          <p:cNvPr id="37891" name="Rectangle 2">
            <a:extLst>
              <a:ext uri="{FF2B5EF4-FFF2-40B4-BE49-F238E27FC236}">
                <a16:creationId xmlns:a16="http://schemas.microsoft.com/office/drawing/2014/main" id="{6781D00E-DCCE-1849-A7E3-FA44BEBD779B}"/>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2CB69CB0-E142-7E42-AED0-8C6D2D8468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2710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76539E4-583B-734C-B97E-A1E61EBEB4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ECBD6A-B02B-1E44-BAAA-B6CCD5753F29}" type="slidenum">
              <a:rPr lang="en-US" altLang="en-US"/>
              <a:pPr eaLnBrk="1" hangingPunct="1"/>
              <a:t>33</a:t>
            </a:fld>
            <a:endParaRPr lang="en-US" altLang="en-US"/>
          </a:p>
        </p:txBody>
      </p:sp>
      <p:sp>
        <p:nvSpPr>
          <p:cNvPr id="38915" name="Rectangle 2">
            <a:extLst>
              <a:ext uri="{FF2B5EF4-FFF2-40B4-BE49-F238E27FC236}">
                <a16:creationId xmlns:a16="http://schemas.microsoft.com/office/drawing/2014/main" id="{FAFF09B9-9DCD-0442-B1BA-523E781B1646}"/>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B32F4689-286F-3C4E-899F-40F54BCB43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6954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2EC5AB3-51EF-A042-A43C-B3D448940E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A3DD08-0BB2-7241-998B-56805DDC7C7B}" type="slidenum">
              <a:rPr lang="en-US" altLang="en-US"/>
              <a:pPr eaLnBrk="1" hangingPunct="1"/>
              <a:t>34</a:t>
            </a:fld>
            <a:endParaRPr lang="en-US" altLang="en-US"/>
          </a:p>
        </p:txBody>
      </p:sp>
      <p:sp>
        <p:nvSpPr>
          <p:cNvPr id="39939" name="Rectangle 2">
            <a:extLst>
              <a:ext uri="{FF2B5EF4-FFF2-40B4-BE49-F238E27FC236}">
                <a16:creationId xmlns:a16="http://schemas.microsoft.com/office/drawing/2014/main" id="{B2F90B7D-B8AB-9643-BA20-A9EFEFBBDF6B}"/>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6FCD22A5-8604-BC46-B572-AFD300EAE0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4642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7FEAF05-06E3-554C-875F-2FDD4B1CB1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268879-FFA7-3C46-A91C-6E4A8411F612}" type="slidenum">
              <a:rPr lang="en-US" altLang="en-US"/>
              <a:pPr eaLnBrk="1" hangingPunct="1"/>
              <a:t>35</a:t>
            </a:fld>
            <a:endParaRPr lang="en-US" altLang="en-US"/>
          </a:p>
        </p:txBody>
      </p:sp>
      <p:sp>
        <p:nvSpPr>
          <p:cNvPr id="40963" name="Rectangle 2">
            <a:extLst>
              <a:ext uri="{FF2B5EF4-FFF2-40B4-BE49-F238E27FC236}">
                <a16:creationId xmlns:a16="http://schemas.microsoft.com/office/drawing/2014/main" id="{C985735C-FD0C-B642-9A86-7E72576990D7}"/>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311E9A6A-89E3-1447-9C88-9E95E3F5D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1041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1D26467-4714-A948-BFB0-F1B4955DC4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A19C5C-43CE-E642-BBCA-3C9F392FA84B}" type="slidenum">
              <a:rPr lang="en-US" altLang="en-US"/>
              <a:pPr eaLnBrk="1" hangingPunct="1"/>
              <a:t>36</a:t>
            </a:fld>
            <a:endParaRPr lang="en-US" altLang="en-US"/>
          </a:p>
        </p:txBody>
      </p:sp>
      <p:sp>
        <p:nvSpPr>
          <p:cNvPr id="41987" name="Rectangle 2">
            <a:extLst>
              <a:ext uri="{FF2B5EF4-FFF2-40B4-BE49-F238E27FC236}">
                <a16:creationId xmlns:a16="http://schemas.microsoft.com/office/drawing/2014/main" id="{0F822254-A524-E943-B76C-9A23FEF6D556}"/>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BEBF632E-E412-E441-9250-B7086AADB6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248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39DAF72-9457-2441-AF53-DDAFB8F26F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019CB9-DE24-5B42-BD59-D8576DF11869}" type="slidenum">
              <a:rPr lang="en-US" altLang="en-US"/>
              <a:pPr eaLnBrk="1" hangingPunct="1"/>
              <a:t>37</a:t>
            </a:fld>
            <a:endParaRPr lang="en-US" altLang="en-US"/>
          </a:p>
        </p:txBody>
      </p:sp>
      <p:sp>
        <p:nvSpPr>
          <p:cNvPr id="43011" name="Rectangle 2">
            <a:extLst>
              <a:ext uri="{FF2B5EF4-FFF2-40B4-BE49-F238E27FC236}">
                <a16:creationId xmlns:a16="http://schemas.microsoft.com/office/drawing/2014/main" id="{97EAF3F3-0085-E84D-A84F-E6AFFF2F70A9}"/>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7CFFCBBC-AC7E-5548-976B-521ECB443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36268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693BDB-8699-1140-8918-C7F3EEAE3D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FF4857-8BBC-114D-9C15-FDF31404F7F1}" type="slidenum">
              <a:rPr lang="en-US" altLang="en-US"/>
              <a:pPr eaLnBrk="1" hangingPunct="1"/>
              <a:t>38</a:t>
            </a:fld>
            <a:endParaRPr lang="en-US" altLang="en-US"/>
          </a:p>
        </p:txBody>
      </p:sp>
      <p:sp>
        <p:nvSpPr>
          <p:cNvPr id="44035" name="Rectangle 2">
            <a:extLst>
              <a:ext uri="{FF2B5EF4-FFF2-40B4-BE49-F238E27FC236}">
                <a16:creationId xmlns:a16="http://schemas.microsoft.com/office/drawing/2014/main" id="{552ADFBD-0E98-DC47-AAF6-90B82D5A6526}"/>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AC4234DC-5364-AB40-9F1C-F12098D066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035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2DA6DC0-A30D-BA4B-8C08-BE13E421F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D66444-746A-054D-9DB8-DF4910B3E070}" type="slidenum">
              <a:rPr lang="en-US" altLang="en-US"/>
              <a:pPr eaLnBrk="1" hangingPunct="1"/>
              <a:t>19</a:t>
            </a:fld>
            <a:endParaRPr lang="en-US" altLang="en-US"/>
          </a:p>
        </p:txBody>
      </p:sp>
      <p:sp>
        <p:nvSpPr>
          <p:cNvPr id="17411" name="Rectangle 2">
            <a:extLst>
              <a:ext uri="{FF2B5EF4-FFF2-40B4-BE49-F238E27FC236}">
                <a16:creationId xmlns:a16="http://schemas.microsoft.com/office/drawing/2014/main" id="{59AF7EF1-72EC-494D-AEEC-7110334A4CB5}"/>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D72BC735-9E9D-D34A-BCDA-3960F4AE6D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06360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2E2F90B-CB06-C944-BFC4-165B4476E4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2CEDA8-AFA7-1E45-B631-22D84AB05EAC}" type="slidenum">
              <a:rPr lang="en-US" altLang="en-US"/>
              <a:pPr eaLnBrk="1" hangingPunct="1"/>
              <a:t>39</a:t>
            </a:fld>
            <a:endParaRPr lang="en-US" altLang="en-US"/>
          </a:p>
        </p:txBody>
      </p:sp>
      <p:sp>
        <p:nvSpPr>
          <p:cNvPr id="45059" name="Rectangle 2">
            <a:extLst>
              <a:ext uri="{FF2B5EF4-FFF2-40B4-BE49-F238E27FC236}">
                <a16:creationId xmlns:a16="http://schemas.microsoft.com/office/drawing/2014/main" id="{D2D96A32-5007-B242-8641-A33EC76CBC16}"/>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422BC727-85CB-2940-8F50-9A841FC02A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07136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6C951B2-03B4-4749-85CA-FA906C252A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6FA116-3492-FC41-B1C6-E5CC7064F2F0}" type="slidenum">
              <a:rPr lang="en-US" altLang="en-US"/>
              <a:pPr eaLnBrk="1" hangingPunct="1"/>
              <a:t>40</a:t>
            </a:fld>
            <a:endParaRPr lang="en-US" altLang="en-US"/>
          </a:p>
        </p:txBody>
      </p:sp>
      <p:sp>
        <p:nvSpPr>
          <p:cNvPr id="46083" name="Rectangle 2">
            <a:extLst>
              <a:ext uri="{FF2B5EF4-FFF2-40B4-BE49-F238E27FC236}">
                <a16:creationId xmlns:a16="http://schemas.microsoft.com/office/drawing/2014/main" id="{35E7A3D4-D606-664A-8993-7EED88DE9732}"/>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615CD575-30D9-DA4E-AEF6-2DC9879548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00273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9951BFC-EB3F-9E46-9DD9-E1234B1726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8EF2A1-A6C0-C34E-8F67-4550DB93CF47}" type="slidenum">
              <a:rPr lang="en-US" altLang="en-US"/>
              <a:pPr eaLnBrk="1" hangingPunct="1"/>
              <a:t>41</a:t>
            </a:fld>
            <a:endParaRPr lang="en-US" altLang="en-US"/>
          </a:p>
        </p:txBody>
      </p:sp>
      <p:sp>
        <p:nvSpPr>
          <p:cNvPr id="47107" name="Rectangle 2">
            <a:extLst>
              <a:ext uri="{FF2B5EF4-FFF2-40B4-BE49-F238E27FC236}">
                <a16:creationId xmlns:a16="http://schemas.microsoft.com/office/drawing/2014/main" id="{2F578B3F-9B92-414D-BDE8-8E8D0823B114}"/>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363BBC8F-B542-BE41-94DD-B9A421C92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85473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E0049-4B2C-44A7-B93F-D0AA4B669F40}" type="slidenum">
              <a:rPr lang="en-GB">
                <a:solidFill>
                  <a:prstClr val="black"/>
                </a:solidFill>
              </a:rPr>
              <a:pPr/>
              <a:t>58</a:t>
            </a:fld>
            <a:endParaRPr lang="en-GB">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GB"/>
              <a:t>There is a great BBC Video on this topic </a:t>
            </a:r>
          </a:p>
        </p:txBody>
      </p:sp>
    </p:spTree>
    <p:extLst>
      <p:ext uri="{BB962C8B-B14F-4D97-AF65-F5344CB8AC3E}">
        <p14:creationId xmlns:p14="http://schemas.microsoft.com/office/powerpoint/2010/main" val="248068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75D09CA-29F0-E844-8F1C-1BAB19D50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E505DD-4B4E-1F45-AFA6-BC943E8D60B6}" type="slidenum">
              <a:rPr lang="en-US" altLang="en-US"/>
              <a:pPr eaLnBrk="1" hangingPunct="1"/>
              <a:t>22</a:t>
            </a:fld>
            <a:endParaRPr lang="en-US" altLang="en-US"/>
          </a:p>
        </p:txBody>
      </p:sp>
      <p:sp>
        <p:nvSpPr>
          <p:cNvPr id="27651" name="Rectangle 2">
            <a:extLst>
              <a:ext uri="{FF2B5EF4-FFF2-40B4-BE49-F238E27FC236}">
                <a16:creationId xmlns:a16="http://schemas.microsoft.com/office/drawing/2014/main" id="{205050D2-B7CB-7247-BB85-6CF49EE1D74D}"/>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6305FE2B-D1AC-EA4D-A130-EF4EFE1349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8933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C77F951-A3AD-544D-A604-FE2262B67A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1B1B00-D8DF-F743-9011-D1722636F788}" type="slidenum">
              <a:rPr lang="en-US" altLang="en-US"/>
              <a:pPr eaLnBrk="1" hangingPunct="1"/>
              <a:t>23</a:t>
            </a:fld>
            <a:endParaRPr lang="en-US" altLang="en-US"/>
          </a:p>
        </p:txBody>
      </p:sp>
      <p:sp>
        <p:nvSpPr>
          <p:cNvPr id="28675" name="Rectangle 2">
            <a:extLst>
              <a:ext uri="{FF2B5EF4-FFF2-40B4-BE49-F238E27FC236}">
                <a16:creationId xmlns:a16="http://schemas.microsoft.com/office/drawing/2014/main" id="{168787BF-532F-4D4D-AFCF-BFBBD3257660}"/>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ADEF24F4-CE16-A447-A0F0-6DF49CB58D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9052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02A502C-66DC-0444-9C72-D14C3C06E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4EB6F2-C683-024D-9BF1-CEE03ED83D5D}" type="slidenum">
              <a:rPr lang="en-US" altLang="en-US"/>
              <a:pPr eaLnBrk="1" hangingPunct="1"/>
              <a:t>24</a:t>
            </a:fld>
            <a:endParaRPr lang="en-US" altLang="en-US"/>
          </a:p>
        </p:txBody>
      </p:sp>
      <p:sp>
        <p:nvSpPr>
          <p:cNvPr id="29699" name="Rectangle 2">
            <a:extLst>
              <a:ext uri="{FF2B5EF4-FFF2-40B4-BE49-F238E27FC236}">
                <a16:creationId xmlns:a16="http://schemas.microsoft.com/office/drawing/2014/main" id="{DECB5A99-4667-4442-9F0C-B1CCF6545ADC}"/>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1D39DE7E-74C9-EC4C-AE63-73779B86F6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17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FB67910-8157-814A-80E9-5B03EE930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9D1E5B-CA14-6E42-A041-9E7B72CDB328}" type="slidenum">
              <a:rPr lang="en-US" altLang="en-US"/>
              <a:pPr eaLnBrk="1" hangingPunct="1"/>
              <a:t>25</a:t>
            </a:fld>
            <a:endParaRPr lang="en-US" altLang="en-US"/>
          </a:p>
        </p:txBody>
      </p:sp>
      <p:sp>
        <p:nvSpPr>
          <p:cNvPr id="30723" name="Rectangle 2">
            <a:extLst>
              <a:ext uri="{FF2B5EF4-FFF2-40B4-BE49-F238E27FC236}">
                <a16:creationId xmlns:a16="http://schemas.microsoft.com/office/drawing/2014/main" id="{1A2A6C2D-5D05-2649-917B-9B7910A53517}"/>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94F72FB1-9F38-9240-A8CF-31F4F3CC09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0985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63C39E6-C6EB-664C-AE37-004B071A4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DC5961-3D41-9D44-940A-D227C26966A7}" type="slidenum">
              <a:rPr lang="en-US" altLang="en-US"/>
              <a:pPr eaLnBrk="1" hangingPunct="1"/>
              <a:t>26</a:t>
            </a:fld>
            <a:endParaRPr lang="en-US" altLang="en-US"/>
          </a:p>
        </p:txBody>
      </p:sp>
      <p:sp>
        <p:nvSpPr>
          <p:cNvPr id="32771" name="Rectangle 2">
            <a:extLst>
              <a:ext uri="{FF2B5EF4-FFF2-40B4-BE49-F238E27FC236}">
                <a16:creationId xmlns:a16="http://schemas.microsoft.com/office/drawing/2014/main" id="{BC7492CE-B155-F541-8EF3-69D311000615}"/>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6525F0FA-79AB-584A-9929-E4F141788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7432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910E6A4-CCCC-1940-9DE1-CB50465C1F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E8CBCD-3F26-E042-81A5-0616E66E0B15}" type="slidenum">
              <a:rPr lang="en-US" altLang="en-US"/>
              <a:pPr eaLnBrk="1" hangingPunct="1"/>
              <a:t>27</a:t>
            </a:fld>
            <a:endParaRPr lang="en-US" altLang="en-US"/>
          </a:p>
        </p:txBody>
      </p:sp>
      <p:sp>
        <p:nvSpPr>
          <p:cNvPr id="33795" name="Rectangle 2">
            <a:extLst>
              <a:ext uri="{FF2B5EF4-FFF2-40B4-BE49-F238E27FC236}">
                <a16:creationId xmlns:a16="http://schemas.microsoft.com/office/drawing/2014/main" id="{5A700C1E-3B97-3D4F-87A7-A7D0CB20DB5A}"/>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9CC53998-B724-A345-B792-F254F39B31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494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DB836-B65D-4EDD-AB9D-25D3FEE90A9A}" type="slidenum">
              <a:rPr lang="en-US"/>
              <a:pPr/>
              <a:t>28</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636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7C1076-8FBF-444F-B83A-92EFD09C7975}"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115444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7C1076-8FBF-444F-B83A-92EFD09C7975}"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137289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7C1076-8FBF-444F-B83A-92EFD09C7975}"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186024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77D6BA12-2374-4F59-AB26-0FD12F485D09}"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237326959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F48A51-868D-4293-ABE0-855A66FB217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2665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A42D52-A914-42FB-A526-EBF44C704BB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1277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44A6B5-BBD4-4B03-9F2C-4C1152B8EEB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55434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549407-FA97-46AC-B147-2ACC6DBA1DD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27281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A7D59EE-F9B1-4B2C-AA9A-3454E26744B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383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266652-4EEC-4106-B79F-C2FB05C9083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94385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9945E3-6C86-455E-BCC4-CF8B9972870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0156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57C1076-8FBF-444F-B83A-92EFD09C7975}"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1067445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22AE66-D14F-48EB-A25A-6BD1589A8C5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2516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1CA135-279C-49D1-AC4B-128CE294354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57693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8F6517-FD43-4C33-8DC4-D89DE3AA3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96896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684B54-B44E-40F4-AFD1-A477EE0A4F4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60926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93B4B69-6311-47CC-832F-F6C81DD3CED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153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C1076-8FBF-444F-B83A-92EFD09C7975}"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229684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57C1076-8FBF-444F-B83A-92EFD09C7975}"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211517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7C1076-8FBF-444F-B83A-92EFD09C7975}" type="datetimeFigureOut">
              <a:rPr lang="en-GB" smtClean="0"/>
              <a:t>08/01/2019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132049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57C1076-8FBF-444F-B83A-92EFD09C7975}" type="datetimeFigureOut">
              <a:rPr lang="en-GB" smtClean="0"/>
              <a:t>08/01/2019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90945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C1076-8FBF-444F-B83A-92EFD09C7975}" type="datetimeFigureOut">
              <a:rPr lang="en-GB" smtClean="0"/>
              <a:t>08/01/2019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135374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C1076-8FBF-444F-B83A-92EFD09C7975}"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69829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C1076-8FBF-444F-B83A-92EFD09C7975}"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8EF80D-99D7-408D-B9D9-200ACF720DA6}" type="slidenum">
              <a:rPr lang="en-GB" smtClean="0"/>
              <a:t>‹#›</a:t>
            </a:fld>
            <a:endParaRPr lang="en-GB"/>
          </a:p>
        </p:txBody>
      </p:sp>
    </p:spTree>
    <p:extLst>
      <p:ext uri="{BB962C8B-B14F-4D97-AF65-F5344CB8AC3E}">
        <p14:creationId xmlns:p14="http://schemas.microsoft.com/office/powerpoint/2010/main" val="43322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C1076-8FBF-444F-B83A-92EFD09C7975}" type="datetimeFigureOut">
              <a:rPr lang="en-GB" smtClean="0"/>
              <a:t>08/01/2019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F80D-99D7-408D-B9D9-200ACF720DA6}" type="slidenum">
              <a:rPr lang="en-GB" smtClean="0"/>
              <a:t>‹#›</a:t>
            </a:fld>
            <a:endParaRPr lang="en-GB"/>
          </a:p>
        </p:txBody>
      </p:sp>
    </p:spTree>
    <p:extLst>
      <p:ext uri="{BB962C8B-B14F-4D97-AF65-F5344CB8AC3E}">
        <p14:creationId xmlns:p14="http://schemas.microsoft.com/office/powerpoint/2010/main" val="100254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35207BA-E190-42D1-8B59-53E1EC0260E1}" type="slidenum">
              <a:rPr lang="en-GB" smtClean="0">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391227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hyperlink" Target="http://www.scottdstrader.com/blog/resources/Sophie_Scholl.jpg" TargetMode="External"/><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hyperlink" Target="file:////E:/My%20Videos/History/Germany/Mitchell%20&amp;%20Webb%20Nazis.wmv" TargetMode="External"/><Relationship Id="rId2" Type="http://schemas.openxmlformats.org/officeDocument/2006/relationships/image" Target="../media/image30.png"/><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gif"/><Relationship Id="rId7" Type="http://schemas.openxmlformats.org/officeDocument/2006/relationships/image" Target="../media/image44.jpeg"/><Relationship Id="rId2" Type="http://schemas.openxmlformats.org/officeDocument/2006/relationships/image" Target="../media/image39.gif"/><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0" Type="http://schemas.openxmlformats.org/officeDocument/2006/relationships/image" Target="../media/image47.gif"/><Relationship Id="rId4" Type="http://schemas.openxmlformats.org/officeDocument/2006/relationships/image" Target="../media/image41.gif"/><Relationship Id="rId9" Type="http://schemas.openxmlformats.org/officeDocument/2006/relationships/image" Target="../media/image46.gi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http://www.moriel.org/assets/images/Notice%20Board/sungenis9.jpg" TargetMode="Externa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7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EF0B9D1-9446-7E48-9341-F70400ED7E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008" y="643467"/>
            <a:ext cx="6477983" cy="5571066"/>
          </a:xfrm>
          <a:prstGeom prst="rect">
            <a:avLst/>
          </a:prstGeom>
        </p:spPr>
      </p:pic>
    </p:spTree>
    <p:extLst>
      <p:ext uri="{BB962C8B-B14F-4D97-AF65-F5344CB8AC3E}">
        <p14:creationId xmlns:p14="http://schemas.microsoft.com/office/powerpoint/2010/main" val="80653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8064" y="188640"/>
            <a:ext cx="3744416" cy="5937523"/>
          </a:xfrm>
        </p:spPr>
        <p:txBody>
          <a:bodyPr>
            <a:normAutofit fontScale="70000" lnSpcReduction="20000"/>
          </a:bodyPr>
          <a:lstStyle/>
          <a:p>
            <a:pPr marL="0" indent="0" algn="just">
              <a:lnSpc>
                <a:spcPct val="120000"/>
              </a:lnSpc>
              <a:buNone/>
            </a:pPr>
            <a:r>
              <a:rPr lang="en-GB" dirty="0"/>
              <a:t>Following Hindenburg's death, Hitler merged the presidency with the office of Chancellor under the title of Leader and Chancellor making himself Germany's Head of State and Head of government. This action effectively removed the last remedy by which Hitler could be legally removed from office—and with it, all institutional checks and balances on his power.</a:t>
            </a:r>
          </a:p>
          <a:p>
            <a:pPr marL="0" indent="0" algn="just">
              <a:buNone/>
            </a:pPr>
            <a:r>
              <a:rPr lang="en-GB" sz="4100" b="1" dirty="0">
                <a:solidFill>
                  <a:srgbClr val="FF0000"/>
                </a:solidFill>
              </a:rPr>
              <a:t>What has Hitler succeeded in creating?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985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8064" y="188640"/>
            <a:ext cx="3744416" cy="5937523"/>
          </a:xfrm>
        </p:spPr>
        <p:txBody>
          <a:bodyPr>
            <a:normAutofit/>
          </a:bodyPr>
          <a:lstStyle/>
          <a:p>
            <a:pPr marL="0" indent="0" algn="just">
              <a:buNone/>
            </a:pPr>
            <a:r>
              <a:rPr lang="en-GB" sz="2200" dirty="0"/>
              <a:t>Hitler had a plebiscite held on 19 August 1934, in which the German people were asked if they approved of Hitler merging the two offices. The </a:t>
            </a:r>
            <a:r>
              <a:rPr lang="en-GB" sz="2200" i="1" dirty="0" err="1"/>
              <a:t>Ja</a:t>
            </a:r>
            <a:r>
              <a:rPr lang="en-GB" sz="2200" dirty="0"/>
              <a:t> vote amounted to 90% of the vote.</a:t>
            </a:r>
          </a:p>
          <a:p>
            <a:pPr marL="0" indent="0" algn="just">
              <a:buNone/>
            </a:pPr>
            <a:endParaRPr lang="en-GB" sz="2500" dirty="0"/>
          </a:p>
          <a:p>
            <a:pPr marL="0" indent="0" algn="ctr">
              <a:buNone/>
            </a:pPr>
            <a:r>
              <a:rPr lang="en-GB" b="1" dirty="0">
                <a:solidFill>
                  <a:srgbClr val="FF0000"/>
                </a:solidFill>
              </a:rPr>
              <a:t>Dictatorship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985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2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21"/>
            <a:ext cx="10991918"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332656"/>
            <a:ext cx="3456384" cy="3785652"/>
          </a:xfrm>
          <a:prstGeom prst="rect">
            <a:avLst/>
          </a:prstGeom>
          <a:noFill/>
        </p:spPr>
        <p:txBody>
          <a:bodyPr wrap="square" rtlCol="0">
            <a:spAutoFit/>
          </a:bodyPr>
          <a:lstStyle/>
          <a:p>
            <a:pPr algn="ctr"/>
            <a:r>
              <a:rPr lang="en-GB" sz="2400" b="1" dirty="0">
                <a:solidFill>
                  <a:schemeClr val="bg1"/>
                </a:solidFill>
              </a:rPr>
              <a:t>“I will render unconditional obedience to the Fuhrer of the German Reich and people, Adolf Hitler, the supreme commander of the armed forces, and will be ready as a brave soldier to stake my life at any time for this oath.”</a:t>
            </a:r>
          </a:p>
        </p:txBody>
      </p:sp>
      <p:sp>
        <p:nvSpPr>
          <p:cNvPr id="5" name="Rounded Rectangular Callout 4"/>
          <p:cNvSpPr/>
          <p:nvPr/>
        </p:nvSpPr>
        <p:spPr>
          <a:xfrm>
            <a:off x="251520" y="332656"/>
            <a:ext cx="3456384" cy="3785652"/>
          </a:xfrm>
          <a:prstGeom prst="wedgeRoundRectCallout">
            <a:avLst>
              <a:gd name="adj1" fmla="val 57837"/>
              <a:gd name="adj2" fmla="val 42795"/>
              <a:gd name="adj3" fmla="val 16667"/>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6005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C7C8BB-7EAC-204E-B48E-F49CF2110CD5}"/>
              </a:ext>
            </a:extLst>
          </p:cNvPr>
          <p:cNvSpPr>
            <a:spLocks noGrp="1"/>
          </p:cNvSpPr>
          <p:nvPr>
            <p:ph type="title"/>
          </p:nvPr>
        </p:nvSpPr>
        <p:spPr/>
        <p:txBody>
          <a:bodyPr/>
          <a:lstStyle/>
          <a:p>
            <a:r>
              <a:rPr lang="en-US" dirty="0"/>
              <a:t>What do we need to know?</a:t>
            </a:r>
          </a:p>
        </p:txBody>
      </p:sp>
      <p:sp>
        <p:nvSpPr>
          <p:cNvPr id="5" name="Content Placeholder 4">
            <a:extLst>
              <a:ext uri="{FF2B5EF4-FFF2-40B4-BE49-F238E27FC236}">
                <a16:creationId xmlns:a16="http://schemas.microsoft.com/office/drawing/2014/main" id="{AA1DFE27-5EEB-CF41-870C-CBEECEAF2BD6}"/>
              </a:ext>
            </a:extLst>
          </p:cNvPr>
          <p:cNvSpPr>
            <a:spLocks noGrp="1"/>
          </p:cNvSpPr>
          <p:nvPr>
            <p:ph idx="1"/>
          </p:nvPr>
        </p:nvSpPr>
        <p:spPr/>
        <p:txBody>
          <a:bodyPr/>
          <a:lstStyle/>
          <a:p>
            <a:r>
              <a:rPr lang="en-US" dirty="0"/>
              <a:t>What was the nature of opposition?</a:t>
            </a:r>
          </a:p>
          <a:p>
            <a:r>
              <a:rPr lang="en-US" dirty="0"/>
              <a:t>What was the extent of opposition?</a:t>
            </a:r>
          </a:p>
          <a:p>
            <a:r>
              <a:rPr lang="en-US" dirty="0"/>
              <a:t>How was opposition dealt with?</a:t>
            </a:r>
          </a:p>
        </p:txBody>
      </p:sp>
    </p:spTree>
    <p:extLst>
      <p:ext uri="{BB962C8B-B14F-4D97-AF65-F5344CB8AC3E}">
        <p14:creationId xmlns:p14="http://schemas.microsoft.com/office/powerpoint/2010/main" val="92003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B40B-F794-304F-B3AC-7C97DD9AE7DE}"/>
              </a:ext>
            </a:extLst>
          </p:cNvPr>
          <p:cNvSpPr>
            <a:spLocks noGrp="1"/>
          </p:cNvSpPr>
          <p:nvPr>
            <p:ph type="title"/>
          </p:nvPr>
        </p:nvSpPr>
        <p:spPr/>
        <p:txBody>
          <a:bodyPr/>
          <a:lstStyle/>
          <a:p>
            <a:r>
              <a:rPr lang="en-US" dirty="0"/>
              <a:t>Who opposed Hitler?</a:t>
            </a:r>
          </a:p>
        </p:txBody>
      </p:sp>
      <p:sp>
        <p:nvSpPr>
          <p:cNvPr id="3" name="Content Placeholder 2">
            <a:extLst>
              <a:ext uri="{FF2B5EF4-FFF2-40B4-BE49-F238E27FC236}">
                <a16:creationId xmlns:a16="http://schemas.microsoft.com/office/drawing/2014/main" id="{5E03DCA5-718B-FF43-A324-56534A8994E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753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www.mobilemarketingwatch.com/wordpress/wp-content/uploads/2011/07/Top-Secret-Tip-To-Pick-SMS-Keyword.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5"/>
            <a:ext cx="7826341" cy="6194704"/>
          </a:xfrm>
          <a:prstGeom prst="rect">
            <a:avLst/>
          </a:prstGeom>
        </p:spPr>
        <p:style>
          <a:lnRef idx="2">
            <a:schemeClr val="dk1"/>
          </a:lnRef>
          <a:fillRef idx="1">
            <a:schemeClr val="lt1"/>
          </a:fillRef>
          <a:effectRef idx="0">
            <a:schemeClr val="dk1"/>
          </a:effectRef>
          <a:fontRef idx="minor">
            <a:schemeClr val="dk1"/>
          </a:fontRef>
        </p:style>
      </p:pic>
      <p:sp>
        <p:nvSpPr>
          <p:cNvPr id="4" name="TextBox 3">
            <a:extLst>
              <a:ext uri="{FF2B5EF4-FFF2-40B4-BE49-F238E27FC236}">
                <a16:creationId xmlns:a16="http://schemas.microsoft.com/office/drawing/2014/main" id="{7ABCE86B-524C-B446-A38F-99EA5AE5E733}"/>
              </a:ext>
            </a:extLst>
          </p:cNvPr>
          <p:cNvSpPr txBox="1"/>
          <p:nvPr/>
        </p:nvSpPr>
        <p:spPr>
          <a:xfrm rot="20072890">
            <a:off x="2411760" y="3203684"/>
            <a:ext cx="4680520" cy="1384995"/>
          </a:xfrm>
          <a:prstGeom prst="rect">
            <a:avLst/>
          </a:prstGeom>
          <a:noFill/>
        </p:spPr>
        <p:txBody>
          <a:bodyPr wrap="square" rtlCol="0">
            <a:spAutoFit/>
          </a:bodyPr>
          <a:lstStyle/>
          <a:p>
            <a:pPr algn="ctr"/>
            <a:r>
              <a:rPr lang="en-US" sz="2800" dirty="0"/>
              <a:t>What can we learn from our secret file about opposition in Germany?</a:t>
            </a:r>
          </a:p>
        </p:txBody>
      </p:sp>
      <p:sp>
        <p:nvSpPr>
          <p:cNvPr id="5" name="TextBox 4">
            <a:extLst>
              <a:ext uri="{FF2B5EF4-FFF2-40B4-BE49-F238E27FC236}">
                <a16:creationId xmlns:a16="http://schemas.microsoft.com/office/drawing/2014/main" id="{015164F3-513D-1747-BE0E-6ED5E43523E9}"/>
              </a:ext>
            </a:extLst>
          </p:cNvPr>
          <p:cNvSpPr txBox="1"/>
          <p:nvPr/>
        </p:nvSpPr>
        <p:spPr>
          <a:xfrm>
            <a:off x="4427984" y="5527202"/>
            <a:ext cx="3960440" cy="1200329"/>
          </a:xfrm>
          <a:prstGeom prst="rect">
            <a:avLst/>
          </a:prstGeom>
          <a:solidFill>
            <a:srgbClr val="C00000"/>
          </a:solidFill>
        </p:spPr>
        <p:txBody>
          <a:bodyPr wrap="square" rtlCol="0">
            <a:spAutoFit/>
          </a:bodyPr>
          <a:lstStyle/>
          <a:p>
            <a:r>
              <a:rPr lang="en-US" sz="3600" dirty="0">
                <a:solidFill>
                  <a:schemeClr val="bg1"/>
                </a:solidFill>
              </a:rPr>
              <a:t>Feedback to the rest of the class</a:t>
            </a:r>
          </a:p>
        </p:txBody>
      </p:sp>
    </p:spTree>
    <p:extLst>
      <p:ext uri="{BB962C8B-B14F-4D97-AF65-F5344CB8AC3E}">
        <p14:creationId xmlns:p14="http://schemas.microsoft.com/office/powerpoint/2010/main" val="416703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97EF-A837-5542-8CB5-06ABF04BE453}"/>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014B0645-316A-5044-BBB1-11E1AEA303DD}"/>
              </a:ext>
            </a:extLst>
          </p:cNvPr>
          <p:cNvSpPr>
            <a:spLocks noGrp="1"/>
          </p:cNvSpPr>
          <p:nvPr>
            <p:ph idx="1"/>
          </p:nvPr>
        </p:nvSpPr>
        <p:spPr/>
        <p:txBody>
          <a:bodyPr>
            <a:normAutofit fontScale="92500" lnSpcReduction="10000"/>
          </a:bodyPr>
          <a:lstStyle/>
          <a:p>
            <a:r>
              <a:rPr lang="en-US" i="1" dirty="0"/>
              <a:t>Why did these people oppose the Nazis? </a:t>
            </a:r>
            <a:endParaRPr lang="en-US" dirty="0"/>
          </a:p>
          <a:p>
            <a:r>
              <a:rPr lang="en-US" i="1" dirty="0"/>
              <a:t>What did they oppose? </a:t>
            </a:r>
            <a:endParaRPr lang="en-US" dirty="0"/>
          </a:p>
          <a:p>
            <a:r>
              <a:rPr lang="en-US" i="1" dirty="0"/>
              <a:t>How did they oppose the Nazis ?</a:t>
            </a:r>
            <a:endParaRPr lang="en-US" dirty="0"/>
          </a:p>
          <a:p>
            <a:r>
              <a:rPr lang="en-US" i="1" dirty="0"/>
              <a:t>What was the impact of their actions? </a:t>
            </a:r>
            <a:endParaRPr lang="en-US" dirty="0"/>
          </a:p>
          <a:p>
            <a:r>
              <a:rPr lang="en-US" i="1" dirty="0"/>
              <a:t>Why did most opposition fail? </a:t>
            </a:r>
          </a:p>
          <a:p>
            <a:r>
              <a:rPr lang="en-US" i="1" dirty="0"/>
              <a:t>What do these cases tell us about ordinary Germans’ knowledge of Nazi crimes? </a:t>
            </a:r>
          </a:p>
          <a:p>
            <a:r>
              <a:rPr lang="en-US" i="1" dirty="0"/>
              <a:t>How far did opponents of Nazism oppose the persecution and murder of the Jews?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23807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7260"/>
            <a:ext cx="7992888" cy="666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699792" y="2276872"/>
            <a:ext cx="5987008" cy="3849291"/>
          </a:xfrm>
        </p:spPr>
        <p:txBody>
          <a:bodyPr/>
          <a:lstStyle/>
          <a:p>
            <a:pPr marL="0" indent="0">
              <a:buNone/>
            </a:pPr>
            <a:r>
              <a:rPr lang="en-GB" dirty="0"/>
              <a:t>Who opposed Hitler?</a:t>
            </a:r>
          </a:p>
          <a:p>
            <a:pPr marL="0" indent="0">
              <a:buNone/>
            </a:pPr>
            <a:endParaRPr lang="en-GB" dirty="0"/>
          </a:p>
          <a:p>
            <a:pPr marL="0" indent="0">
              <a:buNone/>
            </a:pPr>
            <a:r>
              <a:rPr lang="en-GB" dirty="0"/>
              <a:t>How could they show their opposition?</a:t>
            </a:r>
          </a:p>
        </p:txBody>
      </p:sp>
    </p:spTree>
    <p:extLst>
      <p:ext uri="{BB962C8B-B14F-4D97-AF65-F5344CB8AC3E}">
        <p14:creationId xmlns:p14="http://schemas.microsoft.com/office/powerpoint/2010/main" val="12233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rot="18942089">
            <a:off x="1939060" y="382618"/>
            <a:ext cx="2241088" cy="7250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a:solidFill>
                  <a:schemeClr val="bg1"/>
                </a:solidFill>
              </a:rPr>
              <a:t>CHURCH</a:t>
            </a:r>
          </a:p>
        </p:txBody>
      </p:sp>
      <p:sp>
        <p:nvSpPr>
          <p:cNvPr id="12" name="Rectangle 11"/>
          <p:cNvSpPr/>
          <p:nvPr/>
        </p:nvSpPr>
        <p:spPr>
          <a:xfrm rot="2719930">
            <a:off x="837076" y="4602843"/>
            <a:ext cx="2241088" cy="7250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FAMILIES</a:t>
            </a:r>
          </a:p>
        </p:txBody>
      </p:sp>
      <p:sp>
        <p:nvSpPr>
          <p:cNvPr id="14" name="Rectangle 13"/>
          <p:cNvSpPr/>
          <p:nvPr/>
        </p:nvSpPr>
        <p:spPr>
          <a:xfrm rot="18942089">
            <a:off x="4746483" y="5458069"/>
            <a:ext cx="2241088" cy="7250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SCHOOLS</a:t>
            </a:r>
          </a:p>
        </p:txBody>
      </p:sp>
      <p:sp>
        <p:nvSpPr>
          <p:cNvPr id="11" name="Rectangle 10"/>
          <p:cNvSpPr/>
          <p:nvPr/>
        </p:nvSpPr>
        <p:spPr>
          <a:xfrm rot="2719930">
            <a:off x="5830637" y="1482284"/>
            <a:ext cx="2241088" cy="7250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a:solidFill>
                  <a:schemeClr val="bg1"/>
                </a:solidFill>
              </a:rPr>
              <a:t>UNIONS</a:t>
            </a:r>
          </a:p>
        </p:txBody>
      </p:sp>
      <p:sp>
        <p:nvSpPr>
          <p:cNvPr id="7" name="Rectangle 6"/>
          <p:cNvSpPr/>
          <p:nvPr/>
        </p:nvSpPr>
        <p:spPr>
          <a:xfrm rot="2719930">
            <a:off x="4801160" y="4367733"/>
            <a:ext cx="2132688" cy="7250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a:solidFill>
                  <a:schemeClr val="bg1"/>
                </a:solidFill>
              </a:rPr>
              <a:t>CHILDREN</a:t>
            </a:r>
          </a:p>
        </p:txBody>
      </p:sp>
      <p:sp>
        <p:nvSpPr>
          <p:cNvPr id="8" name="Rectangle 7"/>
          <p:cNvSpPr/>
          <p:nvPr/>
        </p:nvSpPr>
        <p:spPr>
          <a:xfrm rot="2719930">
            <a:off x="1948669" y="1482286"/>
            <a:ext cx="2241088" cy="7250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RELIGION</a:t>
            </a:r>
          </a:p>
        </p:txBody>
      </p:sp>
      <p:sp>
        <p:nvSpPr>
          <p:cNvPr id="9" name="Rectangle 8"/>
          <p:cNvSpPr/>
          <p:nvPr/>
        </p:nvSpPr>
        <p:spPr>
          <a:xfrm rot="18887033">
            <a:off x="4754995" y="1481206"/>
            <a:ext cx="2241088" cy="7250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a:solidFill>
                  <a:schemeClr val="bg1"/>
                </a:solidFill>
              </a:rPr>
              <a:t>WORKERS</a:t>
            </a:r>
          </a:p>
        </p:txBody>
      </p:sp>
      <p:sp>
        <p:nvSpPr>
          <p:cNvPr id="10" name="Rectangle 9"/>
          <p:cNvSpPr/>
          <p:nvPr/>
        </p:nvSpPr>
        <p:spPr>
          <a:xfrm rot="18942089">
            <a:off x="1932862" y="4612574"/>
            <a:ext cx="2241088" cy="7250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PEOPLE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06" r="9904" b="31261"/>
          <a:stretch/>
        </p:blipFill>
        <p:spPr bwMode="auto">
          <a:xfrm>
            <a:off x="3491880" y="2027830"/>
            <a:ext cx="2028392" cy="270244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32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4" grpId="0" animBg="1"/>
      <p:bldP spid="11"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Leber">
            <a:extLst>
              <a:ext uri="{FF2B5EF4-FFF2-40B4-BE49-F238E27FC236}">
                <a16:creationId xmlns:a16="http://schemas.microsoft.com/office/drawing/2014/main" id="{703D36A4-BB14-BA49-A2FA-3BAE55F57F37}"/>
              </a:ext>
            </a:extLst>
          </p:cNvPr>
          <p:cNvPicPr>
            <a:picLocks noChangeAspect="1" noChangeArrowheads="1"/>
          </p:cNvPicPr>
          <p:nvPr/>
        </p:nvPicPr>
        <p:blipFill>
          <a:blip r:embed="rId3">
            <a:lum bright="50000" contrast="-70000"/>
            <a:extLst>
              <a:ext uri="{28A0092B-C50C-407E-A947-70E740481C1C}">
                <a14:useLocalDpi xmlns:a14="http://schemas.microsoft.com/office/drawing/2010/main" val="0"/>
              </a:ext>
            </a:extLst>
          </a:blip>
          <a:srcRect/>
          <a:stretch>
            <a:fillRect/>
          </a:stretch>
        </p:blipFill>
        <p:spPr bwMode="auto">
          <a:xfrm>
            <a:off x="7315200" y="3429000"/>
            <a:ext cx="1828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dermut">
            <a:extLst>
              <a:ext uri="{FF2B5EF4-FFF2-40B4-BE49-F238E27FC236}">
                <a16:creationId xmlns:a16="http://schemas.microsoft.com/office/drawing/2014/main" id="{8DCFDF09-EA83-E444-81F9-7BE7B8D42B93}"/>
              </a:ext>
            </a:extLst>
          </p:cNvPr>
          <p:cNvPicPr>
            <a:picLocks noChangeAspect="1" noChangeArrowheads="1"/>
          </p:cNvPicPr>
          <p:nvPr/>
        </p:nvPicPr>
        <p:blipFill>
          <a:blip r:embed="rId4">
            <a:lum bright="50000" contrast="-70000"/>
            <a:extLst>
              <a:ext uri="{28A0092B-C50C-407E-A947-70E740481C1C}">
                <a14:useLocalDpi xmlns:a14="http://schemas.microsoft.com/office/drawing/2010/main" val="0"/>
              </a:ext>
            </a:extLst>
          </a:blip>
          <a:srcRect/>
          <a:stretch>
            <a:fillRect/>
          </a:stretch>
        </p:blipFill>
        <p:spPr bwMode="auto">
          <a:xfrm>
            <a:off x="5486400" y="34290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pw_A005P04">
            <a:extLst>
              <a:ext uri="{FF2B5EF4-FFF2-40B4-BE49-F238E27FC236}">
                <a16:creationId xmlns:a16="http://schemas.microsoft.com/office/drawing/2014/main" id="{186C784D-8DA6-BB44-B576-6D4E1C3B9A82}"/>
              </a:ext>
            </a:extLst>
          </p:cNvPr>
          <p:cNvPicPr>
            <a:picLocks noChangeAspect="1" noChangeArrowheads="1"/>
          </p:cNvPicPr>
          <p:nvPr/>
        </p:nvPicPr>
        <p:blipFill>
          <a:blip r:embed="rId5">
            <a:lum bright="48000" contrast="-70000"/>
            <a:extLst>
              <a:ext uri="{28A0092B-C50C-407E-A947-70E740481C1C}">
                <a14:useLocalDpi xmlns:a14="http://schemas.microsoft.com/office/drawing/2010/main" val="0"/>
              </a:ext>
            </a:extLst>
          </a:blip>
          <a:srcRect/>
          <a:stretch>
            <a:fillRect/>
          </a:stretch>
        </p:blipFill>
        <p:spPr bwMode="auto">
          <a:xfrm>
            <a:off x="3657600" y="3429000"/>
            <a:ext cx="1828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GottschalkJoachim">
            <a:extLst>
              <a:ext uri="{FF2B5EF4-FFF2-40B4-BE49-F238E27FC236}">
                <a16:creationId xmlns:a16="http://schemas.microsoft.com/office/drawing/2014/main" id="{BEE19A10-C1AD-7D45-81E7-6A820632F3B5}"/>
              </a:ext>
            </a:extLst>
          </p:cNvPr>
          <p:cNvPicPr>
            <a:picLocks noChangeAspect="1" noChangeArrowheads="1"/>
          </p:cNvPicPr>
          <p:nvPr/>
        </p:nvPicPr>
        <p:blipFill>
          <a:blip r:embed="rId6">
            <a:lum bright="54000" contrast="-70000"/>
            <a:extLst>
              <a:ext uri="{28A0092B-C50C-407E-A947-70E740481C1C}">
                <a14:useLocalDpi xmlns:a14="http://schemas.microsoft.com/office/drawing/2010/main" val="0"/>
              </a:ext>
            </a:extLst>
          </a:blip>
          <a:srcRect/>
          <a:stretch>
            <a:fillRect/>
          </a:stretch>
        </p:blipFill>
        <p:spPr bwMode="auto">
          <a:xfrm>
            <a:off x="1981200" y="34290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Sophie_Scholl">
            <a:hlinkClick r:id="rId7"/>
            <a:extLst>
              <a:ext uri="{FF2B5EF4-FFF2-40B4-BE49-F238E27FC236}">
                <a16:creationId xmlns:a16="http://schemas.microsoft.com/office/drawing/2014/main" id="{B71F53CB-23FA-914A-A533-3941FC5E9F62}"/>
              </a:ext>
            </a:extLst>
          </p:cNvPr>
          <p:cNvPicPr>
            <a:picLocks noChangeAspect="1" noChangeArrowheads="1"/>
          </p:cNvPicPr>
          <p:nvPr/>
        </p:nvPicPr>
        <p:blipFill>
          <a:blip r:embed="rId8">
            <a:lum bright="50000" contrast="-70000"/>
            <a:extLst>
              <a:ext uri="{28A0092B-C50C-407E-A947-70E740481C1C}">
                <a14:useLocalDpi xmlns:a14="http://schemas.microsoft.com/office/drawing/2010/main" val="0"/>
              </a:ext>
            </a:extLst>
          </a:blip>
          <a:srcRect/>
          <a:stretch>
            <a:fillRect/>
          </a:stretch>
        </p:blipFill>
        <p:spPr bwMode="auto">
          <a:xfrm>
            <a:off x="0" y="3429000"/>
            <a:ext cx="1981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von_Stauffenberg">
            <a:extLst>
              <a:ext uri="{FF2B5EF4-FFF2-40B4-BE49-F238E27FC236}">
                <a16:creationId xmlns:a16="http://schemas.microsoft.com/office/drawing/2014/main" id="{53B4C70E-D08D-8545-84CC-D3AD3B2104CC}"/>
              </a:ext>
            </a:extLst>
          </p:cNvPr>
          <p:cNvPicPr>
            <a:picLocks noChangeAspect="1" noChangeArrowheads="1"/>
          </p:cNvPicPr>
          <p:nvPr/>
        </p:nvPicPr>
        <p:blipFill>
          <a:blip r:embed="rId9">
            <a:lum bright="52000" contrast="-70000"/>
            <a:extLst>
              <a:ext uri="{28A0092B-C50C-407E-A947-70E740481C1C}">
                <a14:useLocalDpi xmlns:a14="http://schemas.microsoft.com/office/drawing/2010/main" val="0"/>
              </a:ext>
            </a:extLst>
          </a:blip>
          <a:srcRect/>
          <a:stretch>
            <a:fillRect/>
          </a:stretch>
        </p:blipFill>
        <p:spPr bwMode="auto">
          <a:xfrm>
            <a:off x="1981200" y="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intro_bonhoeffer_portraet_g">
            <a:extLst>
              <a:ext uri="{FF2B5EF4-FFF2-40B4-BE49-F238E27FC236}">
                <a16:creationId xmlns:a16="http://schemas.microsoft.com/office/drawing/2014/main" id="{3FA63C1F-C73B-A84F-A819-719A93AB5F8D}"/>
              </a:ext>
            </a:extLst>
          </p:cNvPr>
          <p:cNvPicPr>
            <a:picLocks noChangeAspect="1" noChangeArrowheads="1"/>
          </p:cNvPicPr>
          <p:nvPr/>
        </p:nvPicPr>
        <p:blipFill>
          <a:blip r:embed="rId10">
            <a:lum bright="46000" contrast="-70000"/>
            <a:extLst>
              <a:ext uri="{28A0092B-C50C-407E-A947-70E740481C1C}">
                <a14:useLocalDpi xmlns:a14="http://schemas.microsoft.com/office/drawing/2010/main" val="0"/>
              </a:ext>
            </a:extLst>
          </a:blip>
          <a:srcRect/>
          <a:stretch>
            <a:fillRect/>
          </a:stretch>
        </p:blipFill>
        <p:spPr bwMode="auto">
          <a:xfrm>
            <a:off x="7315200" y="0"/>
            <a:ext cx="1828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Goerdeler2">
            <a:extLst>
              <a:ext uri="{FF2B5EF4-FFF2-40B4-BE49-F238E27FC236}">
                <a16:creationId xmlns:a16="http://schemas.microsoft.com/office/drawing/2014/main" id="{FA2CAC33-37A6-F54B-BE55-7D7B98EDA20E}"/>
              </a:ext>
            </a:extLst>
          </p:cNvPr>
          <p:cNvPicPr>
            <a:picLocks noChangeAspect="1" noChangeArrowheads="1"/>
          </p:cNvPicPr>
          <p:nvPr/>
        </p:nvPicPr>
        <p:blipFill>
          <a:blip r:embed="rId11">
            <a:lum bright="54000" contrast="-70000"/>
            <a:extLst>
              <a:ext uri="{28A0092B-C50C-407E-A947-70E740481C1C}">
                <a14:useLocalDpi xmlns:a14="http://schemas.microsoft.com/office/drawing/2010/main" val="0"/>
              </a:ext>
            </a:extLst>
          </a:blip>
          <a:srcRect/>
          <a:stretch>
            <a:fillRect/>
          </a:stretch>
        </p:blipFill>
        <p:spPr bwMode="auto">
          <a:xfrm>
            <a:off x="5486400" y="0"/>
            <a:ext cx="1828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Hans%20Oster">
            <a:extLst>
              <a:ext uri="{FF2B5EF4-FFF2-40B4-BE49-F238E27FC236}">
                <a16:creationId xmlns:a16="http://schemas.microsoft.com/office/drawing/2014/main" id="{95F7B647-59A8-AE42-9EC5-39C8691AD828}"/>
              </a:ext>
            </a:extLst>
          </p:cNvPr>
          <p:cNvPicPr>
            <a:picLocks noChangeAspect="1" noChangeArrowheads="1"/>
          </p:cNvPicPr>
          <p:nvPr/>
        </p:nvPicPr>
        <p:blipFill>
          <a:blip r:embed="rId12">
            <a:lum bright="56000" contrast="-70000"/>
            <a:extLst>
              <a:ext uri="{28A0092B-C50C-407E-A947-70E740481C1C}">
                <a14:useLocalDpi xmlns:a14="http://schemas.microsoft.com/office/drawing/2010/main" val="0"/>
              </a:ext>
            </a:extLst>
          </a:blip>
          <a:srcRect/>
          <a:stretch>
            <a:fillRect/>
          </a:stretch>
        </p:blipFill>
        <p:spPr bwMode="auto">
          <a:xfrm>
            <a:off x="3657600" y="0"/>
            <a:ext cx="1828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Beckco">
            <a:extLst>
              <a:ext uri="{FF2B5EF4-FFF2-40B4-BE49-F238E27FC236}">
                <a16:creationId xmlns:a16="http://schemas.microsoft.com/office/drawing/2014/main" id="{D7D15621-8456-0D4E-A3CA-4D3F38C585D9}"/>
              </a:ext>
            </a:extLst>
          </p:cNvPr>
          <p:cNvPicPr>
            <a:picLocks noChangeAspect="1" noChangeArrowheads="1"/>
          </p:cNvPicPr>
          <p:nvPr/>
        </p:nvPicPr>
        <p:blipFill>
          <a:blip r:embed="rId13">
            <a:lum bright="58000" contrast="-70000"/>
            <a:extLst>
              <a:ext uri="{28A0092B-C50C-407E-A947-70E740481C1C}">
                <a14:useLocalDpi xmlns:a14="http://schemas.microsoft.com/office/drawing/2010/main" val="0"/>
              </a:ext>
            </a:extLst>
          </a:blip>
          <a:srcRect/>
          <a:stretch>
            <a:fillRect/>
          </a:stretch>
        </p:blipFill>
        <p:spPr bwMode="auto">
          <a:xfrm>
            <a:off x="0" y="0"/>
            <a:ext cx="19716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Rectangle 12">
            <a:extLst>
              <a:ext uri="{FF2B5EF4-FFF2-40B4-BE49-F238E27FC236}">
                <a16:creationId xmlns:a16="http://schemas.microsoft.com/office/drawing/2014/main" id="{833FAF36-CD53-F647-BE25-BB16FE0B3D83}"/>
              </a:ext>
            </a:extLst>
          </p:cNvPr>
          <p:cNvSpPr>
            <a:spLocks noGrp="1" noChangeArrowheads="1"/>
          </p:cNvSpPr>
          <p:nvPr>
            <p:ph type="title"/>
          </p:nvPr>
        </p:nvSpPr>
        <p:spPr/>
        <p:txBody>
          <a:bodyPr/>
          <a:lstStyle/>
          <a:p>
            <a:pPr eaLnBrk="1" hangingPunct="1"/>
            <a:r>
              <a:rPr lang="en-US" altLang="en-US" sz="4000">
                <a:solidFill>
                  <a:schemeClr val="accent2"/>
                </a:solidFill>
              </a:rPr>
              <a:t>Groups providing some opposition </a:t>
            </a:r>
          </a:p>
        </p:txBody>
      </p:sp>
      <p:sp>
        <p:nvSpPr>
          <p:cNvPr id="3085" name="Rectangle 14">
            <a:extLst>
              <a:ext uri="{FF2B5EF4-FFF2-40B4-BE49-F238E27FC236}">
                <a16:creationId xmlns:a16="http://schemas.microsoft.com/office/drawing/2014/main" id="{C747A488-5D54-B446-BF7F-6C396D6A3E67}"/>
              </a:ext>
            </a:extLst>
          </p:cNvPr>
          <p:cNvSpPr>
            <a:spLocks noGrp="1" noChangeArrowheads="1"/>
          </p:cNvSpPr>
          <p:nvPr>
            <p:ph type="body" idx="1"/>
          </p:nvPr>
        </p:nvSpPr>
        <p:spPr>
          <a:xfrm>
            <a:off x="457200" y="1600200"/>
            <a:ext cx="8229600" cy="4724400"/>
          </a:xfrm>
        </p:spPr>
        <p:txBody>
          <a:bodyPr/>
          <a:lstStyle/>
          <a:p>
            <a:pPr eaLnBrk="1" hangingPunct="1"/>
            <a:r>
              <a:rPr lang="en-US" altLang="en-US">
                <a:solidFill>
                  <a:schemeClr val="accent2"/>
                </a:solidFill>
              </a:rPr>
              <a:t>The Churches</a:t>
            </a:r>
          </a:p>
          <a:p>
            <a:pPr eaLnBrk="1" hangingPunct="1"/>
            <a:r>
              <a:rPr lang="en-US" altLang="en-US">
                <a:solidFill>
                  <a:schemeClr val="accent2"/>
                </a:solidFill>
              </a:rPr>
              <a:t>Youth</a:t>
            </a:r>
          </a:p>
          <a:p>
            <a:pPr eaLnBrk="1" hangingPunct="1"/>
            <a:r>
              <a:rPr lang="en-US" altLang="en-US">
                <a:solidFill>
                  <a:schemeClr val="accent2"/>
                </a:solidFill>
              </a:rPr>
              <a:t>The army</a:t>
            </a:r>
          </a:p>
          <a:p>
            <a:pPr eaLnBrk="1" hangingPunct="1"/>
            <a:r>
              <a:rPr lang="en-US" altLang="en-US">
                <a:solidFill>
                  <a:schemeClr val="accent2"/>
                </a:solidFill>
              </a:rPr>
              <a:t>Government and the Civil service</a:t>
            </a:r>
          </a:p>
          <a:p>
            <a:pPr eaLnBrk="1" hangingPunct="1"/>
            <a:r>
              <a:rPr lang="en-US" altLang="en-US">
                <a:solidFill>
                  <a:schemeClr val="accent2"/>
                </a:solidFill>
              </a:rPr>
              <a:t>Judiciary</a:t>
            </a:r>
          </a:p>
          <a:p>
            <a:pPr eaLnBrk="1" hangingPunct="1"/>
            <a:r>
              <a:rPr lang="en-US" altLang="en-US">
                <a:solidFill>
                  <a:schemeClr val="accent2"/>
                </a:solidFill>
              </a:rPr>
              <a:t>The workers</a:t>
            </a:r>
          </a:p>
          <a:p>
            <a:pPr eaLnBrk="1" hangingPunct="1"/>
            <a:r>
              <a:rPr lang="en-US" altLang="en-US">
                <a:solidFill>
                  <a:schemeClr val="accent2"/>
                </a:solidFill>
              </a:rPr>
              <a:t>Opposition parties</a:t>
            </a:r>
          </a:p>
          <a:p>
            <a:pPr eaLnBrk="1" hangingPunct="1"/>
            <a:r>
              <a:rPr lang="en-US" altLang="en-US">
                <a:solidFill>
                  <a:schemeClr val="accent2"/>
                </a:solidFill>
              </a:rPr>
              <a:t>Traditional elites</a:t>
            </a:r>
          </a:p>
        </p:txBody>
      </p:sp>
    </p:spTree>
    <p:extLst>
      <p:ext uri="{BB962C8B-B14F-4D97-AF65-F5344CB8AC3E}">
        <p14:creationId xmlns:p14="http://schemas.microsoft.com/office/powerpoint/2010/main" val="40038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34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09F5CC2-3228-9549-A439-806203D3BE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00" y="1077595"/>
            <a:ext cx="8178799" cy="4702809"/>
          </a:xfrm>
          <a:prstGeom prst="rect">
            <a:avLst/>
          </a:prstGeom>
        </p:spPr>
      </p:pic>
    </p:spTree>
    <p:extLst>
      <p:ext uri="{BB962C8B-B14F-4D97-AF65-F5344CB8AC3E}">
        <p14:creationId xmlns:p14="http://schemas.microsoft.com/office/powerpoint/2010/main" val="380406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BF25491-8F2F-2A47-A7BB-E7C11CA2E2C0}"/>
              </a:ext>
            </a:extLst>
          </p:cNvPr>
          <p:cNvSpPr>
            <a:spLocks noGrp="1"/>
          </p:cNvSpPr>
          <p:nvPr>
            <p:ph type="title"/>
          </p:nvPr>
        </p:nvSpPr>
        <p:spPr/>
        <p:txBody>
          <a:bodyPr/>
          <a:lstStyle/>
          <a:p>
            <a:pPr eaLnBrk="1" hangingPunct="1"/>
            <a:r>
              <a:rPr lang="en-US" altLang="en-US"/>
              <a:t>Why did groups resist?</a:t>
            </a:r>
          </a:p>
        </p:txBody>
      </p:sp>
      <p:sp>
        <p:nvSpPr>
          <p:cNvPr id="4099" name="Content Placeholder 2">
            <a:extLst>
              <a:ext uri="{FF2B5EF4-FFF2-40B4-BE49-F238E27FC236}">
                <a16:creationId xmlns:a16="http://schemas.microsoft.com/office/drawing/2014/main" id="{E30163E2-F0B4-354B-96F6-2D0DD93AF802}"/>
              </a:ext>
            </a:extLst>
          </p:cNvPr>
          <p:cNvSpPr>
            <a:spLocks noGrp="1"/>
          </p:cNvSpPr>
          <p:nvPr>
            <p:ph idx="1"/>
          </p:nvPr>
        </p:nvSpPr>
        <p:spPr/>
        <p:txBody>
          <a:bodyPr/>
          <a:lstStyle/>
          <a:p>
            <a:pPr eaLnBrk="1" hangingPunct="1"/>
            <a:endParaRPr lang="en-US" altLang="en-US"/>
          </a:p>
        </p:txBody>
      </p:sp>
      <p:graphicFrame>
        <p:nvGraphicFramePr>
          <p:cNvPr id="4" name="Table 3">
            <a:extLst>
              <a:ext uri="{FF2B5EF4-FFF2-40B4-BE49-F238E27FC236}">
                <a16:creationId xmlns:a16="http://schemas.microsoft.com/office/drawing/2014/main" id="{7FEA4287-0F1B-0D49-B782-DA21B01D874A}"/>
              </a:ext>
            </a:extLst>
          </p:cNvPr>
          <p:cNvGraphicFramePr>
            <a:graphicFrameLocks noGrp="1"/>
          </p:cNvGraphicFramePr>
          <p:nvPr/>
        </p:nvGraphicFramePr>
        <p:xfrm>
          <a:off x="0" y="0"/>
          <a:ext cx="9144000" cy="6915152"/>
        </p:xfrm>
        <a:graphic>
          <a:graphicData uri="http://schemas.openxmlformats.org/drawingml/2006/table">
            <a:tbl>
              <a:tblPr firstRow="1" bandRow="1">
                <a:tableStyleId>{5C22544A-7EE6-4342-B048-85BDC9FD1C3A}</a:tableStyleId>
              </a:tblPr>
              <a:tblGrid>
                <a:gridCol w="1677799">
                  <a:extLst>
                    <a:ext uri="{9D8B030D-6E8A-4147-A177-3AD203B41FA5}">
                      <a16:colId xmlns:a16="http://schemas.microsoft.com/office/drawing/2014/main" val="20000"/>
                    </a:ext>
                  </a:extLst>
                </a:gridCol>
                <a:gridCol w="3558509">
                  <a:extLst>
                    <a:ext uri="{9D8B030D-6E8A-4147-A177-3AD203B41FA5}">
                      <a16:colId xmlns:a16="http://schemas.microsoft.com/office/drawing/2014/main" val="20001"/>
                    </a:ext>
                  </a:extLst>
                </a:gridCol>
                <a:gridCol w="3907692">
                  <a:extLst>
                    <a:ext uri="{9D8B030D-6E8A-4147-A177-3AD203B41FA5}">
                      <a16:colId xmlns:a16="http://schemas.microsoft.com/office/drawing/2014/main" val="20002"/>
                    </a:ext>
                  </a:extLst>
                </a:gridCol>
              </a:tblGrid>
              <a:tr h="457217">
                <a:tc>
                  <a:txBody>
                    <a:bodyPr/>
                    <a:lstStyle/>
                    <a:p>
                      <a:endParaRPr lang="en-US" sz="1800" dirty="0"/>
                    </a:p>
                  </a:txBody>
                  <a:tcPr marT="45722" marB="45722"/>
                </a:tc>
                <a:tc>
                  <a:txBody>
                    <a:bodyPr/>
                    <a:lstStyle/>
                    <a:p>
                      <a:r>
                        <a:rPr lang="en-US" sz="1800" dirty="0"/>
                        <a:t>Why did they oppose?</a:t>
                      </a:r>
                    </a:p>
                  </a:txBody>
                  <a:tcPr marT="45722" marB="45722"/>
                </a:tc>
                <a:tc>
                  <a:txBody>
                    <a:bodyPr/>
                    <a:lstStyle/>
                    <a:p>
                      <a:r>
                        <a:rPr lang="en-US" sz="1800" dirty="0"/>
                        <a:t>What did they do?</a:t>
                      </a:r>
                    </a:p>
                  </a:txBody>
                  <a:tcPr marT="45722" marB="45722"/>
                </a:tc>
                <a:extLst>
                  <a:ext uri="{0D108BD9-81ED-4DB2-BD59-A6C34878D82A}">
                    <a16:rowId xmlns:a16="http://schemas.microsoft.com/office/drawing/2014/main" val="10000"/>
                  </a:ext>
                </a:extLst>
              </a:tr>
              <a:tr h="898452">
                <a:tc>
                  <a:txBody>
                    <a:bodyPr/>
                    <a:lstStyle/>
                    <a:p>
                      <a:r>
                        <a:rPr lang="en-US" sz="1400" dirty="0"/>
                        <a:t>Churches:</a:t>
                      </a: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Defend church against interference, criticized sterilization, euthanasia</a:t>
                      </a:r>
                    </a:p>
                    <a:p>
                      <a:endParaRPr lang="en-US" sz="1400" dirty="0"/>
                    </a:p>
                  </a:txBody>
                  <a:tcPr marT="45722" marB="45722"/>
                </a:tc>
                <a:tc>
                  <a:txBody>
                    <a:bodyPr/>
                    <a:lstStyle/>
                    <a:p>
                      <a:r>
                        <a:rPr lang="en-US" sz="1400" dirty="0"/>
                        <a:t>Spoke out in sermons, Confessional Church split from Reich Church</a:t>
                      </a:r>
                    </a:p>
                  </a:txBody>
                  <a:tcPr marT="45722" marB="45722"/>
                </a:tc>
                <a:extLst>
                  <a:ext uri="{0D108BD9-81ED-4DB2-BD59-A6C34878D82A}">
                    <a16:rowId xmlns:a16="http://schemas.microsoft.com/office/drawing/2014/main" val="10001"/>
                  </a:ext>
                </a:extLst>
              </a:tr>
              <a:tr h="944914">
                <a:tc>
                  <a:txBody>
                    <a:bodyPr/>
                    <a:lstStyle/>
                    <a:p>
                      <a:r>
                        <a:rPr lang="en-US" sz="1400" dirty="0"/>
                        <a:t>Youth</a:t>
                      </a:r>
                    </a:p>
                  </a:txBody>
                  <a:tcPr marT="45722" marB="45722"/>
                </a:tc>
                <a:tc>
                  <a:txBody>
                    <a:bodyPr/>
                    <a:lstStyle/>
                    <a:p>
                      <a:r>
                        <a:rPr lang="en-US" sz="1400" dirty="0"/>
                        <a:t>Inspired by Galen’s sermon (White Rose movement), Swing Movement – Nazi</a:t>
                      </a:r>
                      <a:r>
                        <a:rPr lang="en-US" sz="1400" baseline="0" dirty="0"/>
                        <a:t> restrictions in culture</a:t>
                      </a:r>
                      <a:r>
                        <a:rPr lang="en-US" sz="1400" dirty="0"/>
                        <a:t>,</a:t>
                      </a:r>
                      <a:r>
                        <a:rPr lang="en-US" sz="1400" baseline="0" dirty="0"/>
                        <a:t> Edelweiss Pirates: Hitler Youth </a:t>
                      </a:r>
                      <a:endParaRPr lang="en-US" sz="1400" dirty="0"/>
                    </a:p>
                  </a:txBody>
                  <a:tcPr marT="45722" marB="45722"/>
                </a:tc>
                <a:tc>
                  <a:txBody>
                    <a:bodyPr/>
                    <a:lstStyle/>
                    <a:p>
                      <a:r>
                        <a:rPr lang="en-US" sz="1400" dirty="0"/>
                        <a:t>Leaflets – details</a:t>
                      </a:r>
                      <a:r>
                        <a:rPr lang="en-US" sz="1400" baseline="0" dirty="0"/>
                        <a:t> about euthanasia &amp; atrocities on Eastern Europe</a:t>
                      </a:r>
                      <a:endParaRPr lang="en-US" sz="1400" dirty="0"/>
                    </a:p>
                  </a:txBody>
                  <a:tcPr marT="45722" marB="45722"/>
                </a:tc>
                <a:extLst>
                  <a:ext uri="{0D108BD9-81ED-4DB2-BD59-A6C34878D82A}">
                    <a16:rowId xmlns:a16="http://schemas.microsoft.com/office/drawing/2014/main" val="10002"/>
                  </a:ext>
                </a:extLst>
              </a:tr>
              <a:tr h="731547">
                <a:tc>
                  <a:txBody>
                    <a:bodyPr/>
                    <a:lstStyle/>
                    <a:p>
                      <a:r>
                        <a:rPr lang="en-US" sz="1400" dirty="0"/>
                        <a:t>Army</a:t>
                      </a:r>
                    </a:p>
                  </a:txBody>
                  <a:tcPr marT="45722" marB="45722"/>
                </a:tc>
                <a:tc>
                  <a:txBody>
                    <a:bodyPr/>
                    <a:lstStyle/>
                    <a:p>
                      <a:r>
                        <a:rPr lang="en-US" sz="1400" dirty="0"/>
                        <a:t>Suspicious</a:t>
                      </a:r>
                      <a:r>
                        <a:rPr lang="en-US" sz="1400" baseline="0" dirty="0"/>
                        <a:t> of Hitler’s foreign policy. Concerned of how radical it was becoming. </a:t>
                      </a:r>
                      <a:endParaRPr lang="en-US" sz="1400" dirty="0"/>
                    </a:p>
                  </a:txBody>
                  <a:tcPr marT="45722" marB="45722"/>
                </a:tc>
                <a:tc>
                  <a:txBody>
                    <a:bodyPr/>
                    <a:lstStyle/>
                    <a:p>
                      <a:r>
                        <a:rPr lang="en-US" sz="1400" dirty="0"/>
                        <a:t>Beck planned to arrest Hitler in 1938. Bomb Plot in 1944. </a:t>
                      </a:r>
                      <a:r>
                        <a:rPr lang="en-US" sz="1400" dirty="0" err="1"/>
                        <a:t>Abwehr</a:t>
                      </a:r>
                      <a:r>
                        <a:rPr lang="en-US" sz="1400" dirty="0"/>
                        <a:t> helped Jews</a:t>
                      </a:r>
                      <a:r>
                        <a:rPr lang="en-US" sz="1400" baseline="0" dirty="0"/>
                        <a:t> leave. </a:t>
                      </a:r>
                      <a:endParaRPr lang="en-US" sz="1400" dirty="0"/>
                    </a:p>
                  </a:txBody>
                  <a:tcPr marT="45722" marB="45722"/>
                </a:tc>
                <a:extLst>
                  <a:ext uri="{0D108BD9-81ED-4DB2-BD59-A6C34878D82A}">
                    <a16:rowId xmlns:a16="http://schemas.microsoft.com/office/drawing/2014/main" val="10003"/>
                  </a:ext>
                </a:extLst>
              </a:tr>
              <a:tr h="898452">
                <a:tc>
                  <a:txBody>
                    <a:bodyPr/>
                    <a:lstStyle/>
                    <a:p>
                      <a:r>
                        <a:rPr lang="en-US" sz="1400" dirty="0"/>
                        <a:t>Government and civil service</a:t>
                      </a:r>
                    </a:p>
                  </a:txBody>
                  <a:tcPr marT="45722" marB="45722"/>
                </a:tc>
                <a:tc>
                  <a:txBody>
                    <a:bodyPr/>
                    <a:lstStyle/>
                    <a:p>
                      <a:r>
                        <a:rPr lang="en-US" sz="1400" dirty="0"/>
                        <a:t>Greater freedom, anti-</a:t>
                      </a:r>
                      <a:r>
                        <a:rPr lang="en-US" sz="1400" dirty="0" err="1"/>
                        <a:t>semitic</a:t>
                      </a:r>
                      <a:r>
                        <a:rPr lang="en-US" sz="1400" dirty="0"/>
                        <a:t> violence, </a:t>
                      </a:r>
                    </a:p>
                  </a:txBody>
                  <a:tcPr marT="45722" marB="45722"/>
                </a:tc>
                <a:tc>
                  <a:txBody>
                    <a:bodyPr/>
                    <a:lstStyle/>
                    <a:p>
                      <a:r>
                        <a:rPr lang="en-US" sz="1400" dirty="0"/>
                        <a:t>Planned alternate government, maintained contact with opponents</a:t>
                      </a:r>
                    </a:p>
                  </a:txBody>
                  <a:tcPr marT="45722" marB="45722"/>
                </a:tc>
                <a:extLst>
                  <a:ext uri="{0D108BD9-81ED-4DB2-BD59-A6C34878D82A}">
                    <a16:rowId xmlns:a16="http://schemas.microsoft.com/office/drawing/2014/main" val="10004"/>
                  </a:ext>
                </a:extLst>
              </a:tr>
              <a:tr h="789929">
                <a:tc>
                  <a:txBody>
                    <a:bodyPr/>
                    <a:lstStyle/>
                    <a:p>
                      <a:r>
                        <a:rPr lang="en-US" sz="1400" dirty="0"/>
                        <a:t>Judiciary</a:t>
                      </a:r>
                    </a:p>
                  </a:txBody>
                  <a:tcPr marT="45722" marB="45722"/>
                </a:tc>
                <a:tc>
                  <a:txBody>
                    <a:bodyPr/>
                    <a:lstStyle/>
                    <a:p>
                      <a:r>
                        <a:rPr lang="en-US" sz="1400" dirty="0"/>
                        <a:t>Interference</a:t>
                      </a:r>
                      <a:r>
                        <a:rPr lang="en-US" sz="1400" baseline="0" dirty="0"/>
                        <a:t> in justice system </a:t>
                      </a:r>
                    </a:p>
                    <a:p>
                      <a:endParaRPr lang="en-US" sz="1400" dirty="0"/>
                    </a:p>
                  </a:txBody>
                  <a:tcPr marT="45722" marB="45722"/>
                </a:tc>
                <a:tc>
                  <a:txBody>
                    <a:bodyPr/>
                    <a:lstStyle/>
                    <a:p>
                      <a:r>
                        <a:rPr lang="en-US" sz="1400" dirty="0"/>
                        <a:t>Tried to maintain proper standards of justice</a:t>
                      </a:r>
                    </a:p>
                    <a:p>
                      <a:r>
                        <a:rPr lang="en-US" sz="1400" dirty="0"/>
                        <a:t>Sometimes defied government’s wishes</a:t>
                      </a:r>
                    </a:p>
                  </a:txBody>
                  <a:tcPr marT="45722" marB="45722"/>
                </a:tc>
                <a:extLst>
                  <a:ext uri="{0D108BD9-81ED-4DB2-BD59-A6C34878D82A}">
                    <a16:rowId xmlns:a16="http://schemas.microsoft.com/office/drawing/2014/main" val="10005"/>
                  </a:ext>
                </a:extLst>
              </a:tr>
              <a:tr h="731547">
                <a:tc>
                  <a:txBody>
                    <a:bodyPr/>
                    <a:lstStyle/>
                    <a:p>
                      <a:r>
                        <a:rPr lang="en-US" sz="1400" dirty="0"/>
                        <a:t>Workers</a:t>
                      </a:r>
                    </a:p>
                  </a:txBody>
                  <a:tcPr marT="45722" marB="45722"/>
                </a:tc>
                <a:tc>
                  <a:txBody>
                    <a:bodyPr/>
                    <a:lstStyle/>
                    <a:p>
                      <a:r>
                        <a:rPr lang="en-US" sz="1400" dirty="0"/>
                        <a:t>Trade unions destroyed</a:t>
                      </a:r>
                    </a:p>
                    <a:p>
                      <a:r>
                        <a:rPr lang="en-US" sz="1400" dirty="0"/>
                        <a:t>Ex-SPD or KPD supporters</a:t>
                      </a:r>
                    </a:p>
                  </a:txBody>
                  <a:tcPr marT="45722" marB="45722"/>
                </a:tc>
                <a:tc>
                  <a:txBody>
                    <a:bodyPr/>
                    <a:lstStyle/>
                    <a:p>
                      <a:r>
                        <a:rPr lang="en-US" sz="1400" dirty="0"/>
                        <a:t>Strikes (400 between 33-35) </a:t>
                      </a:r>
                    </a:p>
                    <a:p>
                      <a:r>
                        <a:rPr lang="en-US" sz="1400" dirty="0"/>
                        <a:t>Links with illegal political parties</a:t>
                      </a:r>
                    </a:p>
                    <a:p>
                      <a:r>
                        <a:rPr lang="en-US" sz="1400" dirty="0"/>
                        <a:t>‘No-go’</a:t>
                      </a:r>
                      <a:r>
                        <a:rPr lang="en-US" sz="1400" baseline="0" dirty="0"/>
                        <a:t> areas for Nazis in WC districts</a:t>
                      </a:r>
                      <a:endParaRPr lang="en-US" sz="1400" dirty="0"/>
                    </a:p>
                  </a:txBody>
                  <a:tcPr marT="45722" marB="45722"/>
                </a:tc>
                <a:extLst>
                  <a:ext uri="{0D108BD9-81ED-4DB2-BD59-A6C34878D82A}">
                    <a16:rowId xmlns:a16="http://schemas.microsoft.com/office/drawing/2014/main" val="10006"/>
                  </a:ext>
                </a:extLst>
              </a:tr>
              <a:tr h="731547">
                <a:tc>
                  <a:txBody>
                    <a:bodyPr/>
                    <a:lstStyle/>
                    <a:p>
                      <a:r>
                        <a:rPr lang="en-US" sz="1400" dirty="0"/>
                        <a:t>Opposition groups</a:t>
                      </a:r>
                    </a:p>
                  </a:txBody>
                  <a:tcPr marT="45722" marB="45722"/>
                </a:tc>
                <a:tc>
                  <a:txBody>
                    <a:bodyPr/>
                    <a:lstStyle/>
                    <a:p>
                      <a:r>
                        <a:rPr lang="en-US" sz="1400" dirty="0"/>
                        <a:t>Banned in 1933</a:t>
                      </a:r>
                    </a:p>
                    <a:p>
                      <a:r>
                        <a:rPr lang="en-US" sz="1400" dirty="0"/>
                        <a:t>Ideologically opposed</a:t>
                      </a:r>
                    </a:p>
                  </a:txBody>
                  <a:tcPr marT="45722" marB="45722"/>
                </a:tc>
                <a:tc>
                  <a:txBody>
                    <a:bodyPr/>
                    <a:lstStyle/>
                    <a:p>
                      <a:r>
                        <a:rPr lang="en-US" sz="1400" dirty="0"/>
                        <a:t>SOPADE – distributing leaflets </a:t>
                      </a:r>
                    </a:p>
                    <a:p>
                      <a:r>
                        <a:rPr lang="en-US" sz="1400" dirty="0"/>
                        <a:t>KPD – underground cells</a:t>
                      </a:r>
                    </a:p>
                    <a:p>
                      <a:r>
                        <a:rPr lang="en-US" sz="1400" dirty="0"/>
                        <a:t>Red Orchestra: Sent info to USSR</a:t>
                      </a:r>
                    </a:p>
                  </a:txBody>
                  <a:tcPr marT="45722" marB="45722"/>
                </a:tc>
                <a:extLst>
                  <a:ext uri="{0D108BD9-81ED-4DB2-BD59-A6C34878D82A}">
                    <a16:rowId xmlns:a16="http://schemas.microsoft.com/office/drawing/2014/main" val="10007"/>
                  </a:ext>
                </a:extLst>
              </a:tr>
              <a:tr h="731547">
                <a:tc>
                  <a:txBody>
                    <a:bodyPr/>
                    <a:lstStyle/>
                    <a:p>
                      <a:r>
                        <a:rPr lang="en-US" sz="1400" dirty="0"/>
                        <a:t>Traditional</a:t>
                      </a:r>
                      <a:r>
                        <a:rPr lang="en-US" sz="1400" baseline="0" dirty="0"/>
                        <a:t> elites</a:t>
                      </a:r>
                      <a:endParaRPr lang="en-US" sz="1400" dirty="0"/>
                    </a:p>
                  </a:txBody>
                  <a:tcPr marT="45722" marB="45722"/>
                </a:tc>
                <a:tc>
                  <a:txBody>
                    <a:bodyPr/>
                    <a:lstStyle/>
                    <a:p>
                      <a:r>
                        <a:rPr lang="en-US" sz="1400" dirty="0"/>
                        <a:t>Government regulations and restrictions</a:t>
                      </a:r>
                    </a:p>
                    <a:p>
                      <a:r>
                        <a:rPr lang="en-US" sz="1400" dirty="0" err="1"/>
                        <a:t>Oppossed</a:t>
                      </a:r>
                      <a:r>
                        <a:rPr lang="en-US" sz="1400" baseline="0" dirty="0"/>
                        <a:t> ending of basic freedoms and subversion of justice</a:t>
                      </a:r>
                      <a:endParaRPr lang="en-US" sz="1400" dirty="0"/>
                    </a:p>
                  </a:txBody>
                  <a:tcPr marT="45722" marB="45722"/>
                </a:tc>
                <a:tc>
                  <a:txBody>
                    <a:bodyPr/>
                    <a:lstStyle/>
                    <a:p>
                      <a:r>
                        <a:rPr lang="en-US" sz="1400" dirty="0"/>
                        <a:t>Plotte</a:t>
                      </a:r>
                      <a:r>
                        <a:rPr lang="en-US" sz="1400" baseline="0" dirty="0"/>
                        <a:t>d to replace Hitler (involved in 1944 Bomb plot)</a:t>
                      </a:r>
                      <a:endParaRPr lang="en-US" sz="1400" dirty="0"/>
                    </a:p>
                  </a:txBody>
                  <a:tcPr marT="45722" marB="4572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3086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1881-1360-484E-9AB5-856E979527BA}"/>
              </a:ext>
            </a:extLst>
          </p:cNvPr>
          <p:cNvSpPr>
            <a:spLocks noGrp="1"/>
          </p:cNvSpPr>
          <p:nvPr>
            <p:ph type="title"/>
          </p:nvPr>
        </p:nvSpPr>
        <p:spPr>
          <a:xfrm>
            <a:off x="251520" y="609600"/>
            <a:ext cx="8206680" cy="1143000"/>
          </a:xfrm>
        </p:spPr>
        <p:txBody>
          <a:bodyPr/>
          <a:lstStyle/>
          <a:p>
            <a:r>
              <a:rPr lang="en-US" dirty="0"/>
              <a:t>What was the extent of opposition?</a:t>
            </a:r>
          </a:p>
        </p:txBody>
      </p:sp>
      <p:sp>
        <p:nvSpPr>
          <p:cNvPr id="3" name="Content Placeholder 2">
            <a:extLst>
              <a:ext uri="{FF2B5EF4-FFF2-40B4-BE49-F238E27FC236}">
                <a16:creationId xmlns:a16="http://schemas.microsoft.com/office/drawing/2014/main" id="{0D727B5F-A251-324D-BAE1-57ECCDB5EC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4507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SophieScholl">
            <a:extLst>
              <a:ext uri="{FF2B5EF4-FFF2-40B4-BE49-F238E27FC236}">
                <a16:creationId xmlns:a16="http://schemas.microsoft.com/office/drawing/2014/main" id="{B9D9C93F-1724-384D-BD35-403BC93541A2}"/>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a:extLst>
              <a:ext uri="{FF2B5EF4-FFF2-40B4-BE49-F238E27FC236}">
                <a16:creationId xmlns:a16="http://schemas.microsoft.com/office/drawing/2014/main" id="{E5938D7E-81FD-0847-AA15-2448858959C9}"/>
              </a:ext>
            </a:extLst>
          </p:cNvPr>
          <p:cNvSpPr>
            <a:spLocks noGrp="1" noChangeArrowheads="1"/>
          </p:cNvSpPr>
          <p:nvPr>
            <p:ph type="body" idx="1"/>
          </p:nvPr>
        </p:nvSpPr>
        <p:spPr>
          <a:xfrm>
            <a:off x="457200" y="1676400"/>
            <a:ext cx="8229600" cy="4449763"/>
          </a:xfrm>
        </p:spPr>
        <p:txBody>
          <a:bodyPr/>
          <a:lstStyle/>
          <a:p>
            <a:pPr eaLnBrk="1" hangingPunct="1">
              <a:buFontTx/>
              <a:buNone/>
            </a:pPr>
            <a:r>
              <a:rPr lang="en-US" altLang="en-US">
                <a:solidFill>
                  <a:schemeClr val="accent2"/>
                </a:solidFill>
              </a:rPr>
              <a:t>	“ What we have written and said is in the minds of all of you, but you lack the courage to say it aloud”</a:t>
            </a:r>
          </a:p>
          <a:p>
            <a:pPr eaLnBrk="1" hangingPunct="1">
              <a:buFontTx/>
              <a:buNone/>
            </a:pPr>
            <a:r>
              <a:rPr lang="en-US" altLang="en-US">
                <a:solidFill>
                  <a:schemeClr val="accent2"/>
                </a:solidFill>
              </a:rPr>
              <a:t>	</a:t>
            </a:r>
            <a:r>
              <a:rPr lang="en-US" altLang="en-US" i="1">
                <a:solidFill>
                  <a:schemeClr val="accent2"/>
                </a:solidFill>
              </a:rPr>
              <a:t>Sophie Scholl during her trial before a People’s Court in 1943.</a:t>
            </a:r>
          </a:p>
          <a:p>
            <a:pPr eaLnBrk="1" hangingPunct="1">
              <a:buFontTx/>
              <a:buChar char="-"/>
            </a:pPr>
            <a:r>
              <a:rPr lang="en-US" altLang="en-US">
                <a:solidFill>
                  <a:schemeClr val="accent2"/>
                </a:solidFill>
              </a:rPr>
              <a:t>Executed for distributing anti-government pamphlets</a:t>
            </a:r>
          </a:p>
          <a:p>
            <a:pPr eaLnBrk="1" hangingPunct="1">
              <a:buFontTx/>
              <a:buChar char="-"/>
            </a:pPr>
            <a:r>
              <a:rPr lang="en-US" altLang="en-US">
                <a:solidFill>
                  <a:schemeClr val="accent2"/>
                </a:solidFill>
              </a:rPr>
              <a:t>How true is her statement?</a:t>
            </a:r>
          </a:p>
          <a:p>
            <a:pPr eaLnBrk="1" hangingPunct="1">
              <a:buFontTx/>
              <a:buChar char="-"/>
            </a:pPr>
            <a:endParaRPr lang="en-US" altLang="en-US">
              <a:solidFill>
                <a:schemeClr val="accent2"/>
              </a:solidFill>
            </a:endParaRPr>
          </a:p>
        </p:txBody>
      </p:sp>
      <p:sp>
        <p:nvSpPr>
          <p:cNvPr id="4100" name="Rectangle 6">
            <a:extLst>
              <a:ext uri="{FF2B5EF4-FFF2-40B4-BE49-F238E27FC236}">
                <a16:creationId xmlns:a16="http://schemas.microsoft.com/office/drawing/2014/main" id="{AA87BE87-E26C-5245-AC13-85A54F0F77BD}"/>
              </a:ext>
            </a:extLst>
          </p:cNvPr>
          <p:cNvSpPr>
            <a:spLocks noGrp="1" noChangeArrowheads="1"/>
          </p:cNvSpPr>
          <p:nvPr>
            <p:ph type="title"/>
          </p:nvPr>
        </p:nvSpPr>
        <p:spPr/>
        <p:txBody>
          <a:bodyPr/>
          <a:lstStyle/>
          <a:p>
            <a:pPr eaLnBrk="1" hangingPunct="1"/>
            <a:r>
              <a:rPr lang="en-US" altLang="en-US" sz="4000">
                <a:solidFill>
                  <a:schemeClr val="accent2"/>
                </a:solidFill>
              </a:rPr>
              <a:t>How much opposition was there to the Nazi regime?</a:t>
            </a:r>
          </a:p>
        </p:txBody>
      </p:sp>
    </p:spTree>
    <p:extLst>
      <p:ext uri="{BB962C8B-B14F-4D97-AF65-F5344CB8AC3E}">
        <p14:creationId xmlns:p14="http://schemas.microsoft.com/office/powerpoint/2010/main" val="293613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SophieScholl">
            <a:extLst>
              <a:ext uri="{FF2B5EF4-FFF2-40B4-BE49-F238E27FC236}">
                <a16:creationId xmlns:a16="http://schemas.microsoft.com/office/drawing/2014/main" id="{A739A729-A7B6-3644-9D27-0A8579AE47EF}"/>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DA725DFC-6B34-D64F-BD29-11AA81107229}"/>
              </a:ext>
            </a:extLst>
          </p:cNvPr>
          <p:cNvSpPr>
            <a:spLocks noGrp="1" noChangeArrowheads="1"/>
          </p:cNvSpPr>
          <p:nvPr>
            <p:ph type="body" idx="1"/>
          </p:nvPr>
        </p:nvSpPr>
        <p:spPr>
          <a:xfrm>
            <a:off x="457200" y="2204864"/>
            <a:ext cx="8229600" cy="4373563"/>
          </a:xfrm>
        </p:spPr>
        <p:txBody>
          <a:bodyPr/>
          <a:lstStyle/>
          <a:p>
            <a:pPr eaLnBrk="1" hangingPunct="1"/>
            <a:r>
              <a:rPr lang="en-US" altLang="en-US" dirty="0">
                <a:solidFill>
                  <a:schemeClr val="accent2"/>
                </a:solidFill>
              </a:rPr>
              <a:t>Her statement raises a number of issues…</a:t>
            </a:r>
          </a:p>
          <a:p>
            <a:pPr eaLnBrk="1" hangingPunct="1">
              <a:buFontTx/>
              <a:buNone/>
            </a:pPr>
            <a:r>
              <a:rPr lang="en-US" altLang="en-US" dirty="0">
                <a:solidFill>
                  <a:schemeClr val="accent2"/>
                </a:solidFill>
              </a:rPr>
              <a:t>-  Were most Germans privately critical of the Nazi regime or did public acceptance reflect genuine support?</a:t>
            </a:r>
          </a:p>
          <a:p>
            <a:pPr eaLnBrk="1" hangingPunct="1">
              <a:buFontTx/>
              <a:buNone/>
            </a:pPr>
            <a:r>
              <a:rPr lang="en-US" altLang="en-US" dirty="0">
                <a:solidFill>
                  <a:schemeClr val="accent2"/>
                </a:solidFill>
              </a:rPr>
              <a:t> - Was the limited amount of opposition a reflection of courage or of the problems potential opponents faced?</a:t>
            </a:r>
          </a:p>
          <a:p>
            <a:pPr eaLnBrk="1" hangingPunct="1">
              <a:buFontTx/>
              <a:buChar char="-"/>
            </a:pPr>
            <a:endParaRPr lang="en-US" altLang="en-US" dirty="0">
              <a:solidFill>
                <a:schemeClr val="accent2"/>
              </a:solidFill>
            </a:endParaRPr>
          </a:p>
        </p:txBody>
      </p:sp>
      <p:sp>
        <p:nvSpPr>
          <p:cNvPr id="5124" name="Rectangle 4">
            <a:extLst>
              <a:ext uri="{FF2B5EF4-FFF2-40B4-BE49-F238E27FC236}">
                <a16:creationId xmlns:a16="http://schemas.microsoft.com/office/drawing/2014/main" id="{7389649F-4DDB-0D48-87FE-C86810068672}"/>
              </a:ext>
            </a:extLst>
          </p:cNvPr>
          <p:cNvSpPr>
            <a:spLocks noGrp="1" noChangeArrowheads="1"/>
          </p:cNvSpPr>
          <p:nvPr>
            <p:ph type="title"/>
          </p:nvPr>
        </p:nvSpPr>
        <p:spPr/>
        <p:txBody>
          <a:bodyPr/>
          <a:lstStyle/>
          <a:p>
            <a:pPr eaLnBrk="1" hangingPunct="1"/>
            <a:r>
              <a:rPr lang="en-US" altLang="en-US" sz="4000">
                <a:solidFill>
                  <a:schemeClr val="accent2"/>
                </a:solidFill>
              </a:rPr>
              <a:t>How much opposition was there to the Nazi regime?</a:t>
            </a:r>
          </a:p>
        </p:txBody>
      </p:sp>
    </p:spTree>
    <p:extLst>
      <p:ext uri="{BB962C8B-B14F-4D97-AF65-F5344CB8AC3E}">
        <p14:creationId xmlns:p14="http://schemas.microsoft.com/office/powerpoint/2010/main" val="45359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SophieScholl">
            <a:extLst>
              <a:ext uri="{FF2B5EF4-FFF2-40B4-BE49-F238E27FC236}">
                <a16:creationId xmlns:a16="http://schemas.microsoft.com/office/drawing/2014/main" id="{69CF5331-BF7F-AF4D-A1DF-4A46F7FD7743}"/>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8A4B5941-BFB8-0544-9A17-FAB261273858}"/>
              </a:ext>
            </a:extLst>
          </p:cNvPr>
          <p:cNvSpPr>
            <a:spLocks noGrp="1" noChangeArrowheads="1"/>
          </p:cNvSpPr>
          <p:nvPr>
            <p:ph type="body" idx="1"/>
          </p:nvPr>
        </p:nvSpPr>
        <p:spPr>
          <a:xfrm>
            <a:off x="457200" y="2167504"/>
            <a:ext cx="8229600" cy="4449763"/>
          </a:xfrm>
        </p:spPr>
        <p:txBody>
          <a:bodyPr/>
          <a:lstStyle/>
          <a:p>
            <a:pPr eaLnBrk="1" hangingPunct="1"/>
            <a:r>
              <a:rPr lang="en-US" altLang="en-US" dirty="0">
                <a:solidFill>
                  <a:schemeClr val="accent2"/>
                </a:solidFill>
              </a:rPr>
              <a:t>General impression is of little opposition </a:t>
            </a:r>
          </a:p>
          <a:p>
            <a:pPr eaLnBrk="1" hangingPunct="1">
              <a:buFontTx/>
              <a:buChar char="-"/>
            </a:pPr>
            <a:r>
              <a:rPr lang="en-US" altLang="en-US" dirty="0">
                <a:solidFill>
                  <a:schemeClr val="accent2"/>
                </a:solidFill>
              </a:rPr>
              <a:t>Much evidence of Hitler’s genuine popularity</a:t>
            </a:r>
          </a:p>
          <a:p>
            <a:pPr eaLnBrk="1" hangingPunct="1">
              <a:buFontTx/>
              <a:buChar char="-"/>
            </a:pPr>
            <a:r>
              <a:rPr lang="en-US" altLang="en-US" dirty="0">
                <a:solidFill>
                  <a:schemeClr val="accent2"/>
                </a:solidFill>
              </a:rPr>
              <a:t>Third Reich not overthrown by its people</a:t>
            </a:r>
          </a:p>
          <a:p>
            <a:pPr eaLnBrk="1" hangingPunct="1">
              <a:buFontTx/>
              <a:buChar char="-"/>
            </a:pPr>
            <a:r>
              <a:rPr lang="en-US" altLang="en-US" dirty="0">
                <a:solidFill>
                  <a:schemeClr val="accent2"/>
                </a:solidFill>
              </a:rPr>
              <a:t>Internal opposition had little effect on the course of events</a:t>
            </a:r>
          </a:p>
          <a:p>
            <a:pPr eaLnBrk="1" hangingPunct="1">
              <a:buFontTx/>
              <a:buChar char="-"/>
            </a:pPr>
            <a:r>
              <a:rPr lang="en-US" altLang="en-US" dirty="0">
                <a:solidFill>
                  <a:schemeClr val="accent2"/>
                </a:solidFill>
              </a:rPr>
              <a:t>So did Germans lack courage?</a:t>
            </a:r>
          </a:p>
          <a:p>
            <a:pPr eaLnBrk="1" hangingPunct="1">
              <a:buFontTx/>
              <a:buChar char="-"/>
            </a:pPr>
            <a:endParaRPr lang="en-US" altLang="en-US" dirty="0">
              <a:solidFill>
                <a:schemeClr val="accent2"/>
              </a:solidFill>
            </a:endParaRPr>
          </a:p>
          <a:p>
            <a:pPr eaLnBrk="1" hangingPunct="1">
              <a:buFontTx/>
              <a:buChar char="-"/>
            </a:pPr>
            <a:endParaRPr lang="en-US" altLang="en-US" dirty="0">
              <a:solidFill>
                <a:schemeClr val="accent2"/>
              </a:solidFill>
            </a:endParaRPr>
          </a:p>
        </p:txBody>
      </p:sp>
      <p:sp>
        <p:nvSpPr>
          <p:cNvPr id="6148" name="Rectangle 4">
            <a:extLst>
              <a:ext uri="{FF2B5EF4-FFF2-40B4-BE49-F238E27FC236}">
                <a16:creationId xmlns:a16="http://schemas.microsoft.com/office/drawing/2014/main" id="{7ADEAC7D-2458-3E45-A505-35130BAF3481}"/>
              </a:ext>
            </a:extLst>
          </p:cNvPr>
          <p:cNvSpPr>
            <a:spLocks noGrp="1" noChangeArrowheads="1"/>
          </p:cNvSpPr>
          <p:nvPr>
            <p:ph type="title"/>
          </p:nvPr>
        </p:nvSpPr>
        <p:spPr/>
        <p:txBody>
          <a:bodyPr/>
          <a:lstStyle/>
          <a:p>
            <a:pPr eaLnBrk="1" hangingPunct="1"/>
            <a:r>
              <a:rPr lang="en-US" altLang="en-US" sz="4000">
                <a:solidFill>
                  <a:schemeClr val="accent2"/>
                </a:solidFill>
              </a:rPr>
              <a:t>How much opposition was there to the Nazi regime?</a:t>
            </a:r>
          </a:p>
        </p:txBody>
      </p:sp>
    </p:spTree>
    <p:extLst>
      <p:ext uri="{BB962C8B-B14F-4D97-AF65-F5344CB8AC3E}">
        <p14:creationId xmlns:p14="http://schemas.microsoft.com/office/powerpoint/2010/main" val="85318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SophieScholl">
            <a:extLst>
              <a:ext uri="{FF2B5EF4-FFF2-40B4-BE49-F238E27FC236}">
                <a16:creationId xmlns:a16="http://schemas.microsoft.com/office/drawing/2014/main" id="{60853405-4A4F-C149-9DF0-C7B5B784596A}"/>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359F88DC-B99B-224C-B4A7-8827799DF8C7}"/>
              </a:ext>
            </a:extLst>
          </p:cNvPr>
          <p:cNvSpPr>
            <a:spLocks noGrp="1" noChangeArrowheads="1"/>
          </p:cNvSpPr>
          <p:nvPr>
            <p:ph type="body" idx="1"/>
          </p:nvPr>
        </p:nvSpPr>
        <p:spPr>
          <a:xfrm>
            <a:off x="457200" y="2080418"/>
            <a:ext cx="8229600" cy="4449763"/>
          </a:xfrm>
        </p:spPr>
        <p:txBody>
          <a:bodyPr/>
          <a:lstStyle/>
          <a:p>
            <a:pPr eaLnBrk="1" hangingPunct="1"/>
            <a:r>
              <a:rPr lang="en-US" altLang="en-US" dirty="0">
                <a:solidFill>
                  <a:schemeClr val="accent2"/>
                </a:solidFill>
              </a:rPr>
              <a:t>Germans gained greatly from Hitler’s domestic policies</a:t>
            </a:r>
          </a:p>
          <a:p>
            <a:pPr eaLnBrk="1" hangingPunct="1"/>
            <a:r>
              <a:rPr lang="en-US" altLang="en-US" dirty="0">
                <a:solidFill>
                  <a:schemeClr val="accent2"/>
                </a:solidFill>
              </a:rPr>
              <a:t>Foreign policy successes until 1941</a:t>
            </a:r>
          </a:p>
          <a:p>
            <a:pPr eaLnBrk="1" hangingPunct="1"/>
            <a:r>
              <a:rPr lang="en-US" altLang="en-US" dirty="0">
                <a:solidFill>
                  <a:schemeClr val="accent2"/>
                </a:solidFill>
              </a:rPr>
              <a:t>Fierce repressive machinery</a:t>
            </a:r>
          </a:p>
          <a:p>
            <a:pPr eaLnBrk="1" hangingPunct="1"/>
            <a:r>
              <a:rPr lang="en-US" altLang="en-US" dirty="0">
                <a:solidFill>
                  <a:schemeClr val="accent2"/>
                </a:solidFill>
              </a:rPr>
              <a:t>Opposition could cost you your job, freedom or life</a:t>
            </a:r>
          </a:p>
          <a:p>
            <a:pPr eaLnBrk="1" hangingPunct="1"/>
            <a:r>
              <a:rPr lang="en-US" altLang="en-US" b="1" dirty="0">
                <a:solidFill>
                  <a:schemeClr val="accent2"/>
                </a:solidFill>
              </a:rPr>
              <a:t>Would you have opposed Nazism?</a:t>
            </a:r>
          </a:p>
          <a:p>
            <a:pPr eaLnBrk="1" hangingPunct="1">
              <a:buFontTx/>
              <a:buChar char="-"/>
            </a:pPr>
            <a:endParaRPr lang="en-US" altLang="en-US" dirty="0">
              <a:solidFill>
                <a:schemeClr val="accent2"/>
              </a:solidFill>
            </a:endParaRPr>
          </a:p>
          <a:p>
            <a:pPr eaLnBrk="1" hangingPunct="1">
              <a:buFontTx/>
              <a:buChar char="-"/>
            </a:pPr>
            <a:endParaRPr lang="en-US" altLang="en-US" dirty="0">
              <a:solidFill>
                <a:schemeClr val="accent2"/>
              </a:solidFill>
            </a:endParaRPr>
          </a:p>
        </p:txBody>
      </p:sp>
      <p:sp>
        <p:nvSpPr>
          <p:cNvPr id="7172" name="Rectangle 4">
            <a:extLst>
              <a:ext uri="{FF2B5EF4-FFF2-40B4-BE49-F238E27FC236}">
                <a16:creationId xmlns:a16="http://schemas.microsoft.com/office/drawing/2014/main" id="{1C73BAA7-8643-2A47-A606-30FD3D69DAB1}"/>
              </a:ext>
            </a:extLst>
          </p:cNvPr>
          <p:cNvSpPr>
            <a:spLocks noGrp="1" noChangeArrowheads="1"/>
          </p:cNvSpPr>
          <p:nvPr>
            <p:ph type="title"/>
          </p:nvPr>
        </p:nvSpPr>
        <p:spPr/>
        <p:txBody>
          <a:bodyPr/>
          <a:lstStyle/>
          <a:p>
            <a:pPr eaLnBrk="1" hangingPunct="1"/>
            <a:r>
              <a:rPr lang="en-US" altLang="en-US" sz="4000">
                <a:solidFill>
                  <a:schemeClr val="accent2"/>
                </a:solidFill>
              </a:rPr>
              <a:t>How much opposition was there to the Nazi regime?</a:t>
            </a:r>
          </a:p>
        </p:txBody>
      </p:sp>
    </p:spTree>
    <p:extLst>
      <p:ext uri="{BB962C8B-B14F-4D97-AF65-F5344CB8AC3E}">
        <p14:creationId xmlns:p14="http://schemas.microsoft.com/office/powerpoint/2010/main" val="281531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66D3DF0-5803-A645-BB2B-767EBC3C4196}"/>
              </a:ext>
            </a:extLst>
          </p:cNvPr>
          <p:cNvSpPr>
            <a:spLocks noGrp="1" noChangeArrowheads="1"/>
          </p:cNvSpPr>
          <p:nvPr>
            <p:ph type="title"/>
          </p:nvPr>
        </p:nvSpPr>
        <p:spPr/>
        <p:txBody>
          <a:bodyPr/>
          <a:lstStyle/>
          <a:p>
            <a:pPr eaLnBrk="1" hangingPunct="1"/>
            <a:endParaRPr lang="en-US" altLang="en-US"/>
          </a:p>
        </p:txBody>
      </p:sp>
      <p:sp>
        <p:nvSpPr>
          <p:cNvPr id="9219" name="Rectangle 3">
            <a:extLst>
              <a:ext uri="{FF2B5EF4-FFF2-40B4-BE49-F238E27FC236}">
                <a16:creationId xmlns:a16="http://schemas.microsoft.com/office/drawing/2014/main" id="{2DB962DF-F3FA-7E48-A3D9-14694EE183B9}"/>
              </a:ext>
            </a:extLst>
          </p:cNvPr>
          <p:cNvSpPr>
            <a:spLocks noGrp="1" noChangeArrowheads="1"/>
          </p:cNvSpPr>
          <p:nvPr>
            <p:ph type="body" idx="1"/>
          </p:nvPr>
        </p:nvSpPr>
        <p:spPr/>
        <p:txBody>
          <a:bodyPr/>
          <a:lstStyle/>
          <a:p>
            <a:pPr eaLnBrk="1" hangingPunct="1"/>
            <a:endParaRPr lang="en-US" altLang="en-US"/>
          </a:p>
        </p:txBody>
      </p:sp>
      <p:pic>
        <p:nvPicPr>
          <p:cNvPr id="9220" name="Picture 4" descr="C9BDA70A">
            <a:extLst>
              <a:ext uri="{FF2B5EF4-FFF2-40B4-BE49-F238E27FC236}">
                <a16:creationId xmlns:a16="http://schemas.microsoft.com/office/drawing/2014/main" id="{0B1A7048-8345-1949-AA82-DD37129B8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639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SophieScholl">
            <a:extLst>
              <a:ext uri="{FF2B5EF4-FFF2-40B4-BE49-F238E27FC236}">
                <a16:creationId xmlns:a16="http://schemas.microsoft.com/office/drawing/2014/main" id="{AF8EF543-0B94-3947-85C3-EA8F588D2157}"/>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E033FBA5-0D18-6E4A-B4A9-1E2BE5EF6858}"/>
              </a:ext>
            </a:extLst>
          </p:cNvPr>
          <p:cNvSpPr>
            <a:spLocks noGrp="1" noChangeArrowheads="1"/>
          </p:cNvSpPr>
          <p:nvPr>
            <p:ph type="body" idx="1"/>
          </p:nvPr>
        </p:nvSpPr>
        <p:spPr>
          <a:xfrm>
            <a:off x="457200" y="2132856"/>
            <a:ext cx="8229600" cy="4449763"/>
          </a:xfrm>
        </p:spPr>
        <p:txBody>
          <a:bodyPr/>
          <a:lstStyle/>
          <a:p>
            <a:pPr eaLnBrk="1" hangingPunct="1"/>
            <a:r>
              <a:rPr lang="en-US" altLang="en-US" dirty="0">
                <a:solidFill>
                  <a:schemeClr val="accent2"/>
                </a:solidFill>
              </a:rPr>
              <a:t>Read sources 17.2-7. What reasons are given why resistance was difficult?</a:t>
            </a:r>
          </a:p>
          <a:p>
            <a:pPr eaLnBrk="1" hangingPunct="1"/>
            <a:endParaRPr lang="en-US" altLang="en-US" b="1" dirty="0">
              <a:solidFill>
                <a:schemeClr val="accent2"/>
              </a:solidFill>
            </a:endParaRPr>
          </a:p>
          <a:p>
            <a:pPr eaLnBrk="1" hangingPunct="1">
              <a:buFontTx/>
              <a:buChar char="-"/>
            </a:pPr>
            <a:endParaRPr lang="en-US" altLang="en-US" dirty="0">
              <a:solidFill>
                <a:schemeClr val="accent2"/>
              </a:solidFill>
            </a:endParaRPr>
          </a:p>
          <a:p>
            <a:pPr eaLnBrk="1" hangingPunct="1">
              <a:buFontTx/>
              <a:buChar char="-"/>
            </a:pPr>
            <a:endParaRPr lang="en-US" altLang="en-US" dirty="0">
              <a:solidFill>
                <a:schemeClr val="accent2"/>
              </a:solidFill>
            </a:endParaRPr>
          </a:p>
        </p:txBody>
      </p:sp>
      <p:sp>
        <p:nvSpPr>
          <p:cNvPr id="10244" name="Rectangle 4">
            <a:extLst>
              <a:ext uri="{FF2B5EF4-FFF2-40B4-BE49-F238E27FC236}">
                <a16:creationId xmlns:a16="http://schemas.microsoft.com/office/drawing/2014/main" id="{0AE4FA7E-1FAA-EE4A-8711-F4CFE598E900}"/>
              </a:ext>
            </a:extLst>
          </p:cNvPr>
          <p:cNvSpPr>
            <a:spLocks noGrp="1" noChangeArrowheads="1"/>
          </p:cNvSpPr>
          <p:nvPr>
            <p:ph type="title"/>
          </p:nvPr>
        </p:nvSpPr>
        <p:spPr/>
        <p:txBody>
          <a:bodyPr/>
          <a:lstStyle/>
          <a:p>
            <a:pPr eaLnBrk="1" hangingPunct="1"/>
            <a:r>
              <a:rPr lang="en-US" altLang="en-US" sz="4000">
                <a:solidFill>
                  <a:schemeClr val="accent2"/>
                </a:solidFill>
              </a:rPr>
              <a:t>How much opposition was there to the Nazi regime?</a:t>
            </a:r>
          </a:p>
        </p:txBody>
      </p:sp>
    </p:spTree>
    <p:extLst>
      <p:ext uri="{BB962C8B-B14F-4D97-AF65-F5344CB8AC3E}">
        <p14:creationId xmlns:p14="http://schemas.microsoft.com/office/powerpoint/2010/main" val="393867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SophieScholl"/>
          <p:cNvPicPr>
            <a:picLocks noChangeAspect="1" noChangeArrowheads="1"/>
          </p:cNvPicPr>
          <p:nvPr/>
        </p:nvPicPr>
        <p:blipFill>
          <a:blip r:embed="rId3" cstate="print">
            <a:lum bright="52000" contrast="-70000"/>
          </a:blip>
          <a:srcRect/>
          <a:stretch>
            <a:fillRect/>
          </a:stretch>
        </p:blipFill>
        <p:spPr bwMode="auto">
          <a:xfrm>
            <a:off x="0" y="0"/>
            <a:ext cx="9144000" cy="6858000"/>
          </a:xfrm>
          <a:prstGeom prst="rect">
            <a:avLst/>
          </a:prstGeom>
          <a:noFill/>
        </p:spPr>
      </p:pic>
      <p:sp>
        <p:nvSpPr>
          <p:cNvPr id="3074" name="Rectangle 2"/>
          <p:cNvSpPr>
            <a:spLocks noGrp="1" noChangeArrowheads="1"/>
          </p:cNvSpPr>
          <p:nvPr>
            <p:ph type="title"/>
          </p:nvPr>
        </p:nvSpPr>
        <p:spPr/>
        <p:txBody>
          <a:bodyPr/>
          <a:lstStyle/>
          <a:p>
            <a:r>
              <a:rPr lang="en-US" dirty="0">
                <a:solidFill>
                  <a:schemeClr val="accent2"/>
                </a:solidFill>
              </a:rPr>
              <a:t>Types of opposition</a:t>
            </a:r>
          </a:p>
        </p:txBody>
      </p:sp>
      <p:sp>
        <p:nvSpPr>
          <p:cNvPr id="7" name="Content Placeholder 6"/>
          <p:cNvSpPr>
            <a:spLocks noGrp="1"/>
          </p:cNvSpPr>
          <p:nvPr>
            <p:ph idx="1"/>
          </p:nvPr>
        </p:nvSpPr>
        <p:spPr/>
        <p:txBody>
          <a:bodyPr>
            <a:normAutofit/>
          </a:bodyPr>
          <a:lstStyle/>
          <a:p>
            <a:pPr>
              <a:buNone/>
            </a:pPr>
            <a:r>
              <a:rPr lang="en-US" dirty="0">
                <a:solidFill>
                  <a:srgbClr val="0070C0"/>
                </a:solidFill>
              </a:rPr>
              <a:t>	</a:t>
            </a:r>
            <a:r>
              <a:rPr lang="en-US" i="1" dirty="0">
                <a:solidFill>
                  <a:srgbClr val="0070C0"/>
                </a:solidFill>
              </a:rPr>
              <a:t>Nonconformity    	Acceptance    Resistance 		Participation	   Enthusiasm	Protest 	Commitment</a:t>
            </a:r>
          </a:p>
          <a:p>
            <a:endParaRPr lang="en-US" dirty="0">
              <a:solidFill>
                <a:srgbClr val="002060"/>
              </a:solidFill>
            </a:endParaRPr>
          </a:p>
          <a:p>
            <a:r>
              <a:rPr lang="en-US" dirty="0">
                <a:solidFill>
                  <a:srgbClr val="002060"/>
                </a:solidFill>
              </a:rPr>
              <a:t>Rate the various forms of opposition that have been recorded in the Third Reich</a:t>
            </a:r>
          </a:p>
        </p:txBody>
      </p:sp>
    </p:spTree>
    <p:extLst>
      <p:ext uri="{BB962C8B-B14F-4D97-AF65-F5344CB8AC3E}">
        <p14:creationId xmlns:p14="http://schemas.microsoft.com/office/powerpoint/2010/main" val="2236486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3C4C56F-5CC5-1D40-8120-E43E839C3DEF}"/>
              </a:ext>
            </a:extLst>
          </p:cNvPr>
          <p:cNvSpPr>
            <a:spLocks noGrp="1" noChangeArrowheads="1"/>
          </p:cNvSpPr>
          <p:nvPr>
            <p:ph type="title"/>
          </p:nvPr>
        </p:nvSpPr>
        <p:spPr/>
        <p:txBody>
          <a:bodyPr/>
          <a:lstStyle/>
          <a:p>
            <a:pPr eaLnBrk="1" hangingPunct="1"/>
            <a:endParaRPr lang="en-US" altLang="en-US"/>
          </a:p>
        </p:txBody>
      </p:sp>
      <p:sp>
        <p:nvSpPr>
          <p:cNvPr id="12291" name="Rectangle 3">
            <a:extLst>
              <a:ext uri="{FF2B5EF4-FFF2-40B4-BE49-F238E27FC236}">
                <a16:creationId xmlns:a16="http://schemas.microsoft.com/office/drawing/2014/main" id="{E2FB137B-6CFD-314A-8EFF-9AA1EABFF4EB}"/>
              </a:ext>
            </a:extLst>
          </p:cNvPr>
          <p:cNvSpPr>
            <a:spLocks noGrp="1" noChangeArrowheads="1"/>
          </p:cNvSpPr>
          <p:nvPr>
            <p:ph type="body" idx="1"/>
          </p:nvPr>
        </p:nvSpPr>
        <p:spPr/>
        <p:txBody>
          <a:bodyPr/>
          <a:lstStyle/>
          <a:p>
            <a:pPr eaLnBrk="1" hangingPunct="1"/>
            <a:endParaRPr lang="en-US" altLang="en-US"/>
          </a:p>
        </p:txBody>
      </p:sp>
      <p:pic>
        <p:nvPicPr>
          <p:cNvPr id="12292" name="Picture 4" descr="C68443A8">
            <a:extLst>
              <a:ext uri="{FF2B5EF4-FFF2-40B4-BE49-F238E27FC236}">
                <a16:creationId xmlns:a16="http://schemas.microsoft.com/office/drawing/2014/main" id="{6D7EB269-E14A-FF4E-A2D9-F366C7A0B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19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F358-1426-B048-AD8A-9FE910D02CF9}"/>
              </a:ext>
            </a:extLst>
          </p:cNvPr>
          <p:cNvSpPr>
            <a:spLocks noGrp="1"/>
          </p:cNvSpPr>
          <p:nvPr>
            <p:ph type="title"/>
          </p:nvPr>
        </p:nvSpPr>
        <p:spPr/>
        <p:txBody>
          <a:bodyPr/>
          <a:lstStyle/>
          <a:p>
            <a:r>
              <a:rPr lang="en-US" dirty="0"/>
              <a:t>Think!</a:t>
            </a:r>
          </a:p>
        </p:txBody>
      </p:sp>
      <p:sp>
        <p:nvSpPr>
          <p:cNvPr id="3" name="Content Placeholder 2">
            <a:extLst>
              <a:ext uri="{FF2B5EF4-FFF2-40B4-BE49-F238E27FC236}">
                <a16:creationId xmlns:a16="http://schemas.microsoft.com/office/drawing/2014/main" id="{47833220-E2D1-764B-9345-E7EC34546FCA}"/>
              </a:ext>
            </a:extLst>
          </p:cNvPr>
          <p:cNvSpPr>
            <a:spLocks noGrp="1"/>
          </p:cNvSpPr>
          <p:nvPr>
            <p:ph idx="1"/>
          </p:nvPr>
        </p:nvSpPr>
        <p:spPr/>
        <p:txBody>
          <a:bodyPr/>
          <a:lstStyle/>
          <a:p>
            <a:r>
              <a:rPr lang="en-US" i="1" dirty="0"/>
              <a:t>How can we let the government know when we disagree with their policies or ideas? </a:t>
            </a:r>
            <a:endParaRPr lang="en-US" dirty="0"/>
          </a:p>
          <a:p>
            <a:r>
              <a:rPr lang="en-US" i="1" dirty="0"/>
              <a:t>Can you think of any recent examples of people challenging the government because they don’t agree with their policies or ideas? </a:t>
            </a:r>
            <a:endParaRPr lang="en-US" dirty="0"/>
          </a:p>
          <a:p>
            <a:r>
              <a:rPr lang="en-US" i="1" dirty="0"/>
              <a:t>What can be the consequences of challenging the government about their policies or ideas? </a:t>
            </a:r>
            <a:endParaRPr lang="en-US" dirty="0"/>
          </a:p>
        </p:txBody>
      </p:sp>
    </p:spTree>
    <p:extLst>
      <p:ext uri="{BB962C8B-B14F-4D97-AF65-F5344CB8AC3E}">
        <p14:creationId xmlns:p14="http://schemas.microsoft.com/office/powerpoint/2010/main" val="391633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644AE17-2BFC-B446-8FCD-C02530B65A87}"/>
              </a:ext>
            </a:extLst>
          </p:cNvPr>
          <p:cNvSpPr>
            <a:spLocks noGrp="1" noChangeArrowheads="1"/>
          </p:cNvSpPr>
          <p:nvPr>
            <p:ph type="title"/>
          </p:nvPr>
        </p:nvSpPr>
        <p:spPr/>
        <p:txBody>
          <a:bodyPr/>
          <a:lstStyle/>
          <a:p>
            <a:pPr eaLnBrk="1" hangingPunct="1"/>
            <a:endParaRPr lang="en-US" altLang="en-US"/>
          </a:p>
        </p:txBody>
      </p:sp>
      <p:sp>
        <p:nvSpPr>
          <p:cNvPr id="11267" name="Rectangle 3">
            <a:extLst>
              <a:ext uri="{FF2B5EF4-FFF2-40B4-BE49-F238E27FC236}">
                <a16:creationId xmlns:a16="http://schemas.microsoft.com/office/drawing/2014/main" id="{82A50776-B0DA-694C-AB18-4398174ACCE0}"/>
              </a:ext>
            </a:extLst>
          </p:cNvPr>
          <p:cNvSpPr>
            <a:spLocks noGrp="1" noChangeArrowheads="1"/>
          </p:cNvSpPr>
          <p:nvPr>
            <p:ph type="body" idx="1"/>
          </p:nvPr>
        </p:nvSpPr>
        <p:spPr/>
        <p:txBody>
          <a:bodyPr/>
          <a:lstStyle/>
          <a:p>
            <a:pPr eaLnBrk="1" hangingPunct="1"/>
            <a:endParaRPr lang="en-US" altLang="en-US"/>
          </a:p>
        </p:txBody>
      </p:sp>
      <p:pic>
        <p:nvPicPr>
          <p:cNvPr id="11268" name="Picture 4" descr="7A7A6FF6">
            <a:extLst>
              <a:ext uri="{FF2B5EF4-FFF2-40B4-BE49-F238E27FC236}">
                <a16:creationId xmlns:a16="http://schemas.microsoft.com/office/drawing/2014/main" id="{75E2C773-1A92-544B-8C11-F3D612237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67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SophieScholl">
            <a:extLst>
              <a:ext uri="{FF2B5EF4-FFF2-40B4-BE49-F238E27FC236}">
                <a16:creationId xmlns:a16="http://schemas.microsoft.com/office/drawing/2014/main" id="{C241FDA6-F24D-7C43-91D8-ABE203C5CE18}"/>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382517F9-04D7-154B-B21D-508418E732F4}"/>
              </a:ext>
            </a:extLst>
          </p:cNvPr>
          <p:cNvSpPr>
            <a:spLocks noGrp="1" noChangeArrowheads="1"/>
          </p:cNvSpPr>
          <p:nvPr>
            <p:ph type="body" idx="1"/>
          </p:nvPr>
        </p:nvSpPr>
        <p:spPr>
          <a:xfrm>
            <a:off x="457200" y="2080418"/>
            <a:ext cx="8229600" cy="4449763"/>
          </a:xfrm>
        </p:spPr>
        <p:txBody>
          <a:bodyPr/>
          <a:lstStyle/>
          <a:p>
            <a:pPr eaLnBrk="1" hangingPunct="1">
              <a:lnSpc>
                <a:spcPct val="80000"/>
              </a:lnSpc>
            </a:pPr>
            <a:r>
              <a:rPr lang="en-US" altLang="en-US" sz="2400" dirty="0">
                <a:solidFill>
                  <a:schemeClr val="accent2"/>
                </a:solidFill>
              </a:rPr>
              <a:t>Until recently historians focused on public criticism/open opposition. </a:t>
            </a:r>
          </a:p>
          <a:p>
            <a:pPr eaLnBrk="1" hangingPunct="1">
              <a:lnSpc>
                <a:spcPct val="80000"/>
              </a:lnSpc>
              <a:buFontTx/>
              <a:buChar char="-"/>
            </a:pPr>
            <a:r>
              <a:rPr lang="en-US" altLang="en-US" sz="2400" dirty="0">
                <a:solidFill>
                  <a:schemeClr val="accent2"/>
                </a:solidFill>
              </a:rPr>
              <a:t>Bishop Galen</a:t>
            </a:r>
          </a:p>
          <a:p>
            <a:pPr eaLnBrk="1" hangingPunct="1">
              <a:lnSpc>
                <a:spcPct val="80000"/>
              </a:lnSpc>
              <a:buFontTx/>
              <a:buChar char="-"/>
            </a:pPr>
            <a:r>
              <a:rPr lang="en-US" altLang="en-US" sz="2400" dirty="0">
                <a:solidFill>
                  <a:schemeClr val="accent2"/>
                </a:solidFill>
              </a:rPr>
              <a:t>Assassination attempts</a:t>
            </a:r>
          </a:p>
          <a:p>
            <a:pPr eaLnBrk="1" hangingPunct="1">
              <a:lnSpc>
                <a:spcPct val="80000"/>
              </a:lnSpc>
              <a:buFontTx/>
              <a:buChar char="-"/>
            </a:pPr>
            <a:r>
              <a:rPr lang="en-US" altLang="en-US" sz="2400" dirty="0">
                <a:solidFill>
                  <a:schemeClr val="accent2"/>
                </a:solidFill>
              </a:rPr>
              <a:t>July Bomb Plot 1944</a:t>
            </a:r>
          </a:p>
          <a:p>
            <a:pPr eaLnBrk="1" hangingPunct="1">
              <a:lnSpc>
                <a:spcPct val="80000"/>
              </a:lnSpc>
            </a:pPr>
            <a:r>
              <a:rPr lang="en-US" altLang="en-US" sz="2400" dirty="0">
                <a:solidFill>
                  <a:schemeClr val="accent2"/>
                </a:solidFill>
              </a:rPr>
              <a:t>Since 1980s – focus shifted </a:t>
            </a:r>
          </a:p>
          <a:p>
            <a:pPr eaLnBrk="1" hangingPunct="1">
              <a:lnSpc>
                <a:spcPct val="80000"/>
              </a:lnSpc>
            </a:pPr>
            <a:r>
              <a:rPr lang="en-US" altLang="en-US" sz="2400" dirty="0">
                <a:solidFill>
                  <a:schemeClr val="accent2"/>
                </a:solidFill>
              </a:rPr>
              <a:t>Study </a:t>
            </a:r>
            <a:r>
              <a:rPr lang="en-US" altLang="en-US" sz="2400" dirty="0" err="1">
                <a:solidFill>
                  <a:schemeClr val="accent2"/>
                </a:solidFill>
              </a:rPr>
              <a:t>behaviour</a:t>
            </a:r>
            <a:r>
              <a:rPr lang="en-US" altLang="en-US" sz="2400" dirty="0">
                <a:solidFill>
                  <a:schemeClr val="accent2"/>
                </a:solidFill>
              </a:rPr>
              <a:t> of ordinary people – broad range of opposition – major and minor</a:t>
            </a:r>
          </a:p>
          <a:p>
            <a:pPr eaLnBrk="1" hangingPunct="1">
              <a:lnSpc>
                <a:spcPct val="80000"/>
              </a:lnSpc>
              <a:buFontTx/>
              <a:buChar char="-"/>
            </a:pPr>
            <a:r>
              <a:rPr lang="en-US" altLang="en-US" sz="2400" dirty="0">
                <a:solidFill>
                  <a:schemeClr val="accent2"/>
                </a:solidFill>
              </a:rPr>
              <a:t>Minor - Grumbling at lack of butter</a:t>
            </a:r>
          </a:p>
          <a:p>
            <a:pPr eaLnBrk="1" hangingPunct="1">
              <a:lnSpc>
                <a:spcPct val="80000"/>
              </a:lnSpc>
              <a:buFontTx/>
              <a:buChar char="-"/>
            </a:pPr>
            <a:r>
              <a:rPr lang="en-US" altLang="en-US" sz="2400" dirty="0">
                <a:solidFill>
                  <a:schemeClr val="accent2"/>
                </a:solidFill>
              </a:rPr>
              <a:t>Major – challenging whole regime</a:t>
            </a:r>
          </a:p>
          <a:p>
            <a:pPr eaLnBrk="1" hangingPunct="1">
              <a:lnSpc>
                <a:spcPct val="80000"/>
              </a:lnSpc>
              <a:buFontTx/>
              <a:buChar char="-"/>
            </a:pPr>
            <a:r>
              <a:rPr lang="en-US" altLang="en-US" sz="2400" dirty="0">
                <a:solidFill>
                  <a:schemeClr val="accent2"/>
                </a:solidFill>
              </a:rPr>
              <a:t>Minor in private – major in public</a:t>
            </a:r>
          </a:p>
          <a:p>
            <a:pPr eaLnBrk="1" hangingPunct="1">
              <a:lnSpc>
                <a:spcPct val="80000"/>
              </a:lnSpc>
              <a:buFontTx/>
              <a:buChar char="-"/>
            </a:pPr>
            <a:r>
              <a:rPr lang="en-US" altLang="en-US" sz="2400" dirty="0">
                <a:solidFill>
                  <a:schemeClr val="accent2"/>
                </a:solidFill>
              </a:rPr>
              <a:t>Minor – people with little power</a:t>
            </a:r>
          </a:p>
          <a:p>
            <a:pPr eaLnBrk="1" hangingPunct="1">
              <a:lnSpc>
                <a:spcPct val="80000"/>
              </a:lnSpc>
              <a:buFontTx/>
              <a:buChar char="-"/>
            </a:pPr>
            <a:r>
              <a:rPr lang="en-US" altLang="en-US" sz="2400" dirty="0">
                <a:solidFill>
                  <a:schemeClr val="accent2"/>
                </a:solidFill>
              </a:rPr>
              <a:t>Major – powerful leaders</a:t>
            </a:r>
          </a:p>
          <a:p>
            <a:pPr eaLnBrk="1" hangingPunct="1">
              <a:lnSpc>
                <a:spcPct val="80000"/>
              </a:lnSpc>
            </a:pPr>
            <a:endParaRPr lang="en-US" altLang="en-US" sz="2400" b="1" dirty="0">
              <a:solidFill>
                <a:schemeClr val="accent2"/>
              </a:solidFill>
            </a:endParaRPr>
          </a:p>
          <a:p>
            <a:pPr eaLnBrk="1" hangingPunct="1">
              <a:lnSpc>
                <a:spcPct val="80000"/>
              </a:lnSpc>
              <a:buFontTx/>
              <a:buChar char="-"/>
            </a:pPr>
            <a:endParaRPr lang="en-US" altLang="en-US" sz="2400" dirty="0">
              <a:solidFill>
                <a:schemeClr val="accent2"/>
              </a:solidFill>
            </a:endParaRPr>
          </a:p>
          <a:p>
            <a:pPr eaLnBrk="1" hangingPunct="1">
              <a:lnSpc>
                <a:spcPct val="80000"/>
              </a:lnSpc>
              <a:buFontTx/>
              <a:buChar char="-"/>
            </a:pPr>
            <a:endParaRPr lang="en-US" altLang="en-US" sz="2400" dirty="0">
              <a:solidFill>
                <a:schemeClr val="accent2"/>
              </a:solidFill>
            </a:endParaRPr>
          </a:p>
        </p:txBody>
      </p:sp>
      <p:sp>
        <p:nvSpPr>
          <p:cNvPr id="13316" name="Rectangle 4">
            <a:extLst>
              <a:ext uri="{FF2B5EF4-FFF2-40B4-BE49-F238E27FC236}">
                <a16:creationId xmlns:a16="http://schemas.microsoft.com/office/drawing/2014/main" id="{F4DD95A7-2D78-3A4D-8DA5-88DF747A1FB9}"/>
              </a:ext>
            </a:extLst>
          </p:cNvPr>
          <p:cNvSpPr>
            <a:spLocks noGrp="1" noChangeArrowheads="1"/>
          </p:cNvSpPr>
          <p:nvPr>
            <p:ph type="title"/>
          </p:nvPr>
        </p:nvSpPr>
        <p:spPr/>
        <p:txBody>
          <a:bodyPr/>
          <a:lstStyle/>
          <a:p>
            <a:pPr eaLnBrk="1" hangingPunct="1"/>
            <a:r>
              <a:rPr lang="en-US" altLang="en-US" sz="4000">
                <a:solidFill>
                  <a:schemeClr val="accent2"/>
                </a:solidFill>
              </a:rPr>
              <a:t>Opposition, resistance and nonconformity</a:t>
            </a:r>
          </a:p>
        </p:txBody>
      </p:sp>
    </p:spTree>
    <p:extLst>
      <p:ext uri="{BB962C8B-B14F-4D97-AF65-F5344CB8AC3E}">
        <p14:creationId xmlns:p14="http://schemas.microsoft.com/office/powerpoint/2010/main" val="3613856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SophieScholl">
            <a:extLst>
              <a:ext uri="{FF2B5EF4-FFF2-40B4-BE49-F238E27FC236}">
                <a16:creationId xmlns:a16="http://schemas.microsoft.com/office/drawing/2014/main" id="{A1D25AF7-B506-9C41-BA54-53D7ACDF828A}"/>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C40DCEBA-BA14-2C46-BB17-4ACCBD150148}"/>
              </a:ext>
            </a:extLst>
          </p:cNvPr>
          <p:cNvSpPr>
            <a:spLocks noGrp="1" noChangeArrowheads="1"/>
          </p:cNvSpPr>
          <p:nvPr>
            <p:ph type="body" idx="1"/>
          </p:nvPr>
        </p:nvSpPr>
        <p:spPr>
          <a:xfrm>
            <a:off x="457200" y="1676400"/>
            <a:ext cx="8229600" cy="4449763"/>
          </a:xfrm>
        </p:spPr>
        <p:txBody>
          <a:bodyPr/>
          <a:lstStyle/>
          <a:p>
            <a:pPr eaLnBrk="1" hangingPunct="1"/>
            <a:r>
              <a:rPr lang="en-US" altLang="en-US">
                <a:solidFill>
                  <a:schemeClr val="accent2"/>
                </a:solidFill>
              </a:rPr>
              <a:t>Most dramatic attempts – could have led to collapse of whole regime</a:t>
            </a:r>
          </a:p>
          <a:p>
            <a:pPr eaLnBrk="1" hangingPunct="1">
              <a:buFontTx/>
              <a:buChar char="-"/>
            </a:pPr>
            <a:r>
              <a:rPr lang="en-US" altLang="en-US">
                <a:solidFill>
                  <a:schemeClr val="accent2"/>
                </a:solidFill>
              </a:rPr>
              <a:t>Numerous individual plans</a:t>
            </a:r>
          </a:p>
          <a:p>
            <a:pPr eaLnBrk="1" hangingPunct="1">
              <a:buFontTx/>
              <a:buChar char="-"/>
            </a:pPr>
            <a:r>
              <a:rPr lang="en-US" altLang="en-US">
                <a:solidFill>
                  <a:schemeClr val="accent2"/>
                </a:solidFill>
              </a:rPr>
              <a:t>Some very close</a:t>
            </a:r>
          </a:p>
          <a:p>
            <a:pPr eaLnBrk="1" hangingPunct="1">
              <a:buFontTx/>
              <a:buChar char="-"/>
            </a:pPr>
            <a:r>
              <a:rPr lang="en-US" altLang="en-US">
                <a:solidFill>
                  <a:schemeClr val="accent2"/>
                </a:solidFill>
              </a:rPr>
              <a:t>Some are listed here…</a:t>
            </a:r>
          </a:p>
          <a:p>
            <a:pPr eaLnBrk="1" hangingPunct="1">
              <a:buFontTx/>
              <a:buChar char="-"/>
            </a:pPr>
            <a:r>
              <a:rPr lang="en-US" altLang="en-US">
                <a:solidFill>
                  <a:schemeClr val="accent2"/>
                </a:solidFill>
              </a:rPr>
              <a:t>Look at the dates</a:t>
            </a:r>
          </a:p>
          <a:p>
            <a:pPr eaLnBrk="1" hangingPunct="1">
              <a:buFontTx/>
              <a:buChar char="-"/>
            </a:pPr>
            <a:r>
              <a:rPr lang="en-US" altLang="en-US">
                <a:solidFill>
                  <a:schemeClr val="accent2"/>
                </a:solidFill>
              </a:rPr>
              <a:t>Look at the sorts of people</a:t>
            </a:r>
          </a:p>
          <a:p>
            <a:pPr eaLnBrk="1" hangingPunct="1"/>
            <a:endParaRPr lang="en-US" altLang="en-US" b="1">
              <a:solidFill>
                <a:schemeClr val="accent2"/>
              </a:solidFill>
            </a:endParaRPr>
          </a:p>
          <a:p>
            <a:pPr eaLnBrk="1" hangingPunct="1">
              <a:buFontTx/>
              <a:buChar char="-"/>
            </a:pPr>
            <a:endParaRPr lang="en-US" altLang="en-US">
              <a:solidFill>
                <a:schemeClr val="accent2"/>
              </a:solidFill>
            </a:endParaRPr>
          </a:p>
          <a:p>
            <a:pPr eaLnBrk="1" hangingPunct="1">
              <a:buFontTx/>
              <a:buChar char="-"/>
            </a:pPr>
            <a:endParaRPr lang="en-US" altLang="en-US">
              <a:solidFill>
                <a:schemeClr val="accent2"/>
              </a:solidFill>
            </a:endParaRPr>
          </a:p>
        </p:txBody>
      </p:sp>
      <p:sp>
        <p:nvSpPr>
          <p:cNvPr id="14340" name="Rectangle 4">
            <a:extLst>
              <a:ext uri="{FF2B5EF4-FFF2-40B4-BE49-F238E27FC236}">
                <a16:creationId xmlns:a16="http://schemas.microsoft.com/office/drawing/2014/main" id="{7AC617A0-735D-024E-B091-30E168FFD42D}"/>
              </a:ext>
            </a:extLst>
          </p:cNvPr>
          <p:cNvSpPr>
            <a:spLocks noGrp="1" noChangeArrowheads="1"/>
          </p:cNvSpPr>
          <p:nvPr>
            <p:ph type="title"/>
          </p:nvPr>
        </p:nvSpPr>
        <p:spPr/>
        <p:txBody>
          <a:bodyPr/>
          <a:lstStyle/>
          <a:p>
            <a:pPr eaLnBrk="1" hangingPunct="1"/>
            <a:r>
              <a:rPr lang="en-US" altLang="en-US" sz="4000">
                <a:solidFill>
                  <a:schemeClr val="accent2"/>
                </a:solidFill>
              </a:rPr>
              <a:t>Assassination attempts</a:t>
            </a:r>
          </a:p>
        </p:txBody>
      </p:sp>
    </p:spTree>
    <p:extLst>
      <p:ext uri="{BB962C8B-B14F-4D97-AF65-F5344CB8AC3E}">
        <p14:creationId xmlns:p14="http://schemas.microsoft.com/office/powerpoint/2010/main" val="2380518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B48FF56-FB5B-DE42-A6F3-B2C7A08957C3}"/>
              </a:ext>
            </a:extLst>
          </p:cNvPr>
          <p:cNvSpPr>
            <a:spLocks noGrp="1" noChangeArrowheads="1"/>
          </p:cNvSpPr>
          <p:nvPr>
            <p:ph type="title"/>
          </p:nvPr>
        </p:nvSpPr>
        <p:spPr/>
        <p:txBody>
          <a:bodyPr/>
          <a:lstStyle/>
          <a:p>
            <a:pPr eaLnBrk="1" hangingPunct="1"/>
            <a:endParaRPr lang="en-US" altLang="en-US"/>
          </a:p>
        </p:txBody>
      </p:sp>
      <p:sp>
        <p:nvSpPr>
          <p:cNvPr id="15363" name="Rectangle 3">
            <a:extLst>
              <a:ext uri="{FF2B5EF4-FFF2-40B4-BE49-F238E27FC236}">
                <a16:creationId xmlns:a16="http://schemas.microsoft.com/office/drawing/2014/main" id="{68D091E6-1140-A540-B04D-64625F147723}"/>
              </a:ext>
            </a:extLst>
          </p:cNvPr>
          <p:cNvSpPr>
            <a:spLocks noGrp="1" noChangeArrowheads="1"/>
          </p:cNvSpPr>
          <p:nvPr>
            <p:ph type="body" idx="1"/>
          </p:nvPr>
        </p:nvSpPr>
        <p:spPr/>
        <p:txBody>
          <a:bodyPr/>
          <a:lstStyle/>
          <a:p>
            <a:pPr eaLnBrk="1" hangingPunct="1"/>
            <a:endParaRPr lang="en-US" altLang="en-US"/>
          </a:p>
        </p:txBody>
      </p:sp>
      <p:pic>
        <p:nvPicPr>
          <p:cNvPr id="15364" name="Picture 4" descr="290CC989">
            <a:extLst>
              <a:ext uri="{FF2B5EF4-FFF2-40B4-BE49-F238E27FC236}">
                <a16:creationId xmlns:a16="http://schemas.microsoft.com/office/drawing/2014/main" id="{3D509DB7-38C2-574F-9E38-00248EC0F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SophieScholl">
            <a:extLst>
              <a:ext uri="{FF2B5EF4-FFF2-40B4-BE49-F238E27FC236}">
                <a16:creationId xmlns:a16="http://schemas.microsoft.com/office/drawing/2014/main" id="{03C1558F-E88C-7140-AC3A-7BEBF823F4B1}"/>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a:extLst>
              <a:ext uri="{FF2B5EF4-FFF2-40B4-BE49-F238E27FC236}">
                <a16:creationId xmlns:a16="http://schemas.microsoft.com/office/drawing/2014/main" id="{B9CB7D21-FA2B-7A48-A87D-50C28B5B302E}"/>
              </a:ext>
            </a:extLst>
          </p:cNvPr>
          <p:cNvSpPr>
            <a:spLocks noGrp="1" noChangeArrowheads="1"/>
          </p:cNvSpPr>
          <p:nvPr>
            <p:ph type="body" idx="1"/>
          </p:nvPr>
        </p:nvSpPr>
        <p:spPr>
          <a:xfrm>
            <a:off x="457200" y="1752600"/>
            <a:ext cx="8229600" cy="4953000"/>
          </a:xfrm>
        </p:spPr>
        <p:txBody>
          <a:bodyPr/>
          <a:lstStyle/>
          <a:p>
            <a:pPr eaLnBrk="1" hangingPunct="1">
              <a:lnSpc>
                <a:spcPct val="80000"/>
              </a:lnSpc>
            </a:pPr>
            <a:r>
              <a:rPr lang="en-US" altLang="en-US" sz="2800" dirty="0">
                <a:solidFill>
                  <a:schemeClr val="accent2"/>
                </a:solidFill>
              </a:rPr>
              <a:t>At the beginning</a:t>
            </a:r>
          </a:p>
          <a:p>
            <a:pPr eaLnBrk="1" hangingPunct="1">
              <a:lnSpc>
                <a:spcPct val="80000"/>
              </a:lnSpc>
              <a:buFontTx/>
              <a:buChar char="-"/>
            </a:pPr>
            <a:r>
              <a:rPr lang="en-US" altLang="en-US" sz="2800" dirty="0">
                <a:solidFill>
                  <a:schemeClr val="accent2"/>
                </a:solidFill>
              </a:rPr>
              <a:t>Hindenburg – until Aug 1934</a:t>
            </a:r>
          </a:p>
          <a:p>
            <a:pPr eaLnBrk="1" hangingPunct="1">
              <a:lnSpc>
                <a:spcPct val="80000"/>
              </a:lnSpc>
              <a:buFontTx/>
              <a:buChar char="-"/>
            </a:pPr>
            <a:r>
              <a:rPr lang="en-US" altLang="en-US" sz="2800" dirty="0">
                <a:solidFill>
                  <a:schemeClr val="accent2"/>
                </a:solidFill>
              </a:rPr>
              <a:t>Opposition parties</a:t>
            </a:r>
          </a:p>
          <a:p>
            <a:pPr eaLnBrk="1" hangingPunct="1">
              <a:lnSpc>
                <a:spcPct val="80000"/>
              </a:lnSpc>
              <a:buFontTx/>
              <a:buChar char="-"/>
            </a:pPr>
            <a:r>
              <a:rPr lang="en-US" altLang="en-US" sz="2800" dirty="0">
                <a:solidFill>
                  <a:schemeClr val="accent2"/>
                </a:solidFill>
              </a:rPr>
              <a:t>General strike</a:t>
            </a:r>
          </a:p>
          <a:p>
            <a:pPr eaLnBrk="1" hangingPunct="1">
              <a:lnSpc>
                <a:spcPct val="80000"/>
              </a:lnSpc>
            </a:pPr>
            <a:r>
              <a:rPr lang="en-US" altLang="en-US" sz="2800" dirty="0">
                <a:solidFill>
                  <a:schemeClr val="accent2"/>
                </a:solidFill>
              </a:rPr>
              <a:t>However…</a:t>
            </a:r>
          </a:p>
          <a:p>
            <a:pPr eaLnBrk="1" hangingPunct="1">
              <a:lnSpc>
                <a:spcPct val="80000"/>
              </a:lnSpc>
              <a:buFontTx/>
              <a:buChar char="-"/>
            </a:pPr>
            <a:r>
              <a:rPr lang="en-US" altLang="en-US" sz="2800" dirty="0">
                <a:solidFill>
                  <a:schemeClr val="accent2"/>
                </a:solidFill>
              </a:rPr>
              <a:t>Unemployment high</a:t>
            </a:r>
          </a:p>
          <a:p>
            <a:pPr eaLnBrk="1" hangingPunct="1">
              <a:lnSpc>
                <a:spcPct val="80000"/>
              </a:lnSpc>
              <a:buFontTx/>
              <a:buChar char="-"/>
            </a:pPr>
            <a:r>
              <a:rPr lang="en-US" altLang="en-US" sz="2800" dirty="0">
                <a:solidFill>
                  <a:schemeClr val="accent2"/>
                </a:solidFill>
              </a:rPr>
              <a:t>Opposition divided</a:t>
            </a:r>
          </a:p>
          <a:p>
            <a:pPr eaLnBrk="1" hangingPunct="1">
              <a:lnSpc>
                <a:spcPct val="80000"/>
              </a:lnSpc>
              <a:buFontTx/>
              <a:buChar char="-"/>
            </a:pPr>
            <a:r>
              <a:rPr lang="en-US" altLang="en-US" sz="2800" dirty="0">
                <a:solidFill>
                  <a:schemeClr val="accent2"/>
                </a:solidFill>
              </a:rPr>
              <a:t>People did not expect Hitler to last long</a:t>
            </a:r>
          </a:p>
          <a:p>
            <a:pPr eaLnBrk="1" hangingPunct="1">
              <a:lnSpc>
                <a:spcPct val="80000"/>
              </a:lnSpc>
              <a:buFontTx/>
              <a:buChar char="-"/>
            </a:pPr>
            <a:r>
              <a:rPr lang="en-US" altLang="en-US" sz="2800" dirty="0">
                <a:solidFill>
                  <a:schemeClr val="accent2"/>
                </a:solidFill>
              </a:rPr>
              <a:t>Hitler appointed legally</a:t>
            </a:r>
          </a:p>
          <a:p>
            <a:pPr eaLnBrk="1" hangingPunct="1">
              <a:lnSpc>
                <a:spcPct val="80000"/>
              </a:lnSpc>
              <a:buFontTx/>
              <a:buChar char="-"/>
            </a:pPr>
            <a:r>
              <a:rPr lang="en-US" altLang="en-US" sz="2800" dirty="0">
                <a:solidFill>
                  <a:schemeClr val="accent2"/>
                </a:solidFill>
              </a:rPr>
              <a:t>Army appeased – Night of Long Knives</a:t>
            </a:r>
          </a:p>
          <a:p>
            <a:pPr eaLnBrk="1" hangingPunct="1">
              <a:lnSpc>
                <a:spcPct val="80000"/>
              </a:lnSpc>
              <a:buFontTx/>
              <a:buChar char="-"/>
            </a:pPr>
            <a:r>
              <a:rPr lang="en-US" altLang="en-US" sz="2800" dirty="0">
                <a:solidFill>
                  <a:schemeClr val="accent2"/>
                </a:solidFill>
              </a:rPr>
              <a:t>Widespread hope</a:t>
            </a:r>
          </a:p>
          <a:p>
            <a:pPr eaLnBrk="1" hangingPunct="1">
              <a:lnSpc>
                <a:spcPct val="80000"/>
              </a:lnSpc>
            </a:pPr>
            <a:endParaRPr lang="en-US" altLang="en-US" sz="2800" b="1" dirty="0">
              <a:solidFill>
                <a:schemeClr val="accent2"/>
              </a:solidFill>
            </a:endParaRPr>
          </a:p>
          <a:p>
            <a:pPr eaLnBrk="1" hangingPunct="1">
              <a:lnSpc>
                <a:spcPct val="80000"/>
              </a:lnSpc>
              <a:buFontTx/>
              <a:buChar char="-"/>
            </a:pPr>
            <a:endParaRPr lang="en-US" altLang="en-US" sz="2800" dirty="0">
              <a:solidFill>
                <a:schemeClr val="accent2"/>
              </a:solidFill>
            </a:endParaRPr>
          </a:p>
          <a:p>
            <a:pPr eaLnBrk="1" hangingPunct="1">
              <a:lnSpc>
                <a:spcPct val="80000"/>
              </a:lnSpc>
              <a:buFontTx/>
              <a:buChar char="-"/>
            </a:pPr>
            <a:endParaRPr lang="en-US" altLang="en-US" sz="2800" dirty="0">
              <a:solidFill>
                <a:schemeClr val="accent2"/>
              </a:solidFill>
            </a:endParaRPr>
          </a:p>
        </p:txBody>
      </p:sp>
      <p:sp>
        <p:nvSpPr>
          <p:cNvPr id="16388" name="Rectangle 4">
            <a:extLst>
              <a:ext uri="{FF2B5EF4-FFF2-40B4-BE49-F238E27FC236}">
                <a16:creationId xmlns:a16="http://schemas.microsoft.com/office/drawing/2014/main" id="{BEFED61F-7779-2645-AC71-1323517362F1}"/>
              </a:ext>
            </a:extLst>
          </p:cNvPr>
          <p:cNvSpPr>
            <a:spLocks noGrp="1" noChangeArrowheads="1"/>
          </p:cNvSpPr>
          <p:nvPr>
            <p:ph type="title"/>
          </p:nvPr>
        </p:nvSpPr>
        <p:spPr/>
        <p:txBody>
          <a:bodyPr/>
          <a:lstStyle/>
          <a:p>
            <a:pPr eaLnBrk="1" hangingPunct="1"/>
            <a:r>
              <a:rPr lang="en-US" altLang="en-US" sz="4000">
                <a:solidFill>
                  <a:schemeClr val="accent2"/>
                </a:solidFill>
              </a:rPr>
              <a:t>When was the best chance to remove Hitler?</a:t>
            </a:r>
          </a:p>
        </p:txBody>
      </p:sp>
    </p:spTree>
    <p:extLst>
      <p:ext uri="{BB962C8B-B14F-4D97-AF65-F5344CB8AC3E}">
        <p14:creationId xmlns:p14="http://schemas.microsoft.com/office/powerpoint/2010/main" val="2019260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0" dur="500"/>
                                        <p:tgtEl>
                                          <p:spTgt spid="3379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3" dur="500"/>
                                        <p:tgtEl>
                                          <p:spTgt spid="3379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16" dur="500"/>
                                        <p:tgtEl>
                                          <p:spTgt spid="337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21" dur="500"/>
                                        <p:tgtEl>
                                          <p:spTgt spid="3379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24" dur="500"/>
                                        <p:tgtEl>
                                          <p:spTgt spid="3379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blinds(horizontal)">
                                      <p:cBhvr>
                                        <p:cTn id="27" dur="500"/>
                                        <p:tgtEl>
                                          <p:spTgt spid="3379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3795">
                                            <p:txEl>
                                              <p:pRg st="7" end="7"/>
                                            </p:txEl>
                                          </p:spTgt>
                                        </p:tgtEl>
                                        <p:attrNameLst>
                                          <p:attrName>style.visibility</p:attrName>
                                        </p:attrNameLst>
                                      </p:cBhvr>
                                      <p:to>
                                        <p:strVal val="visible"/>
                                      </p:to>
                                    </p:set>
                                    <p:animEffect transition="in" filter="blinds(horizontal)">
                                      <p:cBhvr>
                                        <p:cTn id="30" dur="500"/>
                                        <p:tgtEl>
                                          <p:spTgt spid="3379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3795">
                                            <p:txEl>
                                              <p:pRg st="8" end="8"/>
                                            </p:txEl>
                                          </p:spTgt>
                                        </p:tgtEl>
                                        <p:attrNameLst>
                                          <p:attrName>style.visibility</p:attrName>
                                        </p:attrNameLst>
                                      </p:cBhvr>
                                      <p:to>
                                        <p:strVal val="visible"/>
                                      </p:to>
                                    </p:set>
                                    <p:animEffect transition="in" filter="blinds(horizontal)">
                                      <p:cBhvr>
                                        <p:cTn id="33" dur="500"/>
                                        <p:tgtEl>
                                          <p:spTgt spid="33795">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3795">
                                            <p:txEl>
                                              <p:pRg st="9" end="9"/>
                                            </p:txEl>
                                          </p:spTgt>
                                        </p:tgtEl>
                                        <p:attrNameLst>
                                          <p:attrName>style.visibility</p:attrName>
                                        </p:attrNameLst>
                                      </p:cBhvr>
                                      <p:to>
                                        <p:strVal val="visible"/>
                                      </p:to>
                                    </p:set>
                                    <p:animEffect transition="in" filter="blinds(horizontal)">
                                      <p:cBhvr>
                                        <p:cTn id="36" dur="500"/>
                                        <p:tgtEl>
                                          <p:spTgt spid="33795">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3795">
                                            <p:txEl>
                                              <p:pRg st="10" end="10"/>
                                            </p:txEl>
                                          </p:spTgt>
                                        </p:tgtEl>
                                        <p:attrNameLst>
                                          <p:attrName>style.visibility</p:attrName>
                                        </p:attrNameLst>
                                      </p:cBhvr>
                                      <p:to>
                                        <p:strVal val="visible"/>
                                      </p:to>
                                    </p:set>
                                    <p:animEffect transition="in" filter="blinds(horizontal)">
                                      <p:cBhvr>
                                        <p:cTn id="39" dur="500"/>
                                        <p:tgtEl>
                                          <p:spTgt spid="33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SophieScholl">
            <a:extLst>
              <a:ext uri="{FF2B5EF4-FFF2-40B4-BE49-F238E27FC236}">
                <a16:creationId xmlns:a16="http://schemas.microsoft.com/office/drawing/2014/main" id="{188B6EBE-8935-1D46-9AF8-6B35426304F8}"/>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7688D6C0-03CA-CD41-A015-B9D272755BCA}"/>
              </a:ext>
            </a:extLst>
          </p:cNvPr>
          <p:cNvSpPr>
            <a:spLocks noGrp="1" noChangeArrowheads="1"/>
          </p:cNvSpPr>
          <p:nvPr>
            <p:ph type="body" idx="1"/>
          </p:nvPr>
        </p:nvSpPr>
        <p:spPr>
          <a:xfrm>
            <a:off x="457200" y="2132856"/>
            <a:ext cx="8229600" cy="4953000"/>
          </a:xfrm>
        </p:spPr>
        <p:txBody>
          <a:bodyPr/>
          <a:lstStyle/>
          <a:p>
            <a:pPr eaLnBrk="1" hangingPunct="1">
              <a:lnSpc>
                <a:spcPct val="80000"/>
              </a:lnSpc>
            </a:pPr>
            <a:r>
              <a:rPr lang="en-US" altLang="en-US" sz="2800" dirty="0">
                <a:solidFill>
                  <a:schemeClr val="accent2"/>
                </a:solidFill>
              </a:rPr>
              <a:t>After 1934 no legal way to remove him</a:t>
            </a:r>
          </a:p>
          <a:p>
            <a:pPr eaLnBrk="1" hangingPunct="1">
              <a:lnSpc>
                <a:spcPct val="80000"/>
              </a:lnSpc>
              <a:buFontTx/>
              <a:buChar char="-"/>
            </a:pPr>
            <a:r>
              <a:rPr lang="en-US" altLang="en-US" sz="2800" dirty="0">
                <a:solidFill>
                  <a:schemeClr val="accent2"/>
                </a:solidFill>
              </a:rPr>
              <a:t>Opposition activity banned</a:t>
            </a:r>
          </a:p>
          <a:p>
            <a:pPr eaLnBrk="1" hangingPunct="1">
              <a:lnSpc>
                <a:spcPct val="80000"/>
              </a:lnSpc>
              <a:buFontTx/>
              <a:buChar char="-"/>
            </a:pPr>
            <a:r>
              <a:rPr lang="en-US" altLang="en-US" sz="2800" dirty="0">
                <a:solidFill>
                  <a:schemeClr val="accent2"/>
                </a:solidFill>
              </a:rPr>
              <a:t>Critics had to be secret – co-ordination impossible</a:t>
            </a:r>
          </a:p>
          <a:p>
            <a:pPr eaLnBrk="1" hangingPunct="1">
              <a:lnSpc>
                <a:spcPct val="80000"/>
              </a:lnSpc>
            </a:pPr>
            <a:r>
              <a:rPr lang="en-US" altLang="en-US" sz="2800" dirty="0">
                <a:solidFill>
                  <a:schemeClr val="accent2"/>
                </a:solidFill>
              </a:rPr>
              <a:t>No strong reasons…</a:t>
            </a:r>
          </a:p>
          <a:p>
            <a:pPr eaLnBrk="1" hangingPunct="1">
              <a:lnSpc>
                <a:spcPct val="80000"/>
              </a:lnSpc>
              <a:buFontTx/>
              <a:buChar char="-"/>
            </a:pPr>
            <a:r>
              <a:rPr lang="en-US" altLang="en-US" sz="2800" dirty="0">
                <a:solidFill>
                  <a:schemeClr val="accent2"/>
                </a:solidFill>
              </a:rPr>
              <a:t>Massive support for government – plebiscites</a:t>
            </a:r>
          </a:p>
          <a:p>
            <a:pPr eaLnBrk="1" hangingPunct="1">
              <a:lnSpc>
                <a:spcPct val="80000"/>
              </a:lnSpc>
              <a:buFontTx/>
              <a:buChar char="-"/>
            </a:pPr>
            <a:r>
              <a:rPr lang="en-US" altLang="en-US" sz="2800" dirty="0">
                <a:solidFill>
                  <a:schemeClr val="accent2"/>
                </a:solidFill>
              </a:rPr>
              <a:t>Early victims unpopular</a:t>
            </a:r>
          </a:p>
          <a:p>
            <a:pPr eaLnBrk="1" hangingPunct="1">
              <a:lnSpc>
                <a:spcPct val="80000"/>
              </a:lnSpc>
              <a:buFontTx/>
              <a:buChar char="-"/>
            </a:pPr>
            <a:r>
              <a:rPr lang="en-US" altLang="en-US" sz="2800" dirty="0">
                <a:solidFill>
                  <a:schemeClr val="accent2"/>
                </a:solidFill>
              </a:rPr>
              <a:t>Nothing too radical </a:t>
            </a:r>
          </a:p>
          <a:p>
            <a:pPr eaLnBrk="1" hangingPunct="1">
              <a:lnSpc>
                <a:spcPct val="80000"/>
              </a:lnSpc>
              <a:buFontTx/>
              <a:buChar char="-"/>
            </a:pPr>
            <a:r>
              <a:rPr lang="en-US" altLang="en-US" sz="2800" dirty="0">
                <a:solidFill>
                  <a:schemeClr val="accent2"/>
                </a:solidFill>
              </a:rPr>
              <a:t>Policies successful</a:t>
            </a:r>
          </a:p>
          <a:p>
            <a:pPr eaLnBrk="1" hangingPunct="1">
              <a:lnSpc>
                <a:spcPct val="80000"/>
              </a:lnSpc>
              <a:buFontTx/>
              <a:buChar char="-"/>
            </a:pPr>
            <a:r>
              <a:rPr lang="en-US" altLang="en-US" sz="2800" dirty="0">
                <a:solidFill>
                  <a:schemeClr val="accent2"/>
                </a:solidFill>
              </a:rPr>
              <a:t>Propaganda</a:t>
            </a:r>
          </a:p>
          <a:p>
            <a:pPr eaLnBrk="1" hangingPunct="1">
              <a:lnSpc>
                <a:spcPct val="80000"/>
              </a:lnSpc>
              <a:buFontTx/>
              <a:buChar char="-"/>
            </a:pPr>
            <a:r>
              <a:rPr lang="en-US" altLang="en-US" sz="2800" dirty="0">
                <a:solidFill>
                  <a:schemeClr val="accent2"/>
                </a:solidFill>
              </a:rPr>
              <a:t>Repression </a:t>
            </a:r>
          </a:p>
          <a:p>
            <a:pPr eaLnBrk="1" hangingPunct="1">
              <a:lnSpc>
                <a:spcPct val="80000"/>
              </a:lnSpc>
              <a:buFontTx/>
              <a:buChar char="-"/>
            </a:pPr>
            <a:endParaRPr lang="en-US" altLang="en-US" sz="2800" dirty="0">
              <a:solidFill>
                <a:schemeClr val="accent2"/>
              </a:solidFill>
            </a:endParaRPr>
          </a:p>
        </p:txBody>
      </p:sp>
      <p:sp>
        <p:nvSpPr>
          <p:cNvPr id="17412" name="Rectangle 4">
            <a:extLst>
              <a:ext uri="{FF2B5EF4-FFF2-40B4-BE49-F238E27FC236}">
                <a16:creationId xmlns:a16="http://schemas.microsoft.com/office/drawing/2014/main" id="{09208211-2C69-3D4F-9EA9-AB4967D0D422}"/>
              </a:ext>
            </a:extLst>
          </p:cNvPr>
          <p:cNvSpPr>
            <a:spLocks noGrp="1" noChangeArrowheads="1"/>
          </p:cNvSpPr>
          <p:nvPr>
            <p:ph type="title"/>
          </p:nvPr>
        </p:nvSpPr>
        <p:spPr/>
        <p:txBody>
          <a:bodyPr/>
          <a:lstStyle/>
          <a:p>
            <a:pPr eaLnBrk="1" hangingPunct="1"/>
            <a:r>
              <a:rPr lang="en-US" altLang="en-US" sz="4000">
                <a:solidFill>
                  <a:schemeClr val="accent2"/>
                </a:solidFill>
              </a:rPr>
              <a:t>What were the problems of removing him after 1934?</a:t>
            </a:r>
          </a:p>
        </p:txBody>
      </p:sp>
    </p:spTree>
    <p:extLst>
      <p:ext uri="{BB962C8B-B14F-4D97-AF65-F5344CB8AC3E}">
        <p14:creationId xmlns:p14="http://schemas.microsoft.com/office/powerpoint/2010/main" val="3493684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0" dur="500"/>
                                        <p:tgtEl>
                                          <p:spTgt spid="3584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3" dur="500"/>
                                        <p:tgtEl>
                                          <p:spTgt spid="358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18" dur="500"/>
                                        <p:tgtEl>
                                          <p:spTgt spid="3584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1" dur="500"/>
                                        <p:tgtEl>
                                          <p:spTgt spid="3584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5843">
                                            <p:txEl>
                                              <p:pRg st="5" end="5"/>
                                            </p:txEl>
                                          </p:spTgt>
                                        </p:tgtEl>
                                        <p:attrNameLst>
                                          <p:attrName>style.visibility</p:attrName>
                                        </p:attrNameLst>
                                      </p:cBhvr>
                                      <p:to>
                                        <p:strVal val="visible"/>
                                      </p:to>
                                    </p:set>
                                    <p:animEffect transition="in" filter="blinds(horizontal)">
                                      <p:cBhvr>
                                        <p:cTn id="24" dur="500"/>
                                        <p:tgtEl>
                                          <p:spTgt spid="3584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animEffect transition="in" filter="blinds(horizontal)">
                                      <p:cBhvr>
                                        <p:cTn id="27" dur="500"/>
                                        <p:tgtEl>
                                          <p:spTgt spid="3584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5843">
                                            <p:txEl>
                                              <p:pRg st="7" end="7"/>
                                            </p:txEl>
                                          </p:spTgt>
                                        </p:tgtEl>
                                        <p:attrNameLst>
                                          <p:attrName>style.visibility</p:attrName>
                                        </p:attrNameLst>
                                      </p:cBhvr>
                                      <p:to>
                                        <p:strVal val="visible"/>
                                      </p:to>
                                    </p:set>
                                    <p:animEffect transition="in" filter="blinds(horizontal)">
                                      <p:cBhvr>
                                        <p:cTn id="30" dur="500"/>
                                        <p:tgtEl>
                                          <p:spTgt spid="3584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5843">
                                            <p:txEl>
                                              <p:pRg st="8" end="8"/>
                                            </p:txEl>
                                          </p:spTgt>
                                        </p:tgtEl>
                                        <p:attrNameLst>
                                          <p:attrName>style.visibility</p:attrName>
                                        </p:attrNameLst>
                                      </p:cBhvr>
                                      <p:to>
                                        <p:strVal val="visible"/>
                                      </p:to>
                                    </p:set>
                                    <p:animEffect transition="in" filter="blinds(horizontal)">
                                      <p:cBhvr>
                                        <p:cTn id="33" dur="500"/>
                                        <p:tgtEl>
                                          <p:spTgt spid="35843">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5843">
                                            <p:txEl>
                                              <p:pRg st="9" end="9"/>
                                            </p:txEl>
                                          </p:spTgt>
                                        </p:tgtEl>
                                        <p:attrNameLst>
                                          <p:attrName>style.visibility</p:attrName>
                                        </p:attrNameLst>
                                      </p:cBhvr>
                                      <p:to>
                                        <p:strVal val="visible"/>
                                      </p:to>
                                    </p:set>
                                    <p:animEffect transition="in" filter="blinds(horizontal)">
                                      <p:cBhvr>
                                        <p:cTn id="36" dur="500"/>
                                        <p:tgtEl>
                                          <p:spTgt spid="35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SophieScholl">
            <a:extLst>
              <a:ext uri="{FF2B5EF4-FFF2-40B4-BE49-F238E27FC236}">
                <a16:creationId xmlns:a16="http://schemas.microsoft.com/office/drawing/2014/main" id="{17E9B1E2-3468-714C-AC95-1825E2E96264}"/>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7E6471CD-105C-DC42-BFAA-BBE5016F7745}"/>
              </a:ext>
            </a:extLst>
          </p:cNvPr>
          <p:cNvSpPr>
            <a:spLocks noGrp="1" noChangeArrowheads="1"/>
          </p:cNvSpPr>
          <p:nvPr>
            <p:ph type="body" idx="1"/>
          </p:nvPr>
        </p:nvSpPr>
        <p:spPr>
          <a:xfrm>
            <a:off x="457200" y="1739988"/>
            <a:ext cx="8229600" cy="4953000"/>
          </a:xfrm>
        </p:spPr>
        <p:txBody>
          <a:bodyPr/>
          <a:lstStyle/>
          <a:p>
            <a:pPr eaLnBrk="1" hangingPunct="1"/>
            <a:r>
              <a:rPr lang="en-US" altLang="en-US" dirty="0">
                <a:solidFill>
                  <a:schemeClr val="accent2"/>
                </a:solidFill>
              </a:rPr>
              <a:t>Some plans to overthrow government</a:t>
            </a:r>
          </a:p>
          <a:p>
            <a:pPr eaLnBrk="1" hangingPunct="1">
              <a:buFontTx/>
              <a:buNone/>
            </a:pPr>
            <a:r>
              <a:rPr lang="en-US" altLang="en-US" dirty="0">
                <a:solidFill>
                  <a:schemeClr val="accent2"/>
                </a:solidFill>
              </a:rPr>
              <a:t>- army</a:t>
            </a:r>
          </a:p>
          <a:p>
            <a:pPr eaLnBrk="1" hangingPunct="1"/>
            <a:r>
              <a:rPr lang="en-US" altLang="en-US" dirty="0">
                <a:solidFill>
                  <a:schemeClr val="accent2"/>
                </a:solidFill>
              </a:rPr>
              <a:t>Generally opposition took form of Non-cooperation</a:t>
            </a:r>
          </a:p>
          <a:p>
            <a:pPr eaLnBrk="1" hangingPunct="1"/>
            <a:r>
              <a:rPr lang="en-US" altLang="en-US" dirty="0">
                <a:solidFill>
                  <a:schemeClr val="accent2"/>
                </a:solidFill>
              </a:rPr>
              <a:t>Number of resisters = small</a:t>
            </a:r>
          </a:p>
          <a:p>
            <a:pPr eaLnBrk="1" hangingPunct="1">
              <a:buFontTx/>
              <a:buChar char="-"/>
            </a:pPr>
            <a:r>
              <a:rPr lang="en-US" altLang="en-US" dirty="0">
                <a:solidFill>
                  <a:schemeClr val="accent2"/>
                </a:solidFill>
              </a:rPr>
              <a:t>Hundred subgroups</a:t>
            </a:r>
          </a:p>
          <a:p>
            <a:pPr eaLnBrk="1" hangingPunct="1">
              <a:buFontTx/>
              <a:buChar char="-"/>
            </a:pPr>
            <a:r>
              <a:rPr lang="en-US" altLang="en-US" dirty="0">
                <a:solidFill>
                  <a:schemeClr val="accent2"/>
                </a:solidFill>
              </a:rPr>
              <a:t>Thousands of individuals</a:t>
            </a:r>
          </a:p>
          <a:p>
            <a:pPr eaLnBrk="1" hangingPunct="1">
              <a:buFontTx/>
              <a:buChar char="-"/>
            </a:pPr>
            <a:r>
              <a:rPr lang="en-US" altLang="en-US" dirty="0">
                <a:solidFill>
                  <a:schemeClr val="accent2"/>
                </a:solidFill>
              </a:rPr>
              <a:t>Institutions – churches and army </a:t>
            </a:r>
          </a:p>
          <a:p>
            <a:pPr eaLnBrk="1" hangingPunct="1">
              <a:buFontTx/>
              <a:buChar char="-"/>
            </a:pPr>
            <a:endParaRPr lang="en-US" altLang="en-US" dirty="0">
              <a:solidFill>
                <a:schemeClr val="accent2"/>
              </a:solidFill>
            </a:endParaRPr>
          </a:p>
        </p:txBody>
      </p:sp>
      <p:sp>
        <p:nvSpPr>
          <p:cNvPr id="18436" name="Rectangle 4">
            <a:extLst>
              <a:ext uri="{FF2B5EF4-FFF2-40B4-BE49-F238E27FC236}">
                <a16:creationId xmlns:a16="http://schemas.microsoft.com/office/drawing/2014/main" id="{2101E6CB-24EB-7E4C-942D-3F805CE055DB}"/>
              </a:ext>
            </a:extLst>
          </p:cNvPr>
          <p:cNvSpPr>
            <a:spLocks noGrp="1" noChangeArrowheads="1"/>
          </p:cNvSpPr>
          <p:nvPr>
            <p:ph type="title"/>
          </p:nvPr>
        </p:nvSpPr>
        <p:spPr/>
        <p:txBody>
          <a:bodyPr/>
          <a:lstStyle/>
          <a:p>
            <a:pPr eaLnBrk="1" hangingPunct="1"/>
            <a:r>
              <a:rPr lang="en-US" altLang="en-US" sz="4000">
                <a:solidFill>
                  <a:schemeClr val="accent2"/>
                </a:solidFill>
              </a:rPr>
              <a:t>How serious was the opposition?</a:t>
            </a:r>
          </a:p>
        </p:txBody>
      </p:sp>
    </p:spTree>
    <p:extLst>
      <p:ext uri="{BB962C8B-B14F-4D97-AF65-F5344CB8AC3E}">
        <p14:creationId xmlns:p14="http://schemas.microsoft.com/office/powerpoint/2010/main" val="3662594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SophieScholl">
            <a:extLst>
              <a:ext uri="{FF2B5EF4-FFF2-40B4-BE49-F238E27FC236}">
                <a16:creationId xmlns:a16="http://schemas.microsoft.com/office/drawing/2014/main" id="{EBDA04C8-C100-AB44-836E-2445ACFBF719}"/>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4EB60D60-9A7E-A447-B18F-35ECA0A7A2DC}"/>
              </a:ext>
            </a:extLst>
          </p:cNvPr>
          <p:cNvSpPr>
            <a:spLocks noGrp="1" noChangeArrowheads="1"/>
          </p:cNvSpPr>
          <p:nvPr>
            <p:ph type="body" idx="1"/>
          </p:nvPr>
        </p:nvSpPr>
        <p:spPr>
          <a:xfrm>
            <a:off x="457200" y="1785102"/>
            <a:ext cx="8229600" cy="4953000"/>
          </a:xfrm>
        </p:spPr>
        <p:txBody>
          <a:bodyPr/>
          <a:lstStyle/>
          <a:p>
            <a:pPr eaLnBrk="1" hangingPunct="1">
              <a:lnSpc>
                <a:spcPct val="80000"/>
              </a:lnSpc>
            </a:pPr>
            <a:r>
              <a:rPr lang="en-US" altLang="en-US" sz="2800" dirty="0">
                <a:solidFill>
                  <a:schemeClr val="accent2"/>
                </a:solidFill>
              </a:rPr>
              <a:t>Local archives reveal a variety of forms of dissent</a:t>
            </a:r>
          </a:p>
          <a:p>
            <a:pPr eaLnBrk="1" hangingPunct="1">
              <a:lnSpc>
                <a:spcPct val="80000"/>
              </a:lnSpc>
            </a:pPr>
            <a:r>
              <a:rPr lang="en-US" altLang="en-US" sz="2800" dirty="0">
                <a:solidFill>
                  <a:schemeClr val="accent2"/>
                </a:solidFill>
              </a:rPr>
              <a:t>Mason </a:t>
            </a:r>
          </a:p>
          <a:p>
            <a:pPr eaLnBrk="1" hangingPunct="1">
              <a:lnSpc>
                <a:spcPct val="80000"/>
              </a:lnSpc>
              <a:buFontTx/>
              <a:buChar char="-"/>
            </a:pPr>
            <a:r>
              <a:rPr lang="en-US" altLang="en-US" sz="2800" dirty="0">
                <a:solidFill>
                  <a:schemeClr val="accent2"/>
                </a:solidFill>
              </a:rPr>
              <a:t>working class non-conformism</a:t>
            </a:r>
          </a:p>
          <a:p>
            <a:pPr eaLnBrk="1" hangingPunct="1">
              <a:lnSpc>
                <a:spcPct val="80000"/>
              </a:lnSpc>
              <a:buFontTx/>
              <a:buChar char="-"/>
            </a:pPr>
            <a:r>
              <a:rPr lang="en-US" altLang="en-US" sz="2800" dirty="0">
                <a:solidFill>
                  <a:schemeClr val="accent2"/>
                </a:solidFill>
              </a:rPr>
              <a:t>absenteeism</a:t>
            </a:r>
          </a:p>
          <a:p>
            <a:pPr eaLnBrk="1" hangingPunct="1">
              <a:lnSpc>
                <a:spcPct val="80000"/>
              </a:lnSpc>
              <a:buFontTx/>
              <a:buChar char="-"/>
            </a:pPr>
            <a:r>
              <a:rPr lang="en-US" altLang="en-US" sz="2800" dirty="0">
                <a:solidFill>
                  <a:schemeClr val="accent2"/>
                </a:solidFill>
              </a:rPr>
              <a:t>Strikes</a:t>
            </a:r>
          </a:p>
          <a:p>
            <a:pPr eaLnBrk="1" hangingPunct="1">
              <a:lnSpc>
                <a:spcPct val="80000"/>
              </a:lnSpc>
              <a:buFontTx/>
              <a:buChar char="-"/>
            </a:pPr>
            <a:r>
              <a:rPr lang="en-US" altLang="en-US" sz="2800" dirty="0">
                <a:solidFill>
                  <a:schemeClr val="accent2"/>
                </a:solidFill>
              </a:rPr>
              <a:t>Industrial sabotage</a:t>
            </a:r>
          </a:p>
          <a:p>
            <a:pPr eaLnBrk="1" hangingPunct="1">
              <a:lnSpc>
                <a:spcPct val="80000"/>
              </a:lnSpc>
            </a:pPr>
            <a:r>
              <a:rPr lang="en-US" altLang="en-US" sz="2800" dirty="0">
                <a:solidFill>
                  <a:schemeClr val="accent2"/>
                </a:solidFill>
              </a:rPr>
              <a:t> Kershaw</a:t>
            </a:r>
          </a:p>
          <a:p>
            <a:pPr eaLnBrk="1" hangingPunct="1">
              <a:lnSpc>
                <a:spcPct val="80000"/>
              </a:lnSpc>
              <a:buFontTx/>
              <a:buChar char="-"/>
            </a:pPr>
            <a:r>
              <a:rPr lang="en-US" altLang="en-US" sz="2800" dirty="0">
                <a:solidFill>
                  <a:schemeClr val="accent2"/>
                </a:solidFill>
              </a:rPr>
              <a:t>Highlighted large scale grumbling</a:t>
            </a:r>
          </a:p>
          <a:p>
            <a:pPr eaLnBrk="1" hangingPunct="1">
              <a:lnSpc>
                <a:spcPct val="80000"/>
              </a:lnSpc>
            </a:pPr>
            <a:r>
              <a:rPr lang="en-US" altLang="en-US" sz="2800" dirty="0" err="1">
                <a:solidFill>
                  <a:schemeClr val="accent2"/>
                </a:solidFill>
              </a:rPr>
              <a:t>Peukert</a:t>
            </a:r>
            <a:endParaRPr lang="en-US" altLang="en-US" sz="2800" dirty="0">
              <a:solidFill>
                <a:schemeClr val="accent2"/>
              </a:solidFill>
            </a:endParaRPr>
          </a:p>
          <a:p>
            <a:pPr eaLnBrk="1" hangingPunct="1">
              <a:lnSpc>
                <a:spcPct val="80000"/>
              </a:lnSpc>
              <a:buFontTx/>
              <a:buNone/>
            </a:pPr>
            <a:r>
              <a:rPr lang="en-US" altLang="en-US" sz="2800" dirty="0">
                <a:solidFill>
                  <a:schemeClr val="accent2"/>
                </a:solidFill>
              </a:rPr>
              <a:t>- Cologne &amp; Hamburg – young people</a:t>
            </a:r>
          </a:p>
          <a:p>
            <a:pPr eaLnBrk="1" hangingPunct="1">
              <a:lnSpc>
                <a:spcPct val="80000"/>
              </a:lnSpc>
              <a:buFontTx/>
              <a:buChar char="-"/>
            </a:pPr>
            <a:endParaRPr lang="en-US" altLang="en-US" sz="2800" dirty="0">
              <a:solidFill>
                <a:schemeClr val="accent2"/>
              </a:solidFill>
            </a:endParaRPr>
          </a:p>
        </p:txBody>
      </p:sp>
      <p:sp>
        <p:nvSpPr>
          <p:cNvPr id="19460" name="Rectangle 4">
            <a:extLst>
              <a:ext uri="{FF2B5EF4-FFF2-40B4-BE49-F238E27FC236}">
                <a16:creationId xmlns:a16="http://schemas.microsoft.com/office/drawing/2014/main" id="{20070DAD-89A2-684C-A32D-A53D22064C34}"/>
              </a:ext>
            </a:extLst>
          </p:cNvPr>
          <p:cNvSpPr>
            <a:spLocks noGrp="1" noChangeArrowheads="1"/>
          </p:cNvSpPr>
          <p:nvPr>
            <p:ph type="title"/>
          </p:nvPr>
        </p:nvSpPr>
        <p:spPr/>
        <p:txBody>
          <a:bodyPr/>
          <a:lstStyle/>
          <a:p>
            <a:pPr eaLnBrk="1" hangingPunct="1"/>
            <a:r>
              <a:rPr lang="en-US" altLang="en-US" sz="4000" dirty="0">
                <a:solidFill>
                  <a:schemeClr val="accent2"/>
                </a:solidFill>
              </a:rPr>
              <a:t>How serious was the opposition?</a:t>
            </a:r>
          </a:p>
        </p:txBody>
      </p:sp>
    </p:spTree>
    <p:extLst>
      <p:ext uri="{BB962C8B-B14F-4D97-AF65-F5344CB8AC3E}">
        <p14:creationId xmlns:p14="http://schemas.microsoft.com/office/powerpoint/2010/main" val="1049943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SophieScholl">
            <a:extLst>
              <a:ext uri="{FF2B5EF4-FFF2-40B4-BE49-F238E27FC236}">
                <a16:creationId xmlns:a16="http://schemas.microsoft.com/office/drawing/2014/main" id="{E13A6F41-82E3-3B4B-8EEA-E2B44ACE09FA}"/>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A5EEF3C2-D20E-E449-89AC-2989CB5048B3}"/>
              </a:ext>
            </a:extLst>
          </p:cNvPr>
          <p:cNvSpPr>
            <a:spLocks noGrp="1" noChangeArrowheads="1"/>
          </p:cNvSpPr>
          <p:nvPr>
            <p:ph type="body" idx="1"/>
          </p:nvPr>
        </p:nvSpPr>
        <p:spPr>
          <a:xfrm>
            <a:off x="457200" y="1752600"/>
            <a:ext cx="8229600" cy="4953000"/>
          </a:xfrm>
        </p:spPr>
        <p:txBody>
          <a:bodyPr/>
          <a:lstStyle/>
          <a:p>
            <a:pPr eaLnBrk="1" hangingPunct="1"/>
            <a:r>
              <a:rPr lang="en-US" altLang="en-US" dirty="0">
                <a:solidFill>
                  <a:schemeClr val="accent2"/>
                </a:solidFill>
              </a:rPr>
              <a:t>There was opposition – one sign is…</a:t>
            </a:r>
          </a:p>
          <a:p>
            <a:pPr eaLnBrk="1" hangingPunct="1">
              <a:buFontTx/>
              <a:buChar char="-"/>
            </a:pPr>
            <a:r>
              <a:rPr lang="en-US" altLang="en-US" dirty="0">
                <a:solidFill>
                  <a:schemeClr val="accent2"/>
                </a:solidFill>
              </a:rPr>
              <a:t>1.3 million Germans sent to concentration camps</a:t>
            </a:r>
          </a:p>
          <a:p>
            <a:pPr eaLnBrk="1" hangingPunct="1">
              <a:buFontTx/>
              <a:buChar char="-"/>
            </a:pPr>
            <a:r>
              <a:rPr lang="en-US" altLang="en-US" dirty="0">
                <a:solidFill>
                  <a:schemeClr val="accent2"/>
                </a:solidFill>
              </a:rPr>
              <a:t>300,000 left Germany between 1933 &amp; 1939</a:t>
            </a:r>
          </a:p>
          <a:p>
            <a:pPr eaLnBrk="1" hangingPunct="1">
              <a:buFontTx/>
              <a:buChar char="-"/>
            </a:pPr>
            <a:endParaRPr lang="en-US" altLang="en-US" dirty="0">
              <a:solidFill>
                <a:schemeClr val="accent2"/>
              </a:solidFill>
            </a:endParaRPr>
          </a:p>
        </p:txBody>
      </p:sp>
      <p:sp>
        <p:nvSpPr>
          <p:cNvPr id="20484" name="Rectangle 4">
            <a:extLst>
              <a:ext uri="{FF2B5EF4-FFF2-40B4-BE49-F238E27FC236}">
                <a16:creationId xmlns:a16="http://schemas.microsoft.com/office/drawing/2014/main" id="{17704B0D-E571-8E40-AE4B-67AF781C6AEC}"/>
              </a:ext>
            </a:extLst>
          </p:cNvPr>
          <p:cNvSpPr>
            <a:spLocks noGrp="1" noChangeArrowheads="1"/>
          </p:cNvSpPr>
          <p:nvPr>
            <p:ph type="title"/>
          </p:nvPr>
        </p:nvSpPr>
        <p:spPr/>
        <p:txBody>
          <a:bodyPr/>
          <a:lstStyle/>
          <a:p>
            <a:pPr eaLnBrk="1" hangingPunct="1"/>
            <a:r>
              <a:rPr lang="en-US" altLang="en-US" sz="4000">
                <a:solidFill>
                  <a:schemeClr val="accent2"/>
                </a:solidFill>
              </a:rPr>
              <a:t>Who were the resisters?</a:t>
            </a:r>
          </a:p>
        </p:txBody>
      </p:sp>
    </p:spTree>
    <p:extLst>
      <p:ext uri="{BB962C8B-B14F-4D97-AF65-F5344CB8AC3E}">
        <p14:creationId xmlns:p14="http://schemas.microsoft.com/office/powerpoint/2010/main" val="3254300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SophieScholl">
            <a:extLst>
              <a:ext uri="{FF2B5EF4-FFF2-40B4-BE49-F238E27FC236}">
                <a16:creationId xmlns:a16="http://schemas.microsoft.com/office/drawing/2014/main" id="{491BB939-F7CB-CE42-BCB2-FE538F18D6E1}"/>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a:extLst>
              <a:ext uri="{FF2B5EF4-FFF2-40B4-BE49-F238E27FC236}">
                <a16:creationId xmlns:a16="http://schemas.microsoft.com/office/drawing/2014/main" id="{9A4EF798-CF9F-0048-8AB3-693ABD9228C4}"/>
              </a:ext>
            </a:extLst>
          </p:cNvPr>
          <p:cNvSpPr>
            <a:spLocks noGrp="1" noChangeArrowheads="1"/>
          </p:cNvSpPr>
          <p:nvPr>
            <p:ph type="ctrTitle"/>
          </p:nvPr>
        </p:nvSpPr>
        <p:spPr/>
        <p:txBody>
          <a:bodyPr/>
          <a:lstStyle/>
          <a:p>
            <a:pPr eaLnBrk="1" hangingPunct="1"/>
            <a:r>
              <a:rPr lang="en-US" altLang="en-US" sz="4000">
                <a:solidFill>
                  <a:schemeClr val="accent2"/>
                </a:solidFill>
              </a:rPr>
              <a:t>Account for the ineffectiveness of internal opposition to the Nazi regime</a:t>
            </a:r>
          </a:p>
        </p:txBody>
      </p:sp>
      <p:sp>
        <p:nvSpPr>
          <p:cNvPr id="21508" name="Rectangle 5">
            <a:extLst>
              <a:ext uri="{FF2B5EF4-FFF2-40B4-BE49-F238E27FC236}">
                <a16:creationId xmlns:a16="http://schemas.microsoft.com/office/drawing/2014/main" id="{7A9EFB39-BCFC-D14D-8068-70E31844EE0F}"/>
              </a:ext>
            </a:extLst>
          </p:cNvPr>
          <p:cNvSpPr>
            <a:spLocks noGrp="1" noChangeArrowheads="1"/>
          </p:cNvSpPr>
          <p:nvPr>
            <p:ph type="subTitle" idx="1"/>
          </p:nvPr>
        </p:nvSpPr>
        <p:spPr/>
        <p:txBody>
          <a:bodyPr/>
          <a:lstStyle/>
          <a:p>
            <a:pPr eaLnBrk="1" hangingPunct="1"/>
            <a:endParaRPr lang="en-US" altLang="en-US"/>
          </a:p>
        </p:txBody>
      </p:sp>
    </p:spTree>
    <p:extLst>
      <p:ext uri="{BB962C8B-B14F-4D97-AF65-F5344CB8AC3E}">
        <p14:creationId xmlns:p14="http://schemas.microsoft.com/office/powerpoint/2010/main" val="266583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8E16-E795-AF47-A54F-B83D38528566}"/>
              </a:ext>
            </a:extLst>
          </p:cNvPr>
          <p:cNvSpPr>
            <a:spLocks noGrp="1"/>
          </p:cNvSpPr>
          <p:nvPr>
            <p:ph type="title"/>
          </p:nvPr>
        </p:nvSpPr>
        <p:spPr/>
        <p:txBody>
          <a:bodyPr/>
          <a:lstStyle/>
          <a:p>
            <a:r>
              <a:rPr lang="en-US" dirty="0"/>
              <a:t>Role Play</a:t>
            </a:r>
          </a:p>
        </p:txBody>
      </p:sp>
      <p:sp>
        <p:nvSpPr>
          <p:cNvPr id="3" name="Content Placeholder 2">
            <a:extLst>
              <a:ext uri="{FF2B5EF4-FFF2-40B4-BE49-F238E27FC236}">
                <a16:creationId xmlns:a16="http://schemas.microsoft.com/office/drawing/2014/main" id="{73705B45-92BA-9B41-937E-7BC5BB4E70DE}"/>
              </a:ext>
            </a:extLst>
          </p:cNvPr>
          <p:cNvSpPr>
            <a:spLocks noGrp="1"/>
          </p:cNvSpPr>
          <p:nvPr>
            <p:ph idx="1"/>
          </p:nvPr>
        </p:nvSpPr>
        <p:spPr/>
        <p:txBody>
          <a:bodyPr/>
          <a:lstStyle/>
          <a:p>
            <a:r>
              <a:rPr lang="en-US" dirty="0"/>
              <a:t>You have been given a character.</a:t>
            </a:r>
          </a:p>
          <a:p>
            <a:r>
              <a:rPr lang="en-US" dirty="0"/>
              <a:t>You now live in the new dictatorship under Comrade Morgan.</a:t>
            </a:r>
          </a:p>
          <a:p>
            <a:r>
              <a:rPr lang="en-US" dirty="0"/>
              <a:t>As she makes new laws and new policies you should act as your card dictates.</a:t>
            </a:r>
          </a:p>
        </p:txBody>
      </p:sp>
    </p:spTree>
    <p:extLst>
      <p:ext uri="{BB962C8B-B14F-4D97-AF65-F5344CB8AC3E}">
        <p14:creationId xmlns:p14="http://schemas.microsoft.com/office/powerpoint/2010/main" val="1284977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SophieScholl">
            <a:extLst>
              <a:ext uri="{FF2B5EF4-FFF2-40B4-BE49-F238E27FC236}">
                <a16:creationId xmlns:a16="http://schemas.microsoft.com/office/drawing/2014/main" id="{943649D2-F6AA-0E41-A61F-EFB3A6FAE6A8}"/>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C2CE2015-0AE3-C249-A17B-D1AB383F5C14}"/>
              </a:ext>
            </a:extLst>
          </p:cNvPr>
          <p:cNvSpPr>
            <a:spLocks noGrp="1" noChangeArrowheads="1"/>
          </p:cNvSpPr>
          <p:nvPr>
            <p:ph type="body" idx="1"/>
          </p:nvPr>
        </p:nvSpPr>
        <p:spPr>
          <a:xfrm>
            <a:off x="457200" y="1447800"/>
            <a:ext cx="8229600" cy="4953000"/>
          </a:xfrm>
        </p:spPr>
        <p:txBody>
          <a:bodyPr/>
          <a:lstStyle/>
          <a:p>
            <a:pPr eaLnBrk="1" hangingPunct="1"/>
            <a:r>
              <a:rPr lang="en-US" altLang="en-US" sz="2000">
                <a:solidFill>
                  <a:schemeClr val="accent2"/>
                </a:solidFill>
              </a:rPr>
              <a:t>Regime controlled instruments of power e.g. propaganda</a:t>
            </a:r>
          </a:p>
          <a:p>
            <a:pPr eaLnBrk="1" hangingPunct="1"/>
            <a:r>
              <a:rPr lang="en-US" altLang="en-US" sz="2000">
                <a:solidFill>
                  <a:schemeClr val="accent2"/>
                </a:solidFill>
              </a:rPr>
              <a:t>1000s relied on regime for livelihood </a:t>
            </a:r>
          </a:p>
          <a:p>
            <a:pPr eaLnBrk="1" hangingPunct="1"/>
            <a:r>
              <a:rPr lang="en-US" altLang="en-US" sz="2000">
                <a:solidFill>
                  <a:schemeClr val="accent2"/>
                </a:solidFill>
              </a:rPr>
              <a:t>Leaders were ruthless</a:t>
            </a:r>
          </a:p>
          <a:p>
            <a:pPr eaLnBrk="1" hangingPunct="1"/>
            <a:r>
              <a:rPr lang="en-US" altLang="en-US" sz="2000">
                <a:solidFill>
                  <a:schemeClr val="accent2"/>
                </a:solidFill>
              </a:rPr>
              <a:t>High risk of being captured</a:t>
            </a:r>
          </a:p>
          <a:p>
            <a:pPr eaLnBrk="1" hangingPunct="1"/>
            <a:r>
              <a:rPr lang="en-US" altLang="en-US" sz="2000">
                <a:solidFill>
                  <a:schemeClr val="accent2"/>
                </a:solidFill>
              </a:rPr>
              <a:t>Reasons to oppose were trivial, selfish and narrow minded</a:t>
            </a:r>
          </a:p>
          <a:p>
            <a:pPr eaLnBrk="1" hangingPunct="1"/>
            <a:r>
              <a:rPr lang="en-US" altLang="en-US" sz="2000">
                <a:solidFill>
                  <a:schemeClr val="accent2"/>
                </a:solidFill>
              </a:rPr>
              <a:t>Organisationally weak – numbers small often to avoid detection</a:t>
            </a:r>
          </a:p>
          <a:p>
            <a:pPr eaLnBrk="1" hangingPunct="1"/>
            <a:r>
              <a:rPr lang="en-US" altLang="en-US" sz="2000">
                <a:solidFill>
                  <a:schemeClr val="accent2"/>
                </a:solidFill>
              </a:rPr>
              <a:t>Groups were not unified – e.g. ideologically</a:t>
            </a:r>
          </a:p>
          <a:p>
            <a:pPr eaLnBrk="1" hangingPunct="1"/>
            <a:r>
              <a:rPr lang="en-US" altLang="en-US" sz="2000">
                <a:solidFill>
                  <a:schemeClr val="accent2"/>
                </a:solidFill>
              </a:rPr>
              <a:t>Not prepared to fight seriously – unclear on aims</a:t>
            </a:r>
          </a:p>
          <a:p>
            <a:pPr eaLnBrk="1" hangingPunct="1"/>
            <a:r>
              <a:rPr lang="en-US" altLang="en-US" sz="2000">
                <a:solidFill>
                  <a:schemeClr val="accent2"/>
                </a:solidFill>
              </a:rPr>
              <a:t>People kept grumblings private</a:t>
            </a:r>
          </a:p>
          <a:p>
            <a:pPr eaLnBrk="1" hangingPunct="1"/>
            <a:r>
              <a:rPr lang="en-US" altLang="en-US" sz="2000">
                <a:solidFill>
                  <a:schemeClr val="accent2"/>
                </a:solidFill>
              </a:rPr>
              <a:t>Things had improved – not wanting to go back to Weimar years</a:t>
            </a:r>
          </a:p>
          <a:p>
            <a:pPr eaLnBrk="1" hangingPunct="1"/>
            <a:r>
              <a:rPr lang="en-US" altLang="en-US" sz="2000">
                <a:solidFill>
                  <a:schemeClr val="accent2"/>
                </a:solidFill>
              </a:rPr>
              <a:t>Gestapo could track leaflets – very well-informed of opposition activities</a:t>
            </a:r>
          </a:p>
          <a:p>
            <a:pPr eaLnBrk="1" hangingPunct="1"/>
            <a:endParaRPr lang="en-US" altLang="en-US" sz="2000">
              <a:solidFill>
                <a:schemeClr val="accent2"/>
              </a:solidFill>
            </a:endParaRPr>
          </a:p>
          <a:p>
            <a:pPr eaLnBrk="1" hangingPunct="1"/>
            <a:endParaRPr lang="en-US" altLang="en-US" sz="2000">
              <a:solidFill>
                <a:schemeClr val="accent2"/>
              </a:solidFill>
            </a:endParaRPr>
          </a:p>
          <a:p>
            <a:pPr eaLnBrk="1" hangingPunct="1"/>
            <a:endParaRPr lang="en-US" altLang="en-US">
              <a:solidFill>
                <a:schemeClr val="accent2"/>
              </a:solidFill>
            </a:endParaRPr>
          </a:p>
        </p:txBody>
      </p:sp>
      <p:sp>
        <p:nvSpPr>
          <p:cNvPr id="22532" name="Rectangle 4">
            <a:extLst>
              <a:ext uri="{FF2B5EF4-FFF2-40B4-BE49-F238E27FC236}">
                <a16:creationId xmlns:a16="http://schemas.microsoft.com/office/drawing/2014/main" id="{CAD3830D-4267-4243-8C0F-7D30732D755B}"/>
              </a:ext>
            </a:extLst>
          </p:cNvPr>
          <p:cNvSpPr>
            <a:spLocks noGrp="1" noChangeArrowheads="1"/>
          </p:cNvSpPr>
          <p:nvPr>
            <p:ph type="title"/>
          </p:nvPr>
        </p:nvSpPr>
        <p:spPr/>
        <p:txBody>
          <a:bodyPr/>
          <a:lstStyle/>
          <a:p>
            <a:pPr eaLnBrk="1" hangingPunct="1"/>
            <a:r>
              <a:rPr lang="en-US" altLang="en-US" sz="3600" b="1">
                <a:solidFill>
                  <a:schemeClr val="accent2"/>
                </a:solidFill>
              </a:rPr>
              <a:t>Why was it ineffective?</a:t>
            </a:r>
          </a:p>
        </p:txBody>
      </p:sp>
    </p:spTree>
    <p:extLst>
      <p:ext uri="{BB962C8B-B14F-4D97-AF65-F5344CB8AC3E}">
        <p14:creationId xmlns:p14="http://schemas.microsoft.com/office/powerpoint/2010/main" val="510866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SophieScholl">
            <a:extLst>
              <a:ext uri="{FF2B5EF4-FFF2-40B4-BE49-F238E27FC236}">
                <a16:creationId xmlns:a16="http://schemas.microsoft.com/office/drawing/2014/main" id="{86F1C111-5AE6-C84D-A429-49572A94206F}"/>
              </a:ext>
            </a:extLst>
          </p:cNvPr>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859A99E5-DDE2-324B-A07C-63DFCCA7F59B}"/>
              </a:ext>
            </a:extLst>
          </p:cNvPr>
          <p:cNvSpPr>
            <a:spLocks noGrp="1" noChangeArrowheads="1"/>
          </p:cNvSpPr>
          <p:nvPr>
            <p:ph type="body" idx="1"/>
          </p:nvPr>
        </p:nvSpPr>
        <p:spPr>
          <a:xfrm>
            <a:off x="457200" y="1447800"/>
            <a:ext cx="8229600" cy="4953000"/>
          </a:xfrm>
        </p:spPr>
        <p:txBody>
          <a:bodyPr/>
          <a:lstStyle/>
          <a:p>
            <a:pPr eaLnBrk="1" hangingPunct="1">
              <a:buFontTx/>
              <a:buNone/>
            </a:pPr>
            <a:r>
              <a:rPr lang="en-US" altLang="en-US" b="1">
                <a:solidFill>
                  <a:schemeClr val="accent2"/>
                </a:solidFill>
              </a:rPr>
              <a:t>	   F </a:t>
            </a:r>
            <a:r>
              <a:rPr lang="en-US" altLang="en-US">
                <a:solidFill>
                  <a:schemeClr val="accent2"/>
                </a:solidFill>
              </a:rPr>
              <a:t>ear</a:t>
            </a:r>
            <a:endParaRPr lang="en-US" altLang="en-US" b="1">
              <a:solidFill>
                <a:schemeClr val="accent2"/>
              </a:solidFill>
            </a:endParaRPr>
          </a:p>
          <a:p>
            <a:pPr eaLnBrk="1" hangingPunct="1">
              <a:buFontTx/>
              <a:buNone/>
            </a:pPr>
            <a:r>
              <a:rPr lang="en-US" altLang="en-US" b="1">
                <a:solidFill>
                  <a:schemeClr val="accent2"/>
                </a:solidFill>
              </a:rPr>
              <a:t>	   U </a:t>
            </a:r>
            <a:r>
              <a:rPr lang="en-US" altLang="en-US">
                <a:solidFill>
                  <a:schemeClr val="accent2"/>
                </a:solidFill>
              </a:rPr>
              <a:t>ncoordinated</a:t>
            </a:r>
            <a:endParaRPr lang="en-US" altLang="en-US" b="1">
              <a:solidFill>
                <a:schemeClr val="accent2"/>
              </a:solidFill>
            </a:endParaRPr>
          </a:p>
          <a:p>
            <a:pPr eaLnBrk="1" hangingPunct="1">
              <a:buFontTx/>
              <a:buNone/>
            </a:pPr>
            <a:r>
              <a:rPr lang="en-US" altLang="en-US">
                <a:solidFill>
                  <a:schemeClr val="accent2"/>
                </a:solidFill>
              </a:rPr>
              <a:t>Dic </a:t>
            </a:r>
            <a:r>
              <a:rPr lang="en-US" altLang="en-US" b="1">
                <a:solidFill>
                  <a:schemeClr val="accent2"/>
                </a:solidFill>
              </a:rPr>
              <a:t>T </a:t>
            </a:r>
            <a:r>
              <a:rPr lang="en-US" altLang="en-US">
                <a:solidFill>
                  <a:schemeClr val="accent2"/>
                </a:solidFill>
              </a:rPr>
              <a:t>ator or totalitarian</a:t>
            </a:r>
          </a:p>
          <a:p>
            <a:pPr eaLnBrk="1" hangingPunct="1">
              <a:buFontTx/>
              <a:buNone/>
            </a:pPr>
            <a:r>
              <a:rPr lang="en-US" altLang="en-US" b="1">
                <a:solidFill>
                  <a:schemeClr val="accent2"/>
                </a:solidFill>
              </a:rPr>
              <a:t>	    I </a:t>
            </a:r>
            <a:r>
              <a:rPr lang="en-US" altLang="en-US">
                <a:solidFill>
                  <a:schemeClr val="accent2"/>
                </a:solidFill>
              </a:rPr>
              <a:t>mprovements</a:t>
            </a:r>
            <a:endParaRPr lang="en-US" altLang="en-US" b="1">
              <a:solidFill>
                <a:schemeClr val="accent2"/>
              </a:solidFill>
            </a:endParaRPr>
          </a:p>
          <a:p>
            <a:pPr eaLnBrk="1" hangingPunct="1">
              <a:buFontTx/>
              <a:buNone/>
            </a:pPr>
            <a:r>
              <a:rPr lang="en-US" altLang="en-US" b="1">
                <a:solidFill>
                  <a:schemeClr val="accent2"/>
                </a:solidFill>
              </a:rPr>
              <a:t>	    L </a:t>
            </a:r>
            <a:r>
              <a:rPr lang="en-US" altLang="en-US">
                <a:solidFill>
                  <a:schemeClr val="accent2"/>
                </a:solidFill>
              </a:rPr>
              <a:t>uck</a:t>
            </a:r>
            <a:endParaRPr lang="en-US" altLang="en-US" b="1">
              <a:solidFill>
                <a:schemeClr val="accent2"/>
              </a:solidFill>
            </a:endParaRPr>
          </a:p>
          <a:p>
            <a:pPr eaLnBrk="1" hangingPunct="1">
              <a:buFontTx/>
              <a:buNone/>
            </a:pPr>
            <a:r>
              <a:rPr lang="en-US" altLang="en-US">
                <a:solidFill>
                  <a:schemeClr val="accent2"/>
                </a:solidFill>
              </a:rPr>
              <a:t>   m </a:t>
            </a:r>
            <a:r>
              <a:rPr lang="en-US" altLang="en-US" b="1">
                <a:solidFill>
                  <a:schemeClr val="accent2"/>
                </a:solidFill>
              </a:rPr>
              <a:t>E </a:t>
            </a:r>
            <a:r>
              <a:rPr lang="en-US" altLang="en-US">
                <a:solidFill>
                  <a:schemeClr val="accent2"/>
                </a:solidFill>
              </a:rPr>
              <a:t>dia</a:t>
            </a:r>
            <a:r>
              <a:rPr lang="en-US" altLang="en-US" b="1">
                <a:solidFill>
                  <a:schemeClr val="accent2"/>
                </a:solidFill>
              </a:rPr>
              <a:t> </a:t>
            </a:r>
          </a:p>
          <a:p>
            <a:pPr eaLnBrk="1" hangingPunct="1">
              <a:buFontTx/>
              <a:buChar char="-"/>
            </a:pPr>
            <a:endParaRPr lang="en-US" altLang="en-US" b="1">
              <a:solidFill>
                <a:schemeClr val="accent2"/>
              </a:solidFill>
            </a:endParaRPr>
          </a:p>
        </p:txBody>
      </p:sp>
      <p:sp>
        <p:nvSpPr>
          <p:cNvPr id="23556" name="Rectangle 4">
            <a:extLst>
              <a:ext uri="{FF2B5EF4-FFF2-40B4-BE49-F238E27FC236}">
                <a16:creationId xmlns:a16="http://schemas.microsoft.com/office/drawing/2014/main" id="{A7F763A1-DAC1-3B4E-9D7D-806D5E5A607B}"/>
              </a:ext>
            </a:extLst>
          </p:cNvPr>
          <p:cNvSpPr>
            <a:spLocks noGrp="1" noChangeArrowheads="1"/>
          </p:cNvSpPr>
          <p:nvPr>
            <p:ph type="title"/>
          </p:nvPr>
        </p:nvSpPr>
        <p:spPr/>
        <p:txBody>
          <a:bodyPr/>
          <a:lstStyle/>
          <a:p>
            <a:pPr eaLnBrk="1" hangingPunct="1"/>
            <a:r>
              <a:rPr lang="en-US" altLang="en-US" sz="6600" b="1">
                <a:solidFill>
                  <a:schemeClr val="accent2"/>
                </a:solidFill>
              </a:rPr>
              <a:t>Futile</a:t>
            </a:r>
          </a:p>
        </p:txBody>
      </p:sp>
    </p:spTree>
    <p:extLst>
      <p:ext uri="{BB962C8B-B14F-4D97-AF65-F5344CB8AC3E}">
        <p14:creationId xmlns:p14="http://schemas.microsoft.com/office/powerpoint/2010/main" val="2682678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C3AC2-18C4-4343-B729-0F3664DE834F}"/>
              </a:ext>
            </a:extLst>
          </p:cNvPr>
          <p:cNvSpPr>
            <a:spLocks noGrp="1"/>
          </p:cNvSpPr>
          <p:nvPr>
            <p:ph type="title"/>
          </p:nvPr>
        </p:nvSpPr>
        <p:spPr>
          <a:xfrm>
            <a:off x="323528" y="609600"/>
            <a:ext cx="8424936" cy="1143000"/>
          </a:xfrm>
        </p:spPr>
        <p:txBody>
          <a:bodyPr/>
          <a:lstStyle/>
          <a:p>
            <a:r>
              <a:rPr lang="en-US" dirty="0"/>
              <a:t>Methods used to control opposition</a:t>
            </a:r>
          </a:p>
        </p:txBody>
      </p:sp>
      <p:sp>
        <p:nvSpPr>
          <p:cNvPr id="6" name="Content Placeholder 5">
            <a:extLst>
              <a:ext uri="{FF2B5EF4-FFF2-40B4-BE49-F238E27FC236}">
                <a16:creationId xmlns:a16="http://schemas.microsoft.com/office/drawing/2014/main" id="{1CEE7132-3AA0-4F43-AD6D-7D20C9A8C7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6665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Content Placeholder 2074"/>
          <p:cNvGrpSpPr>
            <a:grpSpLocks/>
          </p:cNvGrpSpPr>
          <p:nvPr/>
        </p:nvGrpSpPr>
        <p:grpSpPr bwMode="auto">
          <a:xfrm>
            <a:off x="250825" y="675126"/>
            <a:ext cx="8642350" cy="5524081"/>
            <a:chOff x="1586" y="860"/>
            <a:chExt cx="2544" cy="2564"/>
          </a:xfrm>
          <a:solidFill>
            <a:srgbClr val="FF0000"/>
          </a:solidFill>
          <a:effectLst/>
        </p:grpSpPr>
        <p:sp>
          <p:nvSpPr>
            <p:cNvPr id="5" name="_s3076"/>
            <p:cNvSpPr>
              <a:spLocks noChangeShapeType="1"/>
            </p:cNvSpPr>
            <p:nvPr/>
          </p:nvSpPr>
          <p:spPr bwMode="auto">
            <a:xfrm flipH="1">
              <a:off x="2222" y="2132"/>
              <a:ext cx="318" cy="0"/>
            </a:xfrm>
            <a:prstGeom prst="line">
              <a:avLst/>
            </a:prstGeom>
            <a:grpFill/>
            <a:ln w="28575">
              <a:solidFill>
                <a:schemeClr val="tx1"/>
              </a:solidFill>
              <a:round/>
              <a:headEnd/>
              <a:tailEnd/>
            </a:ln>
            <a:extLst/>
          </p:spPr>
          <p:txBody>
            <a:bodyPr vert="horz" wrap="square" lIns="0" tIns="0" rIns="0" bIns="0" numCol="1" anchor="ctr" anchorCtr="0" compatLnSpc="1">
              <a:prstTxWarp prst="textNoShape">
                <a:avLst/>
              </a:prstTxWarp>
            </a:bodyPr>
            <a:lstStyle/>
            <a:p>
              <a:endParaRPr lang="en-GB"/>
            </a:p>
          </p:txBody>
        </p:sp>
        <p:sp>
          <p:nvSpPr>
            <p:cNvPr id="6" name="_s3077"/>
            <p:cNvSpPr>
              <a:spLocks noChangeArrowheads="1"/>
            </p:cNvSpPr>
            <p:nvPr/>
          </p:nvSpPr>
          <p:spPr bwMode="auto">
            <a:xfrm>
              <a:off x="2519" y="2788"/>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rPr>
                <a:t>Concentration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rPr>
                <a:t>Camps</a:t>
              </a:r>
            </a:p>
          </p:txBody>
        </p:sp>
        <p:sp>
          <p:nvSpPr>
            <p:cNvPr id="7" name="_s3078"/>
            <p:cNvSpPr>
              <a:spLocks noChangeShapeType="1"/>
            </p:cNvSpPr>
            <p:nvPr/>
          </p:nvSpPr>
          <p:spPr bwMode="auto">
            <a:xfrm>
              <a:off x="2858" y="2450"/>
              <a:ext cx="0" cy="318"/>
            </a:xfrm>
            <a:prstGeom prst="line">
              <a:avLst/>
            </a:prstGeom>
            <a:grpFill/>
            <a:ln w="28575">
              <a:solidFill>
                <a:schemeClr val="tx1"/>
              </a:solidFill>
              <a:round/>
              <a:headEnd/>
              <a:tailEnd/>
            </a:ln>
            <a:extLst/>
          </p:spPr>
          <p:txBody>
            <a:bodyPr vert="horz" wrap="square" lIns="0" tIns="0" rIns="0" bIns="0" numCol="1" anchor="ctr" anchorCtr="0" compatLnSpc="1">
              <a:prstTxWarp prst="textNoShape">
                <a:avLst/>
              </a:prstTxWarp>
            </a:bodyPr>
            <a:lstStyle/>
            <a:p>
              <a:endParaRPr lang="en-GB"/>
            </a:p>
          </p:txBody>
        </p:sp>
        <p:sp>
          <p:nvSpPr>
            <p:cNvPr id="8" name="_s3079"/>
            <p:cNvSpPr>
              <a:spLocks noChangeArrowheads="1"/>
            </p:cNvSpPr>
            <p:nvPr/>
          </p:nvSpPr>
          <p:spPr bwMode="auto">
            <a:xfrm>
              <a:off x="1586" y="1749"/>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rPr>
                <a:t>The SS</a:t>
              </a:r>
            </a:p>
          </p:txBody>
        </p:sp>
        <p:sp>
          <p:nvSpPr>
            <p:cNvPr id="9" name="_s3080"/>
            <p:cNvSpPr>
              <a:spLocks noChangeShapeType="1"/>
            </p:cNvSpPr>
            <p:nvPr/>
          </p:nvSpPr>
          <p:spPr bwMode="auto">
            <a:xfrm>
              <a:off x="3176" y="2132"/>
              <a:ext cx="318" cy="0"/>
            </a:xfrm>
            <a:prstGeom prst="line">
              <a:avLst/>
            </a:prstGeom>
            <a:grpFill/>
            <a:ln w="28575">
              <a:solidFill>
                <a:schemeClr val="tx1"/>
              </a:solidFill>
              <a:round/>
              <a:headEnd/>
              <a:tailEnd/>
            </a:ln>
            <a:extLst/>
          </p:spPr>
          <p:txBody>
            <a:bodyPr vert="horz" wrap="square" lIns="0" tIns="0" rIns="0" bIns="0" numCol="1" anchor="ctr" anchorCtr="0" compatLnSpc="1">
              <a:prstTxWarp prst="textNoShape">
                <a:avLst/>
              </a:prstTxWarp>
            </a:bodyPr>
            <a:lstStyle/>
            <a:p>
              <a:endParaRPr lang="en-GB"/>
            </a:p>
          </p:txBody>
        </p:sp>
        <p:sp>
          <p:nvSpPr>
            <p:cNvPr id="10" name="_s3081"/>
            <p:cNvSpPr>
              <a:spLocks noChangeArrowheads="1"/>
            </p:cNvSpPr>
            <p:nvPr/>
          </p:nvSpPr>
          <p:spPr bwMode="auto">
            <a:xfrm>
              <a:off x="3494" y="1814"/>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rPr>
                <a:t>The Gestapo</a:t>
              </a:r>
            </a:p>
          </p:txBody>
        </p:sp>
        <p:sp>
          <p:nvSpPr>
            <p:cNvPr id="11" name="_s3082"/>
            <p:cNvSpPr>
              <a:spLocks noChangeShapeType="1"/>
            </p:cNvSpPr>
            <p:nvPr/>
          </p:nvSpPr>
          <p:spPr bwMode="auto">
            <a:xfrm flipV="1">
              <a:off x="2858" y="1496"/>
              <a:ext cx="0" cy="318"/>
            </a:xfrm>
            <a:prstGeom prst="line">
              <a:avLst/>
            </a:prstGeom>
            <a:grpFill/>
            <a:ln w="28575">
              <a:solidFill>
                <a:schemeClr val="tx1"/>
              </a:solidFill>
              <a:round/>
              <a:headEnd/>
              <a:tailEnd/>
            </a:ln>
            <a:extLst/>
          </p:spPr>
          <p:txBody>
            <a:bodyPr vert="horz" wrap="square" lIns="0" tIns="0" rIns="0" bIns="0" numCol="1" anchor="ctr" anchorCtr="0" compatLnSpc="1">
              <a:prstTxWarp prst="textNoShape">
                <a:avLst/>
              </a:prstTxWarp>
            </a:bodyPr>
            <a:lstStyle/>
            <a:p>
              <a:endParaRPr lang="en-GB"/>
            </a:p>
          </p:txBody>
        </p:sp>
        <p:sp>
          <p:nvSpPr>
            <p:cNvPr id="12" name="_s3083"/>
            <p:cNvSpPr>
              <a:spLocks noChangeArrowheads="1"/>
            </p:cNvSpPr>
            <p:nvPr/>
          </p:nvSpPr>
          <p:spPr bwMode="auto">
            <a:xfrm>
              <a:off x="2540" y="860"/>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rPr>
                <a:t>The People</a:t>
              </a:r>
            </a:p>
          </p:txBody>
        </p:sp>
        <p:sp>
          <p:nvSpPr>
            <p:cNvPr id="13" name="_s3084"/>
            <p:cNvSpPr>
              <a:spLocks noChangeArrowheads="1"/>
            </p:cNvSpPr>
            <p:nvPr/>
          </p:nvSpPr>
          <p:spPr bwMode="auto">
            <a:xfrm>
              <a:off x="2540" y="1814"/>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b="1" i="0" u="none" strike="noStrike" cap="none" normalizeH="0" baseline="0" dirty="0">
                  <a:ln>
                    <a:noFill/>
                  </a:ln>
                  <a:solidFill>
                    <a:schemeClr val="tx1"/>
                  </a:solidFill>
                  <a:effectLst/>
                </a:rPr>
                <a:t>The Nazi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b="1" i="0" u="none" strike="noStrike" cap="none" normalizeH="0" baseline="0" dirty="0">
                  <a:ln>
                    <a:noFill/>
                  </a:ln>
                  <a:solidFill>
                    <a:schemeClr val="tx1"/>
                  </a:solidFill>
                  <a:effectLst/>
                </a:rPr>
                <a:t>Police State</a:t>
              </a:r>
            </a:p>
          </p:txBody>
        </p:sp>
      </p:grpSp>
    </p:spTree>
    <p:extLst>
      <p:ext uri="{BB962C8B-B14F-4D97-AF65-F5344CB8AC3E}">
        <p14:creationId xmlns:p14="http://schemas.microsoft.com/office/powerpoint/2010/main" val="1311293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Content Placeholder 2074"/>
          <p:cNvGrpSpPr>
            <a:grpSpLocks/>
          </p:cNvGrpSpPr>
          <p:nvPr/>
        </p:nvGrpSpPr>
        <p:grpSpPr bwMode="auto">
          <a:xfrm>
            <a:off x="1187624" y="995131"/>
            <a:ext cx="6625431" cy="4714423"/>
            <a:chOff x="1586" y="860"/>
            <a:chExt cx="2544" cy="2564"/>
          </a:xfrm>
          <a:solidFill>
            <a:srgbClr val="FF0000"/>
          </a:solidFill>
          <a:effectLst/>
        </p:grpSpPr>
        <p:sp>
          <p:nvSpPr>
            <p:cNvPr id="5" name="_s3076"/>
            <p:cNvSpPr>
              <a:spLocks noChangeShapeType="1"/>
            </p:cNvSpPr>
            <p:nvPr/>
          </p:nvSpPr>
          <p:spPr bwMode="auto">
            <a:xfrm flipH="1">
              <a:off x="2222" y="2132"/>
              <a:ext cx="318" cy="0"/>
            </a:xfrm>
            <a:prstGeom prst="line">
              <a:avLst/>
            </a:prstGeom>
            <a:grpFill/>
            <a:ln w="28575">
              <a:solidFill>
                <a:schemeClr val="tx1"/>
              </a:solidFill>
              <a:round/>
              <a:headEnd/>
              <a:tailEnd/>
            </a:ln>
            <a:extLst/>
          </p:spPr>
          <p:txBody>
            <a:bodyPr vert="horz" wrap="square" lIns="0" tIns="0" rIns="0" bIns="0" numCol="1" anchor="ctr" anchorCtr="0" compatLnSpc="1">
              <a:prstTxWarp prst="textNoShape">
                <a:avLst/>
              </a:prstTxWarp>
            </a:bodyPr>
            <a:lstStyle/>
            <a:p>
              <a:endParaRPr lang="en-GB"/>
            </a:p>
          </p:txBody>
        </p:sp>
        <p:sp>
          <p:nvSpPr>
            <p:cNvPr id="6" name="_s3077"/>
            <p:cNvSpPr>
              <a:spLocks noChangeArrowheads="1"/>
            </p:cNvSpPr>
            <p:nvPr/>
          </p:nvSpPr>
          <p:spPr bwMode="auto">
            <a:xfrm>
              <a:off x="2519" y="2788"/>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rPr>
                <a:t>Concentration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rPr>
                <a:t>Camps</a:t>
              </a:r>
            </a:p>
          </p:txBody>
        </p:sp>
        <p:sp>
          <p:nvSpPr>
            <p:cNvPr id="7" name="_s3078"/>
            <p:cNvSpPr>
              <a:spLocks noChangeShapeType="1"/>
            </p:cNvSpPr>
            <p:nvPr/>
          </p:nvSpPr>
          <p:spPr bwMode="auto">
            <a:xfrm>
              <a:off x="2858" y="2450"/>
              <a:ext cx="0" cy="318"/>
            </a:xfrm>
            <a:prstGeom prst="line">
              <a:avLst/>
            </a:prstGeom>
            <a:grpFill/>
            <a:ln w="28575">
              <a:solidFill>
                <a:schemeClr val="tx1"/>
              </a:solidFill>
              <a:round/>
              <a:headEnd/>
              <a:tailEnd/>
            </a:ln>
            <a:extLst/>
          </p:spPr>
          <p:txBody>
            <a:bodyPr vert="horz" wrap="square" lIns="0" tIns="0" rIns="0" bIns="0" numCol="1" anchor="ctr" anchorCtr="0" compatLnSpc="1">
              <a:prstTxWarp prst="textNoShape">
                <a:avLst/>
              </a:prstTxWarp>
            </a:bodyPr>
            <a:lstStyle/>
            <a:p>
              <a:endParaRPr lang="en-GB"/>
            </a:p>
          </p:txBody>
        </p:sp>
        <p:sp>
          <p:nvSpPr>
            <p:cNvPr id="8" name="_s3079"/>
            <p:cNvSpPr>
              <a:spLocks noChangeArrowheads="1"/>
            </p:cNvSpPr>
            <p:nvPr/>
          </p:nvSpPr>
          <p:spPr bwMode="auto">
            <a:xfrm>
              <a:off x="1586" y="1749"/>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rPr>
                <a:t>The SS</a:t>
              </a:r>
            </a:p>
          </p:txBody>
        </p:sp>
        <p:sp>
          <p:nvSpPr>
            <p:cNvPr id="9" name="_s3080"/>
            <p:cNvSpPr>
              <a:spLocks noChangeShapeType="1"/>
            </p:cNvSpPr>
            <p:nvPr/>
          </p:nvSpPr>
          <p:spPr bwMode="auto">
            <a:xfrm>
              <a:off x="3176" y="2132"/>
              <a:ext cx="318" cy="0"/>
            </a:xfrm>
            <a:prstGeom prst="line">
              <a:avLst/>
            </a:prstGeom>
            <a:grpFill/>
            <a:ln w="28575">
              <a:solidFill>
                <a:schemeClr val="tx1"/>
              </a:solidFill>
              <a:round/>
              <a:headEnd/>
              <a:tailEnd/>
            </a:ln>
            <a:extLst/>
          </p:spPr>
          <p:txBody>
            <a:bodyPr vert="horz" wrap="square" lIns="0" tIns="0" rIns="0" bIns="0" numCol="1" anchor="ctr" anchorCtr="0" compatLnSpc="1">
              <a:prstTxWarp prst="textNoShape">
                <a:avLst/>
              </a:prstTxWarp>
            </a:bodyPr>
            <a:lstStyle/>
            <a:p>
              <a:endParaRPr lang="en-GB"/>
            </a:p>
          </p:txBody>
        </p:sp>
        <p:sp>
          <p:nvSpPr>
            <p:cNvPr id="10" name="_s3081"/>
            <p:cNvSpPr>
              <a:spLocks noChangeArrowheads="1"/>
            </p:cNvSpPr>
            <p:nvPr/>
          </p:nvSpPr>
          <p:spPr bwMode="auto">
            <a:xfrm>
              <a:off x="3494" y="1814"/>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rPr>
                <a:t>The Gestapo</a:t>
              </a:r>
            </a:p>
          </p:txBody>
        </p:sp>
        <p:sp>
          <p:nvSpPr>
            <p:cNvPr id="11" name="_s3082"/>
            <p:cNvSpPr>
              <a:spLocks noChangeShapeType="1"/>
            </p:cNvSpPr>
            <p:nvPr/>
          </p:nvSpPr>
          <p:spPr bwMode="auto">
            <a:xfrm flipV="1">
              <a:off x="2858" y="1496"/>
              <a:ext cx="0" cy="318"/>
            </a:xfrm>
            <a:prstGeom prst="line">
              <a:avLst/>
            </a:prstGeom>
            <a:grpFill/>
            <a:ln w="28575">
              <a:solidFill>
                <a:schemeClr val="tx1"/>
              </a:solidFill>
              <a:round/>
              <a:headEnd/>
              <a:tailEnd/>
            </a:ln>
            <a:extLst/>
          </p:spPr>
          <p:txBody>
            <a:bodyPr vert="horz" wrap="square" lIns="0" tIns="0" rIns="0" bIns="0" numCol="1" anchor="ctr" anchorCtr="0" compatLnSpc="1">
              <a:prstTxWarp prst="textNoShape">
                <a:avLst/>
              </a:prstTxWarp>
            </a:bodyPr>
            <a:lstStyle/>
            <a:p>
              <a:endParaRPr lang="en-GB"/>
            </a:p>
          </p:txBody>
        </p:sp>
        <p:sp>
          <p:nvSpPr>
            <p:cNvPr id="12" name="_s3083"/>
            <p:cNvSpPr>
              <a:spLocks noChangeArrowheads="1"/>
            </p:cNvSpPr>
            <p:nvPr/>
          </p:nvSpPr>
          <p:spPr bwMode="auto">
            <a:xfrm>
              <a:off x="2540" y="860"/>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rPr>
                <a:t>The People</a:t>
              </a:r>
            </a:p>
          </p:txBody>
        </p:sp>
        <p:sp>
          <p:nvSpPr>
            <p:cNvPr id="13" name="_s3084"/>
            <p:cNvSpPr>
              <a:spLocks noChangeArrowheads="1"/>
            </p:cNvSpPr>
            <p:nvPr/>
          </p:nvSpPr>
          <p:spPr bwMode="auto">
            <a:xfrm>
              <a:off x="2540" y="1814"/>
              <a:ext cx="636" cy="636"/>
            </a:xfrm>
            <a:prstGeom prst="rect">
              <a:avLst/>
            </a:prstGeom>
            <a:grpFill/>
            <a:ln w="9525">
              <a:solidFill>
                <a:schemeClr val="tx1"/>
              </a:solidFill>
              <a:miter lim="800000"/>
              <a:headEnd/>
              <a:tailEnd/>
            </a:ln>
            <a:effectLst>
              <a:outerShdw dist="141990" dir="1593903" algn="ctr" rotWithShape="0">
                <a:srgbClr val="C00000"/>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rPr>
                <a:t>The Nazi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rPr>
                <a:t>Police State</a:t>
              </a:r>
            </a:p>
          </p:txBody>
        </p:sp>
      </p:grpSp>
      <p:sp>
        <p:nvSpPr>
          <p:cNvPr id="14" name="Text Box 9"/>
          <p:cNvSpPr txBox="1">
            <a:spLocks noChangeArrowheads="1"/>
          </p:cNvSpPr>
          <p:nvPr/>
        </p:nvSpPr>
        <p:spPr bwMode="auto">
          <a:xfrm>
            <a:off x="323528" y="5231222"/>
            <a:ext cx="2887216"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000" dirty="0"/>
              <a:t>Everyone was scared of being arrested by the Gestapo and being put in a concentration camp.</a:t>
            </a:r>
          </a:p>
        </p:txBody>
      </p:sp>
      <p:sp>
        <p:nvSpPr>
          <p:cNvPr id="21" name="Text Box 7"/>
          <p:cNvSpPr txBox="1">
            <a:spLocks noChangeArrowheads="1"/>
          </p:cNvSpPr>
          <p:nvPr/>
        </p:nvSpPr>
        <p:spPr bwMode="auto">
          <a:xfrm>
            <a:off x="6202659" y="328595"/>
            <a:ext cx="26178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000" dirty="0"/>
              <a:t>Secret police would spy on and arrest enemies of the state.</a:t>
            </a:r>
          </a:p>
        </p:txBody>
      </p:sp>
      <p:sp>
        <p:nvSpPr>
          <p:cNvPr id="24" name="Text Box 8"/>
          <p:cNvSpPr txBox="1">
            <a:spLocks noChangeArrowheads="1"/>
          </p:cNvSpPr>
          <p:nvPr/>
        </p:nvSpPr>
        <p:spPr bwMode="auto">
          <a:xfrm>
            <a:off x="467544" y="328595"/>
            <a:ext cx="2514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2000" dirty="0"/>
              <a:t>SS were responsible for running the concentration camps.</a:t>
            </a:r>
          </a:p>
        </p:txBody>
      </p:sp>
      <p:cxnSp>
        <p:nvCxnSpPr>
          <p:cNvPr id="3" name="Straight Arrow Connector 2"/>
          <p:cNvCxnSpPr>
            <a:stCxn id="21" idx="1"/>
            <a:endCxn id="24" idx="3"/>
          </p:cNvCxnSpPr>
          <p:nvPr/>
        </p:nvCxnSpPr>
        <p:spPr>
          <a:xfrm flipH="1" flipV="1">
            <a:off x="2982144" y="831833"/>
            <a:ext cx="3220515" cy="4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27584" y="1385880"/>
            <a:ext cx="42292" cy="3896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1" idx="2"/>
          </p:cNvCxnSpPr>
          <p:nvPr/>
        </p:nvCxnSpPr>
        <p:spPr>
          <a:xfrm flipV="1">
            <a:off x="7511566" y="1344258"/>
            <a:ext cx="0" cy="12854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8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6000"/>
                            </p:stCondLst>
                            <p:childTnLst>
                              <p:par>
                                <p:cTn id="21" presetID="22" presetClass="entr" presetSubtype="1" fill="hold"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693987" y="2693986"/>
            <a:ext cx="6858001" cy="1470025"/>
          </a:xfrm>
          <a:solidFill>
            <a:srgbClr val="FF0000"/>
          </a:solidFill>
        </p:spPr>
        <p:txBody>
          <a:bodyPr>
            <a:normAutofit/>
          </a:bodyPr>
          <a:lstStyle/>
          <a:p>
            <a:r>
              <a:rPr lang="en-GB" sz="6000" b="1" dirty="0">
                <a:solidFill>
                  <a:schemeClr val="tx1"/>
                </a:solidFill>
                <a:latin typeface="Calibri" pitchFamily="34" charset="0"/>
                <a:cs typeface="Calibri" pitchFamily="34" charset="0"/>
              </a:rPr>
              <a:t>The Gestapo</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202"/>
            <a:ext cx="7680498" cy="535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1680" y="5425535"/>
            <a:ext cx="7265002" cy="1015663"/>
          </a:xfrm>
          <a:prstGeom prst="rect">
            <a:avLst/>
          </a:prstGeom>
        </p:spPr>
        <p:txBody>
          <a:bodyPr wrap="none">
            <a:spAutoFit/>
          </a:bodyPr>
          <a:lstStyle/>
          <a:p>
            <a:r>
              <a:rPr lang="en-GB" sz="6000" dirty="0" err="1">
                <a:latin typeface="Calibri" pitchFamily="34" charset="0"/>
                <a:cs typeface="Calibri" pitchFamily="34" charset="0"/>
              </a:rPr>
              <a:t>Geheime</a:t>
            </a:r>
            <a:r>
              <a:rPr lang="en-GB" sz="6000" dirty="0">
                <a:latin typeface="Calibri" pitchFamily="34" charset="0"/>
                <a:cs typeface="Calibri" pitchFamily="34" charset="0"/>
              </a:rPr>
              <a:t> </a:t>
            </a:r>
            <a:r>
              <a:rPr lang="en-GB" sz="6000" dirty="0" err="1">
                <a:latin typeface="Calibri" pitchFamily="34" charset="0"/>
                <a:cs typeface="Calibri" pitchFamily="34" charset="0"/>
              </a:rPr>
              <a:t>Staatspolizei</a:t>
            </a:r>
            <a:r>
              <a:rPr lang="en-GB" sz="6000" dirty="0">
                <a:latin typeface="Calibri" pitchFamily="34" charset="0"/>
                <a:cs typeface="Calibri" pitchFamily="34" charset="0"/>
              </a:rPr>
              <a:t> </a:t>
            </a:r>
          </a:p>
        </p:txBody>
      </p:sp>
    </p:spTree>
    <p:extLst>
      <p:ext uri="{BB962C8B-B14F-4D97-AF65-F5344CB8AC3E}">
        <p14:creationId xmlns:p14="http://schemas.microsoft.com/office/powerpoint/2010/main" val="7752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34517" y="5425535"/>
            <a:ext cx="7113947" cy="1015663"/>
          </a:xfrm>
          <a:prstGeom prst="rect">
            <a:avLst/>
          </a:prstGeom>
        </p:spPr>
        <p:txBody>
          <a:bodyPr wrap="square">
            <a:spAutoFit/>
          </a:bodyPr>
          <a:lstStyle/>
          <a:p>
            <a:pPr algn="ctr"/>
            <a:r>
              <a:rPr lang="en-GB" sz="6000" dirty="0" err="1">
                <a:latin typeface="Calibri" pitchFamily="34" charset="0"/>
                <a:cs typeface="Calibri" pitchFamily="34" charset="0"/>
              </a:rPr>
              <a:t>Schutzstaffel</a:t>
            </a:r>
            <a:endParaRPr lang="en-GB" sz="6000" dirty="0">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944" y="401218"/>
            <a:ext cx="3664473" cy="502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p:txBody>
          <a:bodyPr/>
          <a:lstStyle/>
          <a:p>
            <a:endParaRPr lang="en-GB" dirty="0"/>
          </a:p>
        </p:txBody>
      </p:sp>
      <p:sp>
        <p:nvSpPr>
          <p:cNvPr id="7" name="Title 1"/>
          <p:cNvSpPr txBox="1">
            <a:spLocks/>
          </p:cNvSpPr>
          <p:nvPr/>
        </p:nvSpPr>
        <p:spPr>
          <a:xfrm rot="16200000">
            <a:off x="-2693987" y="2693986"/>
            <a:ext cx="6858001" cy="1470025"/>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a:latin typeface="Calibri" pitchFamily="34" charset="0"/>
                <a:cs typeface="Calibri" pitchFamily="34" charset="0"/>
              </a:rPr>
              <a:t>The SS</a:t>
            </a:r>
            <a:endParaRPr lang="en-GB" sz="6000" b="1" dirty="0">
              <a:latin typeface="Calibri" pitchFamily="34" charset="0"/>
              <a:cs typeface="Calibri" pitchFamily="34" charset="0"/>
            </a:endParaRPr>
          </a:p>
        </p:txBody>
      </p:sp>
    </p:spTree>
    <p:extLst>
      <p:ext uri="{BB962C8B-B14F-4D97-AF65-F5344CB8AC3E}">
        <p14:creationId xmlns:p14="http://schemas.microsoft.com/office/powerpoint/2010/main" val="277979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99992" y="0"/>
            <a:ext cx="4651838" cy="1156742"/>
          </a:xfrm>
          <a:solidFill>
            <a:srgbClr val="FF0000"/>
          </a:solidFill>
        </p:spPr>
        <p:txBody>
          <a:bodyPr/>
          <a:lstStyle/>
          <a:p>
            <a:r>
              <a:rPr lang="en-GB" dirty="0">
                <a:solidFill>
                  <a:schemeClr val="tx1"/>
                </a:solidFill>
                <a:latin typeface="Calibri" pitchFamily="34" charset="0"/>
                <a:cs typeface="Calibri" pitchFamily="34" charset="0"/>
              </a:rPr>
              <a:t>The Police State</a:t>
            </a:r>
          </a:p>
        </p:txBody>
      </p:sp>
      <p:sp>
        <p:nvSpPr>
          <p:cNvPr id="5124" name="Rectangle 4"/>
          <p:cNvSpPr>
            <a:spLocks noGrp="1" noChangeArrowheads="1"/>
          </p:cNvSpPr>
          <p:nvPr>
            <p:ph type="body" sz="half" idx="2"/>
          </p:nvPr>
        </p:nvSpPr>
        <p:spPr>
          <a:xfrm>
            <a:off x="4644008" y="1412776"/>
            <a:ext cx="4176464" cy="4114800"/>
          </a:xfrm>
        </p:spPr>
        <p:txBody>
          <a:bodyPr/>
          <a:lstStyle/>
          <a:p>
            <a:pPr algn="just"/>
            <a:r>
              <a:rPr lang="en-GB" sz="2800" dirty="0">
                <a:latin typeface="Calibri" pitchFamily="34" charset="0"/>
                <a:cs typeface="Calibri" pitchFamily="34" charset="0"/>
              </a:rPr>
              <a:t>Both the Gestapo and the SS were run by Heinrich Himmler.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48182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806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95536" y="1137901"/>
            <a:ext cx="8161692" cy="56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Grp="1" noChangeArrowheads="1"/>
          </p:cNvSpPr>
          <p:nvPr>
            <p:ph type="title"/>
          </p:nvPr>
        </p:nvSpPr>
        <p:spPr>
          <a:xfrm>
            <a:off x="-10996" y="0"/>
            <a:ext cx="9162826" cy="1156742"/>
          </a:xfrm>
          <a:solidFill>
            <a:srgbClr val="FF0000"/>
          </a:solidFill>
        </p:spPr>
        <p:txBody>
          <a:bodyPr/>
          <a:lstStyle/>
          <a:p>
            <a:r>
              <a:rPr lang="en-GB" dirty="0">
                <a:solidFill>
                  <a:schemeClr val="tx1"/>
                </a:solidFill>
                <a:latin typeface="Calibri" pitchFamily="34" charset="0"/>
                <a:cs typeface="Calibri" pitchFamily="34" charset="0"/>
              </a:rPr>
              <a:t>The Police State</a:t>
            </a:r>
          </a:p>
        </p:txBody>
      </p:sp>
      <p:sp>
        <p:nvSpPr>
          <p:cNvPr id="5124" name="Rectangle 4"/>
          <p:cNvSpPr>
            <a:spLocks noGrp="1" noChangeArrowheads="1"/>
          </p:cNvSpPr>
          <p:nvPr>
            <p:ph type="body" sz="half" idx="2"/>
          </p:nvPr>
        </p:nvSpPr>
        <p:spPr>
          <a:xfrm>
            <a:off x="395536" y="1412776"/>
            <a:ext cx="8424936" cy="4114800"/>
          </a:xfrm>
        </p:spPr>
        <p:txBody>
          <a:bodyPr/>
          <a:lstStyle/>
          <a:p>
            <a:pPr algn="just"/>
            <a:r>
              <a:rPr lang="en-GB" sz="2800" dirty="0">
                <a:latin typeface="Calibri" pitchFamily="34" charset="0"/>
                <a:cs typeface="Calibri" pitchFamily="34" charset="0"/>
              </a:rPr>
              <a:t>The Gestapo employed an army of spies who would inform on people. </a:t>
            </a:r>
          </a:p>
          <a:p>
            <a:pPr algn="just"/>
            <a:r>
              <a:rPr lang="en-GB" sz="2800" dirty="0">
                <a:latin typeface="Calibri" pitchFamily="34" charset="0"/>
                <a:cs typeface="Calibri" pitchFamily="34" charset="0"/>
              </a:rPr>
              <a:t>They tapped phones, intercepted mail and received denunciations from informers.</a:t>
            </a:r>
          </a:p>
          <a:p>
            <a:pPr marL="0" indent="0" algn="just">
              <a:buNone/>
            </a:pPr>
            <a:r>
              <a:rPr lang="en-GB" sz="2800" dirty="0">
                <a:latin typeface="Calibri" pitchFamily="34" charset="0"/>
                <a:cs typeface="Calibri" pitchFamily="34" charset="0"/>
              </a:rPr>
              <a:t>  Had strong local structure – </a:t>
            </a:r>
            <a:r>
              <a:rPr lang="en-GB" sz="2800" dirty="0" err="1">
                <a:latin typeface="Calibri" pitchFamily="34" charset="0"/>
                <a:cs typeface="Calibri" pitchFamily="34" charset="0"/>
              </a:rPr>
              <a:t>Gauleiters</a:t>
            </a:r>
            <a:r>
              <a:rPr lang="en-GB" sz="2800" dirty="0">
                <a:latin typeface="Calibri" pitchFamily="34" charset="0"/>
                <a:cs typeface="Calibri" pitchFamily="34" charset="0"/>
              </a:rPr>
              <a:t> responsible for “</a:t>
            </a:r>
            <a:r>
              <a:rPr lang="en-GB" sz="2800" dirty="0" err="1">
                <a:latin typeface="Calibri" pitchFamily="34" charset="0"/>
                <a:cs typeface="Calibri" pitchFamily="34" charset="0"/>
              </a:rPr>
              <a:t>Gau</a:t>
            </a:r>
            <a:r>
              <a:rPr lang="en-GB" sz="2800" dirty="0">
                <a:latin typeface="Calibri" pitchFamily="34" charset="0"/>
                <a:cs typeface="Calibri" pitchFamily="34" charset="0"/>
              </a:rPr>
              <a:t>”, divided into towns, streets &amp; blocks.</a:t>
            </a:r>
          </a:p>
          <a:p>
            <a:pPr algn="just"/>
            <a:r>
              <a:rPr lang="en-GB" sz="2800" dirty="0">
                <a:latin typeface="Calibri" pitchFamily="34" charset="0"/>
                <a:cs typeface="Calibri" pitchFamily="34" charset="0"/>
              </a:rPr>
              <a:t>Activists were ‘eyes &amp; ears’ of Party.</a:t>
            </a:r>
          </a:p>
          <a:p>
            <a:pPr algn="just"/>
            <a:r>
              <a:rPr lang="en-GB" sz="2800" dirty="0">
                <a:latin typeface="Calibri" pitchFamily="34" charset="0"/>
                <a:cs typeface="Calibri" pitchFamily="34" charset="0"/>
              </a:rPr>
              <a:t>Reports compiled on any form of opposition – telling anti-Hitler jokes, refusing to give Hitler salute, not flying Nazi flag.</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00534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51830" cy="1156742"/>
          </a:xfrm>
          <a:solidFill>
            <a:srgbClr val="FF0000"/>
          </a:solidFill>
        </p:spPr>
        <p:txBody>
          <a:bodyPr/>
          <a:lstStyle/>
          <a:p>
            <a:r>
              <a:rPr lang="en-GB" dirty="0">
                <a:solidFill>
                  <a:schemeClr val="tx1"/>
                </a:solidFill>
                <a:latin typeface="Calibri" pitchFamily="34" charset="0"/>
                <a:cs typeface="Calibri" pitchFamily="34" charset="0"/>
              </a:rPr>
              <a:t>The Police State</a:t>
            </a:r>
          </a:p>
        </p:txBody>
      </p:sp>
      <p:sp>
        <p:nvSpPr>
          <p:cNvPr id="5124" name="Rectangle 4"/>
          <p:cNvSpPr>
            <a:spLocks noGrp="1" noChangeArrowheads="1"/>
          </p:cNvSpPr>
          <p:nvPr>
            <p:ph type="body" sz="half" idx="2"/>
          </p:nvPr>
        </p:nvSpPr>
        <p:spPr>
          <a:xfrm>
            <a:off x="4499992" y="1412776"/>
            <a:ext cx="4320480" cy="4248472"/>
          </a:xfrm>
        </p:spPr>
        <p:txBody>
          <a:bodyPr/>
          <a:lstStyle/>
          <a:p>
            <a:pPr algn="just"/>
            <a:r>
              <a:rPr lang="en-GB" sz="2800" dirty="0">
                <a:latin typeface="Calibri" pitchFamily="34" charset="0"/>
                <a:cs typeface="Calibri" pitchFamily="34" charset="0"/>
              </a:rPr>
              <a:t>The SS grew from a personal protection force for Hitler into a huge organisation in charge of the concentration camps, spying, army regiments and foreign soldiers.</a:t>
            </a:r>
          </a:p>
          <a:p>
            <a:pPr>
              <a:buFontTx/>
              <a:buNone/>
            </a:pPr>
            <a:endParaRPr lang="en-GB" sz="2800" dirty="0">
              <a:latin typeface="Calibri" pitchFamily="34" charset="0"/>
              <a:cs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700808"/>
            <a:ext cx="4250081" cy="425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285" y="1952835"/>
            <a:ext cx="4214278" cy="374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2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 presetClass="exit" presetSubtype="0" fill="hold" nodeType="withEffect">
                                  <p:stCondLst>
                                    <p:cond delay="0"/>
                                  </p:stCondLst>
                                  <p:childTnLst>
                                    <p:set>
                                      <p:cBhvr>
                                        <p:cTn id="9" dur="1" fill="hold">
                                          <p:stCondLst>
                                            <p:cond delay="0"/>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SophieScholl"/>
          <p:cNvPicPr>
            <a:picLocks noChangeAspect="1" noChangeArrowheads="1"/>
          </p:cNvPicPr>
          <p:nvPr/>
        </p:nvPicPr>
        <p:blipFill>
          <a:blip r:embed="rId3" cstate="print">
            <a:lum bright="52000" contrast="-70000"/>
          </a:blip>
          <a:srcRect/>
          <a:stretch>
            <a:fillRect/>
          </a:stretch>
        </p:blipFill>
        <p:spPr bwMode="auto">
          <a:xfrm>
            <a:off x="0" y="0"/>
            <a:ext cx="9144000" cy="6858000"/>
          </a:xfrm>
          <a:prstGeom prst="rect">
            <a:avLst/>
          </a:prstGeom>
          <a:noFill/>
        </p:spPr>
      </p:pic>
      <p:sp>
        <p:nvSpPr>
          <p:cNvPr id="3074" name="Rectangle 2"/>
          <p:cNvSpPr>
            <a:spLocks noGrp="1" noChangeArrowheads="1"/>
          </p:cNvSpPr>
          <p:nvPr>
            <p:ph type="title"/>
          </p:nvPr>
        </p:nvSpPr>
        <p:spPr/>
        <p:txBody>
          <a:bodyPr/>
          <a:lstStyle/>
          <a:p>
            <a:r>
              <a:rPr lang="en-US" dirty="0">
                <a:solidFill>
                  <a:schemeClr val="accent2"/>
                </a:solidFill>
              </a:rPr>
              <a:t>How did your character react?</a:t>
            </a:r>
          </a:p>
        </p:txBody>
      </p:sp>
      <p:sp>
        <p:nvSpPr>
          <p:cNvPr id="7" name="Content Placeholder 6"/>
          <p:cNvSpPr>
            <a:spLocks noGrp="1"/>
          </p:cNvSpPr>
          <p:nvPr>
            <p:ph idx="1"/>
          </p:nvPr>
        </p:nvSpPr>
        <p:spPr/>
        <p:txBody>
          <a:bodyPr>
            <a:normAutofit lnSpcReduction="10000"/>
          </a:bodyPr>
          <a:lstStyle/>
          <a:p>
            <a:pPr>
              <a:buNone/>
            </a:pPr>
            <a:r>
              <a:rPr lang="en-US" dirty="0">
                <a:solidFill>
                  <a:srgbClr val="0070C0"/>
                </a:solidFill>
              </a:rPr>
              <a:t>	</a:t>
            </a:r>
            <a:r>
              <a:rPr lang="en-US" i="1" dirty="0">
                <a:solidFill>
                  <a:srgbClr val="0070C0"/>
                </a:solidFill>
              </a:rPr>
              <a:t>Nonconformity    	Acceptance    Resistance 		Participation	   Enthusiasm	Protest 	Commitment</a:t>
            </a:r>
          </a:p>
          <a:p>
            <a:r>
              <a:rPr lang="en-US" dirty="0">
                <a:solidFill>
                  <a:srgbClr val="002060"/>
                </a:solidFill>
              </a:rPr>
              <a:t>On your white board write these out in a line, with the most hostile attitude towards the regime on the left, moving towards the most positive on the right.</a:t>
            </a:r>
          </a:p>
          <a:p>
            <a:r>
              <a:rPr lang="en-US" dirty="0">
                <a:solidFill>
                  <a:srgbClr val="002060"/>
                </a:solidFill>
              </a:rPr>
              <a:t>Which forms of opposition are easiest to deal with? Which are the most difficult?</a:t>
            </a:r>
          </a:p>
        </p:txBody>
      </p:sp>
    </p:spTree>
    <p:extLst>
      <p:ext uri="{BB962C8B-B14F-4D97-AF65-F5344CB8AC3E}">
        <p14:creationId xmlns:p14="http://schemas.microsoft.com/office/powerpoint/2010/main" val="813958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7354" y="116633"/>
            <a:ext cx="9101331" cy="672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2"/>
          <p:cNvSpPr>
            <a:spLocks noGrp="1" noRot="1" noChangeArrowheads="1"/>
          </p:cNvSpPr>
          <p:nvPr>
            <p:ph type="title"/>
          </p:nvPr>
        </p:nvSpPr>
        <p:spPr/>
        <p:txBody>
          <a:bodyPr/>
          <a:lstStyle/>
          <a:p>
            <a:r>
              <a:rPr lang="en-GB" dirty="0"/>
              <a:t>What were concentration camps?</a:t>
            </a:r>
            <a:endParaRPr lang="en-US" dirty="0"/>
          </a:p>
        </p:txBody>
      </p:sp>
      <p:sp>
        <p:nvSpPr>
          <p:cNvPr id="16388" name="Rectangle 4"/>
          <p:cNvSpPr>
            <a:spLocks noGrp="1" noChangeArrowheads="1"/>
          </p:cNvSpPr>
          <p:nvPr>
            <p:ph type="body" sz="half" idx="1"/>
          </p:nvPr>
        </p:nvSpPr>
        <p:spPr>
          <a:xfrm>
            <a:off x="457200" y="1600200"/>
            <a:ext cx="8229600" cy="4637112"/>
          </a:xfrm>
        </p:spPr>
        <p:txBody>
          <a:bodyPr>
            <a:normAutofit lnSpcReduction="10000"/>
          </a:bodyPr>
          <a:lstStyle/>
          <a:p>
            <a:pPr algn="just">
              <a:lnSpc>
                <a:spcPct val="90000"/>
              </a:lnSpc>
            </a:pPr>
            <a:r>
              <a:rPr lang="en-GB" sz="2800" dirty="0">
                <a:latin typeface="Calibri" pitchFamily="34" charset="0"/>
                <a:cs typeface="Calibri" pitchFamily="34" charset="0"/>
              </a:rPr>
              <a:t>Began as temporary prisons in disused warehouse or temporary enclosures for Nazi opposition.</a:t>
            </a:r>
          </a:p>
          <a:p>
            <a:pPr algn="just">
              <a:lnSpc>
                <a:spcPct val="90000"/>
              </a:lnSpc>
            </a:pPr>
            <a:r>
              <a:rPr lang="en-GB" sz="2800" dirty="0">
                <a:latin typeface="Calibri" pitchFamily="34" charset="0"/>
                <a:cs typeface="Calibri" pitchFamily="34" charset="0"/>
              </a:rPr>
              <a:t>Political opponents &amp; ‘</a:t>
            </a:r>
            <a:r>
              <a:rPr lang="en-GB" sz="2800" dirty="0" err="1">
                <a:latin typeface="Calibri" pitchFamily="34" charset="0"/>
                <a:cs typeface="Calibri" pitchFamily="34" charset="0"/>
              </a:rPr>
              <a:t>asocials</a:t>
            </a:r>
            <a:r>
              <a:rPr lang="en-GB" sz="2800" dirty="0">
                <a:latin typeface="Calibri" pitchFamily="34" charset="0"/>
                <a:cs typeface="Calibri" pitchFamily="34" charset="0"/>
              </a:rPr>
              <a:t>’ imprisoned.</a:t>
            </a:r>
          </a:p>
          <a:p>
            <a:pPr algn="just">
              <a:lnSpc>
                <a:spcPct val="90000"/>
              </a:lnSpc>
            </a:pPr>
            <a:r>
              <a:rPr lang="en-GB" sz="2800" dirty="0">
                <a:latin typeface="Calibri" pitchFamily="34" charset="0"/>
                <a:cs typeface="Calibri" pitchFamily="34" charset="0"/>
              </a:rPr>
              <a:t>Slave labour used to manufacture weapons or work on  public works schemes.</a:t>
            </a:r>
          </a:p>
          <a:p>
            <a:pPr algn="just">
              <a:lnSpc>
                <a:spcPct val="90000"/>
              </a:lnSpc>
            </a:pPr>
            <a:r>
              <a:rPr lang="en-GB" sz="2800" dirty="0">
                <a:latin typeface="Calibri" pitchFamily="34" charset="0"/>
                <a:cs typeface="Calibri" pitchFamily="34" charset="0"/>
              </a:rPr>
              <a:t>The number of camps quadrupled between 1939 and 1942 to 300+, as slave-labourers from across Europe; Jews, political prisoners, criminals, homosexuals, gypsies, the mentally ill and others were incarcerated.</a:t>
            </a:r>
          </a:p>
          <a:p>
            <a:pPr algn="just">
              <a:lnSpc>
                <a:spcPct val="90000"/>
              </a:lnSpc>
            </a:pPr>
            <a:r>
              <a:rPr lang="en-GB" sz="2800" dirty="0">
                <a:latin typeface="Calibri" pitchFamily="34" charset="0"/>
                <a:cs typeface="Calibri" pitchFamily="34" charset="0"/>
              </a:rPr>
              <a:t>Some became “death” camps as part of the Final Solution.</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4091938093"/>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274638"/>
            <a:ext cx="8640960" cy="592465"/>
          </a:xfrm>
        </p:spPr>
        <p:txBody>
          <a:bodyPr>
            <a:noAutofit/>
          </a:bodyPr>
          <a:lstStyle/>
          <a:p>
            <a:r>
              <a:rPr lang="en-GB" sz="3200" dirty="0"/>
              <a:t>Nazi Camps in Greater Germany 1944</a:t>
            </a:r>
          </a:p>
        </p:txBody>
      </p:sp>
      <p:sp>
        <p:nvSpPr>
          <p:cNvPr id="6" name="Content Placeholder 5"/>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46" t="21018" r="6249" b="7759"/>
          <a:stretch/>
        </p:blipFill>
        <p:spPr bwMode="auto">
          <a:xfrm>
            <a:off x="-1" y="867103"/>
            <a:ext cx="9124479" cy="599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542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4341" name="Picture 5" descr="Police state structur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77" t="4198"/>
          <a:stretch/>
        </p:blipFill>
        <p:spPr>
          <a:xfrm>
            <a:off x="1835696" y="0"/>
            <a:ext cx="6948264" cy="68781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a:xfrm rot="16200000">
            <a:off x="-2693987" y="2693986"/>
            <a:ext cx="6858001" cy="1470025"/>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a:latin typeface="Calibri" pitchFamily="34" charset="0"/>
                <a:cs typeface="Calibri" pitchFamily="34" charset="0"/>
              </a:rPr>
              <a:t>The SS</a:t>
            </a:r>
            <a:endParaRPr lang="en-GB" sz="6000" b="1" dirty="0">
              <a:latin typeface="Calibri" pitchFamily="34" charset="0"/>
              <a:cs typeface="Calibri" pitchFamily="34" charset="0"/>
            </a:endParaRPr>
          </a:p>
        </p:txBody>
      </p:sp>
    </p:spTree>
    <p:extLst>
      <p:ext uri="{BB962C8B-B14F-4D97-AF65-F5344CB8AC3E}">
        <p14:creationId xmlns:p14="http://schemas.microsoft.com/office/powerpoint/2010/main" val="3045419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0" y="476672"/>
            <a:ext cx="7128792" cy="6192688"/>
          </a:xfrm>
        </p:spPr>
        <p:txBody>
          <a:bodyPr>
            <a:normAutofit/>
          </a:bodyPr>
          <a:lstStyle/>
          <a:p>
            <a:pPr marL="0" indent="0" algn="just">
              <a:buNone/>
            </a:pPr>
            <a:r>
              <a:rPr lang="en-GB" sz="2400" dirty="0">
                <a:latin typeface="Calibri" pitchFamily="34" charset="0"/>
                <a:cs typeface="Calibri" pitchFamily="34" charset="0"/>
              </a:rPr>
              <a:t>The Geheime Staatspolizei (German for Secret State Police, abbreviated “Gestapo”) was formally organised after the Nazis seized power in 1933. Effectively  a secret police who spied on Germans.</a:t>
            </a:r>
          </a:p>
          <a:p>
            <a:pPr marL="0" indent="0" algn="just">
              <a:buNone/>
            </a:pPr>
            <a:endParaRPr lang="en-GB" sz="2400" dirty="0">
              <a:latin typeface="Calibri" pitchFamily="34" charset="0"/>
              <a:cs typeface="Calibri" pitchFamily="34" charset="0"/>
            </a:endParaRPr>
          </a:p>
          <a:p>
            <a:pPr marL="0" indent="0" algn="just">
              <a:buNone/>
            </a:pPr>
            <a:r>
              <a:rPr lang="en-GB" sz="2400" dirty="0">
                <a:latin typeface="Calibri" pitchFamily="34" charset="0"/>
                <a:cs typeface="Calibri" pitchFamily="34" charset="0"/>
              </a:rPr>
              <a:t>Hermann Goring became the commander of this new force on 26</a:t>
            </a:r>
            <a:r>
              <a:rPr lang="en-GB" sz="2400" baseline="30000" dirty="0">
                <a:latin typeface="Calibri" pitchFamily="34" charset="0"/>
                <a:cs typeface="Calibri" pitchFamily="34" charset="0"/>
              </a:rPr>
              <a:t>th</a:t>
            </a:r>
            <a:r>
              <a:rPr lang="en-GB" sz="2400" dirty="0">
                <a:latin typeface="Calibri" pitchFamily="34" charset="0"/>
                <a:cs typeface="Calibri" pitchFamily="34" charset="0"/>
              </a:rPr>
              <a:t> April, 1933. At the same time that Goring was organising the Gestapo, Heinrich Himmler was directing the SS Hitler’s elite paramilitary corps. </a:t>
            </a:r>
          </a:p>
          <a:p>
            <a:pPr marL="0" indent="0" algn="just">
              <a:buNone/>
            </a:pPr>
            <a:endParaRPr lang="en-GB" sz="2400" dirty="0">
              <a:latin typeface="Calibri" pitchFamily="34" charset="0"/>
              <a:cs typeface="Calibri" pitchFamily="34" charset="0"/>
            </a:endParaRPr>
          </a:p>
          <a:p>
            <a:pPr marL="0" indent="0" algn="just">
              <a:buNone/>
            </a:pPr>
            <a:r>
              <a:rPr lang="en-GB" sz="2400" dirty="0">
                <a:latin typeface="Calibri" pitchFamily="34" charset="0"/>
                <a:cs typeface="Calibri" pitchFamily="34" charset="0"/>
              </a:rPr>
              <a:t>In April 1936, Himmler was given command of the Gestapo as well, integrating all of Germany’s police units under Himmler.  </a:t>
            </a:r>
          </a:p>
        </p:txBody>
      </p:sp>
      <p:sp>
        <p:nvSpPr>
          <p:cNvPr id="4" name="Title 1"/>
          <p:cNvSpPr txBox="1">
            <a:spLocks/>
          </p:cNvSpPr>
          <p:nvPr/>
        </p:nvSpPr>
        <p:spPr bwMode="auto">
          <a:xfrm rot="16200000">
            <a:off x="-2693987" y="2693986"/>
            <a:ext cx="6858001" cy="14700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GB" sz="6000" b="1">
                <a:solidFill>
                  <a:schemeClr val="tx1"/>
                </a:solidFill>
                <a:latin typeface="Calibri" pitchFamily="34" charset="0"/>
                <a:cs typeface="Calibri" pitchFamily="34" charset="0"/>
              </a:rPr>
              <a:t>The Gestapo</a:t>
            </a:r>
            <a:endParaRPr lang="en-GB" sz="6000"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2771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43000"/>
          </a:xfrm>
          <a:solidFill>
            <a:srgbClr val="FF0000"/>
          </a:solidFill>
        </p:spPr>
        <p:txBody>
          <a:bodyPr/>
          <a:lstStyle/>
          <a:p>
            <a:r>
              <a:rPr lang="en-GB" sz="3600" dirty="0">
                <a:solidFill>
                  <a:schemeClr val="tx1"/>
                </a:solidFill>
                <a:latin typeface="Calibri" pitchFamily="34" charset="0"/>
                <a:cs typeface="Calibri" pitchFamily="34" charset="0"/>
              </a:rPr>
              <a:t>How did the Police State work?</a:t>
            </a:r>
          </a:p>
        </p:txBody>
      </p:sp>
      <p:grpSp>
        <p:nvGrpSpPr>
          <p:cNvPr id="9241" name="Group 25"/>
          <p:cNvGrpSpPr>
            <a:grpSpLocks/>
          </p:cNvGrpSpPr>
          <p:nvPr/>
        </p:nvGrpSpPr>
        <p:grpSpPr bwMode="auto">
          <a:xfrm>
            <a:off x="6553200" y="1371600"/>
            <a:ext cx="1905000" cy="1600200"/>
            <a:chOff x="4128" y="864"/>
            <a:chExt cx="1200" cy="1008"/>
          </a:xfrm>
        </p:grpSpPr>
        <p:sp>
          <p:nvSpPr>
            <p:cNvPr id="9219" name="Text Box 3"/>
            <p:cNvSpPr txBox="1">
              <a:spLocks noChangeArrowheads="1"/>
            </p:cNvSpPr>
            <p:nvPr/>
          </p:nvSpPr>
          <p:spPr bwMode="auto">
            <a:xfrm>
              <a:off x="4128" y="864"/>
              <a:ext cx="12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2000">
                  <a:latin typeface="Calibri" pitchFamily="34" charset="0"/>
                  <a:cs typeface="Calibri" pitchFamily="34" charset="0"/>
                </a:rPr>
                <a:t>Gestapo Spies inform on you</a:t>
              </a:r>
              <a:endParaRPr lang="en-GB" sz="2400">
                <a:latin typeface="Calibri" pitchFamily="34" charset="0"/>
                <a:cs typeface="Calibri" pitchFamily="34" charset="0"/>
              </a:endParaRPr>
            </a:p>
          </p:txBody>
        </p:sp>
        <p:sp>
          <p:nvSpPr>
            <p:cNvPr id="9233" name="Line 17"/>
            <p:cNvSpPr>
              <a:spLocks noChangeShapeType="1"/>
            </p:cNvSpPr>
            <p:nvPr/>
          </p:nvSpPr>
          <p:spPr bwMode="auto">
            <a:xfrm>
              <a:off x="4656" y="1296"/>
              <a:ext cx="0" cy="57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grpSp>
      <p:grpSp>
        <p:nvGrpSpPr>
          <p:cNvPr id="9242" name="Group 26"/>
          <p:cNvGrpSpPr>
            <a:grpSpLocks/>
          </p:cNvGrpSpPr>
          <p:nvPr/>
        </p:nvGrpSpPr>
        <p:grpSpPr bwMode="auto">
          <a:xfrm>
            <a:off x="6248400" y="2895601"/>
            <a:ext cx="2667000" cy="2208213"/>
            <a:chOff x="3936" y="1824"/>
            <a:chExt cx="1680" cy="1391"/>
          </a:xfrm>
        </p:grpSpPr>
        <p:sp>
          <p:nvSpPr>
            <p:cNvPr id="9224" name="Text Box 8"/>
            <p:cNvSpPr txBox="1">
              <a:spLocks noChangeArrowheads="1"/>
            </p:cNvSpPr>
            <p:nvPr/>
          </p:nvSpPr>
          <p:spPr bwMode="auto">
            <a:xfrm>
              <a:off x="3936" y="1824"/>
              <a:ext cx="1680"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2000">
                  <a:latin typeface="Calibri" pitchFamily="34" charset="0"/>
                  <a:cs typeface="Calibri" pitchFamily="34" charset="0"/>
                </a:rPr>
                <a:t>You are woken up by the Gestapo at 1 am in the morning and told that you have 5 minutes to pack your bags.</a:t>
              </a:r>
            </a:p>
          </p:txBody>
        </p:sp>
        <p:sp>
          <p:nvSpPr>
            <p:cNvPr id="9234" name="Line 18"/>
            <p:cNvSpPr>
              <a:spLocks noChangeShapeType="1"/>
            </p:cNvSpPr>
            <p:nvPr/>
          </p:nvSpPr>
          <p:spPr bwMode="auto">
            <a:xfrm>
              <a:off x="4656" y="3023"/>
              <a:ext cx="0" cy="19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grpSp>
      <p:grpSp>
        <p:nvGrpSpPr>
          <p:cNvPr id="9243" name="Group 27"/>
          <p:cNvGrpSpPr>
            <a:grpSpLocks/>
          </p:cNvGrpSpPr>
          <p:nvPr/>
        </p:nvGrpSpPr>
        <p:grpSpPr bwMode="auto">
          <a:xfrm>
            <a:off x="5410200" y="4953000"/>
            <a:ext cx="3200400" cy="1311275"/>
            <a:chOff x="3408" y="3120"/>
            <a:chExt cx="2016" cy="826"/>
          </a:xfrm>
        </p:grpSpPr>
        <p:sp>
          <p:nvSpPr>
            <p:cNvPr id="9225" name="Text Box 9"/>
            <p:cNvSpPr txBox="1">
              <a:spLocks noChangeArrowheads="1"/>
            </p:cNvSpPr>
            <p:nvPr/>
          </p:nvSpPr>
          <p:spPr bwMode="auto">
            <a:xfrm>
              <a:off x="4080" y="3120"/>
              <a:ext cx="1344"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2000" dirty="0">
                  <a:latin typeface="Calibri" pitchFamily="34" charset="0"/>
                  <a:cs typeface="Calibri" pitchFamily="34" charset="0"/>
                </a:rPr>
                <a:t>You are arrested and thrown into a cell at the police station</a:t>
              </a:r>
              <a:endParaRPr lang="en-GB" sz="2400" dirty="0">
                <a:latin typeface="Calibri" pitchFamily="34" charset="0"/>
                <a:cs typeface="Calibri" pitchFamily="34" charset="0"/>
              </a:endParaRPr>
            </a:p>
          </p:txBody>
        </p:sp>
        <p:sp>
          <p:nvSpPr>
            <p:cNvPr id="9235" name="Line 19"/>
            <p:cNvSpPr>
              <a:spLocks noChangeShapeType="1"/>
            </p:cNvSpPr>
            <p:nvPr/>
          </p:nvSpPr>
          <p:spPr bwMode="auto">
            <a:xfrm flipH="1">
              <a:off x="3408" y="3456"/>
              <a:ext cx="67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grpSp>
      <p:grpSp>
        <p:nvGrpSpPr>
          <p:cNvPr id="9244" name="Group 28"/>
          <p:cNvGrpSpPr>
            <a:grpSpLocks/>
          </p:cNvGrpSpPr>
          <p:nvPr/>
        </p:nvGrpSpPr>
        <p:grpSpPr bwMode="auto">
          <a:xfrm>
            <a:off x="2743200" y="4876800"/>
            <a:ext cx="3048000" cy="1616075"/>
            <a:chOff x="1728" y="3072"/>
            <a:chExt cx="1920" cy="1018"/>
          </a:xfrm>
        </p:grpSpPr>
        <p:sp>
          <p:nvSpPr>
            <p:cNvPr id="9227" name="Text Box 11"/>
            <p:cNvSpPr txBox="1">
              <a:spLocks noChangeArrowheads="1"/>
            </p:cNvSpPr>
            <p:nvPr/>
          </p:nvSpPr>
          <p:spPr bwMode="auto">
            <a:xfrm>
              <a:off x="2112" y="3072"/>
              <a:ext cx="1536"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2000">
                  <a:latin typeface="Calibri" pitchFamily="34" charset="0"/>
                  <a:cs typeface="Calibri" pitchFamily="34" charset="0"/>
                </a:rPr>
                <a:t>Days or maybe weeks later you are interviewed and asked to sign form D11</a:t>
              </a:r>
            </a:p>
          </p:txBody>
        </p:sp>
        <p:sp>
          <p:nvSpPr>
            <p:cNvPr id="9236" name="Line 20"/>
            <p:cNvSpPr>
              <a:spLocks noChangeShapeType="1"/>
            </p:cNvSpPr>
            <p:nvPr/>
          </p:nvSpPr>
          <p:spPr bwMode="auto">
            <a:xfrm flipH="1">
              <a:off x="1728" y="3456"/>
              <a:ext cx="5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grpSp>
      <p:grpSp>
        <p:nvGrpSpPr>
          <p:cNvPr id="9245" name="Group 29"/>
          <p:cNvGrpSpPr>
            <a:grpSpLocks/>
          </p:cNvGrpSpPr>
          <p:nvPr/>
        </p:nvGrpSpPr>
        <p:grpSpPr bwMode="auto">
          <a:xfrm>
            <a:off x="381000" y="4572000"/>
            <a:ext cx="2438400" cy="1936750"/>
            <a:chOff x="240" y="2880"/>
            <a:chExt cx="1536" cy="1220"/>
          </a:xfrm>
        </p:grpSpPr>
        <p:sp>
          <p:nvSpPr>
            <p:cNvPr id="9228" name="Text Box 12"/>
            <p:cNvSpPr txBox="1">
              <a:spLocks noChangeArrowheads="1"/>
            </p:cNvSpPr>
            <p:nvPr/>
          </p:nvSpPr>
          <p:spPr bwMode="auto">
            <a:xfrm>
              <a:off x="240" y="3072"/>
              <a:ext cx="1536" cy="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2000">
                  <a:latin typeface="Calibri" pitchFamily="34" charset="0"/>
                  <a:cs typeface="Calibri" pitchFamily="34" charset="0"/>
                </a:rPr>
                <a:t>By signing this form you are giving your consent to be put into a concentration camp.</a:t>
              </a:r>
            </a:p>
          </p:txBody>
        </p:sp>
        <p:sp>
          <p:nvSpPr>
            <p:cNvPr id="9237" name="Line 21"/>
            <p:cNvSpPr>
              <a:spLocks noChangeShapeType="1"/>
            </p:cNvSpPr>
            <p:nvPr/>
          </p:nvSpPr>
          <p:spPr bwMode="auto">
            <a:xfrm flipV="1">
              <a:off x="912" y="2880"/>
              <a:ext cx="0" cy="2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grpSp>
      <p:grpSp>
        <p:nvGrpSpPr>
          <p:cNvPr id="9246" name="Group 30"/>
          <p:cNvGrpSpPr>
            <a:grpSpLocks/>
          </p:cNvGrpSpPr>
          <p:nvPr/>
        </p:nvGrpSpPr>
        <p:grpSpPr bwMode="auto">
          <a:xfrm>
            <a:off x="381000" y="2590800"/>
            <a:ext cx="2209800" cy="1997075"/>
            <a:chOff x="240" y="1632"/>
            <a:chExt cx="1392" cy="1258"/>
          </a:xfrm>
        </p:grpSpPr>
        <p:sp>
          <p:nvSpPr>
            <p:cNvPr id="9229" name="Text Box 13"/>
            <p:cNvSpPr txBox="1">
              <a:spLocks noChangeArrowheads="1"/>
            </p:cNvSpPr>
            <p:nvPr/>
          </p:nvSpPr>
          <p:spPr bwMode="auto">
            <a:xfrm>
              <a:off x="240" y="1872"/>
              <a:ext cx="1392"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2000">
                  <a:latin typeface="Calibri" pitchFamily="34" charset="0"/>
                  <a:cs typeface="Calibri" pitchFamily="34" charset="0"/>
                </a:rPr>
                <a:t>You are handed over to the SS who run the concentration camps.</a:t>
              </a:r>
            </a:p>
          </p:txBody>
        </p:sp>
        <p:sp>
          <p:nvSpPr>
            <p:cNvPr id="9238" name="Line 22"/>
            <p:cNvSpPr>
              <a:spLocks noChangeShapeType="1"/>
            </p:cNvSpPr>
            <p:nvPr/>
          </p:nvSpPr>
          <p:spPr bwMode="auto">
            <a:xfrm flipV="1">
              <a:off x="912" y="1632"/>
              <a:ext cx="0" cy="33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grpSp>
      <p:grpSp>
        <p:nvGrpSpPr>
          <p:cNvPr id="9247" name="Group 31"/>
          <p:cNvGrpSpPr>
            <a:grpSpLocks/>
          </p:cNvGrpSpPr>
          <p:nvPr/>
        </p:nvGrpSpPr>
        <p:grpSpPr bwMode="auto">
          <a:xfrm>
            <a:off x="228600" y="1295400"/>
            <a:ext cx="3200400" cy="1311275"/>
            <a:chOff x="144" y="816"/>
            <a:chExt cx="2016" cy="826"/>
          </a:xfrm>
        </p:grpSpPr>
        <p:sp>
          <p:nvSpPr>
            <p:cNvPr id="9230" name="Text Box 14"/>
            <p:cNvSpPr txBox="1">
              <a:spLocks noChangeArrowheads="1"/>
            </p:cNvSpPr>
            <p:nvPr/>
          </p:nvSpPr>
          <p:spPr bwMode="auto">
            <a:xfrm>
              <a:off x="144" y="816"/>
              <a:ext cx="1584"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2000">
                  <a:latin typeface="Calibri" pitchFamily="34" charset="0"/>
                  <a:cs typeface="Calibri" pitchFamily="34" charset="0"/>
                </a:rPr>
                <a:t>You are imprisoned for up to six months doing hard physical labour.</a:t>
              </a:r>
            </a:p>
          </p:txBody>
        </p:sp>
        <p:sp>
          <p:nvSpPr>
            <p:cNvPr id="9239" name="Line 23"/>
            <p:cNvSpPr>
              <a:spLocks noChangeShapeType="1"/>
            </p:cNvSpPr>
            <p:nvPr/>
          </p:nvSpPr>
          <p:spPr bwMode="auto">
            <a:xfrm>
              <a:off x="1584" y="1152"/>
              <a:ext cx="5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grpSp>
      <p:grpSp>
        <p:nvGrpSpPr>
          <p:cNvPr id="9248" name="Group 32"/>
          <p:cNvGrpSpPr>
            <a:grpSpLocks/>
          </p:cNvGrpSpPr>
          <p:nvPr/>
        </p:nvGrpSpPr>
        <p:grpSpPr bwMode="auto">
          <a:xfrm>
            <a:off x="3124200" y="1295400"/>
            <a:ext cx="2438400" cy="2057400"/>
            <a:chOff x="1968" y="816"/>
            <a:chExt cx="1536" cy="1296"/>
          </a:xfrm>
        </p:grpSpPr>
        <p:sp>
          <p:nvSpPr>
            <p:cNvPr id="9231" name="Text Box 15"/>
            <p:cNvSpPr txBox="1">
              <a:spLocks noChangeArrowheads="1"/>
            </p:cNvSpPr>
            <p:nvPr/>
          </p:nvSpPr>
          <p:spPr bwMode="auto">
            <a:xfrm>
              <a:off x="1968" y="816"/>
              <a:ext cx="153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2000">
                  <a:latin typeface="Calibri" pitchFamily="34" charset="0"/>
                  <a:cs typeface="Calibri" pitchFamily="34" charset="0"/>
                </a:rPr>
                <a:t>When you are released you tell everybody what has happened to you</a:t>
              </a:r>
            </a:p>
          </p:txBody>
        </p:sp>
        <p:sp>
          <p:nvSpPr>
            <p:cNvPr id="9240" name="Line 24"/>
            <p:cNvSpPr>
              <a:spLocks noChangeShapeType="1"/>
            </p:cNvSpPr>
            <p:nvPr/>
          </p:nvSpPr>
          <p:spPr bwMode="auto">
            <a:xfrm>
              <a:off x="2784" y="1632"/>
              <a:ext cx="0" cy="48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grpSp>
      <p:grpSp>
        <p:nvGrpSpPr>
          <p:cNvPr id="9256" name="Group 40"/>
          <p:cNvGrpSpPr>
            <a:grpSpLocks/>
          </p:cNvGrpSpPr>
          <p:nvPr/>
        </p:nvGrpSpPr>
        <p:grpSpPr bwMode="auto">
          <a:xfrm>
            <a:off x="2209800" y="2057400"/>
            <a:ext cx="4419600" cy="2895600"/>
            <a:chOff x="1392" y="1296"/>
            <a:chExt cx="2784" cy="1824"/>
          </a:xfrm>
        </p:grpSpPr>
        <p:sp>
          <p:nvSpPr>
            <p:cNvPr id="9232" name="Text Box 16"/>
            <p:cNvSpPr txBox="1">
              <a:spLocks noChangeArrowheads="1"/>
            </p:cNvSpPr>
            <p:nvPr/>
          </p:nvSpPr>
          <p:spPr bwMode="auto">
            <a:xfrm>
              <a:off x="2016" y="1776"/>
              <a:ext cx="1584"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sz="9600" dirty="0">
                  <a:solidFill>
                    <a:srgbClr val="FF0000"/>
                  </a:solidFill>
                  <a:latin typeface="Calibri" pitchFamily="34" charset="0"/>
                  <a:cs typeface="Calibri" pitchFamily="34" charset="0"/>
                </a:rPr>
                <a:t>Fear</a:t>
              </a:r>
            </a:p>
          </p:txBody>
        </p:sp>
        <p:sp>
          <p:nvSpPr>
            <p:cNvPr id="9249" name="Line 33"/>
            <p:cNvSpPr>
              <a:spLocks noChangeShapeType="1"/>
            </p:cNvSpPr>
            <p:nvPr/>
          </p:nvSpPr>
          <p:spPr bwMode="auto">
            <a:xfrm flipV="1">
              <a:off x="1680" y="2688"/>
              <a:ext cx="432" cy="38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sp>
          <p:nvSpPr>
            <p:cNvPr id="9250" name="Line 34"/>
            <p:cNvSpPr>
              <a:spLocks noChangeShapeType="1"/>
            </p:cNvSpPr>
            <p:nvPr/>
          </p:nvSpPr>
          <p:spPr bwMode="auto">
            <a:xfrm flipV="1">
              <a:off x="2880" y="2688"/>
              <a:ext cx="0" cy="38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sp>
          <p:nvSpPr>
            <p:cNvPr id="9251" name="Line 35"/>
            <p:cNvSpPr>
              <a:spLocks noChangeShapeType="1"/>
            </p:cNvSpPr>
            <p:nvPr/>
          </p:nvSpPr>
          <p:spPr bwMode="auto">
            <a:xfrm flipH="1" flipV="1">
              <a:off x="3408" y="2544"/>
              <a:ext cx="768" cy="57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sp>
          <p:nvSpPr>
            <p:cNvPr id="9252" name="Line 36"/>
            <p:cNvSpPr>
              <a:spLocks noChangeShapeType="1"/>
            </p:cNvSpPr>
            <p:nvPr/>
          </p:nvSpPr>
          <p:spPr bwMode="auto">
            <a:xfrm flipH="1">
              <a:off x="3552" y="2352"/>
              <a:ext cx="48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sp>
          <p:nvSpPr>
            <p:cNvPr id="9253" name="Line 37"/>
            <p:cNvSpPr>
              <a:spLocks noChangeShapeType="1"/>
            </p:cNvSpPr>
            <p:nvPr/>
          </p:nvSpPr>
          <p:spPr bwMode="auto">
            <a:xfrm flipH="1">
              <a:off x="3168" y="1296"/>
              <a:ext cx="1008" cy="72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sp>
          <p:nvSpPr>
            <p:cNvPr id="9254" name="Line 38"/>
            <p:cNvSpPr>
              <a:spLocks noChangeShapeType="1"/>
            </p:cNvSpPr>
            <p:nvPr/>
          </p:nvSpPr>
          <p:spPr bwMode="auto">
            <a:xfrm>
              <a:off x="1488" y="1440"/>
              <a:ext cx="528" cy="48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sp>
          <p:nvSpPr>
            <p:cNvPr id="9255" name="Line 39"/>
            <p:cNvSpPr>
              <a:spLocks noChangeShapeType="1"/>
            </p:cNvSpPr>
            <p:nvPr/>
          </p:nvSpPr>
          <p:spPr bwMode="auto">
            <a:xfrm flipV="1">
              <a:off x="1392" y="2304"/>
              <a:ext cx="624" cy="9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latin typeface="Calibri" pitchFamily="34" charset="0"/>
                <a:cs typeface="Calibri" pitchFamily="34" charset="0"/>
              </a:endParaRPr>
            </a:p>
          </p:txBody>
        </p:sp>
      </p:grpSp>
    </p:spTree>
    <p:extLst>
      <p:ext uri="{BB962C8B-B14F-4D97-AF65-F5344CB8AC3E}">
        <p14:creationId xmlns:p14="http://schemas.microsoft.com/office/powerpoint/2010/main" val="1636420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241"/>
                                        </p:tgtEl>
                                        <p:attrNameLst>
                                          <p:attrName>style.visibility</p:attrName>
                                        </p:attrNameLst>
                                      </p:cBhvr>
                                      <p:to>
                                        <p:strVal val="visible"/>
                                      </p:to>
                                    </p:set>
                                    <p:animEffect transition="in" filter="box(out)">
                                      <p:cBhvr>
                                        <p:cTn id="7" dur="500"/>
                                        <p:tgtEl>
                                          <p:spTgt spid="9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242"/>
                                        </p:tgtEl>
                                        <p:attrNameLst>
                                          <p:attrName>style.visibility</p:attrName>
                                        </p:attrNameLst>
                                      </p:cBhvr>
                                      <p:to>
                                        <p:strVal val="visible"/>
                                      </p:to>
                                    </p:set>
                                    <p:animEffect transition="in" filter="box(out)">
                                      <p:cBhvr>
                                        <p:cTn id="12" dur="500"/>
                                        <p:tgtEl>
                                          <p:spTgt spid="92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243"/>
                                        </p:tgtEl>
                                        <p:attrNameLst>
                                          <p:attrName>style.visibility</p:attrName>
                                        </p:attrNameLst>
                                      </p:cBhvr>
                                      <p:to>
                                        <p:strVal val="visible"/>
                                      </p:to>
                                    </p:set>
                                    <p:animEffect transition="in" filter="box(out)">
                                      <p:cBhvr>
                                        <p:cTn id="17" dur="500"/>
                                        <p:tgtEl>
                                          <p:spTgt spid="92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244"/>
                                        </p:tgtEl>
                                        <p:attrNameLst>
                                          <p:attrName>style.visibility</p:attrName>
                                        </p:attrNameLst>
                                      </p:cBhvr>
                                      <p:to>
                                        <p:strVal val="visible"/>
                                      </p:to>
                                    </p:set>
                                    <p:animEffect transition="in" filter="box(out)">
                                      <p:cBhvr>
                                        <p:cTn id="22" dur="500"/>
                                        <p:tgtEl>
                                          <p:spTgt spid="92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245"/>
                                        </p:tgtEl>
                                        <p:attrNameLst>
                                          <p:attrName>style.visibility</p:attrName>
                                        </p:attrNameLst>
                                      </p:cBhvr>
                                      <p:to>
                                        <p:strVal val="visible"/>
                                      </p:to>
                                    </p:set>
                                    <p:animEffect transition="in" filter="box(in)">
                                      <p:cBhvr>
                                        <p:cTn id="27" dur="500"/>
                                        <p:tgtEl>
                                          <p:spTgt spid="92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9246"/>
                                        </p:tgtEl>
                                        <p:attrNameLst>
                                          <p:attrName>style.visibility</p:attrName>
                                        </p:attrNameLst>
                                      </p:cBhvr>
                                      <p:to>
                                        <p:strVal val="visible"/>
                                      </p:to>
                                    </p:set>
                                    <p:animEffect transition="in" filter="box(out)">
                                      <p:cBhvr>
                                        <p:cTn id="32" dur="500"/>
                                        <p:tgtEl>
                                          <p:spTgt spid="92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9247"/>
                                        </p:tgtEl>
                                        <p:attrNameLst>
                                          <p:attrName>style.visibility</p:attrName>
                                        </p:attrNameLst>
                                      </p:cBhvr>
                                      <p:to>
                                        <p:strVal val="visible"/>
                                      </p:to>
                                    </p:set>
                                    <p:animEffect transition="in" filter="box(out)">
                                      <p:cBhvr>
                                        <p:cTn id="37" dur="500"/>
                                        <p:tgtEl>
                                          <p:spTgt spid="92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9248"/>
                                        </p:tgtEl>
                                        <p:attrNameLst>
                                          <p:attrName>style.visibility</p:attrName>
                                        </p:attrNameLst>
                                      </p:cBhvr>
                                      <p:to>
                                        <p:strVal val="visible"/>
                                      </p:to>
                                    </p:set>
                                    <p:animEffect transition="in" filter="box(out)">
                                      <p:cBhvr>
                                        <p:cTn id="42" dur="500"/>
                                        <p:tgtEl>
                                          <p:spTgt spid="92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9256"/>
                                        </p:tgtEl>
                                        <p:attrNameLst>
                                          <p:attrName>style.visibility</p:attrName>
                                        </p:attrNameLst>
                                      </p:cBhvr>
                                      <p:to>
                                        <p:strVal val="visible"/>
                                      </p:to>
                                    </p:set>
                                    <p:animEffect transition="in" filter="box(in)">
                                      <p:cBhvr>
                                        <p:cTn id="47" dur="500"/>
                                        <p:tgtEl>
                                          <p:spTgt spid="9256"/>
                                        </p:tgtEl>
                                      </p:cBhvr>
                                    </p:animEffect>
                                  </p:childTnLst>
                                  <p:subTnLst>
                                    <p:audio>
                                      <p:cMediaNode>
                                        <p:cTn display="0" masterRel="sameClick">
                                          <p:stCondLst>
                                            <p:cond evt="begin" delay="0">
                                              <p:tn val="4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body" sz="half" idx="2"/>
          </p:nvPr>
        </p:nvSpPr>
        <p:spPr>
          <a:xfrm>
            <a:off x="5004048" y="692696"/>
            <a:ext cx="3744416" cy="5174704"/>
          </a:xfrm>
        </p:spPr>
        <p:txBody>
          <a:bodyPr/>
          <a:lstStyle/>
          <a:p>
            <a:pPr algn="just"/>
            <a:r>
              <a:rPr lang="en-GB" sz="2800" dirty="0">
                <a:latin typeface="Calibri" pitchFamily="34" charset="0"/>
                <a:cs typeface="Calibri" pitchFamily="34" charset="0"/>
              </a:rPr>
              <a:t>A list of German women who were still purchasing goods from Jewish shops.</a:t>
            </a:r>
          </a:p>
          <a:p>
            <a:pPr algn="just"/>
            <a:r>
              <a:rPr lang="en-GB" sz="2800" dirty="0">
                <a:latin typeface="Calibri" pitchFamily="34" charset="0"/>
                <a:cs typeface="Calibri" pitchFamily="34" charset="0"/>
              </a:rPr>
              <a:t>Printed to scare or terrorise other people into not buying from the Jews.</a:t>
            </a:r>
          </a:p>
        </p:txBody>
      </p:sp>
      <p:pic>
        <p:nvPicPr>
          <p:cNvPr id="6150" name="Picture 6" descr="D:\HISTORY PICTURES\20thC\Anti-Semitism\PLIST1.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0" y="0"/>
            <a:ext cx="471980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6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500"/>
                                        <p:tgtEl>
                                          <p:spTgt spid="6148">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6148">
                                            <p:txEl>
                                              <p:pRg st="1" end="1"/>
                                            </p:txEl>
                                          </p:spTgt>
                                        </p:tgtEl>
                                        <p:attrNameLst>
                                          <p:attrName>style.visibility</p:attrName>
                                        </p:attrNameLst>
                                      </p:cBhvr>
                                      <p:to>
                                        <p:strVal val="visible"/>
                                      </p:to>
                                    </p:set>
                                    <p:animEffect transition="in" filter="fade">
                                      <p:cBhvr>
                                        <p:cTn id="11" dur="5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6" descr="himmler - cartoon">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9" t="1926" b="19840"/>
          <a:stretch/>
        </p:blipFill>
        <p:spPr>
          <a:xfrm>
            <a:off x="4860032" y="1092970"/>
            <a:ext cx="4271938" cy="57650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Rectangle 2"/>
          <p:cNvSpPr>
            <a:spLocks noGrp="1" noRot="1" noChangeArrowheads="1"/>
          </p:cNvSpPr>
          <p:nvPr>
            <p:ph type="title"/>
          </p:nvPr>
        </p:nvSpPr>
        <p:spPr>
          <a:xfrm>
            <a:off x="2643" y="-27384"/>
            <a:ext cx="9141357" cy="1143000"/>
          </a:xfrm>
          <a:solidFill>
            <a:srgbClr val="FF0000"/>
          </a:solidFill>
        </p:spPr>
        <p:txBody>
          <a:bodyPr/>
          <a:lstStyle/>
          <a:p>
            <a:r>
              <a:rPr lang="en-GB" dirty="0"/>
              <a:t>Nazi Law</a:t>
            </a:r>
            <a:endParaRPr lang="en-US" dirty="0"/>
          </a:p>
        </p:txBody>
      </p:sp>
      <p:sp>
        <p:nvSpPr>
          <p:cNvPr id="21507" name="Rectangle 3"/>
          <p:cNvSpPr>
            <a:spLocks noGrp="1" noChangeArrowheads="1"/>
          </p:cNvSpPr>
          <p:nvPr>
            <p:ph type="body" idx="1"/>
          </p:nvPr>
        </p:nvSpPr>
        <p:spPr>
          <a:xfrm>
            <a:off x="323528" y="1412776"/>
            <a:ext cx="4320480" cy="5040560"/>
          </a:xfrm>
        </p:spPr>
        <p:txBody>
          <a:bodyPr>
            <a:normAutofit fontScale="70000" lnSpcReduction="20000"/>
          </a:bodyPr>
          <a:lstStyle/>
          <a:p>
            <a:pPr algn="just"/>
            <a:r>
              <a:rPr lang="en-GB" dirty="0"/>
              <a:t>Existing police forces, courts, laws remained in force.</a:t>
            </a:r>
          </a:p>
          <a:p>
            <a:pPr algn="just"/>
            <a:r>
              <a:rPr lang="en-GB" dirty="0"/>
              <a:t>Police put under command of Himmler &amp; the SS.</a:t>
            </a:r>
          </a:p>
          <a:p>
            <a:pPr algn="just"/>
            <a:r>
              <a:rPr lang="en-GB" dirty="0"/>
              <a:t>Judges swore oath of loyalty or were replaced by Nazi supporters</a:t>
            </a:r>
            <a:r>
              <a:rPr lang="en-US" dirty="0"/>
              <a:t>.</a:t>
            </a:r>
            <a:endParaRPr lang="en-GB" dirty="0"/>
          </a:p>
          <a:p>
            <a:pPr algn="just"/>
            <a:r>
              <a:rPr lang="en-GB" dirty="0"/>
              <a:t>People’s Court &amp; Special Court tried political opponents &amp; traitors.</a:t>
            </a:r>
          </a:p>
          <a:p>
            <a:pPr algn="just"/>
            <a:r>
              <a:rPr lang="en-GB" dirty="0"/>
              <a:t>These abolished the right of trial before imprisonment.</a:t>
            </a:r>
          </a:p>
          <a:p>
            <a:pPr algn="just"/>
            <a:r>
              <a:rPr lang="en-GB" dirty="0"/>
              <a:t>By 1939, 162,000 Germans imprisoned without trial, 500 sentenced to death.</a:t>
            </a:r>
            <a:endParaRPr lang="en-US" dirty="0"/>
          </a:p>
        </p:txBody>
      </p:sp>
    </p:spTree>
    <p:extLst>
      <p:ext uri="{BB962C8B-B14F-4D97-AF65-F5344CB8AC3E}">
        <p14:creationId xmlns:p14="http://schemas.microsoft.com/office/powerpoint/2010/main" val="4247667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6" descr="himmler - cartoon">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9" t="1926" b="19840"/>
          <a:stretch/>
        </p:blipFill>
        <p:spPr>
          <a:xfrm>
            <a:off x="4067944" y="24038"/>
            <a:ext cx="5064026" cy="6833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ontent Placeholder 1"/>
          <p:cNvSpPr>
            <a:spLocks noGrp="1"/>
          </p:cNvSpPr>
          <p:nvPr>
            <p:ph idx="1"/>
          </p:nvPr>
        </p:nvSpPr>
        <p:spPr>
          <a:xfrm>
            <a:off x="457200" y="548680"/>
            <a:ext cx="3322712" cy="5577483"/>
          </a:xfrm>
        </p:spPr>
        <p:txBody>
          <a:bodyPr/>
          <a:lstStyle/>
          <a:p>
            <a:pPr marL="0" indent="0" algn="just">
              <a:buNone/>
            </a:pPr>
            <a:r>
              <a:rPr lang="en-GB" dirty="0"/>
              <a:t>What is the message of this cartoon?</a:t>
            </a:r>
          </a:p>
          <a:p>
            <a:pPr marL="0" indent="0" algn="just">
              <a:buNone/>
            </a:pPr>
            <a:endParaRPr lang="en-GB" dirty="0"/>
          </a:p>
          <a:p>
            <a:pPr marL="0" indent="0" algn="just">
              <a:buNone/>
            </a:pPr>
            <a:endParaRPr lang="en-GB" dirty="0"/>
          </a:p>
        </p:txBody>
      </p:sp>
    </p:spTree>
    <p:extLst>
      <p:ext uri="{BB962C8B-B14F-4D97-AF65-F5344CB8AC3E}">
        <p14:creationId xmlns:p14="http://schemas.microsoft.com/office/powerpoint/2010/main" val="1790583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28" y="0"/>
            <a:ext cx="9153128" cy="1143000"/>
          </a:xfrm>
          <a:solidFill>
            <a:srgbClr val="FF0000"/>
          </a:solidFill>
        </p:spPr>
        <p:txBody>
          <a:bodyPr/>
          <a:lstStyle/>
          <a:p>
            <a:r>
              <a:rPr lang="en-GB" dirty="0">
                <a:solidFill>
                  <a:schemeClr val="tx1"/>
                </a:solidFill>
                <a:latin typeface="Calibri" pitchFamily="34" charset="0"/>
                <a:cs typeface="Calibri" pitchFamily="34" charset="0"/>
              </a:rPr>
              <a:t>How effective was the Police State?</a:t>
            </a:r>
          </a:p>
        </p:txBody>
      </p:sp>
      <p:sp>
        <p:nvSpPr>
          <p:cNvPr id="10243" name="Rectangle 3"/>
          <p:cNvSpPr>
            <a:spLocks noGrp="1" noChangeArrowheads="1"/>
          </p:cNvSpPr>
          <p:nvPr>
            <p:ph type="body" idx="1"/>
          </p:nvPr>
        </p:nvSpPr>
        <p:spPr>
          <a:xfrm>
            <a:off x="683568" y="1695872"/>
            <a:ext cx="7772400" cy="3886200"/>
          </a:xfrm>
        </p:spPr>
        <p:txBody>
          <a:bodyPr/>
          <a:lstStyle/>
          <a:p>
            <a:pPr algn="just">
              <a:lnSpc>
                <a:spcPct val="90000"/>
              </a:lnSpc>
            </a:pPr>
            <a:r>
              <a:rPr lang="en-GB" sz="2800" dirty="0">
                <a:latin typeface="Calibri" pitchFamily="34" charset="0"/>
                <a:cs typeface="Calibri" pitchFamily="34" charset="0"/>
              </a:rPr>
              <a:t>Everyone knew someone who knew someone else who had been in a concentration camp.</a:t>
            </a:r>
          </a:p>
          <a:p>
            <a:pPr algn="just">
              <a:lnSpc>
                <a:spcPct val="90000"/>
              </a:lnSpc>
            </a:pPr>
            <a:r>
              <a:rPr lang="en-GB" sz="2800" dirty="0">
                <a:latin typeface="Calibri" pitchFamily="34" charset="0"/>
                <a:cs typeface="Calibri" pitchFamily="34" charset="0"/>
              </a:rPr>
              <a:t>Favourite joke amongst Germans at this time:  </a:t>
            </a:r>
            <a:r>
              <a:rPr lang="en-GB" sz="2800" i="1" dirty="0">
                <a:latin typeface="Calibri" pitchFamily="34" charset="0"/>
                <a:cs typeface="Calibri" pitchFamily="34" charset="0"/>
              </a:rPr>
              <a:t>A man goes to the Dentist.  The Dentist says: ‘Open Wide.’ The man sits up and says: ‘Not in front of a stranger.’</a:t>
            </a:r>
          </a:p>
          <a:p>
            <a:pPr algn="just">
              <a:lnSpc>
                <a:spcPct val="90000"/>
              </a:lnSpc>
            </a:pPr>
            <a:r>
              <a:rPr lang="en-GB" sz="2800" dirty="0">
                <a:latin typeface="Calibri" pitchFamily="34" charset="0"/>
                <a:cs typeface="Calibri" pitchFamily="34" charset="0"/>
              </a:rPr>
              <a:t>Favourite Saying amongst Germans:</a:t>
            </a:r>
            <a:r>
              <a:rPr lang="en-GB" sz="2800" i="1" dirty="0">
                <a:latin typeface="Calibri" pitchFamily="34" charset="0"/>
                <a:cs typeface="Calibri" pitchFamily="34" charset="0"/>
              </a:rPr>
              <a:t> ‘Speak through a Flower.’</a:t>
            </a:r>
          </a:p>
          <a:p>
            <a:pPr algn="just">
              <a:lnSpc>
                <a:spcPct val="90000"/>
              </a:lnSpc>
            </a:pPr>
            <a:r>
              <a:rPr lang="en-GB" sz="2800" dirty="0">
                <a:latin typeface="Calibri" pitchFamily="34" charset="0"/>
                <a:cs typeface="Calibri" pitchFamily="34" charset="0"/>
              </a:rPr>
              <a:t>800,000 Germans were imprisoned from 1933 – 1945 as ‘Enemies of the State.’ </a:t>
            </a:r>
          </a:p>
          <a:p>
            <a:pPr algn="just">
              <a:lnSpc>
                <a:spcPct val="90000"/>
              </a:lnSpc>
            </a:pPr>
            <a:r>
              <a:rPr lang="en-GB" sz="2800" dirty="0">
                <a:latin typeface="Calibri" pitchFamily="34" charset="0"/>
                <a:cs typeface="Calibri" pitchFamily="34" charset="0"/>
              </a:rPr>
              <a:t>500,000 were executed by being shot in the neck.</a:t>
            </a:r>
          </a:p>
        </p:txBody>
      </p:sp>
    </p:spTree>
    <p:extLst>
      <p:ext uri="{BB962C8B-B14F-4D97-AF65-F5344CB8AC3E}">
        <p14:creationId xmlns:p14="http://schemas.microsoft.com/office/powerpoint/2010/main" val="2500987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FF0000"/>
                </a:solidFill>
              </a:rPr>
              <a:t>Learning Objective</a:t>
            </a:r>
          </a:p>
        </p:txBody>
      </p:sp>
      <p:sp>
        <p:nvSpPr>
          <p:cNvPr id="3" name="Content Placeholder 2"/>
          <p:cNvSpPr>
            <a:spLocks noGrp="1"/>
          </p:cNvSpPr>
          <p:nvPr>
            <p:ph idx="1"/>
          </p:nvPr>
        </p:nvSpPr>
        <p:spPr/>
        <p:txBody>
          <a:bodyPr/>
          <a:lstStyle/>
          <a:p>
            <a:pPr algn="just"/>
            <a:r>
              <a:rPr lang="en-GB" dirty="0"/>
              <a:t>To understand how the Nazi’s worked to control workers.</a:t>
            </a:r>
          </a:p>
        </p:txBody>
      </p:sp>
    </p:spTree>
    <p:extLst>
      <p:ext uri="{BB962C8B-B14F-4D97-AF65-F5344CB8AC3E}">
        <p14:creationId xmlns:p14="http://schemas.microsoft.com/office/powerpoint/2010/main" val="248142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780928"/>
            <a:ext cx="8229600" cy="3345235"/>
          </a:xfrm>
        </p:spPr>
        <p:txBody>
          <a:bodyPr/>
          <a:lstStyle/>
          <a:p>
            <a:pPr algn="just"/>
            <a:r>
              <a:rPr lang="en-GB" dirty="0"/>
              <a:t>How would you explain what a totalitarian regime is?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77914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01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16" y="0"/>
            <a:ext cx="10287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361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organises strike action?</a:t>
            </a:r>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4784"/>
            <a:ext cx="9161333"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665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Trade Unions</a:t>
            </a:r>
          </a:p>
        </p:txBody>
      </p:sp>
      <p:pic>
        <p:nvPicPr>
          <p:cNvPr id="7172" name="Picture 4" descr="http://www.eyecarevouchers.co.uk/PublishingImages/unison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36324"/>
            <a:ext cx="265426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voices.com/images/logos/equity_logo_200x2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powerinaunion.co.uk/wp-content/themes/twentyten-a/images/unite-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44" y="3577537"/>
            <a:ext cx="1727316" cy="213933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phm.org.uk/wp-content/uploads/2011/04/for-web-RMT-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919713"/>
            <a:ext cx="285750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gmbpdb.org.uk/user/cimage/GMB-log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842" y="407804"/>
            <a:ext cx="1512168" cy="1497196"/>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notboxed.com/wp-content/uploads/2011/05/NUT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8842" y="3831481"/>
            <a:ext cx="2563952" cy="1211262"/>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9184" y="2204864"/>
            <a:ext cx="16668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5" name="Picture 17" descr="http://www.uia.co.uk/uploadedImages/wwwuiacouk/Content/Homepage_Editorial/Union_Logos/logo_cwu.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7744" y="5716875"/>
            <a:ext cx="2517042" cy="109172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http://www.tuc.org.uk/images/unionlogos/FBU.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4044" y="1909588"/>
            <a:ext cx="85725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descr="http://upload.wikimedia.org/wikipedia/en/e/e9/TGWU_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00" y="3577537"/>
            <a:ext cx="1428750"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1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176"/>
                                        </p:tgtEl>
                                        <p:attrNameLst>
                                          <p:attrName>style.visibility</p:attrName>
                                        </p:attrNameLst>
                                      </p:cBhvr>
                                      <p:to>
                                        <p:strVal val="visible"/>
                                      </p:to>
                                    </p:set>
                                    <p:animEffect transition="in" filter="fade">
                                      <p:cBhvr>
                                        <p:cTn id="11" dur="500"/>
                                        <p:tgtEl>
                                          <p:spTgt spid="7176"/>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7178"/>
                                        </p:tgtEl>
                                        <p:attrNameLst>
                                          <p:attrName>style.visibility</p:attrName>
                                        </p:attrNameLst>
                                      </p:cBhvr>
                                      <p:to>
                                        <p:strVal val="visible"/>
                                      </p:to>
                                    </p:set>
                                    <p:animEffect transition="in" filter="fade">
                                      <p:cBhvr>
                                        <p:cTn id="15" dur="500"/>
                                        <p:tgtEl>
                                          <p:spTgt spid="7178"/>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7180"/>
                                        </p:tgtEl>
                                        <p:attrNameLst>
                                          <p:attrName>style.visibility</p:attrName>
                                        </p:attrNameLst>
                                      </p:cBhvr>
                                      <p:to>
                                        <p:strVal val="visible"/>
                                      </p:to>
                                    </p:set>
                                    <p:animEffect transition="in" filter="fade">
                                      <p:cBhvr>
                                        <p:cTn id="19" dur="500"/>
                                        <p:tgtEl>
                                          <p:spTgt spid="7180"/>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7182"/>
                                        </p:tgtEl>
                                        <p:attrNameLst>
                                          <p:attrName>style.visibility</p:attrName>
                                        </p:attrNameLst>
                                      </p:cBhvr>
                                      <p:to>
                                        <p:strVal val="visible"/>
                                      </p:to>
                                    </p:set>
                                    <p:animEffect transition="in" filter="fade">
                                      <p:cBhvr>
                                        <p:cTn id="23" dur="500"/>
                                        <p:tgtEl>
                                          <p:spTgt spid="7182"/>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7183"/>
                                        </p:tgtEl>
                                        <p:attrNameLst>
                                          <p:attrName>style.visibility</p:attrName>
                                        </p:attrNameLst>
                                      </p:cBhvr>
                                      <p:to>
                                        <p:strVal val="visible"/>
                                      </p:to>
                                    </p:set>
                                    <p:animEffect transition="in" filter="fade">
                                      <p:cBhvr>
                                        <p:cTn id="27" dur="500"/>
                                        <p:tgtEl>
                                          <p:spTgt spid="7183"/>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7185"/>
                                        </p:tgtEl>
                                        <p:attrNameLst>
                                          <p:attrName>style.visibility</p:attrName>
                                        </p:attrNameLst>
                                      </p:cBhvr>
                                      <p:to>
                                        <p:strVal val="visible"/>
                                      </p:to>
                                    </p:set>
                                    <p:animEffect transition="in" filter="fade">
                                      <p:cBhvr>
                                        <p:cTn id="31" dur="500"/>
                                        <p:tgtEl>
                                          <p:spTgt spid="7185"/>
                                        </p:tgtEl>
                                      </p:cBhvr>
                                    </p:animEffect>
                                  </p:childTnLst>
                                </p:cTn>
                              </p:par>
                            </p:childTnLst>
                          </p:cTn>
                        </p:par>
                        <p:par>
                          <p:cTn id="32" fill="hold">
                            <p:stCondLst>
                              <p:cond delay="7000"/>
                            </p:stCondLst>
                            <p:childTnLst>
                              <p:par>
                                <p:cTn id="33" presetID="10" presetClass="entr" presetSubtype="0" fill="hold" nodeType="afterEffect">
                                  <p:stCondLst>
                                    <p:cond delay="500"/>
                                  </p:stCondLst>
                                  <p:childTnLst>
                                    <p:set>
                                      <p:cBhvr>
                                        <p:cTn id="34" dur="1" fill="hold">
                                          <p:stCondLst>
                                            <p:cond delay="0"/>
                                          </p:stCondLst>
                                        </p:cTn>
                                        <p:tgtEl>
                                          <p:spTgt spid="7174"/>
                                        </p:tgtEl>
                                        <p:attrNameLst>
                                          <p:attrName>style.visibility</p:attrName>
                                        </p:attrNameLst>
                                      </p:cBhvr>
                                      <p:to>
                                        <p:strVal val="visible"/>
                                      </p:to>
                                    </p:set>
                                    <p:animEffect transition="in" filter="fade">
                                      <p:cBhvr>
                                        <p:cTn id="35" dur="500"/>
                                        <p:tgtEl>
                                          <p:spTgt spid="7174"/>
                                        </p:tgtEl>
                                      </p:cBhvr>
                                    </p:animEffect>
                                  </p:childTnLst>
                                </p:cTn>
                              </p:par>
                            </p:childTnLst>
                          </p:cTn>
                        </p:par>
                        <p:par>
                          <p:cTn id="36" fill="hold">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7187"/>
                                        </p:tgtEl>
                                        <p:attrNameLst>
                                          <p:attrName>style.visibility</p:attrName>
                                        </p:attrNameLst>
                                      </p:cBhvr>
                                      <p:to>
                                        <p:strVal val="visible"/>
                                      </p:to>
                                    </p:set>
                                    <p:animEffect transition="in" filter="fade">
                                      <p:cBhvr>
                                        <p:cTn id="39" dur="500"/>
                                        <p:tgtEl>
                                          <p:spTgt spid="7187"/>
                                        </p:tgtEl>
                                      </p:cBhvr>
                                    </p:animEffect>
                                  </p:childTnLst>
                                </p:cTn>
                              </p:par>
                            </p:childTnLst>
                          </p:cTn>
                        </p:par>
                        <p:par>
                          <p:cTn id="40" fill="hold">
                            <p:stCondLst>
                              <p:cond delay="9000"/>
                            </p:stCondLst>
                            <p:childTnLst>
                              <p:par>
                                <p:cTn id="41" presetID="10" presetClass="entr" presetSubtype="0" fill="hold" nodeType="afterEffect">
                                  <p:stCondLst>
                                    <p:cond delay="500"/>
                                  </p:stCondLst>
                                  <p:childTnLst>
                                    <p:set>
                                      <p:cBhvr>
                                        <p:cTn id="42" dur="1" fill="hold">
                                          <p:stCondLst>
                                            <p:cond delay="0"/>
                                          </p:stCondLst>
                                        </p:cTn>
                                        <p:tgtEl>
                                          <p:spTgt spid="7189"/>
                                        </p:tgtEl>
                                        <p:attrNameLst>
                                          <p:attrName>style.visibility</p:attrName>
                                        </p:attrNameLst>
                                      </p:cBhvr>
                                      <p:to>
                                        <p:strVal val="visible"/>
                                      </p:to>
                                    </p:set>
                                    <p:animEffect transition="in" filter="fade">
                                      <p:cBhvr>
                                        <p:cTn id="43"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just">
              <a:buNone/>
            </a:pPr>
            <a:r>
              <a:rPr lang="en-GB" dirty="0"/>
              <a:t>Thinking;</a:t>
            </a:r>
          </a:p>
          <a:p>
            <a:pPr algn="just"/>
            <a:endParaRPr lang="en-GB" dirty="0"/>
          </a:p>
          <a:p>
            <a:pPr algn="just"/>
            <a:r>
              <a:rPr lang="en-GB" dirty="0"/>
              <a:t>How would workers benefit from trade unions?</a:t>
            </a:r>
          </a:p>
          <a:p>
            <a:pPr algn="just"/>
            <a:endParaRPr lang="en-GB" dirty="0"/>
          </a:p>
          <a:p>
            <a:pPr algn="just"/>
            <a:r>
              <a:rPr lang="en-GB" dirty="0"/>
              <a:t>Why might Trade Unions be seen as a threat?</a:t>
            </a:r>
          </a:p>
          <a:p>
            <a:pPr algn="just"/>
            <a:endParaRPr lang="en-GB" dirty="0"/>
          </a:p>
          <a:p>
            <a:pPr algn="just"/>
            <a:endParaRPr lang="en-GB" dirty="0"/>
          </a:p>
        </p:txBody>
      </p:sp>
      <p:sp>
        <p:nvSpPr>
          <p:cNvPr id="4" name="Rectangle 2"/>
          <p:cNvSpPr txBox="1">
            <a:spLocks noChangeArrowheads="1"/>
          </p:cNvSpPr>
          <p:nvPr/>
        </p:nvSpPr>
        <p:spPr>
          <a:xfrm>
            <a:off x="-9128" y="0"/>
            <a:ext cx="9153128"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Calibri" pitchFamily="34" charset="0"/>
                <a:cs typeface="Calibri" pitchFamily="34" charset="0"/>
              </a:rPr>
              <a:t>Trade Unions</a:t>
            </a:r>
          </a:p>
        </p:txBody>
      </p:sp>
    </p:spTree>
    <p:extLst>
      <p:ext uri="{BB962C8B-B14F-4D97-AF65-F5344CB8AC3E}">
        <p14:creationId xmlns:p14="http://schemas.microsoft.com/office/powerpoint/2010/main" val="3225124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descr="File:Deutsche Arbeitsfront.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0"/>
            <a:ext cx="11417987" cy="685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88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File:Deutsche Arbeitsfront.sv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9780" r="10136"/>
          <a:stretch/>
        </p:blipFill>
        <p:spPr bwMode="auto">
          <a:xfrm>
            <a:off x="1" y="0"/>
            <a:ext cx="9144000" cy="6850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 y="0"/>
            <a:ext cx="9143999" cy="1143000"/>
          </a:xfrm>
          <a:solidFill>
            <a:srgbClr val="FF0000"/>
          </a:solidFill>
        </p:spPr>
        <p:txBody>
          <a:bodyPr/>
          <a:lstStyle/>
          <a:p>
            <a:r>
              <a:rPr lang="en-GB" b="1" dirty="0"/>
              <a:t>Deutsche </a:t>
            </a:r>
            <a:r>
              <a:rPr lang="en-GB" b="1" dirty="0" err="1"/>
              <a:t>Arbeitsfront</a:t>
            </a:r>
            <a:endParaRPr lang="en-GB" b="1" dirty="0"/>
          </a:p>
        </p:txBody>
      </p:sp>
      <p:sp>
        <p:nvSpPr>
          <p:cNvPr id="3" name="Content Placeholder 2"/>
          <p:cNvSpPr>
            <a:spLocks noGrp="1"/>
          </p:cNvSpPr>
          <p:nvPr>
            <p:ph idx="1"/>
          </p:nvPr>
        </p:nvSpPr>
        <p:spPr/>
        <p:txBody>
          <a:bodyPr/>
          <a:lstStyle/>
          <a:p>
            <a:r>
              <a:rPr lang="en-GB" dirty="0"/>
              <a:t>What does this mean?</a:t>
            </a:r>
          </a:p>
        </p:txBody>
      </p:sp>
    </p:spTree>
    <p:extLst>
      <p:ext uri="{BB962C8B-B14F-4D97-AF65-F5344CB8AC3E}">
        <p14:creationId xmlns:p14="http://schemas.microsoft.com/office/powerpoint/2010/main" val="3294565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File:Deutsche Arbeitsfront.sv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9780" r="10136"/>
          <a:stretch/>
        </p:blipFill>
        <p:spPr bwMode="auto">
          <a:xfrm>
            <a:off x="1" y="0"/>
            <a:ext cx="9144000" cy="6850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 y="0"/>
            <a:ext cx="9143999" cy="1143000"/>
          </a:xfrm>
          <a:solidFill>
            <a:srgbClr val="FF0000"/>
          </a:solidFill>
        </p:spPr>
        <p:txBody>
          <a:bodyPr/>
          <a:lstStyle/>
          <a:p>
            <a:r>
              <a:rPr lang="en-GB" b="1" dirty="0"/>
              <a:t>German Labour Front</a:t>
            </a:r>
          </a:p>
        </p:txBody>
      </p:sp>
      <p:sp>
        <p:nvSpPr>
          <p:cNvPr id="3" name="Content Placeholder 2"/>
          <p:cNvSpPr>
            <a:spLocks noGrp="1"/>
          </p:cNvSpPr>
          <p:nvPr>
            <p:ph idx="1"/>
          </p:nvPr>
        </p:nvSpPr>
        <p:spPr/>
        <p:txBody>
          <a:bodyPr/>
          <a:lstStyle/>
          <a:p>
            <a:r>
              <a:rPr lang="en-GB" dirty="0"/>
              <a:t>Or the DAF.</a:t>
            </a:r>
          </a:p>
          <a:p>
            <a:pPr algn="just"/>
            <a:r>
              <a:rPr lang="en-GB" dirty="0"/>
              <a:t>Theoretically, the DAF existed to act as a medium through which workers and owners could mutually represent their interests.</a:t>
            </a:r>
          </a:p>
        </p:txBody>
      </p:sp>
    </p:spTree>
    <p:extLst>
      <p:ext uri="{BB962C8B-B14F-4D97-AF65-F5344CB8AC3E}">
        <p14:creationId xmlns:p14="http://schemas.microsoft.com/office/powerpoint/2010/main" val="16448179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9143999" cy="1143000"/>
          </a:xfrm>
          <a:solidFill>
            <a:srgbClr val="FF0000"/>
          </a:solidFill>
        </p:spPr>
        <p:txBody>
          <a:bodyPr/>
          <a:lstStyle/>
          <a:p>
            <a:r>
              <a:rPr lang="en-GB" b="1" dirty="0"/>
              <a:t>DAF</a:t>
            </a:r>
          </a:p>
        </p:txBody>
      </p:sp>
      <p:sp>
        <p:nvSpPr>
          <p:cNvPr id="3" name="Content Placeholder 2"/>
          <p:cNvSpPr>
            <a:spLocks noGrp="1"/>
          </p:cNvSpPr>
          <p:nvPr>
            <p:ph idx="1"/>
          </p:nvPr>
        </p:nvSpPr>
        <p:spPr>
          <a:xfrm>
            <a:off x="457200" y="1600200"/>
            <a:ext cx="4690864" cy="4525963"/>
          </a:xfrm>
        </p:spPr>
        <p:txBody>
          <a:bodyPr/>
          <a:lstStyle/>
          <a:p>
            <a:r>
              <a:rPr lang="en-GB" dirty="0"/>
              <a:t>Robert Ley</a:t>
            </a:r>
          </a:p>
          <a:p>
            <a:r>
              <a:rPr lang="en-GB" dirty="0"/>
              <a:t>Head of the DAF from its creation in April 1933.</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1123960"/>
            <a:ext cx="37719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8205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Trade Unions</a:t>
            </a:r>
          </a:p>
        </p:txBody>
      </p:sp>
      <p:sp>
        <p:nvSpPr>
          <p:cNvPr id="5" name="Text Placeholder 4"/>
          <p:cNvSpPr>
            <a:spLocks noGrp="1"/>
          </p:cNvSpPr>
          <p:nvPr>
            <p:ph type="body" idx="1"/>
          </p:nvPr>
        </p:nvSpPr>
        <p:spPr>
          <a:solidFill>
            <a:srgbClr val="00B050"/>
          </a:solidFill>
        </p:spPr>
        <p:txBody>
          <a:bodyPr/>
          <a:lstStyle/>
          <a:p>
            <a:pPr algn="ctr"/>
            <a:r>
              <a:rPr lang="en-GB" dirty="0"/>
              <a:t>POSITIVES</a:t>
            </a:r>
          </a:p>
        </p:txBody>
      </p:sp>
      <p:sp>
        <p:nvSpPr>
          <p:cNvPr id="3" name="Content Placeholder 2"/>
          <p:cNvSpPr>
            <a:spLocks noGrp="1"/>
          </p:cNvSpPr>
          <p:nvPr>
            <p:ph sz="half" idx="2"/>
          </p:nvPr>
        </p:nvSpPr>
        <p:spPr>
          <a:xfrm>
            <a:off x="457200" y="2174874"/>
            <a:ext cx="4040188" cy="4494485"/>
          </a:xfrm>
          <a:ln>
            <a:solidFill>
              <a:srgbClr val="00B050"/>
            </a:solidFill>
          </a:ln>
        </p:spPr>
        <p:txBody>
          <a:bodyPr>
            <a:normAutofit fontScale="92500" lnSpcReduction="20000"/>
          </a:bodyPr>
          <a:lstStyle/>
          <a:p>
            <a:r>
              <a:rPr lang="en-GB" dirty="0"/>
              <a:t>To ‘protect’ those in work, the German Labour Front was set up. </a:t>
            </a:r>
          </a:p>
          <a:p>
            <a:r>
              <a:rPr lang="en-GB" dirty="0"/>
              <a:t>The DAF took the role of trade unions.. </a:t>
            </a:r>
          </a:p>
          <a:p>
            <a:r>
              <a:rPr lang="en-GB" dirty="0"/>
              <a:t>Workers could not be sacked on the spot.</a:t>
            </a:r>
          </a:p>
          <a:p>
            <a:r>
              <a:rPr lang="en-GB" dirty="0"/>
              <a:t>Government labour exchanges could arrange for a new job if someone did leave his employment.</a:t>
            </a:r>
          </a:p>
          <a:p>
            <a:r>
              <a:rPr lang="en-GB" dirty="0"/>
              <a:t>The average factory worker was earning 10 times more than those on dole money.</a:t>
            </a:r>
          </a:p>
        </p:txBody>
      </p:sp>
      <p:sp>
        <p:nvSpPr>
          <p:cNvPr id="6" name="Text Placeholder 5"/>
          <p:cNvSpPr>
            <a:spLocks noGrp="1"/>
          </p:cNvSpPr>
          <p:nvPr>
            <p:ph type="body" sz="quarter" idx="3"/>
          </p:nvPr>
        </p:nvSpPr>
        <p:spPr>
          <a:solidFill>
            <a:schemeClr val="accent6">
              <a:lumMod val="50000"/>
            </a:schemeClr>
          </a:solidFill>
        </p:spPr>
        <p:txBody>
          <a:bodyPr/>
          <a:lstStyle/>
          <a:p>
            <a:pPr algn="ctr"/>
            <a:r>
              <a:rPr lang="en-GB" dirty="0"/>
              <a:t>NEGATIVES</a:t>
            </a:r>
          </a:p>
        </p:txBody>
      </p:sp>
      <p:sp>
        <p:nvSpPr>
          <p:cNvPr id="7" name="Content Placeholder 6"/>
          <p:cNvSpPr>
            <a:spLocks noGrp="1"/>
          </p:cNvSpPr>
          <p:nvPr>
            <p:ph sz="quarter" idx="4"/>
          </p:nvPr>
        </p:nvSpPr>
        <p:spPr>
          <a:xfrm>
            <a:off x="4645025" y="2174874"/>
            <a:ext cx="4041775" cy="4494486"/>
          </a:xfrm>
          <a:ln>
            <a:solidFill>
              <a:schemeClr val="accent6">
                <a:lumMod val="50000"/>
              </a:schemeClr>
            </a:solidFill>
          </a:ln>
        </p:spPr>
        <p:txBody>
          <a:bodyPr>
            <a:normAutofit fontScale="47500" lnSpcReduction="20000"/>
          </a:bodyPr>
          <a:lstStyle/>
          <a:p>
            <a:r>
              <a:rPr lang="en-GB" sz="4200" dirty="0"/>
              <a:t>All other Trade unions had been banned. </a:t>
            </a:r>
          </a:p>
          <a:p>
            <a:r>
              <a:rPr lang="en-GB" sz="4200" dirty="0"/>
              <a:t>A worker could not leave his job without the government’s permission. </a:t>
            </a:r>
          </a:p>
          <a:p>
            <a:r>
              <a:rPr lang="en-GB" sz="4200" dirty="0"/>
              <a:t>Only government labour exchanges could arrange for a new job.</a:t>
            </a:r>
          </a:p>
          <a:p>
            <a:r>
              <a:rPr lang="en-GB" sz="4200" dirty="0"/>
              <a:t>The DAF increased the number of hours worked from 60 to 72 per week (including overtime) by 1939. </a:t>
            </a:r>
          </a:p>
          <a:p>
            <a:r>
              <a:rPr lang="en-GB" sz="4200" dirty="0"/>
              <a:t>Strikes were outlawed. </a:t>
            </a:r>
          </a:p>
          <a:p>
            <a:r>
              <a:rPr lang="en-GB" sz="4200" dirty="0"/>
              <a:t>Any complaining was potentially dangerous. </a:t>
            </a:r>
            <a:r>
              <a:rPr lang="en-GB" sz="4200" i="1" dirty="0"/>
              <a:t>Remember what happened to the Work shy!</a:t>
            </a:r>
            <a:endParaRPr lang="en-GB" sz="4200" dirty="0"/>
          </a:p>
          <a:p>
            <a:endParaRPr lang="en-GB" dirty="0"/>
          </a:p>
        </p:txBody>
      </p:sp>
      <p:sp>
        <p:nvSpPr>
          <p:cNvPr id="4" name="Title 1"/>
          <p:cNvSpPr txBox="1">
            <a:spLocks/>
          </p:cNvSpPr>
          <p:nvPr/>
        </p:nvSpPr>
        <p:spPr>
          <a:xfrm>
            <a:off x="2" y="0"/>
            <a:ext cx="9143999"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Evaluating the DAF</a:t>
            </a:r>
          </a:p>
        </p:txBody>
      </p:sp>
    </p:spTree>
    <p:extLst>
      <p:ext uri="{BB962C8B-B14F-4D97-AF65-F5344CB8AC3E}">
        <p14:creationId xmlns:p14="http://schemas.microsoft.com/office/powerpoint/2010/main" val="284674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FF0000"/>
                </a:solidFill>
              </a:rPr>
              <a:t>Learning Objective</a:t>
            </a:r>
          </a:p>
        </p:txBody>
      </p:sp>
      <p:sp>
        <p:nvSpPr>
          <p:cNvPr id="3" name="Content Placeholder 2"/>
          <p:cNvSpPr>
            <a:spLocks noGrp="1"/>
          </p:cNvSpPr>
          <p:nvPr>
            <p:ph idx="1"/>
          </p:nvPr>
        </p:nvSpPr>
        <p:spPr/>
        <p:txBody>
          <a:bodyPr/>
          <a:lstStyle/>
          <a:p>
            <a:pPr algn="just"/>
            <a:r>
              <a:rPr lang="en-GB" dirty="0"/>
              <a:t>To understand how the Nazi’s worked to control the church.</a:t>
            </a:r>
          </a:p>
        </p:txBody>
      </p:sp>
    </p:spTree>
    <p:extLst>
      <p:ext uri="{BB962C8B-B14F-4D97-AF65-F5344CB8AC3E}">
        <p14:creationId xmlns:p14="http://schemas.microsoft.com/office/powerpoint/2010/main" val="154322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606731"/>
            <a:ext cx="9144000" cy="846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a:t>Totalitarianism</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a:t>(or </a:t>
            </a:r>
            <a:r>
              <a:rPr lang="en-GB" b="1" dirty="0"/>
              <a:t>totalitarian rule</a:t>
            </a:r>
            <a:r>
              <a:rPr lang="en-GB" dirty="0"/>
              <a:t>) is a political system where the state recognizes no limits to its authority and strives to regulate every aspect of public and private life wherever feasible. </a:t>
            </a:r>
          </a:p>
          <a:p>
            <a:pPr algn="just"/>
            <a:r>
              <a:rPr lang="en-GB" dirty="0"/>
              <a:t>Totalitarian regimes stay in political power through propaganda, disseminated through the state-controlled mass media, a single party that is often marked by personality cultism, control over the economy, regulation and restriction of speech,mass surveillance, and widespread use of terror.</a:t>
            </a:r>
          </a:p>
        </p:txBody>
      </p:sp>
    </p:spTree>
    <p:extLst>
      <p:ext uri="{BB962C8B-B14F-4D97-AF65-F5344CB8AC3E}">
        <p14:creationId xmlns:p14="http://schemas.microsoft.com/office/powerpoint/2010/main" val="19840965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164974"/>
            <a:ext cx="5796136" cy="569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0"/>
            <a:ext cx="5338936" cy="4525963"/>
          </a:xfrm>
        </p:spPr>
        <p:txBody>
          <a:bodyPr/>
          <a:lstStyle/>
          <a:p>
            <a:pPr algn="just"/>
            <a:r>
              <a:rPr lang="en-GB" dirty="0"/>
              <a:t>Why would the church pose a threat to the Nazi regime?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933942"/>
            <a:ext cx="1925546" cy="192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Rot="1" noChangeArrowheads="1"/>
          </p:cNvSpPr>
          <p:nvPr/>
        </p:nvSpPr>
        <p:spPr>
          <a:xfrm>
            <a:off x="2643" y="0"/>
            <a:ext cx="9141357"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The Church</a:t>
            </a:r>
            <a:endParaRPr lang="en-US" dirty="0"/>
          </a:p>
        </p:txBody>
      </p:sp>
    </p:spTree>
    <p:extLst>
      <p:ext uri="{BB962C8B-B14F-4D97-AF65-F5344CB8AC3E}">
        <p14:creationId xmlns:p14="http://schemas.microsoft.com/office/powerpoint/2010/main" val="1633693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4288" y="476672"/>
            <a:ext cx="1728192" cy="5976664"/>
          </a:xfrm>
        </p:spPr>
        <p:txBody>
          <a:bodyPr>
            <a:normAutofit/>
          </a:bodyPr>
          <a:lstStyle/>
          <a:p>
            <a:pPr marL="0" indent="0" algn="ctr">
              <a:buNone/>
            </a:pPr>
            <a:r>
              <a:rPr lang="en-GB" dirty="0">
                <a:solidFill>
                  <a:schemeClr val="bg1"/>
                </a:solidFill>
              </a:rPr>
              <a:t>What does this suggest is the solution sought by the Nazi’s?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6"/>
            <a:ext cx="6876256" cy="687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149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G:\Nazi Chu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 y="310410"/>
            <a:ext cx="9143608" cy="65833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Rot="1" noChangeArrowheads="1"/>
          </p:cNvSpPr>
          <p:nvPr/>
        </p:nvSpPr>
        <p:spPr>
          <a:xfrm>
            <a:off x="2643" y="0"/>
            <a:ext cx="9141357"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A Nazi Church?</a:t>
            </a:r>
            <a:endParaRPr lang="en-US" dirty="0"/>
          </a:p>
        </p:txBody>
      </p:sp>
    </p:spTree>
    <p:extLst>
      <p:ext uri="{BB962C8B-B14F-4D97-AF65-F5344CB8AC3E}">
        <p14:creationId xmlns:p14="http://schemas.microsoft.com/office/powerpoint/2010/main" val="12948783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41" name="Picture 5" descr="Nazi church"/>
          <p:cNvPicPr>
            <a:picLocks noGrp="1" noChangeAspect="1" noChangeArrowheads="1"/>
          </p:cNvPicPr>
          <p:nvPr>
            <p:ph sz="half" idx="2"/>
          </p:nvPr>
        </p:nvPicPr>
        <p:blipFill>
          <a:blip r:embed="rId2">
            <a:lum bright="70000" contrast="-70000"/>
            <a:extLst>
              <a:ext uri="{28A0092B-C50C-407E-A947-70E740481C1C}">
                <a14:useLocalDpi xmlns:a14="http://schemas.microsoft.com/office/drawing/2010/main" val="0"/>
              </a:ext>
            </a:extLst>
          </a:blip>
          <a:srcRect/>
          <a:stretch>
            <a:fillRect/>
          </a:stretch>
        </p:blipFill>
        <p:spPr>
          <a:xfrm>
            <a:off x="-405755" y="1143001"/>
            <a:ext cx="9549756"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9" name="Rectangle 3"/>
          <p:cNvSpPr>
            <a:spLocks noGrp="1" noChangeArrowheads="1"/>
          </p:cNvSpPr>
          <p:nvPr>
            <p:ph type="body" sz="half" idx="1"/>
          </p:nvPr>
        </p:nvSpPr>
        <p:spPr>
          <a:xfrm>
            <a:off x="457200" y="1600200"/>
            <a:ext cx="8229600" cy="4709120"/>
          </a:xfrm>
        </p:spPr>
        <p:txBody>
          <a:bodyPr>
            <a:normAutofit/>
          </a:bodyPr>
          <a:lstStyle/>
          <a:p>
            <a:pPr algn="just"/>
            <a:r>
              <a:rPr lang="en-GB" sz="2400" dirty="0"/>
              <a:t>Many leading Nazis were anti-Christian but unwilling to provoke conflict with Church.</a:t>
            </a:r>
          </a:p>
          <a:p>
            <a:pPr algn="just"/>
            <a:r>
              <a:rPr lang="en-GB" sz="2400" dirty="0"/>
              <a:t>In June 1933, Catholic Church signed ‘</a:t>
            </a:r>
            <a:r>
              <a:rPr lang="en-GB" sz="2400" dirty="0">
                <a:solidFill>
                  <a:schemeClr val="hlink"/>
                </a:solidFill>
              </a:rPr>
              <a:t>Concordat</a:t>
            </a:r>
            <a:r>
              <a:rPr lang="en-GB" sz="2400" dirty="0"/>
              <a:t>’ (an understanding).</a:t>
            </a:r>
          </a:p>
          <a:p>
            <a:pPr algn="just"/>
            <a:r>
              <a:rPr lang="en-GB" sz="2400" dirty="0"/>
              <a:t>The Protestant Churches combined into a pro-Nazi Reich Church, ‘The swastika on our breast and the cross in our hearts”.</a:t>
            </a:r>
          </a:p>
          <a:p>
            <a:pPr algn="just"/>
            <a:r>
              <a:rPr lang="en-GB" sz="2400" dirty="0"/>
              <a:t>Those churches who remained independent were called “Confessing Churches” but were subject to persecution and harassment.</a:t>
            </a:r>
            <a:endParaRPr lang="en-US" sz="2400" dirty="0"/>
          </a:p>
        </p:txBody>
      </p:sp>
      <p:sp>
        <p:nvSpPr>
          <p:cNvPr id="7" name="Rectangle 2"/>
          <p:cNvSpPr txBox="1">
            <a:spLocks noRot="1" noChangeArrowheads="1"/>
          </p:cNvSpPr>
          <p:nvPr/>
        </p:nvSpPr>
        <p:spPr>
          <a:xfrm>
            <a:off x="2643" y="0"/>
            <a:ext cx="9141357"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The Church</a:t>
            </a:r>
            <a:endParaRPr lang="en-US" dirty="0"/>
          </a:p>
        </p:txBody>
      </p:sp>
    </p:spTree>
    <p:extLst>
      <p:ext uri="{BB962C8B-B14F-4D97-AF65-F5344CB8AC3E}">
        <p14:creationId xmlns:p14="http://schemas.microsoft.com/office/powerpoint/2010/main" val="3512678689"/>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descr="http://www.moriel.org/assets/images/Notice%20Board/sungenis9.jpg"/>
          <p:cNvPicPr>
            <a:picLocks noGrp="1"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0" y="1124744"/>
            <a:ext cx="9144000" cy="59761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Rectangle 2"/>
          <p:cNvSpPr>
            <a:spLocks noGrp="1" noRot="1" noChangeArrowheads="1"/>
          </p:cNvSpPr>
          <p:nvPr>
            <p:ph type="title"/>
          </p:nvPr>
        </p:nvSpPr>
        <p:spPr>
          <a:xfrm>
            <a:off x="0" y="0"/>
            <a:ext cx="9144000" cy="1144800"/>
          </a:xfrm>
          <a:solidFill>
            <a:srgbClr val="FF0000"/>
          </a:solidFill>
        </p:spPr>
        <p:txBody>
          <a:bodyPr/>
          <a:lstStyle/>
          <a:p>
            <a:pPr eaLnBrk="1" hangingPunct="1">
              <a:defRPr/>
            </a:pPr>
            <a:r>
              <a:rPr lang="en-GB"/>
              <a:t>What was the Concordat?</a:t>
            </a:r>
          </a:p>
        </p:txBody>
      </p:sp>
      <p:pic>
        <p:nvPicPr>
          <p:cNvPr id="5" name="Picture 4" descr="http://www.moriel.org/assets/images/Notice%20Board/sungenis9.jpg"/>
          <p:cNvPicPr>
            <a:picLocks noChangeAspect="1" noChangeArrowheads="1"/>
          </p:cNvPicPr>
          <p:nvPr/>
        </p:nvPicPr>
        <p:blipFill>
          <a:blip r:embed="rId2" r:link="rId3">
            <a:lum bright="70000" contrast="-70000"/>
            <a:extLst>
              <a:ext uri="{28A0092B-C50C-407E-A947-70E740481C1C}">
                <a14:useLocalDpi xmlns:a14="http://schemas.microsoft.com/office/drawing/2010/main" val="0"/>
              </a:ext>
            </a:extLst>
          </a:blip>
          <a:srcRect/>
          <a:stretch>
            <a:fillRect/>
          </a:stretch>
        </p:blipFill>
        <p:spPr>
          <a:xfrm>
            <a:off x="1568" y="1093599"/>
            <a:ext cx="9144000" cy="5976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5"/>
          <p:cNvSpPr txBox="1">
            <a:spLocks noChangeArrowheads="1"/>
          </p:cNvSpPr>
          <p:nvPr/>
        </p:nvSpPr>
        <p:spPr bwMode="auto">
          <a:xfrm>
            <a:off x="-9520" y="1844824"/>
            <a:ext cx="9144000" cy="1693863"/>
          </a:xfrm>
          <a:prstGeom prst="rect">
            <a:avLst/>
          </a:prstGeom>
          <a:noFill/>
          <a:ln w="9525">
            <a:no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800" dirty="0"/>
              <a:t>The Pope signed a </a:t>
            </a:r>
            <a:r>
              <a:rPr lang="en-GB" sz="2800" b="1" dirty="0"/>
              <a:t>Concordat</a:t>
            </a:r>
            <a:r>
              <a:rPr lang="en-GB" sz="2800" dirty="0"/>
              <a:t> with Hitler.  He agreed not to interfere in Nazi politics if the Church was left alone.</a:t>
            </a:r>
          </a:p>
        </p:txBody>
      </p:sp>
    </p:spTree>
    <p:extLst>
      <p:ext uri="{BB962C8B-B14F-4D97-AF65-F5344CB8AC3E}">
        <p14:creationId xmlns:p14="http://schemas.microsoft.com/office/powerpoint/2010/main" val="38014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dirty="0"/>
              <a:t>In 1936, the Reich Church was created. This did not have the Christian cross as its symbol but the swastika. The Bible was replaced by "Mein </a:t>
            </a:r>
            <a:r>
              <a:rPr lang="en-GB" dirty="0" err="1"/>
              <a:t>Kampf</a:t>
            </a:r>
            <a:r>
              <a:rPr lang="en-GB" dirty="0"/>
              <a:t>" which was placed on the altar. By it was a sword. Only invited Nazis were allowed to give sermons in a Reich Church. </a:t>
            </a:r>
          </a:p>
        </p:txBody>
      </p:sp>
      <p:sp>
        <p:nvSpPr>
          <p:cNvPr id="4" name="Rectangle 2"/>
          <p:cNvSpPr txBox="1">
            <a:spLocks noRot="1" noChangeArrowheads="1"/>
          </p:cNvSpPr>
          <p:nvPr/>
        </p:nvSpPr>
        <p:spPr>
          <a:xfrm>
            <a:off x="0" y="0"/>
            <a:ext cx="9144000" cy="11448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a:t>The “Reich Church”</a:t>
            </a:r>
          </a:p>
        </p:txBody>
      </p:sp>
    </p:spTree>
    <p:extLst>
      <p:ext uri="{BB962C8B-B14F-4D97-AF65-F5344CB8AC3E}">
        <p14:creationId xmlns:p14="http://schemas.microsoft.com/office/powerpoint/2010/main" val="3087550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0" y="0"/>
            <a:ext cx="9144000" cy="11448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a:t>The “Reich Church”</a:t>
            </a:r>
          </a:p>
        </p:txBody>
      </p:sp>
      <p:sp>
        <p:nvSpPr>
          <p:cNvPr id="2" name="Content Placeholder 1"/>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42" y="1144801"/>
            <a:ext cx="9452024" cy="573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588224" y="1484784"/>
            <a:ext cx="2555776" cy="19442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flipH="1" flipV="1">
            <a:off x="4860032" y="1669450"/>
            <a:ext cx="1728192" cy="787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97773" y="1300118"/>
            <a:ext cx="2162259" cy="369332"/>
          </a:xfrm>
          <a:prstGeom prst="rect">
            <a:avLst/>
          </a:prstGeom>
          <a:noFill/>
        </p:spPr>
        <p:txBody>
          <a:bodyPr wrap="none" rtlCol="0">
            <a:spAutoFit/>
          </a:bodyPr>
          <a:lstStyle/>
          <a:p>
            <a:r>
              <a:rPr lang="en-GB" b="1" dirty="0">
                <a:solidFill>
                  <a:srgbClr val="FF0000"/>
                </a:solidFill>
              </a:rPr>
              <a:t>Reich Church symbol</a:t>
            </a:r>
          </a:p>
        </p:txBody>
      </p:sp>
    </p:spTree>
    <p:extLst>
      <p:ext uri="{BB962C8B-B14F-4D97-AF65-F5344CB8AC3E}">
        <p14:creationId xmlns:p14="http://schemas.microsoft.com/office/powerpoint/2010/main" val="285630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dirty="0"/>
              <a:t> In 1937, the pope, Pius XI, issued his "</a:t>
            </a:r>
            <a:r>
              <a:rPr lang="en-GB" dirty="0" err="1"/>
              <a:t>Mit</a:t>
            </a:r>
            <a:r>
              <a:rPr lang="en-GB" dirty="0"/>
              <a:t> </a:t>
            </a:r>
            <a:r>
              <a:rPr lang="en-GB" dirty="0" err="1"/>
              <a:t>brennender</a:t>
            </a:r>
            <a:r>
              <a:rPr lang="en-GB" dirty="0"/>
              <a:t> </a:t>
            </a:r>
            <a:r>
              <a:rPr lang="en-GB" dirty="0" err="1"/>
              <a:t>Sorge</a:t>
            </a:r>
            <a:r>
              <a:rPr lang="en-GB" dirty="0"/>
              <a:t>" statement ("With burning anxiety") over what was going on in Germany.</a:t>
            </a:r>
          </a:p>
          <a:p>
            <a:pPr algn="just"/>
            <a:endParaRPr lang="en-GB" dirty="0"/>
          </a:p>
          <a:p>
            <a:pPr algn="just"/>
            <a:r>
              <a:rPr lang="en-GB" dirty="0"/>
              <a:t>Martin </a:t>
            </a:r>
            <a:r>
              <a:rPr lang="en-GB" dirty="0" err="1"/>
              <a:t>Niemoller</a:t>
            </a:r>
            <a:r>
              <a:rPr lang="en-GB" dirty="0"/>
              <a:t> became a figure of resistance from the Protestant Church and was arrested in 1937.</a:t>
            </a:r>
          </a:p>
        </p:txBody>
      </p:sp>
      <p:sp>
        <p:nvSpPr>
          <p:cNvPr id="4" name="Rectangle 2"/>
          <p:cNvSpPr txBox="1">
            <a:spLocks noRot="1" noChangeArrowheads="1"/>
          </p:cNvSpPr>
          <p:nvPr/>
        </p:nvSpPr>
        <p:spPr>
          <a:xfrm>
            <a:off x="0" y="0"/>
            <a:ext cx="9144000" cy="11448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a:t>Did the Nazi’s isolate the Church?</a:t>
            </a:r>
          </a:p>
        </p:txBody>
      </p:sp>
      <p:sp>
        <p:nvSpPr>
          <p:cNvPr id="2" name="Action Button: Forward or Next 1">
            <a:hlinkClick r:id="" action="ppaction://hlinkshowjump?jump=nextslide" highlightClick="1"/>
          </p:cNvPr>
          <p:cNvSpPr/>
          <p:nvPr/>
        </p:nvSpPr>
        <p:spPr>
          <a:xfrm>
            <a:off x="8532440" y="6381328"/>
            <a:ext cx="611560" cy="476672"/>
          </a:xfrm>
          <a:prstGeom prst="actionButtonForwardNex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7729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0"/>
            <a:ext cx="4906888" cy="4525963"/>
          </a:xfrm>
        </p:spPr>
        <p:txBody>
          <a:bodyPr>
            <a:normAutofit fontScale="85000" lnSpcReduction="10000"/>
          </a:bodyPr>
          <a:lstStyle/>
          <a:p>
            <a:pPr marL="0" indent="0" algn="just">
              <a:buNone/>
            </a:pPr>
            <a:r>
              <a:rPr lang="en-GB" sz="2900" dirty="0"/>
              <a:t>First they came for the communists,</a:t>
            </a:r>
            <a:br>
              <a:rPr lang="en-GB" sz="2900" dirty="0"/>
            </a:br>
            <a:r>
              <a:rPr lang="en-GB" sz="2900" dirty="0"/>
              <a:t>and I didn't speak out because I wasn't a communist.</a:t>
            </a:r>
          </a:p>
          <a:p>
            <a:pPr marL="0" indent="0" algn="just">
              <a:buNone/>
            </a:pPr>
            <a:r>
              <a:rPr lang="en-GB" sz="2900" dirty="0"/>
              <a:t>Then they came for the trade unionists, and I didn't speak out because I wasn't a trade unionist.</a:t>
            </a:r>
          </a:p>
          <a:p>
            <a:pPr marL="0" indent="0" algn="just">
              <a:buNone/>
            </a:pPr>
            <a:r>
              <a:rPr lang="en-GB" sz="2900" dirty="0"/>
              <a:t>Then they came for the Jews,</a:t>
            </a:r>
            <a:br>
              <a:rPr lang="en-GB" sz="2900" dirty="0"/>
            </a:br>
            <a:r>
              <a:rPr lang="en-GB" sz="2900" dirty="0"/>
              <a:t>and I didn't speak out because I wasn't a Jew.</a:t>
            </a:r>
          </a:p>
          <a:p>
            <a:pPr marL="0" indent="0" algn="just">
              <a:buNone/>
            </a:pPr>
            <a:r>
              <a:rPr lang="en-GB" sz="2900" dirty="0"/>
              <a:t>Then they came for me</a:t>
            </a:r>
            <a:br>
              <a:rPr lang="en-GB" sz="2900" dirty="0"/>
            </a:br>
            <a:r>
              <a:rPr lang="en-GB" sz="2900" dirty="0"/>
              <a:t>and there was no one left to speak out for me.</a:t>
            </a:r>
          </a:p>
          <a:p>
            <a:endParaRPr lang="en-GB" dirty="0"/>
          </a:p>
        </p:txBody>
      </p:sp>
      <p:sp>
        <p:nvSpPr>
          <p:cNvPr id="4" name="Rectangle 2"/>
          <p:cNvSpPr txBox="1">
            <a:spLocks noRot="1" noChangeArrowheads="1"/>
          </p:cNvSpPr>
          <p:nvPr/>
        </p:nvSpPr>
        <p:spPr>
          <a:xfrm>
            <a:off x="0" y="0"/>
            <a:ext cx="9144000" cy="11448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a:t>Martin </a:t>
            </a:r>
            <a:r>
              <a:rPr lang="en-GB" dirty="0" err="1"/>
              <a:t>Niemoller</a:t>
            </a:r>
            <a:endParaRPr lang="en-GB" dirty="0"/>
          </a:p>
        </p:txBody>
      </p:sp>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098" y="1145544"/>
            <a:ext cx="3543902" cy="57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88" y="6165304"/>
            <a:ext cx="5592810" cy="692696"/>
          </a:xfrm>
          <a:prstGeom prst="rect">
            <a:avLst/>
          </a:prstGeom>
          <a:solidFill>
            <a:schemeClr val="accent1">
              <a:lumMod val="40000"/>
              <a:lumOff val="60000"/>
            </a:schemeClr>
          </a:solidFill>
          <a:ln>
            <a:solidFill>
              <a:schemeClr val="tx1"/>
            </a:solidFill>
          </a:ln>
        </p:spPr>
        <p:txBody>
          <a:bodyPr wrap="square" rtlCol="0" anchor="ctr" anchorCtr="0">
            <a:noAutofit/>
          </a:bodyPr>
          <a:lstStyle/>
          <a:p>
            <a:pPr algn="ctr"/>
            <a:r>
              <a:rPr lang="en-GB" sz="2000" b="1" dirty="0"/>
              <a:t>How useful to a Historian would this source be?</a:t>
            </a:r>
          </a:p>
        </p:txBody>
      </p:sp>
    </p:spTree>
    <p:extLst>
      <p:ext uri="{BB962C8B-B14F-4D97-AF65-F5344CB8AC3E}">
        <p14:creationId xmlns:p14="http://schemas.microsoft.com/office/powerpoint/2010/main" val="22329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67B7-F27F-7643-8571-A7A1A025F878}"/>
              </a:ext>
            </a:extLst>
          </p:cNvPr>
          <p:cNvSpPr>
            <a:spLocks noGrp="1"/>
          </p:cNvSpPr>
          <p:nvPr>
            <p:ph type="title"/>
          </p:nvPr>
        </p:nvSpPr>
        <p:spPr/>
        <p:txBody>
          <a:bodyPr/>
          <a:lstStyle/>
          <a:p>
            <a:r>
              <a:rPr lang="en-US" dirty="0"/>
              <a:t>To Finish</a:t>
            </a:r>
          </a:p>
        </p:txBody>
      </p:sp>
      <p:sp>
        <p:nvSpPr>
          <p:cNvPr id="3" name="Content Placeholder 2">
            <a:extLst>
              <a:ext uri="{FF2B5EF4-FFF2-40B4-BE49-F238E27FC236}">
                <a16:creationId xmlns:a16="http://schemas.microsoft.com/office/drawing/2014/main" id="{B8D7E448-F313-AC43-96DA-E75A106223E7}"/>
              </a:ext>
            </a:extLst>
          </p:cNvPr>
          <p:cNvSpPr>
            <a:spLocks noGrp="1"/>
          </p:cNvSpPr>
          <p:nvPr>
            <p:ph idx="1"/>
          </p:nvPr>
        </p:nvSpPr>
        <p:spPr>
          <a:xfrm>
            <a:off x="457200" y="1417638"/>
            <a:ext cx="8229600" cy="5179714"/>
          </a:xfrm>
        </p:spPr>
        <p:txBody>
          <a:bodyPr>
            <a:normAutofit fontScale="85000" lnSpcReduction="20000"/>
          </a:bodyPr>
          <a:lstStyle/>
          <a:p>
            <a:r>
              <a:rPr lang="en-US" dirty="0"/>
              <a:t>Read pages 99 – 100 in your Todd book.</a:t>
            </a:r>
          </a:p>
          <a:p>
            <a:endParaRPr lang="en-US" dirty="0"/>
          </a:p>
          <a:p>
            <a:r>
              <a:rPr lang="en-US" dirty="0"/>
              <a:t>Make notes on the following questions;</a:t>
            </a:r>
          </a:p>
          <a:p>
            <a:endParaRPr lang="en-US" dirty="0"/>
          </a:p>
          <a:p>
            <a:r>
              <a:rPr lang="en-US" i="1" dirty="0"/>
              <a:t>Who opposed the Nazis (4 – 5 examples)? </a:t>
            </a:r>
            <a:endParaRPr lang="en-US" dirty="0"/>
          </a:p>
          <a:p>
            <a:r>
              <a:rPr lang="en-US" i="1" dirty="0"/>
              <a:t>What did they oppose? </a:t>
            </a:r>
            <a:endParaRPr lang="en-US" dirty="0"/>
          </a:p>
          <a:p>
            <a:r>
              <a:rPr lang="en-US" i="1" dirty="0"/>
              <a:t>How did they oppose the Nazis ?</a:t>
            </a:r>
            <a:endParaRPr lang="en-US" dirty="0"/>
          </a:p>
          <a:p>
            <a:r>
              <a:rPr lang="en-US" i="1" dirty="0"/>
              <a:t>What was the impact of their actions? </a:t>
            </a:r>
            <a:endParaRPr lang="en-US" dirty="0"/>
          </a:p>
          <a:p>
            <a:r>
              <a:rPr lang="en-US" i="1" dirty="0"/>
              <a:t>Why did most opposition fail? </a:t>
            </a:r>
          </a:p>
          <a:p>
            <a:r>
              <a:rPr lang="en-US" i="1" dirty="0"/>
              <a:t>What do these cases tell us about ordinary Germans’ opposition? </a:t>
            </a:r>
          </a:p>
          <a:p>
            <a:r>
              <a:rPr lang="en-US" i="1" dirty="0"/>
              <a:t>How did the Nazi’s control opposition?</a:t>
            </a:r>
          </a:p>
          <a:p>
            <a:endParaRPr lang="en-US" dirty="0"/>
          </a:p>
          <a:p>
            <a:endParaRPr lang="en-US" dirty="0"/>
          </a:p>
        </p:txBody>
      </p:sp>
    </p:spTree>
    <p:extLst>
      <p:ext uri="{BB962C8B-B14F-4D97-AF65-F5344CB8AC3E}">
        <p14:creationId xmlns:p14="http://schemas.microsoft.com/office/powerpoint/2010/main" val="73536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dirty="0">
                <a:solidFill>
                  <a:schemeClr val="bg1"/>
                </a:solidFill>
              </a:rPr>
              <a:t>What methods would you use to control the “people”?</a:t>
            </a:r>
            <a:endParaRPr lang="en-GB"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40768"/>
            <a:ext cx="331236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79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914400"/>
          </a:xfrm>
        </p:spPr>
        <p:txBody>
          <a:bodyPr/>
          <a:lstStyle/>
          <a:p>
            <a:r>
              <a:rPr lang="en-GB">
                <a:solidFill>
                  <a:schemeClr val="tx1"/>
                </a:solidFill>
              </a:rPr>
              <a:t>Key Quote</a:t>
            </a:r>
          </a:p>
        </p:txBody>
      </p:sp>
      <p:sp>
        <p:nvSpPr>
          <p:cNvPr id="3076" name="Rectangle 4"/>
          <p:cNvSpPr>
            <a:spLocks noGrp="1" noChangeArrowheads="1"/>
          </p:cNvSpPr>
          <p:nvPr>
            <p:ph type="body" sz="half" idx="2"/>
          </p:nvPr>
        </p:nvSpPr>
        <p:spPr>
          <a:xfrm>
            <a:off x="4716016" y="548680"/>
            <a:ext cx="3888432" cy="4114800"/>
          </a:xfrm>
        </p:spPr>
        <p:txBody>
          <a:bodyPr/>
          <a:lstStyle/>
          <a:p>
            <a:pPr algn="just">
              <a:buFontTx/>
              <a:buNone/>
            </a:pPr>
            <a:r>
              <a:rPr lang="en-GB" sz="3600" dirty="0">
                <a:solidFill>
                  <a:schemeClr val="bg1"/>
                </a:solidFill>
                <a:latin typeface="Aharoni" pitchFamily="2" charset="-79"/>
                <a:cs typeface="Aharoni" pitchFamily="2" charset="-79"/>
              </a:rPr>
              <a:t>    “Terror is the best political weapon for nothing drives people harder than a fear of sudden death.”</a:t>
            </a:r>
          </a:p>
        </p:txBody>
      </p:sp>
      <p:pic>
        <p:nvPicPr>
          <p:cNvPr id="3079" name="Picture 7" descr="D:\HISTORY PICTURES\20thC\Hitler\fuhrer1.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0" y="78252"/>
            <a:ext cx="4689326" cy="67797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3996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TotalTime>
  <Words>2537</Words>
  <Application>Microsoft Macintosh PowerPoint</Application>
  <PresentationFormat>On-screen Show (4:3)</PresentationFormat>
  <Paragraphs>382</Paragraphs>
  <Slides>79</Slides>
  <Notes>23</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79</vt:i4>
      </vt:variant>
    </vt:vector>
  </HeadingPairs>
  <TitlesOfParts>
    <vt:vector size="86" baseType="lpstr">
      <vt:lpstr>Aharoni</vt:lpstr>
      <vt:lpstr>Arial</vt:lpstr>
      <vt:lpstr>Calibri</vt:lpstr>
      <vt:lpstr>Tahoma</vt:lpstr>
      <vt:lpstr>Times New Roman</vt:lpstr>
      <vt:lpstr>Office Theme</vt:lpstr>
      <vt:lpstr>Default Design</vt:lpstr>
      <vt:lpstr>PowerPoint Presentation</vt:lpstr>
      <vt:lpstr>PowerPoint Presentation</vt:lpstr>
      <vt:lpstr>Think!</vt:lpstr>
      <vt:lpstr>Role Play</vt:lpstr>
      <vt:lpstr>How did your character react?</vt:lpstr>
      <vt:lpstr>PowerPoint Presentation</vt:lpstr>
      <vt:lpstr>Totalitarianism</vt:lpstr>
      <vt:lpstr>What methods would you use to control the “people”?</vt:lpstr>
      <vt:lpstr>Key Quote</vt:lpstr>
      <vt:lpstr>PowerPoint Presentation</vt:lpstr>
      <vt:lpstr>PowerPoint Presentation</vt:lpstr>
      <vt:lpstr>PowerPoint Presentation</vt:lpstr>
      <vt:lpstr>What do we need to know?</vt:lpstr>
      <vt:lpstr>Who opposed Hitler?</vt:lpstr>
      <vt:lpstr>PowerPoint Presentation</vt:lpstr>
      <vt:lpstr>Case Studies</vt:lpstr>
      <vt:lpstr>PowerPoint Presentation</vt:lpstr>
      <vt:lpstr>PowerPoint Presentation</vt:lpstr>
      <vt:lpstr>Groups providing some opposition </vt:lpstr>
      <vt:lpstr>Why did groups resist?</vt:lpstr>
      <vt:lpstr>What was the extent of opposition?</vt:lpstr>
      <vt:lpstr>How much opposition was there to the Nazi regime?</vt:lpstr>
      <vt:lpstr>How much opposition was there to the Nazi regime?</vt:lpstr>
      <vt:lpstr>How much opposition was there to the Nazi regime?</vt:lpstr>
      <vt:lpstr>How much opposition was there to the Nazi regime?</vt:lpstr>
      <vt:lpstr>PowerPoint Presentation</vt:lpstr>
      <vt:lpstr>How much opposition was there to the Nazi regime?</vt:lpstr>
      <vt:lpstr>Types of opposition</vt:lpstr>
      <vt:lpstr>PowerPoint Presentation</vt:lpstr>
      <vt:lpstr>PowerPoint Presentation</vt:lpstr>
      <vt:lpstr>Opposition, resistance and nonconformity</vt:lpstr>
      <vt:lpstr>Assassination attempts</vt:lpstr>
      <vt:lpstr>PowerPoint Presentation</vt:lpstr>
      <vt:lpstr>When was the best chance to remove Hitler?</vt:lpstr>
      <vt:lpstr>What were the problems of removing him after 1934?</vt:lpstr>
      <vt:lpstr>How serious was the opposition?</vt:lpstr>
      <vt:lpstr>How serious was the opposition?</vt:lpstr>
      <vt:lpstr>Who were the resisters?</vt:lpstr>
      <vt:lpstr>Account for the ineffectiveness of internal opposition to the Nazi regime</vt:lpstr>
      <vt:lpstr>Why was it ineffective?</vt:lpstr>
      <vt:lpstr>Futile</vt:lpstr>
      <vt:lpstr>Methods used to control opposition</vt:lpstr>
      <vt:lpstr>PowerPoint Presentation</vt:lpstr>
      <vt:lpstr>PowerPoint Presentation</vt:lpstr>
      <vt:lpstr>The Gestapo</vt:lpstr>
      <vt:lpstr>PowerPoint Presentation</vt:lpstr>
      <vt:lpstr>The Police State</vt:lpstr>
      <vt:lpstr>The Police State</vt:lpstr>
      <vt:lpstr>The Police State</vt:lpstr>
      <vt:lpstr>What were concentration camps?</vt:lpstr>
      <vt:lpstr>Nazi Camps in Greater Germany 1944</vt:lpstr>
      <vt:lpstr>PowerPoint Presentation</vt:lpstr>
      <vt:lpstr>PowerPoint Presentation</vt:lpstr>
      <vt:lpstr>How did the Police State work?</vt:lpstr>
      <vt:lpstr>PowerPoint Presentation</vt:lpstr>
      <vt:lpstr>Nazi Law</vt:lpstr>
      <vt:lpstr>PowerPoint Presentation</vt:lpstr>
      <vt:lpstr>How effective was the Police State?</vt:lpstr>
      <vt:lpstr>Learning Objective</vt:lpstr>
      <vt:lpstr>PowerPoint Presentation</vt:lpstr>
      <vt:lpstr>Who organises strike action?</vt:lpstr>
      <vt:lpstr>Trade Unions</vt:lpstr>
      <vt:lpstr>PowerPoint Presentation</vt:lpstr>
      <vt:lpstr>PowerPoint Presentation</vt:lpstr>
      <vt:lpstr>Deutsche Arbeitsfront</vt:lpstr>
      <vt:lpstr>German Labour Front</vt:lpstr>
      <vt:lpstr>DAF</vt:lpstr>
      <vt:lpstr>Trade Unions</vt:lpstr>
      <vt:lpstr>Learning Objective</vt:lpstr>
      <vt:lpstr>PowerPoint Presentation</vt:lpstr>
      <vt:lpstr>PowerPoint Presentation</vt:lpstr>
      <vt:lpstr>PowerPoint Presentation</vt:lpstr>
      <vt:lpstr>PowerPoint Presentation</vt:lpstr>
      <vt:lpstr>What was the Concordat?</vt:lpstr>
      <vt:lpstr>PowerPoint Presentation</vt:lpstr>
      <vt:lpstr>PowerPoint Presentation</vt:lpstr>
      <vt:lpstr>PowerPoint Presentation</vt:lpstr>
      <vt:lpstr>PowerPoint Presentation</vt:lpstr>
      <vt:lpstr>To Finish</vt:lpstr>
    </vt:vector>
  </TitlesOfParts>
  <Company>Whitby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Whelan</dc:creator>
  <cp:lastModifiedBy>Helen Morgan</cp:lastModifiedBy>
  <cp:revision>77</cp:revision>
  <dcterms:created xsi:type="dcterms:W3CDTF">2011-11-03T10:51:44Z</dcterms:created>
  <dcterms:modified xsi:type="dcterms:W3CDTF">2019-01-09T02:41:45Z</dcterms:modified>
</cp:coreProperties>
</file>