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313" r:id="rId2"/>
    <p:sldId id="305" r:id="rId3"/>
    <p:sldId id="327" r:id="rId4"/>
    <p:sldId id="328" r:id="rId5"/>
    <p:sldId id="257" r:id="rId6"/>
    <p:sldId id="258" r:id="rId7"/>
    <p:sldId id="261" r:id="rId8"/>
    <p:sldId id="259" r:id="rId9"/>
    <p:sldId id="262" r:id="rId10"/>
    <p:sldId id="317" r:id="rId11"/>
    <p:sldId id="270" r:id="rId12"/>
    <p:sldId id="311" r:id="rId13"/>
    <p:sldId id="264" r:id="rId14"/>
    <p:sldId id="306" r:id="rId15"/>
    <p:sldId id="307" r:id="rId16"/>
    <p:sldId id="285" r:id="rId17"/>
    <p:sldId id="269" r:id="rId18"/>
    <p:sldId id="266" r:id="rId19"/>
    <p:sldId id="271" r:id="rId20"/>
    <p:sldId id="319" r:id="rId21"/>
    <p:sldId id="318" r:id="rId22"/>
    <p:sldId id="308" r:id="rId23"/>
    <p:sldId id="320" r:id="rId24"/>
    <p:sldId id="323" r:id="rId25"/>
    <p:sldId id="321" r:id="rId26"/>
    <p:sldId id="322" r:id="rId27"/>
    <p:sldId id="275" r:id="rId28"/>
    <p:sldId id="309" r:id="rId29"/>
    <p:sldId id="282" r:id="rId30"/>
    <p:sldId id="324" r:id="rId31"/>
    <p:sldId id="289" r:id="rId32"/>
    <p:sldId id="267" r:id="rId33"/>
    <p:sldId id="268" r:id="rId34"/>
    <p:sldId id="280" r:id="rId35"/>
    <p:sldId id="281" r:id="rId36"/>
    <p:sldId id="283" r:id="rId37"/>
    <p:sldId id="325" r:id="rId38"/>
    <p:sldId id="326" r:id="rId39"/>
    <p:sldId id="301" r:id="rId40"/>
    <p:sldId id="302" r:id="rId41"/>
    <p:sldId id="286" r:id="rId42"/>
    <p:sldId id="287" r:id="rId43"/>
    <p:sldId id="288" r:id="rId44"/>
    <p:sldId id="284" r:id="rId45"/>
    <p:sldId id="272" r:id="rId46"/>
    <p:sldId id="303" r:id="rId47"/>
    <p:sldId id="273" r:id="rId48"/>
    <p:sldId id="290" r:id="rId49"/>
    <p:sldId id="300" r:id="rId50"/>
    <p:sldId id="304" r:id="rId51"/>
    <p:sldId id="292" r:id="rId52"/>
    <p:sldId id="293" r:id="rId53"/>
    <p:sldId id="294" r:id="rId54"/>
    <p:sldId id="295" r:id="rId55"/>
    <p:sldId id="296" r:id="rId56"/>
    <p:sldId id="297" r:id="rId57"/>
    <p:sldId id="274" r:id="rId58"/>
    <p:sldId id="299" r:id="rId59"/>
    <p:sldId id="276" r:id="rId60"/>
    <p:sldId id="277" r:id="rId61"/>
    <p:sldId id="314" r:id="rId62"/>
    <p:sldId id="315" r:id="rId63"/>
    <p:sldId id="312" r:id="rId64"/>
    <p:sldId id="329" r:id="rId65"/>
    <p:sldId id="330" r:id="rId66"/>
    <p:sldId id="298" r:id="rId6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9" autoAdjust="0"/>
    <p:restoredTop sz="94690"/>
  </p:normalViewPr>
  <p:slideViewPr>
    <p:cSldViewPr snapToObjects="1">
      <p:cViewPr varScale="1">
        <p:scale>
          <a:sx n="111" d="100"/>
          <a:sy n="111" d="100"/>
        </p:scale>
        <p:origin x="1672"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812300A-F8F2-8B4D-BE4C-9EA6E6BC1848}" type="datetimeFigureOut">
              <a:rPr lang="en-US" smtClean="0"/>
              <a:pPr/>
              <a:t>10/25/20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0A682CE-2011-F643-9BB1-B644AF730A16}" type="slidenum">
              <a:rPr lang="en-US" smtClean="0"/>
              <a:pPr/>
              <a:t>‹#›</a:t>
            </a:fld>
            <a:endParaRPr lang="en-US"/>
          </a:p>
        </p:txBody>
      </p:sp>
    </p:spTree>
    <p:extLst>
      <p:ext uri="{BB962C8B-B14F-4D97-AF65-F5344CB8AC3E}">
        <p14:creationId xmlns:p14="http://schemas.microsoft.com/office/powerpoint/2010/main" val="13554379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682CE-2011-F643-9BB1-B644AF730A16}" type="slidenum">
              <a:rPr lang="en-US" smtClean="0"/>
              <a:pPr/>
              <a:t>10</a:t>
            </a:fld>
            <a:endParaRPr lang="en-US"/>
          </a:p>
        </p:txBody>
      </p:sp>
    </p:spTree>
    <p:extLst>
      <p:ext uri="{BB962C8B-B14F-4D97-AF65-F5344CB8AC3E}">
        <p14:creationId xmlns:p14="http://schemas.microsoft.com/office/powerpoint/2010/main" val="86031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12065-522D-D648-BCF2-72838A2C6894}" type="slidenum">
              <a:rPr lang="en-US"/>
              <a:pPr/>
              <a:t>34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0112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B00EC-2C11-D041-AE47-EB495EA9DF47}" type="slidenum">
              <a:rPr lang="en-US"/>
              <a:pPr/>
              <a:t>35</a:t>
            </a:fld>
            <a:endParaRPr lang="en-US"/>
          </a:p>
        </p:txBody>
      </p:sp>
      <p:sp>
        <p:nvSpPr>
          <p:cNvPr id="112642" name="Rectangle 1026"/>
          <p:cNvSpPr>
            <a:spLocks noGrp="1" noRot="1" noChangeAspect="1" noChangeArrowheads="1" noTextEdit="1"/>
          </p:cNvSpPr>
          <p:nvPr>
            <p:ph type="sldImg"/>
          </p:nvPr>
        </p:nvSpPr>
        <p:spPr>
          <a:ln/>
        </p:spPr>
      </p:sp>
      <p:sp>
        <p:nvSpPr>
          <p:cNvPr id="112643" name="Rectangle 1027"/>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71150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A682CE-2011-F643-9BB1-B644AF730A16}" type="slidenum">
              <a:rPr lang="en-US" smtClean="0"/>
              <a:pPr/>
              <a:t>59</a:t>
            </a:fld>
            <a:endParaRPr lang="en-US"/>
          </a:p>
        </p:txBody>
      </p:sp>
    </p:spTree>
    <p:extLst>
      <p:ext uri="{BB962C8B-B14F-4D97-AF65-F5344CB8AC3E}">
        <p14:creationId xmlns:p14="http://schemas.microsoft.com/office/powerpoint/2010/main" val="401698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6DD41B-3EDB-614C-BD50-CF3E43D2D9A4}" type="datetimeFigureOut">
              <a:rPr lang="en-US" smtClean="0"/>
              <a:pPr/>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115D3-8D5B-F349-ABF7-9363818E9E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6DD41B-3EDB-614C-BD50-CF3E43D2D9A4}" type="datetimeFigureOut">
              <a:rPr lang="en-US" smtClean="0"/>
              <a:pPr/>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115D3-8D5B-F349-ABF7-9363818E9E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6DD41B-3EDB-614C-BD50-CF3E43D2D9A4}" type="datetimeFigureOut">
              <a:rPr lang="en-US" smtClean="0"/>
              <a:pPr/>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115D3-8D5B-F349-ABF7-9363818E9E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6DD41B-3EDB-614C-BD50-CF3E43D2D9A4}" type="datetimeFigureOut">
              <a:rPr lang="en-US" smtClean="0"/>
              <a:pPr/>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115D3-8D5B-F349-ABF7-9363818E9E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6DD41B-3EDB-614C-BD50-CF3E43D2D9A4}" type="datetimeFigureOut">
              <a:rPr lang="en-US" smtClean="0"/>
              <a:pPr/>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115D3-8D5B-F349-ABF7-9363818E9E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6DD41B-3EDB-614C-BD50-CF3E43D2D9A4}" type="datetimeFigureOut">
              <a:rPr lang="en-US" smtClean="0"/>
              <a:pPr/>
              <a:t>10/25/20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115D3-8D5B-F349-ABF7-9363818E9E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6DD41B-3EDB-614C-BD50-CF3E43D2D9A4}" type="datetimeFigureOut">
              <a:rPr lang="en-US" smtClean="0"/>
              <a:pPr/>
              <a:t>10/25/20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115D3-8D5B-F349-ABF7-9363818E9E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6DD41B-3EDB-614C-BD50-CF3E43D2D9A4}" type="datetimeFigureOut">
              <a:rPr lang="en-US" smtClean="0"/>
              <a:pPr/>
              <a:t>10/25/20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B115D3-8D5B-F349-ABF7-9363818E9E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DD41B-3EDB-614C-BD50-CF3E43D2D9A4}" type="datetimeFigureOut">
              <a:rPr lang="en-US" smtClean="0"/>
              <a:pPr/>
              <a:t>10/25/20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B115D3-8D5B-F349-ABF7-9363818E9E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6DD41B-3EDB-614C-BD50-CF3E43D2D9A4}" type="datetimeFigureOut">
              <a:rPr lang="en-US" smtClean="0"/>
              <a:pPr/>
              <a:t>10/25/20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115D3-8D5B-F349-ABF7-9363818E9E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6DD41B-3EDB-614C-BD50-CF3E43D2D9A4}" type="datetimeFigureOut">
              <a:rPr lang="en-US" smtClean="0"/>
              <a:pPr/>
              <a:t>10/25/20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115D3-8D5B-F349-ABF7-9363818E9E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DD41B-3EDB-614C-BD50-CF3E43D2D9A4}" type="datetimeFigureOut">
              <a:rPr lang="en-US" smtClean="0"/>
              <a:pPr/>
              <a:t>10/25/20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115D3-8D5B-F349-ABF7-9363818E9E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telegraph.co.uk/sport/olympics/7908313/London-2012-Olympics-venue-guide.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E-CCsFsfiqE" TargetMode="External"/><Relationship Id="rId4" Type="http://schemas.openxmlformats.org/officeDocument/2006/relationships/hyperlink" Target="https://www.youtube.com/watch?v=0rqWNHLFio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7AOfpYcVOy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motherjones.com/media/2012/07/summer-olympics-medal-gdp-char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dailymail.co.uk/news/article-1381223/London-2012-Olympics-20m-tickets-sold-actually-see.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Unngwljxdrs" TargetMode="External"/><Relationship Id="rId2" Type="http://schemas.openxmlformats.org/officeDocument/2006/relationships/hyperlink" Target="https://www.youtube.com/watch?v=t85PUIJWH4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JTS1FAgc7Vo"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tatic1.squarespace.com/static/53109b11e4b05040160f0a8f/t/55094ea6e4b06340ea25ec33/1426673318924/olympics+london+2012+geofile.pdf" TargetMode="External"/><Relationship Id="rId2" Type="http://schemas.openxmlformats.org/officeDocument/2006/relationships/hyperlink" Target="http://www.theguardian.com/cities/davehillblog/2015/jul/23/london-olympic-legacy-three-years-on-2012-gam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https://www.youtube.com/watch?v=0BUPz4E7Xeg" TargetMode="External"/><Relationship Id="rId2" Type="http://schemas.openxmlformats.org/officeDocument/2006/relationships/hyperlink" Target="http://www.bbc.com/news/magazine-17525402" TargetMode="External"/><Relationship Id="rId1" Type="http://schemas.openxmlformats.org/officeDocument/2006/relationships/slideLayout" Target="../slideLayouts/slideLayout2.xml"/><Relationship Id="rId5" Type="http://schemas.openxmlformats.org/officeDocument/2006/relationships/hyperlink" Target="https://www.youtube.com/watch?v=oJHLUnlRUYc" TargetMode="External"/><Relationship Id="rId4" Type="http://schemas.openxmlformats.org/officeDocument/2006/relationships/hyperlink" Target="https://www.youtube.com/watch?v=sxEKR-75LYc"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telegraph.co.uk/sport/olympics/8697749/London-2012-Olympics-Athletes-village-sold-to-investment-arm-of-Qatari-ruling-family.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5Dt4jjS_dyA&amp;feature=player_embedded"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youtube.com/watch?v=xyGqlEtWGlg&amp;feature=player_embedded"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London+Olypics+3+years+on+_+Economist.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economist.com/britain/2015/07/23/going-for-bronze"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theguardian.com/society/davehillblog/2013/jul/29/east-london-regeneration-olympic-park"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3917" y="1417638"/>
            <a:ext cx="8616165" cy="3438525"/>
          </a:xfrm>
          <a:prstGeom prst="rect">
            <a:avLst/>
          </a:prstGeom>
        </p:spPr>
      </p:pic>
      <p:sp>
        <p:nvSpPr>
          <p:cNvPr id="5" name="Title 1"/>
          <p:cNvSpPr txBox="1">
            <a:spLocks/>
          </p:cNvSpPr>
          <p:nvPr/>
        </p:nvSpPr>
        <p:spPr>
          <a:xfrm>
            <a:off x="228600" y="457199"/>
            <a:ext cx="8534400" cy="990601"/>
          </a:xfrm>
          <a:prstGeom prst="rect">
            <a:avLst/>
          </a:prstGeom>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mj-lt"/>
                <a:ea typeface="+mj-ea"/>
                <a:cs typeface="+mj-cs"/>
              </a:rPr>
              <a:t>Leisure at the international scale: Sport</a:t>
            </a:r>
          </a:p>
        </p:txBody>
      </p:sp>
      <p:pic>
        <p:nvPicPr>
          <p:cNvPr id="6" name="Picture 5" descr="Screen shot 2012-03-10 at 6.34.24 AM.png"/>
          <p:cNvPicPr>
            <a:picLocks noChangeAspect="1"/>
          </p:cNvPicPr>
          <p:nvPr/>
        </p:nvPicPr>
        <p:blipFill>
          <a:blip r:embed="rId3"/>
          <a:stretch>
            <a:fillRect/>
          </a:stretch>
        </p:blipFill>
        <p:spPr>
          <a:xfrm>
            <a:off x="2286000" y="4876800"/>
            <a:ext cx="4099407" cy="1487207"/>
          </a:xfrm>
          <a:prstGeom prst="rect">
            <a:avLst/>
          </a:prstGeom>
        </p:spPr>
      </p:pic>
    </p:spTree>
    <p:extLst>
      <p:ext uri="{BB962C8B-B14F-4D97-AF65-F5344CB8AC3E}">
        <p14:creationId xmlns:p14="http://schemas.microsoft.com/office/powerpoint/2010/main" val="3985752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20" y="-152400"/>
            <a:ext cx="8229600" cy="1143000"/>
          </a:xfrm>
        </p:spPr>
        <p:txBody>
          <a:bodyPr/>
          <a:lstStyle/>
          <a:p>
            <a:r>
              <a:rPr lang="en-US" sz="2400" b="1" u="sng" dirty="0"/>
              <a:t>Objective 1</a:t>
            </a:r>
            <a:r>
              <a:rPr lang="en-US" dirty="0"/>
              <a:t> </a:t>
            </a:r>
          </a:p>
        </p:txBody>
      </p:sp>
      <p:sp>
        <p:nvSpPr>
          <p:cNvPr id="3" name="Content Placeholder 2"/>
          <p:cNvSpPr>
            <a:spLocks noGrp="1"/>
          </p:cNvSpPr>
          <p:nvPr>
            <p:ph idx="1"/>
          </p:nvPr>
        </p:nvSpPr>
        <p:spPr>
          <a:xfrm>
            <a:off x="152400" y="609600"/>
            <a:ext cx="8534400" cy="6096000"/>
          </a:xfrm>
        </p:spPr>
        <p:txBody>
          <a:bodyPr>
            <a:noAutofit/>
          </a:bodyPr>
          <a:lstStyle/>
          <a:p>
            <a:pPr marL="0" indent="0">
              <a:buNone/>
            </a:pPr>
            <a:r>
              <a:rPr lang="en-US" sz="1400" b="1" dirty="0" err="1">
                <a:solidFill>
                  <a:srgbClr val="FF0000"/>
                </a:solidFill>
              </a:rPr>
              <a:t>Analyse</a:t>
            </a:r>
            <a:r>
              <a:rPr lang="en-US" sz="1400" b="1" dirty="0">
                <a:solidFill>
                  <a:srgbClr val="FF0000"/>
                </a:solidFill>
              </a:rPr>
              <a:t> the geographic factors that influenced the choice of venue(s).</a:t>
            </a:r>
            <a:endParaRPr lang="en-US" sz="1400" dirty="0">
              <a:solidFill>
                <a:srgbClr val="FF0000"/>
              </a:solidFill>
            </a:endParaRPr>
          </a:p>
          <a:p>
            <a:pPr marL="0" indent="0">
              <a:buNone/>
            </a:pPr>
            <a:r>
              <a:rPr lang="en-US" sz="1400" dirty="0">
                <a:solidFill>
                  <a:srgbClr val="FF0000"/>
                </a:solidFill>
              </a:rPr>
              <a:t>Use the links on this page and in slides 10-18: </a:t>
            </a:r>
            <a:br>
              <a:rPr lang="en-US" sz="1400" dirty="0">
                <a:solidFill>
                  <a:srgbClr val="FF0000"/>
                </a:solidFill>
              </a:rPr>
            </a:br>
            <a:br>
              <a:rPr lang="en-US" sz="1400" dirty="0"/>
            </a:br>
            <a:r>
              <a:rPr lang="en-US" sz="1400" dirty="0"/>
              <a:t>When we talk about geographic factors, we generally refer to social, economic, environmental and political (SEEP).</a:t>
            </a:r>
            <a:br>
              <a:rPr lang="en-US" sz="1400" dirty="0"/>
            </a:br>
            <a:br>
              <a:rPr lang="en-US" sz="1400" dirty="0"/>
            </a:br>
            <a:r>
              <a:rPr lang="en-US" sz="1400" b="1" u="sng" dirty="0"/>
              <a:t>Environmental (proximity &amp; accessibility)</a:t>
            </a:r>
            <a:br>
              <a:rPr lang="en-US" sz="1400" dirty="0"/>
            </a:br>
            <a:br>
              <a:rPr lang="en-US" sz="1400" dirty="0"/>
            </a:br>
            <a:r>
              <a:rPr lang="en-US" sz="1400" dirty="0"/>
              <a:t>T</a:t>
            </a:r>
            <a:r>
              <a:rPr lang="en-US" sz="1400" b="1" dirty="0"/>
              <a:t>ask 1</a:t>
            </a:r>
            <a:r>
              <a:rPr lang="en-US" sz="1400" dirty="0"/>
              <a:t> - Use this </a:t>
            </a:r>
            <a:r>
              <a:rPr lang="en-US" sz="1400" b="1" u="sng" dirty="0">
                <a:hlinkClick r:id="rId3"/>
              </a:rPr>
              <a:t>link from the Telegraph</a:t>
            </a:r>
            <a:r>
              <a:rPr lang="en-US" sz="1400" dirty="0"/>
              <a:t> and the </a:t>
            </a:r>
            <a:r>
              <a:rPr lang="en-US" sz="1400" dirty="0">
                <a:hlinkClick r:id="rId4"/>
              </a:rPr>
              <a:t>YouTube video</a:t>
            </a:r>
            <a:r>
              <a:rPr lang="en-US" sz="1400" dirty="0"/>
              <a:t>: to explore each of the venues for the London 2012 games. Those that are found in Greater London need to be annotated onto the London map. Those that were hosted elsewhere in the UK need to be annotated on the UK map.</a:t>
            </a:r>
            <a:br>
              <a:rPr lang="en-US" sz="1400" dirty="0"/>
            </a:br>
            <a:br>
              <a:rPr lang="en-US" sz="1400" dirty="0"/>
            </a:br>
            <a:br>
              <a:rPr lang="en-US" sz="1400" dirty="0"/>
            </a:br>
            <a:r>
              <a:rPr lang="en-US" sz="1400" b="1" u="sng" dirty="0"/>
              <a:t>Social &amp; Economic</a:t>
            </a:r>
            <a:br>
              <a:rPr lang="en-US" sz="1400" dirty="0"/>
            </a:br>
            <a:br>
              <a:rPr lang="en-US" sz="1400" dirty="0"/>
            </a:br>
            <a:r>
              <a:rPr lang="en-US" sz="1400" b="1" dirty="0"/>
              <a:t>Task 3</a:t>
            </a:r>
            <a:r>
              <a:rPr lang="en-US" sz="1400" dirty="0"/>
              <a:t> - Why choose London and in particular, Stratford in the east of the city? The </a:t>
            </a:r>
            <a:r>
              <a:rPr lang="en-US" sz="1400" dirty="0">
                <a:hlinkClick r:id="rId5"/>
              </a:rPr>
              <a:t>video</a:t>
            </a:r>
            <a:r>
              <a:rPr lang="en-US" sz="1400" dirty="0"/>
              <a:t> will also help you to get a feel for the area prior to 2012. </a:t>
            </a:r>
            <a:br>
              <a:rPr lang="en-US" sz="1400" dirty="0"/>
            </a:br>
            <a:br>
              <a:rPr lang="en-US" sz="1400" dirty="0"/>
            </a:br>
            <a:r>
              <a:rPr lang="en-US" sz="1400" dirty="0"/>
              <a:t>Take notes on why this part of London was chosen to host the Games in 2012. Your notes should include reference to jobs, space, infrastructure.</a:t>
            </a:r>
            <a:br>
              <a:rPr lang="en-US" sz="1400" dirty="0"/>
            </a:br>
            <a:br>
              <a:rPr lang="en-US" sz="1400" dirty="0"/>
            </a:br>
            <a:r>
              <a:rPr lang="en-US" sz="1400" b="1" dirty="0"/>
              <a:t>Task 4</a:t>
            </a:r>
            <a:r>
              <a:rPr lang="en-US" sz="1400" dirty="0"/>
              <a:t> Make links with urban environments unit: How does the Olympics case study show evidence of...</a:t>
            </a:r>
          </a:p>
          <a:p>
            <a:pPr marL="0" indent="0">
              <a:buNone/>
            </a:pPr>
            <a:r>
              <a:rPr lang="en-US" sz="1400" dirty="0">
                <a:solidFill>
                  <a:srgbClr val="7030A0"/>
                </a:solidFill>
              </a:rPr>
              <a:t>1. Gentrification</a:t>
            </a:r>
            <a:br>
              <a:rPr lang="en-US" sz="1400" dirty="0">
                <a:solidFill>
                  <a:srgbClr val="7030A0"/>
                </a:solidFill>
              </a:rPr>
            </a:br>
            <a:r>
              <a:rPr lang="en-US" sz="1400" dirty="0">
                <a:solidFill>
                  <a:srgbClr val="7030A0"/>
                </a:solidFill>
              </a:rPr>
              <a:t>2. Urban Renewal</a:t>
            </a:r>
            <a:br>
              <a:rPr lang="en-US" sz="1400" dirty="0">
                <a:solidFill>
                  <a:srgbClr val="7030A0"/>
                </a:solidFill>
              </a:rPr>
            </a:br>
            <a:r>
              <a:rPr lang="en-US" sz="1400" dirty="0">
                <a:solidFill>
                  <a:srgbClr val="7030A0"/>
                </a:solidFill>
              </a:rPr>
              <a:t>3. Urban Regeneration</a:t>
            </a:r>
            <a:br>
              <a:rPr lang="en-US" sz="1400" dirty="0"/>
            </a:br>
            <a:br>
              <a:rPr lang="en-US" sz="1400" dirty="0"/>
            </a:br>
            <a:endParaRPr lang="en-US" sz="1400" dirty="0"/>
          </a:p>
        </p:txBody>
      </p:sp>
    </p:spTree>
    <p:extLst>
      <p:ext uri="{BB962C8B-B14F-4D97-AF65-F5344CB8AC3E}">
        <p14:creationId xmlns:p14="http://schemas.microsoft.com/office/powerpoint/2010/main" val="1139430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Some of the reasons why London was chosen as the location for the 2012 Olympics</a:t>
            </a:r>
          </a:p>
        </p:txBody>
      </p:sp>
      <p:pic>
        <p:nvPicPr>
          <p:cNvPr id="4" name="Content Placeholder 3" descr="Screen shot 2012-03-10 at 6.43.08 AM.png"/>
          <p:cNvPicPr>
            <a:picLocks noGrp="1" noChangeAspect="1"/>
          </p:cNvPicPr>
          <p:nvPr>
            <p:ph idx="1"/>
          </p:nvPr>
        </p:nvPicPr>
        <p:blipFill>
          <a:blip r:embed="rId2"/>
          <a:stretch>
            <a:fillRect/>
          </a:stretch>
        </p:blipFill>
        <p:spPr>
          <a:xfrm>
            <a:off x="304800" y="1981200"/>
            <a:ext cx="8229600" cy="437094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Focus on the London 2012 Olympics as a …</a:t>
            </a:r>
            <a:r>
              <a:rPr lang="en-US" b="1" dirty="0"/>
              <a:t>Case study of a contemporary international sports event</a:t>
            </a:r>
            <a:r>
              <a:rPr lang="en-US" dirty="0"/>
              <a:t> </a:t>
            </a:r>
          </a:p>
        </p:txBody>
      </p:sp>
      <p:sp>
        <p:nvSpPr>
          <p:cNvPr id="3" name="Content Placeholder 2"/>
          <p:cNvSpPr>
            <a:spLocks noGrp="1"/>
          </p:cNvSpPr>
          <p:nvPr>
            <p:ph idx="1"/>
          </p:nvPr>
        </p:nvSpPr>
        <p:spPr>
          <a:xfrm>
            <a:off x="457200" y="1905000"/>
            <a:ext cx="8229600" cy="4525963"/>
          </a:xfrm>
        </p:spPr>
        <p:txBody>
          <a:bodyPr/>
          <a:lstStyle/>
          <a:p>
            <a:pPr>
              <a:buNone/>
            </a:pPr>
            <a:r>
              <a:rPr lang="en-US" b="1" dirty="0"/>
              <a:t>We are going to look at: </a:t>
            </a:r>
          </a:p>
          <a:p>
            <a:pPr marL="514350" indent="-514350">
              <a:buAutoNum type="arabicPeriod"/>
            </a:pPr>
            <a:r>
              <a:rPr lang="en-US" dirty="0">
                <a:solidFill>
                  <a:srgbClr val="FF0000"/>
                </a:solidFill>
              </a:rPr>
              <a:t>Why London won the right to host the Olympic games</a:t>
            </a:r>
          </a:p>
          <a:p>
            <a:pPr marL="514350" indent="-514350">
              <a:buAutoNum type="arabicPeriod"/>
            </a:pPr>
            <a:r>
              <a:rPr lang="en-US" dirty="0">
                <a:solidFill>
                  <a:srgbClr val="FF0000"/>
                </a:solidFill>
              </a:rPr>
              <a:t> Where it was hosted (venues)</a:t>
            </a:r>
          </a:p>
          <a:p>
            <a:pPr marL="514350" indent="-514350">
              <a:buAutoNum type="arabicPeriod"/>
            </a:pPr>
            <a:r>
              <a:rPr lang="en-US" dirty="0">
                <a:solidFill>
                  <a:srgbClr val="FF0000"/>
                </a:solidFill>
              </a:rPr>
              <a:t> Who attended (athletes and supporters) </a:t>
            </a:r>
          </a:p>
          <a:p>
            <a:pPr marL="514350" indent="-514350">
              <a:buAutoNum type="arabicPeriod"/>
            </a:pPr>
            <a:r>
              <a:rPr lang="en-US" dirty="0">
                <a:solidFill>
                  <a:srgbClr val="FF0000"/>
                </a:solidFill>
              </a:rPr>
              <a:t>The impacts (positive and negative, short-term and long-term)</a:t>
            </a:r>
          </a:p>
        </p:txBody>
      </p:sp>
      <p:pic>
        <p:nvPicPr>
          <p:cNvPr id="4" name="Picture 3" descr="Screen shot 2012-03-10 at 6.34.24 AM.png"/>
          <p:cNvPicPr>
            <a:picLocks noChangeAspect="1"/>
          </p:cNvPicPr>
          <p:nvPr/>
        </p:nvPicPr>
        <p:blipFill>
          <a:blip r:embed="rId2"/>
          <a:stretch>
            <a:fillRect/>
          </a:stretch>
        </p:blipFill>
        <p:spPr>
          <a:xfrm>
            <a:off x="6293204" y="5452024"/>
            <a:ext cx="2698396" cy="9789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r>
              <a:rPr lang="en-US" sz="2400" dirty="0">
                <a:solidFill>
                  <a:srgbClr val="FF0000"/>
                </a:solidFill>
              </a:rPr>
              <a:t>Explain the factors that need to be considered when choosing a city to host a world sporting event (6) </a:t>
            </a:r>
            <a:br>
              <a:rPr lang="en-US" sz="2400" dirty="0">
                <a:solidFill>
                  <a:srgbClr val="FF0000"/>
                </a:solidFill>
              </a:rPr>
            </a:br>
            <a:endParaRPr lang="en-US" sz="2400" dirty="0">
              <a:solidFill>
                <a:srgbClr val="FF0000"/>
              </a:solidFill>
            </a:endParaRPr>
          </a:p>
        </p:txBody>
      </p:sp>
      <p:sp>
        <p:nvSpPr>
          <p:cNvPr id="3" name="Content Placeholder 2"/>
          <p:cNvSpPr>
            <a:spLocks noGrp="1"/>
          </p:cNvSpPr>
          <p:nvPr>
            <p:ph idx="1"/>
          </p:nvPr>
        </p:nvSpPr>
        <p:spPr/>
        <p:txBody>
          <a:bodyPr/>
          <a:lstStyle/>
          <a:p>
            <a:pPr>
              <a:buNone/>
            </a:pPr>
            <a:r>
              <a:rPr lang="en-US" dirty="0"/>
              <a:t>The factors should include: access to major international airports, minimal health risks, equable climate, educated workforce, political stability and cultural liberalism</a:t>
            </a:r>
          </a:p>
          <a:p>
            <a:pPr>
              <a:buNone/>
            </a:pPr>
            <a:endParaRPr lang="en-US" dirty="0"/>
          </a:p>
          <a:p>
            <a:pPr>
              <a:buNone/>
            </a:pPr>
            <a:r>
              <a:rPr lang="en-US" dirty="0"/>
              <a:t>Award up to [2 marks] for each factor that is fully explained, up to a maximum [6 marks]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90601"/>
            <a:ext cx="7772400" cy="2609850"/>
          </a:xfrm>
        </p:spPr>
        <p:txBody>
          <a:bodyPr>
            <a:normAutofit fontScale="90000"/>
          </a:bodyPr>
          <a:lstStyle/>
          <a:p>
            <a:r>
              <a:rPr lang="en-US" b="1" dirty="0">
                <a:solidFill>
                  <a:srgbClr val="FF0000"/>
                </a:solidFill>
              </a:rPr>
              <a:t>2. Where was it hosted?</a:t>
            </a:r>
            <a:br>
              <a:rPr lang="en-US" b="1" dirty="0">
                <a:solidFill>
                  <a:srgbClr val="0070C0"/>
                </a:solidFill>
              </a:rPr>
            </a:br>
            <a:br>
              <a:rPr lang="en-US" b="1" dirty="0">
                <a:solidFill>
                  <a:srgbClr val="0070C0"/>
                </a:solidFill>
              </a:rPr>
            </a:br>
            <a:r>
              <a:rPr lang="en-US" b="1" dirty="0">
                <a:solidFill>
                  <a:srgbClr val="0070C0"/>
                </a:solidFill>
              </a:rPr>
              <a:t>The location of the 2012 Olympic venues</a:t>
            </a:r>
          </a:p>
        </p:txBody>
      </p:sp>
      <p:sp>
        <p:nvSpPr>
          <p:cNvPr id="5" name="Subtitle 4"/>
          <p:cNvSpPr>
            <a:spLocks noGrp="1"/>
          </p:cNvSpPr>
          <p:nvPr>
            <p:ph type="subTitle" idx="1"/>
          </p:nvPr>
        </p:nvSpPr>
        <p:spPr/>
        <p:txBody>
          <a:bodyPr>
            <a:normAutofit fontScale="92500"/>
          </a:bodyPr>
          <a:lstStyle/>
          <a:p>
            <a:pPr marL="514350" indent="-514350">
              <a:buAutoNum type="arabicPeriod"/>
            </a:pPr>
            <a:r>
              <a:rPr lang="en-US" dirty="0">
                <a:solidFill>
                  <a:srgbClr val="FF0000"/>
                </a:solidFill>
              </a:rPr>
              <a:t>Describe the distribution of venues</a:t>
            </a:r>
          </a:p>
          <a:p>
            <a:pPr marL="514350" indent="-514350">
              <a:buAutoNum type="arabicPeriod"/>
            </a:pPr>
            <a:r>
              <a:rPr lang="en-US" dirty="0">
                <a:solidFill>
                  <a:srgbClr val="FF0000"/>
                </a:solidFill>
              </a:rPr>
              <a:t>Explain why they are distributed in this way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p"/>
          <p:cNvPicPr>
            <a:picLocks noChangeAspect="1" noChangeArrowheads="1"/>
          </p:cNvPicPr>
          <p:nvPr/>
        </p:nvPicPr>
        <p:blipFill>
          <a:blip r:embed="rId2"/>
          <a:srcRect/>
          <a:stretch>
            <a:fillRect/>
          </a:stretch>
        </p:blipFill>
        <p:spPr bwMode="auto">
          <a:xfrm>
            <a:off x="1187450" y="866775"/>
            <a:ext cx="6481763" cy="5794375"/>
          </a:xfrm>
          <a:prstGeom prst="rect">
            <a:avLst/>
          </a:prstGeom>
          <a:noFill/>
          <a:ln w="9525">
            <a:noFill/>
            <a:miter lim="800000"/>
            <a:headEnd/>
            <a:tailEnd/>
          </a:ln>
        </p:spPr>
      </p:pic>
      <p:sp>
        <p:nvSpPr>
          <p:cNvPr id="4099" name="Rectangle 3"/>
          <p:cNvSpPr>
            <a:spLocks noGrp="1" noChangeArrowheads="1"/>
          </p:cNvSpPr>
          <p:nvPr>
            <p:ph type="title"/>
          </p:nvPr>
        </p:nvSpPr>
        <p:spPr>
          <a:xfrm>
            <a:off x="457200" y="0"/>
            <a:ext cx="8229600" cy="549275"/>
          </a:xfrm>
        </p:spPr>
        <p:txBody>
          <a:bodyPr>
            <a:normAutofit fontScale="90000"/>
          </a:bodyPr>
          <a:lstStyle/>
          <a:p>
            <a:pPr eaLnBrk="1" hangingPunct="1"/>
            <a:r>
              <a:rPr lang="en-GB" sz="3200" b="1"/>
              <a:t>Where are the Olympics going to be?</a:t>
            </a:r>
          </a:p>
        </p:txBody>
      </p:sp>
      <p:sp>
        <p:nvSpPr>
          <p:cNvPr id="4100" name="Line 5"/>
          <p:cNvSpPr>
            <a:spLocks noChangeShapeType="1"/>
          </p:cNvSpPr>
          <p:nvPr/>
        </p:nvSpPr>
        <p:spPr bwMode="auto">
          <a:xfrm flipH="1">
            <a:off x="5580063" y="1412875"/>
            <a:ext cx="1871662" cy="1584325"/>
          </a:xfrm>
          <a:prstGeom prst="line">
            <a:avLst/>
          </a:prstGeom>
          <a:noFill/>
          <a:ln w="9525">
            <a:solidFill>
              <a:schemeClr val="tx1"/>
            </a:solidFill>
            <a:round/>
            <a:headEnd/>
            <a:tailEnd type="triangle" w="med" len="med"/>
          </a:ln>
        </p:spPr>
        <p:txBody>
          <a:bodyPr/>
          <a:lstStyle/>
          <a:p>
            <a:endParaRPr lang="en-US"/>
          </a:p>
        </p:txBody>
      </p:sp>
      <p:sp>
        <p:nvSpPr>
          <p:cNvPr id="4101" name="Text Box 6"/>
          <p:cNvSpPr txBox="1">
            <a:spLocks noChangeArrowheads="1"/>
          </p:cNvSpPr>
          <p:nvPr/>
        </p:nvSpPr>
        <p:spPr bwMode="auto">
          <a:xfrm>
            <a:off x="6588125" y="1052513"/>
            <a:ext cx="2232025" cy="396875"/>
          </a:xfrm>
          <a:prstGeom prst="rect">
            <a:avLst/>
          </a:prstGeom>
          <a:noFill/>
          <a:ln w="9525">
            <a:noFill/>
            <a:miter lim="800000"/>
            <a:headEnd/>
            <a:tailEnd/>
          </a:ln>
        </p:spPr>
        <p:txBody>
          <a:bodyPr>
            <a:spAutoFit/>
          </a:bodyPr>
          <a:lstStyle/>
          <a:p>
            <a:pPr>
              <a:spcBef>
                <a:spcPct val="50000"/>
              </a:spcBef>
            </a:pPr>
            <a:r>
              <a:rPr lang="en-GB" sz="2000" b="1"/>
              <a:t>Stratford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74638"/>
            <a:ext cx="8942388" cy="715962"/>
          </a:xfrm>
        </p:spPr>
        <p:txBody>
          <a:bodyPr>
            <a:normAutofit fontScale="90000"/>
          </a:bodyPr>
          <a:lstStyle/>
          <a:p>
            <a:r>
              <a:rPr lang="en-US" b="1" dirty="0"/>
              <a:t>The location of Olympic Infrastructure within London</a:t>
            </a:r>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srcRect/>
          <a:stretch>
            <a:fillRect/>
          </a:stretch>
        </p:blipFill>
        <p:spPr bwMode="auto">
          <a:xfrm>
            <a:off x="101600" y="1219200"/>
            <a:ext cx="8942388" cy="5181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2-03-10 at 6.38.36 AM.png"/>
          <p:cNvPicPr>
            <a:picLocks noGrp="1" noChangeAspect="1"/>
          </p:cNvPicPr>
          <p:nvPr>
            <p:ph idx="1"/>
          </p:nvPr>
        </p:nvPicPr>
        <p:blipFill>
          <a:blip r:embed="rId2"/>
          <a:stretch>
            <a:fillRect/>
          </a:stretch>
        </p:blipFill>
        <p:spPr>
          <a:xfrm>
            <a:off x="685800" y="257244"/>
            <a:ext cx="7810517" cy="586892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rPr>
              <a:t>Location of Olympic sporting events within London and the UK</a:t>
            </a:r>
            <a:endParaRPr lang="en-US"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dirty="0"/>
              <a:t>Although London was chosen as the host city for the 2012 Olympics, it is not possible for all events to take place in Central London.</a:t>
            </a:r>
          </a:p>
          <a:p>
            <a:r>
              <a:rPr lang="en-US" dirty="0"/>
              <a:t>Events like sailing need the sea, rowing a 2km straight course (the River Thames is too busy), shooting an area away from houses and football needs big stadiums. Therefore, some events were held outside London, including Glasgow and Cardiff. </a:t>
            </a:r>
          </a:p>
          <a:p>
            <a:r>
              <a:rPr lang="en-US" dirty="0"/>
              <a:t>Within London most events were concentrated in East London in the borough (district) of </a:t>
            </a:r>
            <a:r>
              <a:rPr lang="en-US" dirty="0" err="1"/>
              <a:t>Newham</a:t>
            </a:r>
            <a:r>
              <a:rPr lang="en-US"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rPr>
              <a:t>Problems with London as a location?</a:t>
            </a:r>
            <a:endParaRPr lang="en-US" dirty="0">
              <a:solidFill>
                <a:srgbClr val="0070C0"/>
              </a:solidFill>
            </a:endParaRPr>
          </a:p>
        </p:txBody>
      </p:sp>
      <p:sp>
        <p:nvSpPr>
          <p:cNvPr id="3" name="Content Placeholder 2"/>
          <p:cNvSpPr>
            <a:spLocks noGrp="1"/>
          </p:cNvSpPr>
          <p:nvPr>
            <p:ph idx="1"/>
          </p:nvPr>
        </p:nvSpPr>
        <p:spPr>
          <a:xfrm>
            <a:off x="457200" y="1417638"/>
            <a:ext cx="8229600" cy="5135562"/>
          </a:xfrm>
        </p:spPr>
        <p:txBody>
          <a:bodyPr>
            <a:normAutofit fontScale="77500" lnSpcReduction="20000"/>
          </a:bodyPr>
          <a:lstStyle/>
          <a:p>
            <a:pPr>
              <a:buNone/>
            </a:pPr>
            <a:r>
              <a:rPr lang="en-US" dirty="0"/>
              <a:t>As with most things the location of London is not perfect and there are some negative sides of it been selected.</a:t>
            </a:r>
          </a:p>
          <a:p>
            <a:r>
              <a:rPr lang="en-US" dirty="0"/>
              <a:t>London is already a developed city, so selecting London may have taken the opportunity of other cities like Istanbul or Havana to develop.</a:t>
            </a:r>
          </a:p>
          <a:p>
            <a:r>
              <a:rPr lang="en-US" dirty="0"/>
              <a:t>London is one of the world's most expensive cities to visit and live. Many potential spectators will be put off by the expense.</a:t>
            </a:r>
          </a:p>
          <a:p>
            <a:r>
              <a:rPr lang="en-US" dirty="0"/>
              <a:t>Some businesses had to be closed and relocated to make way for the Olympic village.</a:t>
            </a:r>
          </a:p>
          <a:p>
            <a:r>
              <a:rPr lang="en-US" dirty="0"/>
              <a:t>There were question marks whether London's transport network could cope with the influx of visitors.</a:t>
            </a:r>
          </a:p>
          <a:p>
            <a:r>
              <a:rPr lang="en-US" dirty="0"/>
              <a:t>There was a risk of a terrorist attack. The day after London won the Olympics, it experienced a major terrorist attack  (the London bombings).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3.bp.blogspot.com/-tsX8fJ09FxQ/TWC7FwENeeI/AAAAAAAAPEc/UPhTagfAKJE/s1600/london-2012-olympics-logo.png"/>
          <p:cNvPicPr>
            <a:picLocks noChangeAspect="1" noChangeArrowheads="1"/>
          </p:cNvPicPr>
          <p:nvPr/>
        </p:nvPicPr>
        <p:blipFill>
          <a:blip r:embed="rId2" cstate="print"/>
          <a:srcRect/>
          <a:stretch>
            <a:fillRect/>
          </a:stretch>
        </p:blipFill>
        <p:spPr bwMode="auto">
          <a:xfrm>
            <a:off x="304800" y="1295400"/>
            <a:ext cx="4483298" cy="2895600"/>
          </a:xfrm>
          <a:prstGeom prst="rect">
            <a:avLst/>
          </a:prstGeom>
          <a:noFill/>
        </p:spPr>
      </p:pic>
      <p:sp>
        <p:nvSpPr>
          <p:cNvPr id="2" name="Title 1"/>
          <p:cNvSpPr>
            <a:spLocks noGrp="1"/>
          </p:cNvSpPr>
          <p:nvPr>
            <p:ph type="ctrTitle"/>
          </p:nvPr>
        </p:nvSpPr>
        <p:spPr>
          <a:xfrm>
            <a:off x="228600" y="457199"/>
            <a:ext cx="8534400" cy="990601"/>
          </a:xfrm>
        </p:spPr>
        <p:txBody>
          <a:bodyPr>
            <a:normAutofit/>
          </a:bodyPr>
          <a:lstStyle/>
          <a:p>
            <a:r>
              <a:rPr lang="en-US" b="1" dirty="0">
                <a:solidFill>
                  <a:srgbClr val="0070C0"/>
                </a:solidFill>
              </a:rPr>
              <a:t>Objectives:</a:t>
            </a:r>
          </a:p>
        </p:txBody>
      </p:sp>
      <p:sp>
        <p:nvSpPr>
          <p:cNvPr id="3" name="Subtitle 2"/>
          <p:cNvSpPr>
            <a:spLocks noGrp="1"/>
          </p:cNvSpPr>
          <p:nvPr>
            <p:ph type="subTitle" idx="1"/>
          </p:nvPr>
        </p:nvSpPr>
        <p:spPr>
          <a:xfrm>
            <a:off x="4788098" y="1447800"/>
            <a:ext cx="4127302" cy="5181600"/>
          </a:xfrm>
        </p:spPr>
        <p:txBody>
          <a:bodyPr>
            <a:normAutofit fontScale="55000" lnSpcReduction="20000"/>
          </a:bodyPr>
          <a:lstStyle/>
          <a:p>
            <a:r>
              <a:rPr lang="en-US" dirty="0"/>
              <a:t>IB LO: I can explain the political, economic and cultural factors affecting the hosting of international sporting events, including Olympics and football World Cup events- with a case study of costs and benefits for one country hosting an international event</a:t>
            </a:r>
            <a:br>
              <a:rPr lang="en-US" dirty="0"/>
            </a:br>
            <a:br>
              <a:rPr lang="en-US" dirty="0"/>
            </a:br>
            <a:r>
              <a:rPr lang="en-US" b="1" dirty="0"/>
              <a:t>What:</a:t>
            </a:r>
            <a:r>
              <a:rPr lang="en-US" dirty="0"/>
              <a:t> A case study of an Olympic games</a:t>
            </a:r>
            <a:br>
              <a:rPr lang="en-US" dirty="0"/>
            </a:br>
            <a:r>
              <a:rPr lang="en-US" b="1" dirty="0"/>
              <a:t>Why: </a:t>
            </a:r>
            <a:r>
              <a:rPr lang="en-US" dirty="0"/>
              <a:t>To develop the geographical skill of analysis- considering how impacts can be felt at a range of scales. </a:t>
            </a:r>
            <a:br>
              <a:rPr lang="en-US" dirty="0"/>
            </a:br>
            <a:r>
              <a:rPr lang="en-US" b="1" dirty="0"/>
              <a:t>How:  </a:t>
            </a:r>
            <a:r>
              <a:rPr lang="en-US" dirty="0"/>
              <a:t>Use a range of sources to consider the SEEP impacts of an </a:t>
            </a:r>
            <a:r>
              <a:rPr lang="en-US" dirty="0" err="1"/>
              <a:t>olympic</a:t>
            </a:r>
            <a:r>
              <a:rPr lang="en-US" dirty="0"/>
              <a:t> games and complete a 4 Ps analysis. Work in a group to effectively communicate ideas.</a:t>
            </a:r>
          </a:p>
          <a:p>
            <a:endParaRPr lang="en-US" dirty="0"/>
          </a:p>
        </p:txBody>
      </p:sp>
      <p:pic>
        <p:nvPicPr>
          <p:cNvPr id="6" name="Picture 2" descr="http://static.guim.co.uk/sys-images/Media/Pix/pictures/2007/11/21/OlympicStadium460.jpg"/>
          <p:cNvPicPr>
            <a:picLocks noChangeAspect="1" noChangeArrowheads="1"/>
          </p:cNvPicPr>
          <p:nvPr/>
        </p:nvPicPr>
        <p:blipFill>
          <a:blip r:embed="rId3" cstate="print"/>
          <a:srcRect/>
          <a:stretch>
            <a:fillRect/>
          </a:stretch>
        </p:blipFill>
        <p:spPr bwMode="auto">
          <a:xfrm>
            <a:off x="838200" y="4267200"/>
            <a:ext cx="3229004" cy="1937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Political</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br>
              <a:rPr lang="en-US" dirty="0"/>
            </a:br>
            <a:r>
              <a:rPr lang="en-US" dirty="0"/>
              <a:t>Listen to what David Cameron (Prime Minister of the United Kingdom) says about the success of the Olympic Games in the YouTube video: </a:t>
            </a:r>
            <a:r>
              <a:rPr lang="en-US" dirty="0">
                <a:hlinkClick r:id="rId2"/>
              </a:rPr>
              <a:t>https://www.youtube.com/watch?v=7AOfpYcVOyY</a:t>
            </a:r>
            <a:r>
              <a:rPr lang="en-US" dirty="0"/>
              <a:t>. </a:t>
            </a:r>
            <a:br>
              <a:rPr lang="en-US" dirty="0"/>
            </a:br>
            <a:br>
              <a:rPr lang="en-US" dirty="0"/>
            </a:br>
            <a:r>
              <a:rPr lang="en-US" dirty="0"/>
              <a:t>What does he mean about the </a:t>
            </a:r>
            <a:r>
              <a:rPr lang="en-US" b="1" i="1" dirty="0"/>
              <a:t>"international charm offensive"</a:t>
            </a:r>
            <a:r>
              <a:rPr lang="en-US" dirty="0"/>
              <a:t> right at the end of the video? Why is this important? How could it benefit Britain and affect the way in which the country is viewed internationally? Think about trade, tourism, the global recession, image, investment, partnerships, economic growth etc.</a:t>
            </a:r>
          </a:p>
        </p:txBody>
      </p:sp>
    </p:spTree>
    <p:extLst>
      <p:ext uri="{BB962C8B-B14F-4D97-AF65-F5344CB8AC3E}">
        <p14:creationId xmlns:p14="http://schemas.microsoft.com/office/powerpoint/2010/main" val="2941182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524000" y="1616784"/>
            <a:ext cx="6096000" cy="3139321"/>
          </a:xfrm>
          <a:prstGeom prst="rect">
            <a:avLst/>
          </a:prstGeom>
        </p:spPr>
        <p:txBody>
          <a:bodyPr wrap="square">
            <a:spAutoFit/>
          </a:bodyPr>
          <a:lstStyle/>
          <a:p>
            <a:pPr algn="ctr"/>
            <a:endParaRPr lang="en-US" dirty="0"/>
          </a:p>
          <a:p>
            <a:pPr algn="ctr"/>
            <a:r>
              <a:rPr lang="en-US" sz="3600" b="1" u="sng" dirty="0">
                <a:solidFill>
                  <a:srgbClr val="7030A0"/>
                </a:solidFill>
              </a:rPr>
              <a:t>IB Question </a:t>
            </a:r>
            <a:r>
              <a:rPr lang="en-US" sz="3600" dirty="0">
                <a:solidFill>
                  <a:srgbClr val="7030A0"/>
                </a:solidFill>
              </a:rPr>
              <a:t>- </a:t>
            </a:r>
            <a:r>
              <a:rPr lang="en-US" sz="3600" b="1" dirty="0" err="1">
                <a:solidFill>
                  <a:srgbClr val="7030A0"/>
                </a:solidFill>
              </a:rPr>
              <a:t>Analyse</a:t>
            </a:r>
            <a:r>
              <a:rPr lang="en-US" sz="3600" b="1" dirty="0">
                <a:solidFill>
                  <a:srgbClr val="7030A0"/>
                </a:solidFill>
              </a:rPr>
              <a:t> the most important  geographic (SEEP) factors that influenced the hosting of the London 2012 games (6 marks).</a:t>
            </a:r>
            <a:endParaRPr lang="en-US" sz="3600" dirty="0">
              <a:solidFill>
                <a:srgbClr val="7030A0"/>
              </a:solidFill>
              <a:effectLst/>
            </a:endParaRPr>
          </a:p>
        </p:txBody>
      </p:sp>
    </p:spTree>
    <p:extLst>
      <p:ext uri="{BB962C8B-B14F-4D97-AF65-F5344CB8AC3E}">
        <p14:creationId xmlns:p14="http://schemas.microsoft.com/office/powerpoint/2010/main" val="348558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rgbClr val="FF0000"/>
                </a:solidFill>
              </a:rPr>
              <a:t>Who attended (athletes and supporters)? </a:t>
            </a:r>
          </a:p>
        </p:txBody>
      </p:sp>
      <p:sp>
        <p:nvSpPr>
          <p:cNvPr id="5" name="Subtitle 4"/>
          <p:cNvSpPr>
            <a:spLocks noGrp="1"/>
          </p:cNvSpPr>
          <p:nvPr>
            <p:ph type="subTitle" idx="1"/>
          </p:nvPr>
        </p:nvSpPr>
        <p:spPr/>
        <p:txBody>
          <a:bodyPr/>
          <a:lstStyle/>
          <a:p>
            <a:r>
              <a:rPr lang="en-US" b="1" u="sng" dirty="0"/>
              <a:t>Objective 2</a:t>
            </a:r>
            <a:r>
              <a:rPr lang="en-US" dirty="0"/>
              <a:t> - Examine the factors affecting the sphere of influence for participants and supporters.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a:solidFill>
                  <a:srgbClr val="7030A0"/>
                </a:solidFill>
              </a:rPr>
              <a:t>Define:</a:t>
            </a:r>
            <a:r>
              <a:rPr lang="en-US" dirty="0">
                <a:solidFill>
                  <a:srgbClr val="7030A0"/>
                </a:solidFill>
              </a:rPr>
              <a:t> Sphere of Influence</a:t>
            </a:r>
            <a:br>
              <a:rPr lang="en-US" dirty="0"/>
            </a:br>
            <a:br>
              <a:rPr lang="en-US" dirty="0"/>
            </a:br>
            <a:r>
              <a:rPr lang="en-US" b="1" i="1" dirty="0"/>
              <a:t>"London is the first host city in Olympic history to have a permanent resident from every single competing nation – all 204 of them" - Times 2012</a:t>
            </a:r>
            <a:br>
              <a:rPr lang="en-US" dirty="0"/>
            </a:br>
            <a:endParaRPr lang="en-US" dirty="0"/>
          </a:p>
          <a:p>
            <a:pPr marL="0" indent="0">
              <a:buNone/>
            </a:pPr>
            <a:r>
              <a:rPr lang="en-US" b="1" u="sng" dirty="0">
                <a:solidFill>
                  <a:srgbClr val="0070C0"/>
                </a:solidFill>
              </a:rPr>
              <a:t>Sphere of influence</a:t>
            </a:r>
            <a:r>
              <a:rPr lang="en-US" dirty="0">
                <a:solidFill>
                  <a:srgbClr val="0070C0"/>
                </a:solidFill>
              </a:rPr>
              <a:t>: </a:t>
            </a:r>
            <a:r>
              <a:rPr lang="en-US" dirty="0"/>
              <a:t>The area people travel from to access a service, visit or attend an event.</a:t>
            </a:r>
          </a:p>
          <a:p>
            <a:pPr marL="0" indent="0">
              <a:buNone/>
            </a:pPr>
            <a:br>
              <a:rPr lang="en-US" dirty="0"/>
            </a:br>
            <a:endParaRPr lang="en-US" dirty="0"/>
          </a:p>
        </p:txBody>
      </p:sp>
    </p:spTree>
    <p:extLst>
      <p:ext uri="{BB962C8B-B14F-4D97-AF65-F5344CB8AC3E}">
        <p14:creationId xmlns:p14="http://schemas.microsoft.com/office/powerpoint/2010/main" val="176669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a:t>
            </a:r>
          </a:p>
        </p:txBody>
      </p:sp>
      <p:sp>
        <p:nvSpPr>
          <p:cNvPr id="3" name="Content Placeholder 2"/>
          <p:cNvSpPr>
            <a:spLocks noGrp="1"/>
          </p:cNvSpPr>
          <p:nvPr>
            <p:ph idx="1"/>
          </p:nvPr>
        </p:nvSpPr>
        <p:spPr/>
        <p:txBody>
          <a:bodyPr>
            <a:normAutofit fontScale="70000" lnSpcReduction="20000"/>
          </a:bodyPr>
          <a:lstStyle/>
          <a:p>
            <a:r>
              <a:rPr lang="en-US" dirty="0"/>
              <a:t>Find out how many participating teams there were in the 2012 Olympic Games and make a note of it</a:t>
            </a:r>
          </a:p>
          <a:p>
            <a:r>
              <a:rPr lang="en-US" dirty="0"/>
              <a:t>Study the images on the next 2 slides. Write a commentary underneath </a:t>
            </a:r>
            <a:r>
              <a:rPr lang="en-US" dirty="0" err="1"/>
              <a:t>analysing</a:t>
            </a:r>
            <a:r>
              <a:rPr lang="en-US" dirty="0"/>
              <a:t> the patterns outlined. Make reference to specific continents and countries and link to rates of success.</a:t>
            </a:r>
          </a:p>
          <a:p>
            <a:r>
              <a:rPr lang="en-US" dirty="0"/>
              <a:t>We all know that USA won the most medals, with China in close second place and the UK in third position, but what happens when you re-</a:t>
            </a:r>
            <a:r>
              <a:rPr lang="en-US" dirty="0" err="1"/>
              <a:t>organise</a:t>
            </a:r>
            <a:r>
              <a:rPr lang="en-US" dirty="0"/>
              <a:t> the medal table to show the number of medals won to the total population and level of development of a country? Read </a:t>
            </a:r>
            <a:r>
              <a:rPr lang="en-US" dirty="0">
                <a:hlinkClick r:id="rId2"/>
              </a:rPr>
              <a:t>this</a:t>
            </a:r>
            <a:endParaRPr lang="en-US" dirty="0"/>
          </a:p>
          <a:p>
            <a:r>
              <a:rPr lang="en-US" b="1" u="sng" dirty="0">
                <a:solidFill>
                  <a:srgbClr val="7030A0"/>
                </a:solidFill>
              </a:rPr>
              <a:t>TOK Point</a:t>
            </a:r>
            <a:r>
              <a:rPr lang="en-US" dirty="0">
                <a:solidFill>
                  <a:srgbClr val="7030A0"/>
                </a:solidFill>
              </a:rPr>
              <a:t> - Should tables reflect population sizes and GDP? Surely, those countries with wealth and large populations will always outperform smaller poorer nations.</a:t>
            </a:r>
          </a:p>
          <a:p>
            <a:endParaRPr lang="en-US" dirty="0"/>
          </a:p>
          <a:p>
            <a:endParaRPr lang="en-US" dirty="0"/>
          </a:p>
        </p:txBody>
      </p:sp>
    </p:spTree>
    <p:extLst>
      <p:ext uri="{BB962C8B-B14F-4D97-AF65-F5344CB8AC3E}">
        <p14:creationId xmlns:p14="http://schemas.microsoft.com/office/powerpoint/2010/main" val="242190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32122" y="133973"/>
            <a:ext cx="7934325" cy="5991225"/>
          </a:xfrm>
          <a:prstGeom prst="rect">
            <a:avLst/>
          </a:prstGeom>
        </p:spPr>
      </p:pic>
    </p:spTree>
    <p:extLst>
      <p:ext uri="{BB962C8B-B14F-4D97-AF65-F5344CB8AC3E}">
        <p14:creationId xmlns:p14="http://schemas.microsoft.com/office/powerpoint/2010/main" val="3790371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5262" y="1417638"/>
            <a:ext cx="8753475" cy="4239713"/>
          </a:xfrm>
          <a:prstGeom prst="rect">
            <a:avLst/>
          </a:prstGeom>
        </p:spPr>
      </p:pic>
    </p:spTree>
    <p:extLst>
      <p:ext uri="{BB962C8B-B14F-4D97-AF65-F5344CB8AC3E}">
        <p14:creationId xmlns:p14="http://schemas.microsoft.com/office/powerpoint/2010/main" val="1089970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a:t>Athletes and Spectators and Tickets</a:t>
            </a:r>
          </a:p>
        </p:txBody>
      </p:sp>
      <p:sp>
        <p:nvSpPr>
          <p:cNvPr id="3" name="Content Placeholder 2"/>
          <p:cNvSpPr>
            <a:spLocks noGrp="1"/>
          </p:cNvSpPr>
          <p:nvPr>
            <p:ph idx="1"/>
          </p:nvPr>
        </p:nvSpPr>
        <p:spPr>
          <a:xfrm>
            <a:off x="0" y="762000"/>
            <a:ext cx="9144000" cy="5913438"/>
          </a:xfrm>
        </p:spPr>
        <p:txBody>
          <a:bodyPr>
            <a:noAutofit/>
          </a:bodyPr>
          <a:lstStyle/>
          <a:p>
            <a:r>
              <a:rPr lang="en-US" sz="1700" dirty="0">
                <a:solidFill>
                  <a:srgbClr val="C0504D"/>
                </a:solidFill>
              </a:rPr>
              <a:t>Athletes: </a:t>
            </a:r>
            <a:r>
              <a:rPr lang="en-US" sz="1700" dirty="0"/>
              <a:t>Over 10,500 athletes competed in the Olympics from all 205 member countries of the IOC. Because, the Olympics is a truly global event then the </a:t>
            </a:r>
            <a:r>
              <a:rPr lang="en-US" sz="1700" b="1" u="sng" dirty="0">
                <a:solidFill>
                  <a:srgbClr val="0070C0"/>
                </a:solidFill>
              </a:rPr>
              <a:t>sphere of influence </a:t>
            </a:r>
            <a:r>
              <a:rPr lang="en-US" sz="1700" dirty="0"/>
              <a:t>is the whole world.</a:t>
            </a:r>
            <a:endParaRPr lang="en-US" sz="1700" b="1" u="sng" dirty="0">
              <a:solidFill>
                <a:srgbClr val="0070C0"/>
              </a:solidFill>
            </a:endParaRPr>
          </a:p>
          <a:p>
            <a:pPr>
              <a:buNone/>
            </a:pPr>
            <a:endParaRPr lang="en-US" sz="1700" dirty="0"/>
          </a:p>
          <a:p>
            <a:r>
              <a:rPr lang="en-US" sz="1700" dirty="0">
                <a:solidFill>
                  <a:srgbClr val="C0504D"/>
                </a:solidFill>
              </a:rPr>
              <a:t>Spectators</a:t>
            </a:r>
            <a:r>
              <a:rPr lang="en-US" sz="1700" dirty="0"/>
              <a:t>: Nearly 9.6 million tickets went on sale for the Olympics and Paralympics. A lot of these however, were given to businesses who sometimes didn't turn up, which resulted in empty seats and people complaining. 2.1 million people attended the first 3 days of the Olympics, with an estimated 4 million people attending in total. Spectators travelled from all over the world, but the majority will came from the UK, Europe and North America. Traveling to the UK as well as finding accommodation and buying a ticket was costly so most spectators came from MEDCs.</a:t>
            </a:r>
          </a:p>
          <a:p>
            <a:r>
              <a:rPr lang="en-US" sz="1700" dirty="0">
                <a:solidFill>
                  <a:schemeClr val="accent2"/>
                </a:solidFill>
              </a:rPr>
              <a:t>Ticketing: </a:t>
            </a:r>
            <a:r>
              <a:rPr lang="en-US" sz="1700" dirty="0"/>
              <a:t>There were 9.6 million tickets for sale - 8 million for the Olympics and 1.6 million for the Paralympics. 75% of all tickets cost less than £50 and offered free travel on London transport. </a:t>
            </a:r>
          </a:p>
          <a:p>
            <a:pPr>
              <a:buNone/>
            </a:pPr>
            <a:r>
              <a:rPr lang="en-US" sz="1700" dirty="0"/>
              <a:t>	A sell-out rate of 82% for the Olympic Games and 63% for the Paralympics was estimated</a:t>
            </a:r>
          </a:p>
          <a:p>
            <a:pPr>
              <a:buNone/>
            </a:pPr>
            <a:r>
              <a:rPr lang="en-US" sz="1700" dirty="0"/>
              <a:t>	What actually happened: </a:t>
            </a:r>
          </a:p>
          <a:p>
            <a:pPr>
              <a:buNone/>
            </a:pPr>
            <a:r>
              <a:rPr lang="en-US" sz="1700" dirty="0"/>
              <a:t>	The opening ceremony sold-out TEN times over</a:t>
            </a:r>
            <a:br>
              <a:rPr lang="en-US" sz="1700" dirty="0"/>
            </a:br>
            <a:r>
              <a:rPr lang="en-US" sz="1700" dirty="0"/>
              <a:t>More than half of the 650 sessions were oversubscribed</a:t>
            </a:r>
            <a:br>
              <a:rPr lang="en-US" sz="1700" dirty="0"/>
            </a:br>
            <a:r>
              <a:rPr lang="en-US" sz="1700" dirty="0"/>
              <a:t>95% of applications came from the UK</a:t>
            </a:r>
            <a:br>
              <a:rPr lang="en-US" sz="1700" dirty="0"/>
            </a:br>
            <a:r>
              <a:rPr lang="en-US" sz="1700" dirty="0"/>
              <a:t>Tickets for the athletics started at £15 and there were 20,000 £10 tickets for the Olympic Park to watch events on big screens</a:t>
            </a:r>
          </a:p>
          <a:p>
            <a:pPr>
              <a:buNone/>
            </a:pPr>
            <a:r>
              <a:rPr lang="en-US" sz="1700" dirty="0">
                <a:hlinkClick r:id="rId2"/>
              </a:rPr>
              <a:t>http://www.dailymail.co.uk/news/article-1381223/London-2012-Olympics-20m-tickets-sold-actually-see.html</a:t>
            </a:r>
            <a:endParaRPr lang="en-US" sz="1700" dirty="0"/>
          </a:p>
          <a:p>
            <a:pPr>
              <a:buNone/>
            </a:pPr>
            <a:endParaRPr lang="en-US" sz="17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a:solidFill>
                  <a:srgbClr val="FF0000"/>
                </a:solidFill>
              </a:rPr>
              <a:t>4. The impacts (positive and negative, short-term and long-term)</a:t>
            </a:r>
            <a:br>
              <a:rPr lang="en-US" dirty="0">
                <a:solidFill>
                  <a:srgbClr val="FF0000"/>
                </a:solidFill>
              </a:rPr>
            </a:br>
            <a:endParaRPr lang="en-US" dirty="0"/>
          </a:p>
        </p:txBody>
      </p:sp>
      <p:sp>
        <p:nvSpPr>
          <p:cNvPr id="5" name="Subtitle 4"/>
          <p:cNvSpPr>
            <a:spLocks noGrp="1"/>
          </p:cNvSpPr>
          <p:nvPr>
            <p:ph type="subTitle" idx="1"/>
          </p:nvPr>
        </p:nvSpPr>
        <p:spPr/>
        <p:txBody>
          <a:bodyPr>
            <a:normAutofit fontScale="92500" lnSpcReduction="10000"/>
          </a:bodyPr>
          <a:lstStyle/>
          <a:p>
            <a:r>
              <a:rPr lang="en-US" b="1" dirty="0">
                <a:solidFill>
                  <a:srgbClr val="002060"/>
                </a:solidFill>
              </a:rPr>
              <a:t>Evaluate the short and long-term geographic costs and benefits of hosting such an event at both the local and national level.</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r>
              <a:rPr lang="en-US" sz="3200" b="1" dirty="0">
                <a:solidFill>
                  <a:srgbClr val="0070C0"/>
                </a:solidFill>
              </a:rPr>
              <a:t>Who benefits from hosting an international sporting event?</a:t>
            </a:r>
          </a:p>
        </p:txBody>
      </p:sp>
      <p:sp>
        <p:nvSpPr>
          <p:cNvPr id="3" name="Content Placeholder 2"/>
          <p:cNvSpPr>
            <a:spLocks noGrp="1"/>
          </p:cNvSpPr>
          <p:nvPr>
            <p:ph idx="1"/>
          </p:nvPr>
        </p:nvSpPr>
        <p:spPr>
          <a:xfrm>
            <a:off x="457200" y="1828800"/>
            <a:ext cx="8229600" cy="4876800"/>
          </a:xfrm>
        </p:spPr>
        <p:txBody>
          <a:bodyPr>
            <a:normAutofit fontScale="85000" lnSpcReduction="20000"/>
          </a:bodyPr>
          <a:lstStyle/>
          <a:p>
            <a:pPr>
              <a:buNone/>
            </a:pPr>
            <a:r>
              <a:rPr lang="en-US" b="1" dirty="0"/>
              <a:t>How to evaluate:</a:t>
            </a:r>
          </a:p>
          <a:p>
            <a:pPr>
              <a:buNone/>
            </a:pPr>
            <a:r>
              <a:rPr lang="en-US" dirty="0"/>
              <a:t>Consider the meaning of "benefit" in its broadest context, to include the </a:t>
            </a:r>
            <a:r>
              <a:rPr lang="en-US" b="1" dirty="0"/>
              <a:t>type of benefit, its extent, and the beneficiaries. </a:t>
            </a:r>
          </a:p>
          <a:p>
            <a:pPr>
              <a:buNone/>
            </a:pPr>
            <a:r>
              <a:rPr lang="en-US" dirty="0"/>
              <a:t>The means considering:</a:t>
            </a:r>
          </a:p>
          <a:p>
            <a:pPr>
              <a:buNone/>
            </a:pPr>
            <a:r>
              <a:rPr lang="en-US" dirty="0"/>
              <a:t>• </a:t>
            </a:r>
            <a:r>
              <a:rPr lang="en-US" b="1" dirty="0"/>
              <a:t>Benefit Type </a:t>
            </a:r>
            <a:r>
              <a:rPr lang="en-US" dirty="0"/>
              <a:t>- which might be economic, environmental or social </a:t>
            </a:r>
          </a:p>
          <a:p>
            <a:pPr>
              <a:buNone/>
            </a:pPr>
            <a:r>
              <a:rPr lang="en-US" dirty="0"/>
              <a:t>• </a:t>
            </a:r>
            <a:r>
              <a:rPr lang="en-US" b="1" dirty="0"/>
              <a:t>Extent</a:t>
            </a:r>
            <a:r>
              <a:rPr lang="en-US" dirty="0"/>
              <a:t> - The area affected, which might be the country, region, city or local area </a:t>
            </a:r>
          </a:p>
          <a:p>
            <a:pPr>
              <a:buNone/>
            </a:pPr>
            <a:r>
              <a:rPr lang="en-US" dirty="0"/>
              <a:t>• </a:t>
            </a:r>
            <a:r>
              <a:rPr lang="en-US" b="1" dirty="0"/>
              <a:t>The People </a:t>
            </a:r>
            <a:r>
              <a:rPr lang="en-US" dirty="0"/>
              <a:t>- Those who stand to lose and gain from the development. </a:t>
            </a:r>
          </a:p>
          <a:p>
            <a:pPr>
              <a:buNone/>
            </a:pPr>
            <a:r>
              <a:rPr lang="en-US" dirty="0"/>
              <a:t>• </a:t>
            </a:r>
            <a:r>
              <a:rPr lang="en-US" b="1" dirty="0"/>
              <a:t>Time</a:t>
            </a:r>
            <a:r>
              <a:rPr lang="en-US" dirty="0"/>
              <a:t> - These benefits may be short, medium or long term.</a:t>
            </a:r>
          </a:p>
        </p:txBody>
      </p:sp>
      <p:sp>
        <p:nvSpPr>
          <p:cNvPr id="4" name="TextBox 3"/>
          <p:cNvSpPr txBox="1"/>
          <p:nvPr/>
        </p:nvSpPr>
        <p:spPr>
          <a:xfrm>
            <a:off x="5715000" y="609600"/>
            <a:ext cx="3276600" cy="1477328"/>
          </a:xfrm>
          <a:prstGeom prst="rect">
            <a:avLst/>
          </a:prstGeom>
          <a:noFill/>
        </p:spPr>
        <p:txBody>
          <a:bodyPr wrap="square" rtlCol="0">
            <a:spAutoFit/>
          </a:bodyPr>
          <a:lstStyle/>
          <a:p>
            <a:r>
              <a:rPr lang="en-US" b="1" dirty="0">
                <a:solidFill>
                  <a:srgbClr val="FF0000"/>
                </a:solidFill>
              </a:rPr>
              <a:t>Objective: Evaluate the short and long-term geographic costs and benefits of hosting such an event at both the local and national level.</a:t>
            </a:r>
            <a:endParaRPr lang="en-US" b="1" dirty="0"/>
          </a:p>
        </p:txBody>
      </p:sp>
      <p:sp>
        <p:nvSpPr>
          <p:cNvPr id="5" name="TextBox 4"/>
          <p:cNvSpPr txBox="1"/>
          <p:nvPr/>
        </p:nvSpPr>
        <p:spPr>
          <a:xfrm>
            <a:off x="228600" y="838200"/>
            <a:ext cx="3657600" cy="923330"/>
          </a:xfrm>
          <a:prstGeom prst="rect">
            <a:avLst/>
          </a:prstGeom>
          <a:noFill/>
        </p:spPr>
        <p:txBody>
          <a:bodyPr wrap="square" rtlCol="0">
            <a:spAutoFit/>
          </a:bodyPr>
          <a:lstStyle/>
          <a:p>
            <a:r>
              <a:rPr lang="en-US" dirty="0"/>
              <a:t>Command term: </a:t>
            </a:r>
            <a:r>
              <a:rPr lang="en-US" b="1" dirty="0">
                <a:solidFill>
                  <a:srgbClr val="FF0000"/>
                </a:solidFill>
              </a:rPr>
              <a:t>‘Evaluate’ - </a:t>
            </a:r>
            <a:r>
              <a:rPr lang="en-US" dirty="0">
                <a:solidFill>
                  <a:srgbClr val="0070C0"/>
                </a:solidFill>
              </a:rPr>
              <a:t>to make an appraisal by weighing up the strengths and limitations.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F3230-6503-F14E-A367-648F11FB4184}"/>
              </a:ext>
            </a:extLst>
          </p:cNvPr>
          <p:cNvSpPr>
            <a:spLocks noGrp="1"/>
          </p:cNvSpPr>
          <p:nvPr>
            <p:ph type="title"/>
          </p:nvPr>
        </p:nvSpPr>
        <p:spPr/>
        <p:txBody>
          <a:bodyPr>
            <a:normAutofit fontScale="90000"/>
          </a:bodyPr>
          <a:lstStyle/>
          <a:p>
            <a:br>
              <a:rPr lang="en-US" b="1" u="sng" dirty="0"/>
            </a:br>
            <a:r>
              <a:rPr lang="en-US" b="1" u="sng" dirty="0"/>
              <a:t>Task: C</a:t>
            </a:r>
            <a:r>
              <a:rPr lang="en-US" dirty="0"/>
              <a:t>reate a case study for either the London 2012 Olympics or the Rio 2016 Olympics</a:t>
            </a:r>
            <a:br>
              <a:rPr lang="en-US" dirty="0"/>
            </a:br>
            <a:endParaRPr lang="en-US" dirty="0"/>
          </a:p>
        </p:txBody>
      </p:sp>
      <p:sp>
        <p:nvSpPr>
          <p:cNvPr id="3" name="Content Placeholder 2">
            <a:extLst>
              <a:ext uri="{FF2B5EF4-FFF2-40B4-BE49-F238E27FC236}">
                <a16:creationId xmlns:a16="http://schemas.microsoft.com/office/drawing/2014/main" id="{495AC5EC-A8A2-5944-A079-416E640A8F1B}"/>
              </a:ext>
            </a:extLst>
          </p:cNvPr>
          <p:cNvSpPr>
            <a:spLocks noGrp="1"/>
          </p:cNvSpPr>
          <p:nvPr>
            <p:ph idx="1"/>
          </p:nvPr>
        </p:nvSpPr>
        <p:spPr/>
        <p:txBody>
          <a:bodyPr>
            <a:normAutofit fontScale="55000" lnSpcReduction="20000"/>
          </a:bodyPr>
          <a:lstStyle/>
          <a:p>
            <a:br>
              <a:rPr lang="en-US" dirty="0"/>
            </a:br>
            <a:r>
              <a:rPr lang="en-US" b="1" dirty="0"/>
              <a:t>Success criteria: </a:t>
            </a:r>
            <a:r>
              <a:rPr lang="en-US" dirty="0"/>
              <a:t>Include background information about the location- i.e. development, location, environmental factors </a:t>
            </a:r>
            <a:r>
              <a:rPr lang="en-US" dirty="0" err="1"/>
              <a:t>etc</a:t>
            </a:r>
            <a:endParaRPr lang="en-US" dirty="0"/>
          </a:p>
          <a:p>
            <a:r>
              <a:rPr lang="en-US" dirty="0"/>
              <a:t>Include the economic impacts (both negative and positive)</a:t>
            </a:r>
          </a:p>
          <a:p>
            <a:r>
              <a:rPr lang="en-US" dirty="0"/>
              <a:t>Include the social impacts (both negative and positive)</a:t>
            </a:r>
          </a:p>
          <a:p>
            <a:r>
              <a:rPr lang="en-US" dirty="0"/>
              <a:t>Include the environmental impacts (both negative and positive)</a:t>
            </a:r>
          </a:p>
          <a:p>
            <a:r>
              <a:rPr lang="en-US" dirty="0"/>
              <a:t>Include the political impacts (both negative and positive)</a:t>
            </a:r>
          </a:p>
          <a:p>
            <a:r>
              <a:rPr lang="en-US" dirty="0"/>
              <a:t>What are the different views of holding the Olympic  games?</a:t>
            </a:r>
          </a:p>
          <a:p>
            <a:r>
              <a:rPr lang="en-US" dirty="0"/>
              <a:t>Were the impacts felt locally, nationally, internationally? </a:t>
            </a:r>
          </a:p>
          <a:p>
            <a:r>
              <a:rPr lang="en-US" dirty="0"/>
              <a:t>​Include specific case study detail</a:t>
            </a:r>
          </a:p>
          <a:p>
            <a:r>
              <a:rPr lang="en-US" dirty="0"/>
              <a:t> </a:t>
            </a:r>
          </a:p>
          <a:p>
            <a:endParaRPr lang="en-US" dirty="0"/>
          </a:p>
          <a:p>
            <a:pPr marL="0" indent="0">
              <a:buNone/>
            </a:pPr>
            <a:r>
              <a:rPr lang="en-US" dirty="0"/>
              <a:t>Assessment essay: "</a:t>
            </a:r>
            <a:r>
              <a:rPr lang="en-US" b="1" u="sng" dirty="0"/>
              <a:t>The benefits of holding an international sporting event always outweigh the costs". Discuss this statement using appropriate examples (10)</a:t>
            </a:r>
            <a:br>
              <a:rPr lang="en-US" dirty="0"/>
            </a:br>
            <a:endParaRPr lang="en-US" dirty="0"/>
          </a:p>
        </p:txBody>
      </p:sp>
    </p:spTree>
    <p:extLst>
      <p:ext uri="{BB962C8B-B14F-4D97-AF65-F5344CB8AC3E}">
        <p14:creationId xmlns:p14="http://schemas.microsoft.com/office/powerpoint/2010/main" val="3017836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The impacts (positive and negative, short-term and long-term)</a:t>
            </a:r>
            <a:br>
              <a:rPr lang="en-US" dirty="0">
                <a:solidFill>
                  <a:srgbClr val="FF0000"/>
                </a:solidFill>
              </a:rPr>
            </a:br>
            <a:endParaRPr lang="en-US" dirty="0"/>
          </a:p>
        </p:txBody>
      </p:sp>
      <p:sp>
        <p:nvSpPr>
          <p:cNvPr id="3" name="Content Placeholder 2"/>
          <p:cNvSpPr>
            <a:spLocks noGrp="1"/>
          </p:cNvSpPr>
          <p:nvPr>
            <p:ph idx="1"/>
          </p:nvPr>
        </p:nvSpPr>
        <p:spPr/>
        <p:txBody>
          <a:bodyPr/>
          <a:lstStyle/>
          <a:p>
            <a:r>
              <a:rPr lang="en-US" dirty="0"/>
              <a:t>Watch the two videos below and make a note of the local costs and benefits associated with bringing the Olympics to this part of London.</a:t>
            </a:r>
          </a:p>
          <a:p>
            <a:pPr marL="0" indent="0">
              <a:buNone/>
            </a:pPr>
            <a:r>
              <a:rPr lang="en-US" b="1" dirty="0">
                <a:hlinkClick r:id="rId2"/>
              </a:rPr>
              <a:t>London 2012: Legacy</a:t>
            </a:r>
            <a:endParaRPr lang="en-US" b="1" dirty="0"/>
          </a:p>
          <a:p>
            <a:pPr marL="0" indent="0">
              <a:buNone/>
            </a:pPr>
            <a:r>
              <a:rPr lang="en-US" b="1" dirty="0">
                <a:hlinkClick r:id="rId3"/>
              </a:rPr>
              <a:t>Counting the Cost - The cost of the London Olympics </a:t>
            </a:r>
            <a:endParaRPr lang="en-US" b="1"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4143375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London 2012 Sustainability Plan</a:t>
            </a:r>
            <a:endParaRPr lang="en-US" dirty="0"/>
          </a:p>
        </p:txBody>
      </p:sp>
      <p:sp>
        <p:nvSpPr>
          <p:cNvPr id="3" name="Content Placeholder 2"/>
          <p:cNvSpPr>
            <a:spLocks noGrp="1"/>
          </p:cNvSpPr>
          <p:nvPr>
            <p:ph idx="1"/>
          </p:nvPr>
        </p:nvSpPr>
        <p:spPr>
          <a:xfrm>
            <a:off x="457200" y="1417638"/>
            <a:ext cx="8458200" cy="5059362"/>
          </a:xfrm>
        </p:spPr>
        <p:txBody>
          <a:bodyPr>
            <a:normAutofit fontScale="62500" lnSpcReduction="20000"/>
          </a:bodyPr>
          <a:lstStyle/>
          <a:p>
            <a:pPr>
              <a:buNone/>
            </a:pPr>
            <a:endParaRPr lang="en-US" b="1" u="sng" dirty="0">
              <a:solidFill>
                <a:srgbClr val="0070C0"/>
              </a:solidFill>
            </a:endParaRPr>
          </a:p>
          <a:p>
            <a:pPr>
              <a:buNone/>
            </a:pPr>
            <a:r>
              <a:rPr lang="en-US" sz="4500" b="1" dirty="0">
                <a:solidFill>
                  <a:srgbClr val="0070C0"/>
                </a:solidFill>
              </a:rPr>
              <a:t>The 2012 Olympic Games aimed to be </a:t>
            </a:r>
            <a:r>
              <a:rPr lang="en-US" sz="4500" b="1" u="sng" dirty="0">
                <a:solidFill>
                  <a:srgbClr val="0070C0"/>
                </a:solidFill>
              </a:rPr>
              <a:t>sustainable</a:t>
            </a:r>
          </a:p>
          <a:p>
            <a:pPr>
              <a:buNone/>
            </a:pPr>
            <a:r>
              <a:rPr lang="en-US" dirty="0"/>
              <a:t>The Sustainability Plan focuses on five key themes:</a:t>
            </a:r>
          </a:p>
          <a:p>
            <a:pPr>
              <a:buNone/>
            </a:pPr>
            <a:r>
              <a:rPr lang="en-US" dirty="0"/>
              <a:t> </a:t>
            </a:r>
          </a:p>
          <a:p>
            <a:pPr>
              <a:buNone/>
            </a:pPr>
            <a:r>
              <a:rPr lang="en-US" dirty="0"/>
              <a:t>1. </a:t>
            </a:r>
            <a:r>
              <a:rPr lang="en-US" b="1" dirty="0"/>
              <a:t>Climate change:</a:t>
            </a:r>
            <a:r>
              <a:rPr lang="en-US" dirty="0"/>
              <a:t> </a:t>
            </a:r>
            <a:r>
              <a:rPr lang="en-US" dirty="0" err="1"/>
              <a:t>minimising</a:t>
            </a:r>
            <a:r>
              <a:rPr lang="en-US" dirty="0"/>
              <a:t> greenhouse gas emissions and ensuring legacy facilities are able to cope with the impacts of climate change.</a:t>
            </a:r>
          </a:p>
          <a:p>
            <a:pPr>
              <a:buNone/>
            </a:pPr>
            <a:r>
              <a:rPr lang="en-US" dirty="0"/>
              <a:t>2. </a:t>
            </a:r>
            <a:r>
              <a:rPr lang="en-US" b="1" dirty="0"/>
              <a:t>Waste:</a:t>
            </a:r>
            <a:r>
              <a:rPr lang="en-US" dirty="0"/>
              <a:t> </a:t>
            </a:r>
            <a:r>
              <a:rPr lang="en-US" dirty="0" err="1"/>
              <a:t>minimising</a:t>
            </a:r>
            <a:r>
              <a:rPr lang="en-US" dirty="0"/>
              <a:t> waste at every stage of the project, ensuring no waste is sent to landfill during Games-time, and encouraging the development of new waste processing infrastructure in East London.</a:t>
            </a:r>
          </a:p>
          <a:p>
            <a:pPr>
              <a:buNone/>
            </a:pPr>
            <a:r>
              <a:rPr lang="en-US" dirty="0"/>
              <a:t>3. </a:t>
            </a:r>
            <a:r>
              <a:rPr lang="en-US" b="1" dirty="0"/>
              <a:t>Biodiversity:</a:t>
            </a:r>
            <a:r>
              <a:rPr lang="en-US" dirty="0"/>
              <a:t> </a:t>
            </a:r>
            <a:r>
              <a:rPr lang="en-US" dirty="0" err="1"/>
              <a:t>minimising</a:t>
            </a:r>
            <a:r>
              <a:rPr lang="en-US" dirty="0"/>
              <a:t> the impact of the Games on wildlife and their habitats in and around Games venues, leaving a legacy of enhanced habitats where we can e.g. the Olympic Park.</a:t>
            </a:r>
          </a:p>
          <a:p>
            <a:pPr>
              <a:buNone/>
            </a:pPr>
            <a:r>
              <a:rPr lang="en-US" dirty="0"/>
              <a:t>4. </a:t>
            </a:r>
            <a:r>
              <a:rPr lang="en-US" b="1" dirty="0"/>
              <a:t>Inclusion:</a:t>
            </a:r>
            <a:r>
              <a:rPr lang="en-US" dirty="0"/>
              <a:t> Promoting access for all and celebrating the diversity of London and the UK, creating new employment, training and business opportunities.</a:t>
            </a:r>
          </a:p>
          <a:p>
            <a:pPr>
              <a:buNone/>
            </a:pPr>
            <a:r>
              <a:rPr lang="en-US" dirty="0"/>
              <a:t>5. </a:t>
            </a:r>
            <a:r>
              <a:rPr lang="en-US" b="1" dirty="0"/>
              <a:t>Healthy living:</a:t>
            </a:r>
            <a:r>
              <a:rPr lang="en-US" dirty="0"/>
              <a:t> Inspiring people across the country to take up sport and develop active, healthy and sustainable lifestyles.</a:t>
            </a:r>
          </a:p>
          <a:p>
            <a:endParaRPr lang="en-US" dirty="0"/>
          </a:p>
        </p:txBody>
      </p:sp>
      <p:pic>
        <p:nvPicPr>
          <p:cNvPr id="4" name="Picture 19" descr="2012LogoPA_228x318"/>
          <p:cNvPicPr>
            <a:picLocks noChangeAspect="1" noChangeArrowheads="1"/>
          </p:cNvPicPr>
          <p:nvPr/>
        </p:nvPicPr>
        <p:blipFill>
          <a:blip r:embed="rId2"/>
          <a:srcRect/>
          <a:stretch>
            <a:fillRect/>
          </a:stretch>
        </p:blipFill>
        <p:spPr bwMode="auto">
          <a:xfrm>
            <a:off x="8151813" y="5549867"/>
            <a:ext cx="763587" cy="92713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rgbClr val="0070C0"/>
                </a:solidFill>
              </a:rPr>
              <a:t>Newham</a:t>
            </a:r>
            <a:r>
              <a:rPr lang="en-US" b="1" dirty="0">
                <a:solidFill>
                  <a:srgbClr val="0070C0"/>
                </a:solidFill>
              </a:rPr>
              <a:t>: The area that will be </a:t>
            </a:r>
            <a:r>
              <a:rPr lang="en-US" b="1" u="sng" dirty="0">
                <a:solidFill>
                  <a:srgbClr val="0070C0"/>
                </a:solidFill>
              </a:rPr>
              <a:t>regenerated</a:t>
            </a:r>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err="1"/>
              <a:t>Newham</a:t>
            </a:r>
            <a:r>
              <a:rPr lang="en-US" dirty="0"/>
              <a:t> was selected because it gave the borough a chance to be regenerated and had a large area of available land.</a:t>
            </a:r>
          </a:p>
          <a:p>
            <a:r>
              <a:rPr lang="en-US" dirty="0"/>
              <a:t> </a:t>
            </a:r>
            <a:r>
              <a:rPr lang="en-US" dirty="0" err="1"/>
              <a:t>Newham</a:t>
            </a:r>
            <a:r>
              <a:rPr lang="en-US" dirty="0"/>
              <a:t> was a very important location for industry 100 years ago. However, as ships became bigger and the River Thames less useful and as manufacturing moves overseas </a:t>
            </a:r>
            <a:r>
              <a:rPr lang="en-US" dirty="0" err="1"/>
              <a:t>Newham</a:t>
            </a:r>
            <a:r>
              <a:rPr lang="en-US" dirty="0"/>
              <a:t> went into decline. </a:t>
            </a:r>
          </a:p>
          <a:p>
            <a:r>
              <a:rPr lang="en-US" dirty="0"/>
              <a:t>Factories became derelict and unemployment went up. Now though with the arrival of the Olympics areas of </a:t>
            </a:r>
            <a:r>
              <a:rPr lang="en-US" dirty="0" err="1"/>
              <a:t>brownfield</a:t>
            </a:r>
            <a:r>
              <a:rPr lang="en-US" dirty="0"/>
              <a:t> land have been cleaned and built on and residents are finding jobs in construction and Olympic preparation.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Newham</a:t>
            </a:r>
            <a:endParaRPr lang="en-US" dirty="0"/>
          </a:p>
        </p:txBody>
      </p:sp>
      <p:pic>
        <p:nvPicPr>
          <p:cNvPr id="4" name="Content Placeholder 3" descr="Screen shot 2012-03-10 at 6.37.58 AM.png"/>
          <p:cNvPicPr>
            <a:picLocks noGrp="1" noChangeAspect="1"/>
          </p:cNvPicPr>
          <p:nvPr>
            <p:ph idx="1"/>
          </p:nvPr>
        </p:nvPicPr>
        <p:blipFill>
          <a:blip r:embed="rId2"/>
          <a:stretch>
            <a:fillRect/>
          </a:stretch>
        </p:blipFill>
        <p:spPr>
          <a:xfrm>
            <a:off x="2258101" y="1600200"/>
            <a:ext cx="4627797"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81000" y="533400"/>
            <a:ext cx="8316913" cy="5786200"/>
          </a:xfrm>
          <a:prstGeom prst="rect">
            <a:avLst/>
          </a:prstGeom>
          <a:noFill/>
          <a:ln w="9525">
            <a:noFill/>
            <a:miter lim="800000"/>
            <a:headEnd/>
            <a:tailEnd/>
          </a:ln>
          <a:effectLst/>
        </p:spPr>
        <p:txBody>
          <a:bodyPr>
            <a:prstTxWarp prst="textNoShape">
              <a:avLst/>
            </a:prstTxWarp>
            <a:spAutoFit/>
          </a:bodyPr>
          <a:lstStyle/>
          <a:p>
            <a:pPr algn="l"/>
            <a:r>
              <a:rPr lang="en-GB" sz="3200" b="1" dirty="0">
                <a:solidFill>
                  <a:srgbClr val="000099"/>
                </a:solidFill>
                <a:effectLst>
                  <a:outerShdw blurRad="38100" dist="38100" dir="2700000" algn="tl">
                    <a:srgbClr val="000000"/>
                  </a:outerShdw>
                </a:effectLst>
                <a:latin typeface="Arial" charset="0"/>
              </a:rPr>
              <a:t>Regeneration</a:t>
            </a:r>
          </a:p>
          <a:p>
            <a:pPr algn="l"/>
            <a:endParaRPr lang="en-GB" sz="3200" b="1" dirty="0">
              <a:solidFill>
                <a:srgbClr val="000099"/>
              </a:solidFill>
              <a:effectLst>
                <a:outerShdw blurRad="38100" dist="38100" dir="2700000" algn="tl">
                  <a:srgbClr val="000000"/>
                </a:outerShdw>
              </a:effectLst>
              <a:latin typeface="Arial" charset="0"/>
            </a:endParaRPr>
          </a:p>
          <a:p>
            <a:pPr algn="l"/>
            <a:r>
              <a:rPr lang="en-GB" i="1" dirty="0">
                <a:solidFill>
                  <a:srgbClr val="000099"/>
                </a:solidFill>
                <a:latin typeface="Arial" charset="0"/>
                <a:ea typeface="Times New Roman" charset="0"/>
                <a:cs typeface="Times New Roman" charset="0"/>
              </a:rPr>
              <a:t>Several Olympic bids now have been used to regenerate urban areas. Barcelona began the process in the mid-1980s, and now London’s vision for 2012 is the regeneration of one of the poorest parts of the UK.</a:t>
            </a:r>
          </a:p>
          <a:p>
            <a:pPr algn="l"/>
            <a:endParaRPr lang="en-GB" i="1" dirty="0">
              <a:solidFill>
                <a:srgbClr val="000099"/>
              </a:solidFill>
              <a:latin typeface="Arial" charset="0"/>
              <a:ea typeface="Times New Roman" charset="0"/>
              <a:cs typeface="Times New Roman" charset="0"/>
            </a:endParaRPr>
          </a:p>
          <a:p>
            <a:pPr algn="l"/>
            <a:r>
              <a:rPr lang="en-GB" i="1" dirty="0">
                <a:solidFill>
                  <a:srgbClr val="000099"/>
                </a:solidFill>
                <a:latin typeface="Arial" charset="0"/>
                <a:ea typeface="Times New Roman" charset="0"/>
                <a:cs typeface="Times New Roman" charset="0"/>
              </a:rPr>
              <a:t>Developments like this are – </a:t>
            </a:r>
          </a:p>
          <a:p>
            <a:pPr algn="l">
              <a:buFontTx/>
              <a:buChar char="•"/>
            </a:pPr>
            <a:r>
              <a:rPr lang="en-GB" i="1" dirty="0">
                <a:solidFill>
                  <a:srgbClr val="000099"/>
                </a:solidFill>
                <a:latin typeface="Arial" charset="0"/>
                <a:ea typeface="Times New Roman" charset="0"/>
                <a:cs typeface="Times New Roman" charset="0"/>
              </a:rPr>
              <a:t>   Usually large-scale</a:t>
            </a:r>
          </a:p>
          <a:p>
            <a:pPr algn="l">
              <a:buFontTx/>
              <a:buChar char="•"/>
            </a:pPr>
            <a:r>
              <a:rPr lang="en-GB" i="1" dirty="0">
                <a:solidFill>
                  <a:srgbClr val="000099"/>
                </a:solidFill>
                <a:latin typeface="Arial" charset="0"/>
                <a:ea typeface="Times New Roman" charset="0"/>
                <a:cs typeface="Times New Roman" charset="0"/>
              </a:rPr>
              <a:t>   Developed centrally by governments with a mix of private </a:t>
            </a:r>
          </a:p>
          <a:p>
            <a:pPr algn="l"/>
            <a:r>
              <a:rPr lang="en-GB" i="1" dirty="0">
                <a:solidFill>
                  <a:srgbClr val="000099"/>
                </a:solidFill>
                <a:latin typeface="Arial" charset="0"/>
                <a:ea typeface="Times New Roman" charset="0"/>
                <a:cs typeface="Times New Roman" charset="0"/>
              </a:rPr>
              <a:t>    capital and government investment. </a:t>
            </a:r>
          </a:p>
          <a:p>
            <a:pPr algn="l">
              <a:buFontTx/>
              <a:buChar char="•"/>
            </a:pPr>
            <a:r>
              <a:rPr lang="en-GB" i="1" dirty="0">
                <a:solidFill>
                  <a:srgbClr val="000099"/>
                </a:solidFill>
                <a:latin typeface="Arial" charset="0"/>
                <a:ea typeface="Times New Roman" charset="0"/>
                <a:cs typeface="Times New Roman" charset="0"/>
              </a:rPr>
              <a:t>   Presented as projects for environmental remediation </a:t>
            </a:r>
          </a:p>
          <a:p>
            <a:pPr algn="l"/>
            <a:r>
              <a:rPr lang="en-GB" i="1" dirty="0">
                <a:solidFill>
                  <a:srgbClr val="000099"/>
                </a:solidFill>
                <a:latin typeface="Arial" charset="0"/>
                <a:ea typeface="Times New Roman" charset="0"/>
                <a:cs typeface="Times New Roman" charset="0"/>
              </a:rPr>
              <a:t>    (e.g. Sydney 2000) or socio-economic regeneration </a:t>
            </a:r>
          </a:p>
          <a:p>
            <a:pPr algn="l"/>
            <a:r>
              <a:rPr lang="en-GB" i="1" dirty="0">
                <a:solidFill>
                  <a:srgbClr val="000099"/>
                </a:solidFill>
                <a:latin typeface="Arial" charset="0"/>
                <a:ea typeface="Times New Roman" charset="0"/>
                <a:cs typeface="Times New Roman" charset="0"/>
              </a:rPr>
              <a:t>    (e.g. London 2012).</a:t>
            </a:r>
          </a:p>
          <a:p>
            <a:pPr algn="l"/>
            <a:endParaRPr lang="en-GB" i="1" dirty="0">
              <a:solidFill>
                <a:srgbClr val="000099"/>
              </a:solidFill>
              <a:latin typeface="Arial" charset="0"/>
              <a:ea typeface="Times New Roman" charset="0"/>
              <a:cs typeface="Times New Roman" charset="0"/>
            </a:endParaRPr>
          </a:p>
          <a:p>
            <a:r>
              <a:rPr lang="en-GB" i="1" dirty="0">
                <a:solidFill>
                  <a:srgbClr val="000099"/>
                </a:solidFill>
                <a:latin typeface="Arial" charset="0"/>
                <a:ea typeface="Times New Roman" charset="0"/>
                <a:cs typeface="Times New Roman" charset="0"/>
              </a:rPr>
              <a:t>But are such ‘urban flagship’ developments sustainable? </a:t>
            </a:r>
          </a:p>
          <a:p>
            <a:endParaRPr lang="en-GB" i="1" dirty="0">
              <a:solidFill>
                <a:srgbClr val="000099"/>
              </a:solidFill>
              <a:latin typeface="Arial" charset="0"/>
              <a:ea typeface="Times New Roman" charset="0"/>
              <a:cs typeface="Times New Roman" charset="0"/>
            </a:endParaRPr>
          </a:p>
          <a:p>
            <a:r>
              <a:rPr lang="en-US" dirty="0">
                <a:hlinkClick r:id="rId3"/>
              </a:rPr>
              <a:t>http://www.youtube.com/watch?v=JTS1FAgc7Vo</a:t>
            </a:r>
            <a:endParaRPr lang="en-GB" i="1" dirty="0">
              <a:solidFill>
                <a:srgbClr val="000099"/>
              </a:solidFill>
              <a:latin typeface="Arial" charset="0"/>
              <a:ea typeface="Times New Roman" charset="0"/>
              <a:cs typeface="Times New Roman" charset="0"/>
            </a:endParaRPr>
          </a:p>
          <a:p>
            <a:endParaRPr lang="en-GB" i="1" dirty="0">
              <a:solidFill>
                <a:srgbClr val="000099"/>
              </a:solidFill>
              <a:latin typeface="Arial" charset="0"/>
              <a:ea typeface="Times New Roman" charset="0"/>
              <a:cs typeface="Times New Roman" charset="0"/>
            </a:endParaRPr>
          </a:p>
          <a:p>
            <a:endParaRPr lang="en-GB" i="1" dirty="0">
              <a:solidFill>
                <a:srgbClr val="000099"/>
              </a:solidFill>
              <a:latin typeface="Arial" charset="0"/>
              <a:ea typeface="Times New Roman" charset="0"/>
              <a:cs typeface="Times New Roman" charset="0"/>
            </a:endParaRPr>
          </a:p>
          <a:p>
            <a:pPr algn="l"/>
            <a:endParaRPr lang="en-US" i="1" dirty="0">
              <a:solidFill>
                <a:srgbClr val="000099"/>
              </a:solidFill>
              <a:latin typeface="Arial" charset="0"/>
              <a:ea typeface="Times New Roman" charset="0"/>
              <a:cs typeface="Times New Roman"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57200" y="1524000"/>
            <a:ext cx="8321675" cy="4108450"/>
          </a:xfrm>
          <a:prstGeom prst="rect">
            <a:avLst/>
          </a:prstGeom>
          <a:noFill/>
          <a:ln w="9525">
            <a:noFill/>
            <a:miter lim="800000"/>
            <a:headEnd/>
            <a:tailEnd/>
          </a:ln>
          <a:effectLst/>
        </p:spPr>
        <p:txBody>
          <a:bodyPr>
            <a:prstTxWarp prst="textNoShape">
              <a:avLst/>
            </a:prstTxWarp>
            <a:spAutoFit/>
          </a:bodyPr>
          <a:lstStyle/>
          <a:p>
            <a:pPr algn="l"/>
            <a:r>
              <a:rPr lang="en-GB">
                <a:solidFill>
                  <a:srgbClr val="000099"/>
                </a:solidFill>
                <a:latin typeface="Arial" charset="0"/>
                <a:ea typeface="Times New Roman" charset="0"/>
                <a:cs typeface="Times New Roman" charset="0"/>
              </a:rPr>
              <a:t>The Olympics should provide …</a:t>
            </a:r>
          </a:p>
          <a:p>
            <a:pPr algn="l"/>
            <a:endParaRPr lang="en-GB">
              <a:solidFill>
                <a:srgbClr val="000099"/>
              </a:solidFill>
              <a:latin typeface="Arial" charset="0"/>
              <a:ea typeface="Times New Roman" charset="0"/>
              <a:cs typeface="Times New Roman" charset="0"/>
            </a:endParaRPr>
          </a:p>
          <a:p>
            <a:pPr algn="l"/>
            <a:r>
              <a:rPr lang="en-GB">
                <a:solidFill>
                  <a:srgbClr val="000099"/>
                </a:solidFill>
                <a:latin typeface="Arial" charset="0"/>
                <a:ea typeface="Times New Roman" charset="0"/>
                <a:cs typeface="Times New Roman" charset="0"/>
              </a:rPr>
              <a:t>“sustainable environmental legacies, such as </a:t>
            </a:r>
          </a:p>
          <a:p>
            <a:pPr algn="l"/>
            <a:endParaRPr lang="en-GB">
              <a:solidFill>
                <a:srgbClr val="000099"/>
              </a:solidFill>
              <a:latin typeface="Arial" charset="0"/>
              <a:ea typeface="Times New Roman" charset="0"/>
              <a:cs typeface="Times New Roman" charset="0"/>
            </a:endParaRPr>
          </a:p>
          <a:p>
            <a:pPr algn="l">
              <a:buFontTx/>
              <a:buChar char="•"/>
            </a:pPr>
            <a:r>
              <a:rPr lang="en-GB">
                <a:solidFill>
                  <a:srgbClr val="000099"/>
                </a:solidFill>
                <a:latin typeface="Arial" charset="0"/>
                <a:ea typeface="Times New Roman" charset="0"/>
                <a:cs typeface="Times New Roman" charset="0"/>
              </a:rPr>
              <a:t>    rehabilitated and revitalized sites, </a:t>
            </a:r>
          </a:p>
          <a:p>
            <a:pPr algn="l">
              <a:buFontTx/>
              <a:buChar char="•"/>
            </a:pPr>
            <a:r>
              <a:rPr lang="en-GB">
                <a:solidFill>
                  <a:srgbClr val="000099"/>
                </a:solidFill>
                <a:latin typeface="Arial" charset="0"/>
                <a:ea typeface="Times New Roman" charset="0"/>
                <a:cs typeface="Times New Roman" charset="0"/>
              </a:rPr>
              <a:t>    increased environmental awareness, </a:t>
            </a:r>
          </a:p>
          <a:p>
            <a:pPr algn="l">
              <a:buFontTx/>
              <a:buChar char="•"/>
            </a:pPr>
            <a:r>
              <a:rPr lang="en-GB">
                <a:solidFill>
                  <a:srgbClr val="000099"/>
                </a:solidFill>
                <a:latin typeface="Arial" charset="0"/>
                <a:ea typeface="Times New Roman" charset="0"/>
                <a:cs typeface="Times New Roman" charset="0"/>
              </a:rPr>
              <a:t>    improved environmental policies and practices,</a:t>
            </a:r>
          </a:p>
          <a:p>
            <a:pPr algn="l">
              <a:buFontTx/>
              <a:buChar char="•"/>
            </a:pPr>
            <a:r>
              <a:rPr lang="en-GB">
                <a:solidFill>
                  <a:srgbClr val="000099"/>
                </a:solidFill>
                <a:latin typeface="Arial" charset="0"/>
                <a:ea typeface="Times New Roman" charset="0"/>
                <a:cs typeface="Times New Roman" charset="0"/>
              </a:rPr>
              <a:t>    further encouragement and facilitation of strong </a:t>
            </a:r>
          </a:p>
          <a:p>
            <a:pPr algn="l"/>
            <a:r>
              <a:rPr lang="en-GB">
                <a:solidFill>
                  <a:srgbClr val="000099"/>
                </a:solidFill>
                <a:latin typeface="Arial" charset="0"/>
                <a:ea typeface="Times New Roman" charset="0"/>
                <a:cs typeface="Times New Roman" charset="0"/>
              </a:rPr>
              <a:t>     environmental actions, technology and product </a:t>
            </a:r>
          </a:p>
          <a:p>
            <a:pPr algn="l"/>
            <a:r>
              <a:rPr lang="en-GB">
                <a:solidFill>
                  <a:srgbClr val="000099"/>
                </a:solidFill>
                <a:latin typeface="Arial" charset="0"/>
                <a:ea typeface="Times New Roman" charset="0"/>
                <a:cs typeface="Times New Roman" charset="0"/>
              </a:rPr>
              <a:t>     development in a city, country and beyond, through the </a:t>
            </a:r>
          </a:p>
          <a:p>
            <a:pPr algn="l"/>
            <a:r>
              <a:rPr lang="en-GB">
                <a:solidFill>
                  <a:srgbClr val="000099"/>
                </a:solidFill>
                <a:latin typeface="Arial" charset="0"/>
                <a:ea typeface="Times New Roman" charset="0"/>
                <a:cs typeface="Times New Roman" charset="0"/>
              </a:rPr>
              <a:t>     educational value of good example.”</a:t>
            </a:r>
            <a:endParaRPr lang="en-US">
              <a:solidFill>
                <a:srgbClr val="000099"/>
              </a:solidFill>
              <a:latin typeface="Arial" charset="0"/>
            </a:endParaRPr>
          </a:p>
        </p:txBody>
      </p:sp>
      <p:sp>
        <p:nvSpPr>
          <p:cNvPr id="55299" name="Text Box 3"/>
          <p:cNvSpPr txBox="1">
            <a:spLocks noChangeArrowheads="1"/>
          </p:cNvSpPr>
          <p:nvPr/>
        </p:nvSpPr>
        <p:spPr bwMode="auto">
          <a:xfrm>
            <a:off x="1371600" y="381000"/>
            <a:ext cx="6245225" cy="822325"/>
          </a:xfrm>
          <a:prstGeom prst="rect">
            <a:avLst/>
          </a:prstGeom>
          <a:noFill/>
          <a:ln w="9525">
            <a:noFill/>
            <a:miter lim="800000"/>
            <a:headEnd/>
            <a:tailEnd/>
          </a:ln>
          <a:effectLst/>
        </p:spPr>
        <p:txBody>
          <a:bodyPr wrap="none">
            <a:prstTxWarp prst="textNoShape">
              <a:avLst/>
            </a:prstTxWarp>
            <a:spAutoFit/>
          </a:bodyPr>
          <a:lstStyle/>
          <a:p>
            <a:pPr algn="l"/>
            <a:r>
              <a:rPr lang="en-GB" b="1">
                <a:solidFill>
                  <a:srgbClr val="000099"/>
                </a:solidFill>
                <a:effectLst>
                  <a:outerShdw blurRad="38100" dist="38100" dir="2700000" algn="tl">
                    <a:srgbClr val="000000"/>
                  </a:outerShdw>
                </a:effectLst>
                <a:latin typeface="Arial" charset="0"/>
                <a:ea typeface="Times New Roman" charset="0"/>
                <a:cs typeface="Times New Roman" charset="0"/>
              </a:rPr>
              <a:t>This is what the IOC say ….. </a:t>
            </a:r>
          </a:p>
          <a:p>
            <a:pPr algn="l"/>
            <a:r>
              <a:rPr lang="en-GB" b="1">
                <a:solidFill>
                  <a:srgbClr val="000099"/>
                </a:solidFill>
                <a:effectLst>
                  <a:outerShdw blurRad="38100" dist="38100" dir="2700000" algn="tl">
                    <a:srgbClr val="000000"/>
                  </a:outerShdw>
                </a:effectLst>
                <a:latin typeface="Arial" charset="0"/>
                <a:ea typeface="Times New Roman" charset="0"/>
                <a:cs typeface="Times New Roman" charset="0"/>
              </a:rPr>
              <a:t>their criteria for sustainable development </a:t>
            </a:r>
            <a:endParaRPr lang="en-US" b="1">
              <a:solidFill>
                <a:srgbClr val="000099"/>
              </a:solidFill>
              <a:effectLst>
                <a:outerShdw blurRad="38100" dist="38100" dir="2700000" algn="tl">
                  <a:srgbClr val="000000"/>
                </a:outerShdw>
              </a:effectLst>
              <a:latin typeface="Arial" charset="0"/>
              <a:ea typeface="Times New Roman" charset="0"/>
              <a:cs typeface="Times New Roman" charset="0"/>
            </a:endParaRPr>
          </a:p>
        </p:txBody>
      </p:sp>
      <p:sp>
        <p:nvSpPr>
          <p:cNvPr id="55300" name="Text Box 4"/>
          <p:cNvSpPr txBox="1">
            <a:spLocks noChangeArrowheads="1"/>
          </p:cNvSpPr>
          <p:nvPr/>
        </p:nvSpPr>
        <p:spPr bwMode="auto">
          <a:xfrm>
            <a:off x="1371600" y="5943600"/>
            <a:ext cx="5472113" cy="396875"/>
          </a:xfrm>
          <a:prstGeom prst="rect">
            <a:avLst/>
          </a:prstGeom>
          <a:noFill/>
          <a:ln w="9525">
            <a:noFill/>
            <a:miter lim="800000"/>
            <a:headEnd/>
            <a:tailEnd/>
          </a:ln>
          <a:effectLst/>
        </p:spPr>
        <p:txBody>
          <a:bodyPr wrap="none">
            <a:prstTxWarp prst="textNoShape">
              <a:avLst/>
            </a:prstTxWarp>
            <a:spAutoFit/>
          </a:bodyPr>
          <a:lstStyle/>
          <a:p>
            <a:pPr algn="l"/>
            <a:r>
              <a:rPr lang="en-GB" sz="2000" i="1">
                <a:solidFill>
                  <a:srgbClr val="000099"/>
                </a:solidFill>
                <a:latin typeface="Arial" charset="0"/>
                <a:ea typeface="Times New Roman" charset="0"/>
                <a:cs typeface="Times New Roman" charset="0"/>
              </a:rPr>
              <a:t>Source IOC website (2005) Mission Statement </a:t>
            </a:r>
            <a:endParaRPr lang="en-US" sz="2000" i="1">
              <a:solidFill>
                <a:srgbClr val="000099"/>
              </a:solidFill>
              <a:latin typeface="Arial"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P spid="5530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Key terms: link to urban environments</a:t>
            </a:r>
          </a:p>
        </p:txBody>
      </p:sp>
      <p:sp>
        <p:nvSpPr>
          <p:cNvPr id="3" name="Content Placeholder 2"/>
          <p:cNvSpPr>
            <a:spLocks noGrp="1"/>
          </p:cNvSpPr>
          <p:nvPr>
            <p:ph idx="1"/>
          </p:nvPr>
        </p:nvSpPr>
        <p:spPr/>
        <p:txBody>
          <a:bodyPr>
            <a:normAutofit fontScale="77500" lnSpcReduction="20000"/>
          </a:bodyPr>
          <a:lstStyle/>
          <a:p>
            <a:r>
              <a:rPr lang="en-US" dirty="0">
                <a:solidFill>
                  <a:schemeClr val="accent2"/>
                </a:solidFill>
              </a:rPr>
              <a:t>Regeneration:</a:t>
            </a:r>
            <a:r>
              <a:rPr lang="en-US" dirty="0"/>
              <a:t> In geographical terms it means improving an area that has been experiencing a period of decline. In the east end of London the decline was bought about be de-</a:t>
            </a:r>
            <a:r>
              <a:rPr lang="en-US" dirty="0" err="1"/>
              <a:t>industrialisation</a:t>
            </a:r>
            <a:r>
              <a:rPr lang="en-US" dirty="0"/>
              <a:t>.</a:t>
            </a:r>
          </a:p>
          <a:p>
            <a:endParaRPr lang="en-US" dirty="0"/>
          </a:p>
          <a:p>
            <a:r>
              <a:rPr lang="en-US" dirty="0">
                <a:solidFill>
                  <a:srgbClr val="3366FF"/>
                </a:solidFill>
              </a:rPr>
              <a:t>Renewal or Redevelopment: </a:t>
            </a:r>
            <a:r>
              <a:rPr lang="en-US" dirty="0"/>
              <a:t>When areas are rebuilt to improve the physical environment. Redevelopment might involve changing the main functions of areas. The east end of London used to be an industrial area. Since the process of de-</a:t>
            </a:r>
            <a:r>
              <a:rPr lang="en-US" dirty="0" err="1"/>
              <a:t>industrialisation</a:t>
            </a:r>
            <a:r>
              <a:rPr lang="en-US" dirty="0"/>
              <a:t> has taken place in the UK the area became very run-down. The recent redevelopment of the area has changed the function from industrial to more commercial, residential and sporting.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The Pro's</a:t>
            </a:r>
            <a:endParaRPr lang="en-US" dirty="0">
              <a:solidFill>
                <a:srgbClr val="00B05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a:t>Click on </a:t>
            </a:r>
            <a:r>
              <a:rPr lang="en-US" b="1" u="sng" dirty="0">
                <a:hlinkClick r:id="rId2"/>
              </a:rPr>
              <a:t>this link</a:t>
            </a:r>
            <a:r>
              <a:rPr lang="en-US" dirty="0"/>
              <a:t> to be take to a 2015 article by the Guardian that reflects on the three year time period since the Games and the progress made. Make notes on the expected benefits under the following categories:</a:t>
            </a:r>
            <a:br>
              <a:rPr lang="en-US" dirty="0"/>
            </a:br>
            <a:br>
              <a:rPr lang="en-US" dirty="0"/>
            </a:br>
            <a:r>
              <a:rPr lang="en-US" dirty="0"/>
              <a:t>Socio - economic</a:t>
            </a:r>
            <a:br>
              <a:rPr lang="en-US" dirty="0"/>
            </a:br>
            <a:r>
              <a:rPr lang="en-US" dirty="0"/>
              <a:t>Environmental</a:t>
            </a:r>
            <a:br>
              <a:rPr lang="en-US" dirty="0"/>
            </a:br>
            <a:r>
              <a:rPr lang="en-US" dirty="0"/>
              <a:t>Political </a:t>
            </a:r>
          </a:p>
          <a:p>
            <a:pPr marL="0" indent="0">
              <a:buNone/>
            </a:pPr>
            <a:endParaRPr lang="en-US" dirty="0"/>
          </a:p>
          <a:p>
            <a:pPr marL="0" indent="0">
              <a:buNone/>
            </a:pPr>
            <a:r>
              <a:rPr lang="en-US" dirty="0"/>
              <a:t>Read this </a:t>
            </a:r>
            <a:r>
              <a:rPr lang="en-US" b="1" u="sng" dirty="0">
                <a:hlinkClick r:id="rId3"/>
              </a:rPr>
              <a:t>comprehensive PDF</a:t>
            </a:r>
            <a:r>
              <a:rPr lang="en-US" dirty="0"/>
              <a:t> and take higher level notes on the expected SEE effects of the games. </a:t>
            </a:r>
          </a:p>
        </p:txBody>
      </p:sp>
    </p:spTree>
    <p:extLst>
      <p:ext uri="{BB962C8B-B14F-4D97-AF65-F5344CB8AC3E}">
        <p14:creationId xmlns:p14="http://schemas.microsoft.com/office/powerpoint/2010/main" val="195498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The Cons</a:t>
            </a:r>
            <a:endParaRPr lang="en-US" dirty="0">
              <a:solidFill>
                <a:srgbClr val="FF0000"/>
              </a:solidFill>
            </a:endParaRPr>
          </a:p>
        </p:txBody>
      </p:sp>
      <p:sp>
        <p:nvSpPr>
          <p:cNvPr id="3" name="Content Placeholder 2"/>
          <p:cNvSpPr>
            <a:spLocks noGrp="1"/>
          </p:cNvSpPr>
          <p:nvPr>
            <p:ph idx="1"/>
          </p:nvPr>
        </p:nvSpPr>
        <p:spPr>
          <a:xfrm>
            <a:off x="457200" y="1219200"/>
            <a:ext cx="8229600" cy="4525963"/>
          </a:xfrm>
        </p:spPr>
        <p:txBody>
          <a:bodyPr>
            <a:normAutofit fontScale="77500" lnSpcReduction="20000"/>
          </a:bodyPr>
          <a:lstStyle/>
          <a:p>
            <a:pPr marL="0" indent="0">
              <a:buNone/>
            </a:pPr>
            <a:r>
              <a:rPr lang="en-US" dirty="0"/>
              <a:t>Complete some note taking regarding drawbacks of the London Games. Use the 3 videos beneath and most importantly, the </a:t>
            </a:r>
            <a:r>
              <a:rPr lang="en-US" dirty="0">
                <a:hlinkClick r:id="rId2"/>
              </a:rPr>
              <a:t>BBC information</a:t>
            </a:r>
            <a:r>
              <a:rPr lang="en-US" dirty="0"/>
              <a:t> to the right to draw up a SEEP grid that shows the disadvantages. </a:t>
            </a:r>
          </a:p>
          <a:p>
            <a:pPr marL="0" indent="0">
              <a:buNone/>
            </a:pPr>
            <a:endParaRPr lang="en-US" dirty="0"/>
          </a:p>
          <a:p>
            <a:pPr marL="0" indent="0">
              <a:buNone/>
            </a:pPr>
            <a:r>
              <a:rPr lang="en-US" dirty="0"/>
              <a:t>Videos:</a:t>
            </a:r>
            <a:r>
              <a:rPr lang="en-US" b="1" dirty="0"/>
              <a:t> Extra Research - Costs of the Games 2012</a:t>
            </a:r>
          </a:p>
          <a:p>
            <a:pPr marL="0" indent="0">
              <a:buNone/>
            </a:pPr>
            <a:r>
              <a:rPr lang="en-US" dirty="0"/>
              <a:t>Watch the videos underneath and take notes on the perceived SEEP costs of the 2012 Games.</a:t>
            </a:r>
          </a:p>
          <a:p>
            <a:pPr marL="0" indent="0">
              <a:buNone/>
            </a:pPr>
            <a:r>
              <a:rPr lang="en-US" b="1" dirty="0">
                <a:hlinkClick r:id="rId3"/>
              </a:rPr>
              <a:t>London Olympics criticized over its impact on local communities </a:t>
            </a:r>
            <a:endParaRPr lang="en-US" b="1" dirty="0"/>
          </a:p>
          <a:p>
            <a:pPr marL="0" indent="0">
              <a:buNone/>
            </a:pPr>
            <a:r>
              <a:rPr lang="en-US" b="1" dirty="0">
                <a:hlinkClick r:id="rId4"/>
              </a:rPr>
              <a:t>Surprising Impact of Olympics on London Tourism </a:t>
            </a:r>
            <a:endParaRPr lang="en-US" b="1" dirty="0"/>
          </a:p>
          <a:p>
            <a:pPr marL="0" indent="0">
              <a:buNone/>
            </a:pPr>
            <a:r>
              <a:rPr lang="en-US" b="1" dirty="0">
                <a:hlinkClick r:id="rId5"/>
              </a:rPr>
              <a:t>Raw Video: Olympics Protested in London</a:t>
            </a:r>
            <a:endParaRPr lang="en-US" b="1" dirty="0"/>
          </a:p>
          <a:p>
            <a:pPr marL="0" indent="0">
              <a:buNone/>
            </a:pPr>
            <a:endParaRPr lang="en-US" b="1"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41146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2-03-10 at 7.54.06 AM.png"/>
          <p:cNvPicPr>
            <a:picLocks noGrp="1" noChangeAspect="1"/>
          </p:cNvPicPr>
          <p:nvPr>
            <p:ph idx="1"/>
          </p:nvPr>
        </p:nvPicPr>
        <p:blipFill>
          <a:blip r:embed="rId2"/>
          <a:stretch>
            <a:fillRect/>
          </a:stretch>
        </p:blipFill>
        <p:spPr>
          <a:xfrm rot="16200000">
            <a:off x="15467" y="1127534"/>
            <a:ext cx="5988867" cy="4800600"/>
          </a:xfrm>
        </p:spPr>
      </p:pic>
      <p:pic>
        <p:nvPicPr>
          <p:cNvPr id="5" name="Picture 4" descr="Screen shot 2012-03-10 at 7.56.26 AM.png"/>
          <p:cNvPicPr>
            <a:picLocks noChangeAspect="1"/>
          </p:cNvPicPr>
          <p:nvPr/>
        </p:nvPicPr>
        <p:blipFill>
          <a:blip r:embed="rId3"/>
          <a:stretch>
            <a:fillRect/>
          </a:stretch>
        </p:blipFill>
        <p:spPr>
          <a:xfrm rot="16200000">
            <a:off x="6022687" y="3469987"/>
            <a:ext cx="2476500" cy="28517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2E94-63D9-2742-A9F6-16A3F612AF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001903-9E16-5345-AF65-B6F51BDBC37F}"/>
              </a:ext>
            </a:extLst>
          </p:cNvPr>
          <p:cNvSpPr>
            <a:spLocks noGrp="1"/>
          </p:cNvSpPr>
          <p:nvPr>
            <p:ph idx="1"/>
          </p:nvPr>
        </p:nvSpPr>
        <p:spPr>
          <a:xfrm>
            <a:off x="476491" y="533400"/>
            <a:ext cx="8229600" cy="5867400"/>
          </a:xfrm>
          <a:solidFill>
            <a:srgbClr val="FFFF00"/>
          </a:solidFill>
        </p:spPr>
        <p:txBody>
          <a:bodyPr>
            <a:noAutofit/>
          </a:bodyPr>
          <a:lstStyle/>
          <a:p>
            <a:pPr marL="0" indent="0">
              <a:buNone/>
            </a:pPr>
            <a:r>
              <a:rPr lang="en-US" sz="2000" dirty="0"/>
              <a:t>Your overall analysis should try and link to the 4Ps</a:t>
            </a:r>
            <a:br>
              <a:rPr lang="en-US" sz="2000" dirty="0"/>
            </a:br>
            <a:r>
              <a:rPr lang="en-US" sz="2000" b="1" dirty="0"/>
              <a:t>PLACE: </a:t>
            </a:r>
            <a:r>
              <a:rPr lang="en-US" sz="2000" dirty="0"/>
              <a:t>Give a specific relative location / comment on scale / describe the relevant physical &amp; human characteristics</a:t>
            </a:r>
            <a:br>
              <a:rPr lang="en-US" sz="2000" dirty="0"/>
            </a:br>
            <a:r>
              <a:rPr lang="en-US" sz="2000" dirty="0"/>
              <a:t> </a:t>
            </a:r>
            <a:r>
              <a:rPr lang="en-US" sz="2000" b="1" dirty="0"/>
              <a:t>PROCESSES: </a:t>
            </a:r>
            <a:r>
              <a:rPr lang="en-US" sz="2000" dirty="0"/>
              <a:t>What are the human / physical mechanisms of change relevant to this case study?  (think SPEED)  Does a specific system apply?  (linear, circular, complex, physical, human) </a:t>
            </a:r>
            <a:br>
              <a:rPr lang="en-US" sz="2000" dirty="0"/>
            </a:br>
            <a:r>
              <a:rPr lang="en-US" sz="2000" dirty="0"/>
              <a:t> Social (+/-):</a:t>
            </a:r>
            <a:br>
              <a:rPr lang="en-US" sz="2000" dirty="0"/>
            </a:br>
            <a:r>
              <a:rPr lang="en-US" sz="2000" dirty="0"/>
              <a:t>Political (+/-):</a:t>
            </a:r>
            <a:br>
              <a:rPr lang="en-US" sz="2000" dirty="0"/>
            </a:br>
            <a:r>
              <a:rPr lang="en-US" sz="2000" dirty="0"/>
              <a:t>Economic (+/-):</a:t>
            </a:r>
            <a:br>
              <a:rPr lang="en-US" sz="2000" dirty="0"/>
            </a:br>
            <a:r>
              <a:rPr lang="en-US" sz="2000" dirty="0"/>
              <a:t>Environmental (+/-):</a:t>
            </a:r>
            <a:br>
              <a:rPr lang="en-US" sz="2000" dirty="0"/>
            </a:br>
            <a:r>
              <a:rPr lang="en-US" sz="2000" dirty="0"/>
              <a:t>Demographic (+/-):</a:t>
            </a:r>
            <a:br>
              <a:rPr lang="en-US" sz="2000" dirty="0"/>
            </a:br>
            <a:r>
              <a:rPr lang="en-US" sz="2000" dirty="0"/>
              <a:t> </a:t>
            </a:r>
            <a:r>
              <a:rPr lang="en-US" sz="2000" b="1" dirty="0"/>
              <a:t>POWER: </a:t>
            </a:r>
            <a:r>
              <a:rPr lang="en-US" sz="2000" dirty="0"/>
              <a:t> Who is influencing and affecting change or equilibrium in this case? (citizens, governments, institutions, physical processes, other players?)</a:t>
            </a:r>
            <a:br>
              <a:rPr lang="en-US" sz="2000" dirty="0"/>
            </a:br>
            <a:r>
              <a:rPr lang="en-US" sz="2000" b="1" dirty="0"/>
              <a:t>POSSIBILITIES: </a:t>
            </a:r>
            <a:r>
              <a:rPr lang="en-US" sz="2000" dirty="0"/>
              <a:t> What alternative events, futures, outcomes are possible?  To what degree are human / environmental systems able to adapt or change?</a:t>
            </a:r>
            <a:br>
              <a:rPr lang="en-US" sz="2000" dirty="0"/>
            </a:br>
            <a:br>
              <a:rPr lang="en-US" sz="2000" dirty="0"/>
            </a:br>
            <a:r>
              <a:rPr lang="en-US" sz="2000" dirty="0"/>
              <a:t>Consider the sources of information (links to TOK)</a:t>
            </a:r>
          </a:p>
          <a:p>
            <a:pPr marL="0" indent="0">
              <a:buNone/>
            </a:pPr>
            <a:r>
              <a:rPr lang="en-US" sz="2000" dirty="0"/>
              <a:t>Consider how the work load will be distributed in your group (ATL)</a:t>
            </a:r>
          </a:p>
          <a:p>
            <a:pPr marL="0" indent="0">
              <a:buNone/>
            </a:pPr>
            <a:br>
              <a:rPr lang="en-US" sz="2000" dirty="0"/>
            </a:br>
            <a:endParaRPr lang="en-US" sz="2000" dirty="0"/>
          </a:p>
        </p:txBody>
      </p:sp>
    </p:spTree>
    <p:extLst>
      <p:ext uri="{BB962C8B-B14F-4D97-AF65-F5344CB8AC3E}">
        <p14:creationId xmlns:p14="http://schemas.microsoft.com/office/powerpoint/2010/main" val="2014863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2-03-10 at 7.57.38 AM.png"/>
          <p:cNvPicPr>
            <a:picLocks noGrp="1" noChangeAspect="1"/>
          </p:cNvPicPr>
          <p:nvPr>
            <p:ph idx="1"/>
          </p:nvPr>
        </p:nvPicPr>
        <p:blipFill>
          <a:blip r:embed="rId2"/>
          <a:stretch>
            <a:fillRect/>
          </a:stretch>
        </p:blipFill>
        <p:spPr>
          <a:xfrm rot="16200000">
            <a:off x="1651926" y="222913"/>
            <a:ext cx="5875934" cy="5979384"/>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2012village2104_415x275"/>
          <p:cNvPicPr>
            <a:picLocks noChangeAspect="1" noChangeArrowheads="1"/>
          </p:cNvPicPr>
          <p:nvPr/>
        </p:nvPicPr>
        <p:blipFill>
          <a:blip r:embed="rId2"/>
          <a:srcRect/>
          <a:stretch>
            <a:fillRect/>
          </a:stretch>
        </p:blipFill>
        <p:spPr bwMode="auto">
          <a:xfrm>
            <a:off x="0" y="620713"/>
            <a:ext cx="9144000" cy="6237287"/>
          </a:xfrm>
          <a:prstGeom prst="rect">
            <a:avLst/>
          </a:prstGeom>
          <a:noFill/>
        </p:spPr>
      </p:pic>
      <p:sp>
        <p:nvSpPr>
          <p:cNvPr id="12294" name="Text Box 6"/>
          <p:cNvSpPr txBox="1">
            <a:spLocks noChangeArrowheads="1"/>
          </p:cNvSpPr>
          <p:nvPr/>
        </p:nvSpPr>
        <p:spPr bwMode="auto">
          <a:xfrm>
            <a:off x="0" y="0"/>
            <a:ext cx="6480175" cy="579438"/>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3200" b="1"/>
              <a:t>Olympic Village</a:t>
            </a:r>
          </a:p>
        </p:txBody>
      </p:sp>
      <p:pic>
        <p:nvPicPr>
          <p:cNvPr id="12295" name="Picture 7" descr="torch"/>
          <p:cNvPicPr>
            <a:picLocks noChangeAspect="1" noChangeArrowheads="1" noCrop="1"/>
          </p:cNvPicPr>
          <p:nvPr/>
        </p:nvPicPr>
        <p:blipFill>
          <a:blip r:embed="rId3"/>
          <a:srcRect/>
          <a:stretch>
            <a:fillRect/>
          </a:stretch>
        </p:blipFill>
        <p:spPr bwMode="auto">
          <a:xfrm>
            <a:off x="7885113" y="5084763"/>
            <a:ext cx="1030287" cy="15843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0" y="0"/>
            <a:ext cx="6480175" cy="579438"/>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3200" b="1"/>
              <a:t>Olympic Velodrome</a:t>
            </a:r>
          </a:p>
        </p:txBody>
      </p:sp>
      <p:pic>
        <p:nvPicPr>
          <p:cNvPr id="14341" name="Picture 5" descr="londonopens"/>
          <p:cNvPicPr>
            <a:picLocks noChangeAspect="1" noChangeArrowheads="1"/>
          </p:cNvPicPr>
          <p:nvPr/>
        </p:nvPicPr>
        <p:blipFill>
          <a:blip r:embed="rId2"/>
          <a:srcRect/>
          <a:stretch>
            <a:fillRect/>
          </a:stretch>
        </p:blipFill>
        <p:spPr bwMode="auto">
          <a:xfrm>
            <a:off x="0" y="620713"/>
            <a:ext cx="9144000" cy="6237287"/>
          </a:xfrm>
          <a:prstGeom prst="rect">
            <a:avLst/>
          </a:prstGeom>
          <a:noFill/>
        </p:spPr>
      </p:pic>
      <p:pic>
        <p:nvPicPr>
          <p:cNvPr id="14342" name="Picture 6" descr="torch"/>
          <p:cNvPicPr>
            <a:picLocks noChangeAspect="1" noChangeArrowheads="1" noCrop="1"/>
          </p:cNvPicPr>
          <p:nvPr/>
        </p:nvPicPr>
        <p:blipFill>
          <a:blip r:embed="rId3"/>
          <a:srcRect/>
          <a:stretch>
            <a:fillRect/>
          </a:stretch>
        </p:blipFill>
        <p:spPr bwMode="auto">
          <a:xfrm>
            <a:off x="7885113" y="5013325"/>
            <a:ext cx="1030287" cy="158432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0" y="0"/>
            <a:ext cx="6480175" cy="579438"/>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3200" b="1"/>
              <a:t>Stratford International </a:t>
            </a:r>
          </a:p>
        </p:txBody>
      </p:sp>
      <p:pic>
        <p:nvPicPr>
          <p:cNvPr id="15366" name="Picture 6" descr="transport-stratford-international-460x306"/>
          <p:cNvPicPr>
            <a:picLocks noChangeAspect="1" noChangeArrowheads="1"/>
          </p:cNvPicPr>
          <p:nvPr/>
        </p:nvPicPr>
        <p:blipFill>
          <a:blip r:embed="rId2"/>
          <a:srcRect/>
          <a:stretch>
            <a:fillRect/>
          </a:stretch>
        </p:blipFill>
        <p:spPr bwMode="auto">
          <a:xfrm>
            <a:off x="0" y="620713"/>
            <a:ext cx="9144000" cy="6249987"/>
          </a:xfrm>
          <a:prstGeom prst="rect">
            <a:avLst/>
          </a:prstGeom>
          <a:noFill/>
        </p:spPr>
      </p:pic>
      <p:pic>
        <p:nvPicPr>
          <p:cNvPr id="15367" name="Picture 7" descr="torch"/>
          <p:cNvPicPr>
            <a:picLocks noChangeAspect="1" noChangeArrowheads="1" noCrop="1"/>
          </p:cNvPicPr>
          <p:nvPr/>
        </p:nvPicPr>
        <p:blipFill>
          <a:blip r:embed="rId3"/>
          <a:srcRect/>
          <a:stretch>
            <a:fillRect/>
          </a:stretch>
        </p:blipFill>
        <p:spPr bwMode="auto">
          <a:xfrm>
            <a:off x="7885113" y="5013325"/>
            <a:ext cx="1030287" cy="158432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bbc.co.uk/london/content/images/2007/07/13/olympic_site_450x320.jpg"/>
          <p:cNvPicPr>
            <a:picLocks noChangeAspect="1" noChangeArrowheads="1"/>
          </p:cNvPicPr>
          <p:nvPr/>
        </p:nvPicPr>
        <p:blipFill>
          <a:blip r:embed="rId2" cstate="print"/>
          <a:srcRect/>
          <a:stretch>
            <a:fillRect/>
          </a:stretch>
        </p:blipFill>
        <p:spPr bwMode="auto">
          <a:xfrm>
            <a:off x="304800" y="533400"/>
            <a:ext cx="8143932" cy="579124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u="sng" dirty="0"/>
              <a:t>Transport: accessibility to the Games</a:t>
            </a:r>
            <a:br>
              <a:rPr lang="en-US" dirty="0"/>
            </a:br>
            <a:endParaRPr lang="en-US" dirty="0"/>
          </a:p>
        </p:txBody>
      </p:sp>
      <p:sp>
        <p:nvSpPr>
          <p:cNvPr id="3" name="Content Placeholder 2"/>
          <p:cNvSpPr>
            <a:spLocks noGrp="1"/>
          </p:cNvSpPr>
          <p:nvPr>
            <p:ph idx="1"/>
          </p:nvPr>
        </p:nvSpPr>
        <p:spPr>
          <a:xfrm>
            <a:off x="0" y="838200"/>
            <a:ext cx="8915400" cy="6019800"/>
          </a:xfrm>
        </p:spPr>
        <p:txBody>
          <a:bodyPr>
            <a:normAutofit fontScale="40000" lnSpcReduction="20000"/>
          </a:bodyPr>
          <a:lstStyle/>
          <a:p>
            <a:pPr>
              <a:buNone/>
            </a:pPr>
            <a:r>
              <a:rPr lang="en-US" dirty="0"/>
              <a:t> </a:t>
            </a:r>
          </a:p>
          <a:p>
            <a:pPr>
              <a:buNone/>
            </a:pPr>
            <a:r>
              <a:rPr lang="en-US" dirty="0"/>
              <a:t>London's transport did come in for some criticism during the bid process. However, since winning the right to host the games there have been significant improvements. About $17 billion has been spent on improving public transport over the five year period leading up to the games.</a:t>
            </a:r>
          </a:p>
          <a:p>
            <a:pPr>
              <a:buNone/>
            </a:pPr>
            <a:r>
              <a:rPr lang="en-US" dirty="0"/>
              <a:t> </a:t>
            </a:r>
          </a:p>
          <a:p>
            <a:pPr>
              <a:buNone/>
            </a:pPr>
            <a:r>
              <a:rPr lang="en-US" b="1" dirty="0"/>
              <a:t>London </a:t>
            </a:r>
            <a:r>
              <a:rPr lang="en-US" b="1" dirty="0" err="1"/>
              <a:t>Docklands's</a:t>
            </a:r>
            <a:r>
              <a:rPr lang="en-US" b="1" dirty="0"/>
              <a:t> Light Railway:</a:t>
            </a:r>
            <a:r>
              <a:rPr lang="en-US" dirty="0"/>
              <a:t> This a driverless system that covers a large area of East London. It will have direct links to the Olympic Village as well as London City airport, the North Greenwich Arena and </a:t>
            </a:r>
            <a:r>
              <a:rPr lang="en-US" dirty="0" err="1"/>
              <a:t>ExCel</a:t>
            </a:r>
            <a:r>
              <a:rPr lang="en-US" dirty="0"/>
              <a:t> arena.</a:t>
            </a:r>
          </a:p>
          <a:p>
            <a:pPr>
              <a:buNone/>
            </a:pPr>
            <a:r>
              <a:rPr lang="en-US" dirty="0"/>
              <a:t> </a:t>
            </a:r>
          </a:p>
          <a:p>
            <a:pPr>
              <a:buNone/>
            </a:pPr>
            <a:r>
              <a:rPr lang="en-US" b="1" dirty="0" err="1"/>
              <a:t>Overground</a:t>
            </a:r>
            <a:r>
              <a:rPr lang="en-US" b="1" dirty="0"/>
              <a:t> and Mainline:</a:t>
            </a:r>
            <a:r>
              <a:rPr lang="en-US" dirty="0"/>
              <a:t> It is estimated that 80% of spectators will arrive by train. It is planned for a train to arrive in the Olympic Village area every 15 seconds. The main East London Line is currently going through a major upgrade and extension that will be ready for the Olympics. New trains have also been introduced to transport visitors from central London. The new trains will be known as Javelin trains and will take less than 10 minutes to travel from Central London.</a:t>
            </a:r>
          </a:p>
          <a:p>
            <a:pPr>
              <a:buNone/>
            </a:pPr>
            <a:r>
              <a:rPr lang="en-US" dirty="0"/>
              <a:t> </a:t>
            </a:r>
          </a:p>
          <a:p>
            <a:pPr>
              <a:buNone/>
            </a:pPr>
            <a:r>
              <a:rPr lang="en-US" b="1" dirty="0"/>
              <a:t>Underground:</a:t>
            </a:r>
            <a:r>
              <a:rPr lang="en-US" dirty="0"/>
              <a:t> Three underground lines; the District, Jubilee and Hammersmith and City travel out to East of London and will play a vital role in transporting spectators between venues.</a:t>
            </a:r>
          </a:p>
          <a:p>
            <a:pPr>
              <a:buNone/>
            </a:pPr>
            <a:r>
              <a:rPr lang="en-US" dirty="0"/>
              <a:t> </a:t>
            </a:r>
          </a:p>
          <a:p>
            <a:pPr>
              <a:buNone/>
            </a:pPr>
            <a:r>
              <a:rPr lang="en-US" b="1" dirty="0" err="1"/>
              <a:t>Eurostar</a:t>
            </a:r>
            <a:r>
              <a:rPr lang="en-US" b="1" dirty="0"/>
              <a:t>:</a:t>
            </a:r>
            <a:r>
              <a:rPr lang="en-US" dirty="0"/>
              <a:t> There is a new </a:t>
            </a:r>
            <a:r>
              <a:rPr lang="en-US" dirty="0" err="1"/>
              <a:t>Eurostar</a:t>
            </a:r>
            <a:r>
              <a:rPr lang="en-US" dirty="0"/>
              <a:t> terminal that has been built in Stratford, right next to the Olympic Village. The </a:t>
            </a:r>
            <a:r>
              <a:rPr lang="en-US" dirty="0" err="1"/>
              <a:t>Eurostar</a:t>
            </a:r>
            <a:r>
              <a:rPr lang="en-US" dirty="0"/>
              <a:t> has direct connections to Paris and Brussels and makes connections to the European rail network.</a:t>
            </a:r>
          </a:p>
          <a:p>
            <a:pPr>
              <a:buNone/>
            </a:pPr>
            <a:r>
              <a:rPr lang="en-US" dirty="0"/>
              <a:t> </a:t>
            </a:r>
          </a:p>
          <a:p>
            <a:pPr>
              <a:buNone/>
            </a:pPr>
            <a:r>
              <a:rPr lang="en-US" b="1" dirty="0"/>
              <a:t>Airports:</a:t>
            </a:r>
            <a:r>
              <a:rPr lang="en-US" dirty="0"/>
              <a:t> London has five international airports; </a:t>
            </a:r>
            <a:r>
              <a:rPr lang="en-US" dirty="0" err="1"/>
              <a:t>Stanstead</a:t>
            </a:r>
            <a:r>
              <a:rPr lang="en-US" dirty="0"/>
              <a:t>, </a:t>
            </a:r>
            <a:r>
              <a:rPr lang="en-US" dirty="0" err="1"/>
              <a:t>Luton</a:t>
            </a:r>
            <a:r>
              <a:rPr lang="en-US" dirty="0"/>
              <a:t>, Gatwick, Heathrow and London City. London City is the closest airport to the Olympic Village and is actually connected by the Docklands Light Railway. London Heathrow is the world's busiest international airport so spectators and athletes will be able to travel to London from virtually any country in the world.</a:t>
            </a:r>
          </a:p>
          <a:p>
            <a:pPr>
              <a:buNone/>
            </a:pPr>
            <a:r>
              <a:rPr lang="en-US" dirty="0"/>
              <a:t> </a:t>
            </a:r>
          </a:p>
          <a:p>
            <a:pPr>
              <a:buNone/>
            </a:pPr>
            <a:r>
              <a:rPr lang="en-US" b="1" dirty="0"/>
              <a:t>Roads:</a:t>
            </a:r>
            <a:r>
              <a:rPr lang="en-US" dirty="0"/>
              <a:t> The aim is that no one will arrive at the Olympic Village by car. There will be park and ride schemes set up around London, where people can then transfer to trains and buses. It is estimated that about 15% of spectators will arrive using park and ride. The London congestion charge should also discourage people from wanting to drive into London during the games.</a:t>
            </a:r>
          </a:p>
          <a:p>
            <a:pPr>
              <a:buNone/>
            </a:pPr>
            <a:r>
              <a:rPr lang="en-US" dirty="0"/>
              <a:t> </a:t>
            </a:r>
          </a:p>
          <a:p>
            <a:pPr>
              <a:buNone/>
            </a:pPr>
            <a:r>
              <a:rPr lang="en-US" b="1" dirty="0"/>
              <a:t>Walking and Bikes:</a:t>
            </a:r>
            <a:r>
              <a:rPr lang="en-US" dirty="0"/>
              <a:t> People will be encouraged to walk in and around venues. There are walkways around the Olympic Village and a cable car is being constructed across the Thames to connect the village with other venues. The current mayor of London has also recently introduced a bike scheme in London where spectators can borrow bikes. It is estimated about 5% of spectators will walk or bike to the venues.</a:t>
            </a:r>
          </a:p>
          <a:p>
            <a:pPr>
              <a:buNone/>
            </a:pPr>
            <a:r>
              <a:rPr lang="en-US" dirty="0"/>
              <a:t> </a:t>
            </a:r>
          </a:p>
          <a:p>
            <a:endParaRPr lang="en-US"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1905000"/>
            <a:ext cx="2514600" cy="2438400"/>
          </a:xfrm>
        </p:spPr>
        <p:txBody>
          <a:bodyPr>
            <a:normAutofit fontScale="90000"/>
          </a:bodyPr>
          <a:lstStyle/>
          <a:p>
            <a:r>
              <a:rPr lang="en-US" sz="1800" dirty="0">
                <a:hlinkClick r:id="rId2"/>
              </a:rPr>
              <a:t>http://www.telegraph.co.uk/sport/olympics/8697749/London-2012-Olympics-Athletes-village-sold-to-investment-arm-of-Qatari-ruling-family.html</a:t>
            </a:r>
            <a:br>
              <a:rPr lang="en-US" dirty="0"/>
            </a:br>
            <a:endParaRPr lang="en-US" dirty="0"/>
          </a:p>
        </p:txBody>
      </p:sp>
      <p:pic>
        <p:nvPicPr>
          <p:cNvPr id="4" name="Content Placeholder 3" descr="Screen shot 2012-03-10 at 7.59.41 AM.png"/>
          <p:cNvPicPr>
            <a:picLocks noGrp="1" noChangeAspect="1"/>
          </p:cNvPicPr>
          <p:nvPr>
            <p:ph idx="1"/>
          </p:nvPr>
        </p:nvPicPr>
        <p:blipFill>
          <a:blip r:embed="rId3"/>
          <a:stretch>
            <a:fillRect/>
          </a:stretch>
        </p:blipFill>
        <p:spPr>
          <a:xfrm rot="16200000">
            <a:off x="349212" y="535029"/>
            <a:ext cx="6406017" cy="588524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2-03-10 at 7.02.04 AM.png"/>
          <p:cNvPicPr>
            <a:picLocks noGrp="1" noChangeAspect="1"/>
          </p:cNvPicPr>
          <p:nvPr>
            <p:ph idx="1"/>
          </p:nvPr>
        </p:nvPicPr>
        <p:blipFill>
          <a:blip r:embed="rId2"/>
          <a:stretch>
            <a:fillRect/>
          </a:stretch>
        </p:blipFill>
        <p:spPr>
          <a:xfrm>
            <a:off x="457200" y="160137"/>
            <a:ext cx="8077200" cy="6697863"/>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Transport Docklands Light Railway (DLR Network)</a:t>
            </a:r>
            <a:endParaRPr lang="en-US" dirty="0"/>
          </a:p>
        </p:txBody>
      </p:sp>
      <p:pic>
        <p:nvPicPr>
          <p:cNvPr id="4" name="Content Placeholder 3" descr="Screen shot 2012-03-09 at 7.19.33 PM.png"/>
          <p:cNvPicPr>
            <a:picLocks noGrp="1" noChangeAspect="1"/>
          </p:cNvPicPr>
          <p:nvPr>
            <p:ph idx="1"/>
          </p:nvPr>
        </p:nvPicPr>
        <p:blipFill>
          <a:blip r:embed="rId2"/>
          <a:stretch>
            <a:fillRect/>
          </a:stretch>
        </p:blipFill>
        <p:spPr>
          <a:xfrm>
            <a:off x="1517650" y="1869281"/>
            <a:ext cx="6108700" cy="39878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Transport impact on Stratford</a:t>
            </a:r>
          </a:p>
        </p:txBody>
      </p:sp>
      <p:pic>
        <p:nvPicPr>
          <p:cNvPr id="7" name="Content Placeholder 6" descr="Screen shot 2012-03-10 at 8.02.49 AM.png"/>
          <p:cNvPicPr>
            <a:picLocks noGrp="1" noChangeAspect="1"/>
          </p:cNvPicPr>
          <p:nvPr>
            <p:ph idx="1"/>
          </p:nvPr>
        </p:nvPicPr>
        <p:blipFill>
          <a:blip r:embed="rId2"/>
          <a:stretch>
            <a:fillRect/>
          </a:stretch>
        </p:blipFill>
        <p:spPr>
          <a:xfrm rot="16200000">
            <a:off x="-235054" y="1759055"/>
            <a:ext cx="5499310" cy="4114801"/>
          </a:xfrm>
        </p:spPr>
      </p:pic>
      <p:pic>
        <p:nvPicPr>
          <p:cNvPr id="9" name="Picture 8" descr="Screen shot 2012-03-10 at 8.05.22 AM.png"/>
          <p:cNvPicPr>
            <a:picLocks noChangeAspect="1"/>
          </p:cNvPicPr>
          <p:nvPr/>
        </p:nvPicPr>
        <p:blipFill>
          <a:blip r:embed="rId3"/>
          <a:stretch>
            <a:fillRect/>
          </a:stretch>
        </p:blipFill>
        <p:spPr>
          <a:xfrm rot="16200000">
            <a:off x="5761425" y="2315777"/>
            <a:ext cx="2092827" cy="4471673"/>
          </a:xfrm>
          <a:prstGeom prst="rect">
            <a:avLst/>
          </a:prstGeom>
        </p:spPr>
      </p:pic>
    </p:spTree>
  </p:cSld>
  <p:clrMapOvr>
    <a:masterClrMapping/>
  </p:clrMapOvr>
  <p:transition>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74638"/>
            <a:ext cx="7315200" cy="5783262"/>
          </a:xfrm>
        </p:spPr>
        <p:txBody>
          <a:bodyPr>
            <a:normAutofit fontScale="70000" lnSpcReduction="20000"/>
          </a:bodyPr>
          <a:lstStyle/>
          <a:p>
            <a:r>
              <a:rPr lang="en-US" dirty="0"/>
              <a:t>In 2012 London will host the 30th Modern Olympiad and become the first city to host the Olympics three times (1908, 1948 and 2012). </a:t>
            </a:r>
          </a:p>
          <a:p>
            <a:r>
              <a:rPr lang="en-US" dirty="0"/>
              <a:t>London was selected to host the games over eight other cities. In 2003, the nine competing cities were; Paris, New York, London, Moscow, Leipzig, Istanbul, Rio de Janeiro, Madrid and Havana. </a:t>
            </a:r>
          </a:p>
          <a:p>
            <a:r>
              <a:rPr lang="en-US" dirty="0"/>
              <a:t>After initial inspection reports the IOC reduced this number to five cities; Paris, New York, London, Moscow and Madrid. These five cities went head-to-head in a vote on 6th July 2005. </a:t>
            </a:r>
          </a:p>
          <a:p>
            <a:r>
              <a:rPr lang="en-US" dirty="0"/>
              <a:t>Despite Paris being a strong </a:t>
            </a:r>
            <a:r>
              <a:rPr lang="en-US" dirty="0" err="1"/>
              <a:t>favourite</a:t>
            </a:r>
            <a:r>
              <a:rPr lang="en-US" dirty="0"/>
              <a:t>, London beat Paris in the final round of voting by 54 votes to 50 votes.</a:t>
            </a:r>
          </a:p>
          <a:p>
            <a:endParaRPr lang="en-US" dirty="0"/>
          </a:p>
          <a:p>
            <a:pPr>
              <a:buNone/>
            </a:pPr>
            <a:endParaRPr lang="en-US" dirty="0"/>
          </a:p>
          <a:p>
            <a:pPr>
              <a:buNone/>
            </a:pPr>
            <a:r>
              <a:rPr lang="en-US" dirty="0">
                <a:hlinkClick r:id="rId2"/>
              </a:rPr>
              <a:t>http://www.youtube.com/watch?v=5Dt4jjS_dyA&amp;feature=player_embedded </a:t>
            </a:r>
            <a:endParaRPr lang="en-US" dirty="0"/>
          </a:p>
        </p:txBody>
      </p:sp>
      <p:pic>
        <p:nvPicPr>
          <p:cNvPr id="4" name="Picture 3" descr="Macintosh HD:Users:geordiebiscuit:Desktop:Screen shot 2012-03-10 at 6.22.12 AM.png"/>
          <p:cNvPicPr/>
          <p:nvPr/>
        </p:nvPicPr>
        <p:blipFill>
          <a:blip r:embed="rId3"/>
          <a:srcRect/>
          <a:stretch>
            <a:fillRect/>
          </a:stretch>
        </p:blipFill>
        <p:spPr bwMode="auto">
          <a:xfrm>
            <a:off x="6197600" y="4191000"/>
            <a:ext cx="2946400" cy="22098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Screen shot 2012-03-10 at 8.05.22 AM.png"/>
          <p:cNvPicPr>
            <a:picLocks noChangeAspect="1"/>
          </p:cNvPicPr>
          <p:nvPr/>
        </p:nvPicPr>
        <p:blipFill>
          <a:blip r:embed="rId2"/>
          <a:stretch>
            <a:fillRect/>
          </a:stretch>
        </p:blipFill>
        <p:spPr>
          <a:xfrm rot="16200000">
            <a:off x="2416874" y="-854459"/>
            <a:ext cx="3997827" cy="854202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Walking and Cycling </a:t>
            </a:r>
          </a:p>
        </p:txBody>
      </p:sp>
      <p:sp>
        <p:nvSpPr>
          <p:cNvPr id="3" name="Content Placeholder 2"/>
          <p:cNvSpPr>
            <a:spLocks noGrp="1"/>
          </p:cNvSpPr>
          <p:nvPr>
            <p:ph idx="1"/>
          </p:nvPr>
        </p:nvSpPr>
        <p:spPr/>
        <p:txBody>
          <a:bodyPr>
            <a:normAutofit fontScale="85000" lnSpcReduction="10000"/>
          </a:bodyPr>
          <a:lstStyle/>
          <a:p>
            <a:pPr>
              <a:buNone/>
            </a:pPr>
            <a:r>
              <a:rPr lang="en-US" dirty="0"/>
              <a:t>The London 2012 Games want to encourage people to walk and cycle to and from the games to ensure that when one travels they do so healthily and sustainably. </a:t>
            </a:r>
          </a:p>
          <a:p>
            <a:pPr>
              <a:buNone/>
            </a:pPr>
            <a:r>
              <a:rPr lang="en-US" dirty="0"/>
              <a:t>Ultimately, they want the environment to be kept clean, tidy and clear, and avoid the inevitable traffic and car park spaces needed. They have started to create a network of walking and cycling paths that link different parts of London to the Olympic Park and other venues. Thousands of spectators will come to the games and they believe that if this is encouraged, it will benefit them and be enjoyable and a useful travel option.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Problems</a:t>
            </a:r>
            <a:endParaRPr lang="en-US" dirty="0"/>
          </a:p>
        </p:txBody>
      </p:sp>
      <p:sp>
        <p:nvSpPr>
          <p:cNvPr id="3" name="Content Placeholder 2"/>
          <p:cNvSpPr>
            <a:spLocks noGrp="1"/>
          </p:cNvSpPr>
          <p:nvPr>
            <p:ph idx="1"/>
          </p:nvPr>
        </p:nvSpPr>
        <p:spPr>
          <a:xfrm>
            <a:off x="457200" y="1143000"/>
            <a:ext cx="8229600" cy="5486400"/>
          </a:xfrm>
        </p:spPr>
        <p:txBody>
          <a:bodyPr>
            <a:normAutofit fontScale="85000" lnSpcReduction="20000"/>
          </a:bodyPr>
          <a:lstStyle/>
          <a:p>
            <a:pPr>
              <a:buNone/>
            </a:pPr>
            <a:r>
              <a:rPr lang="en-US" dirty="0"/>
              <a:t>However, to construct these routes, it will be necessary to change the existing paths.</a:t>
            </a:r>
          </a:p>
          <a:p>
            <a:pPr>
              <a:buNone/>
            </a:pPr>
            <a:r>
              <a:rPr lang="en-US" dirty="0"/>
              <a:t> They plan to keep these closures to a minimum and will update people online.</a:t>
            </a:r>
          </a:p>
          <a:p>
            <a:pPr>
              <a:buNone/>
            </a:pPr>
            <a:r>
              <a:rPr lang="en-US" dirty="0"/>
              <a:t>Temple Mills Lane is one of the main paths for large construction vehicles traveling to the Olympic park and village and some areas of the Stratford City development, which has resulted in a road which is too narrow for pedestrians and cyclists to use safely. Therefore the London Boroughs of </a:t>
            </a:r>
            <a:r>
              <a:rPr lang="en-US" dirty="0" err="1"/>
              <a:t>Newham</a:t>
            </a:r>
            <a:r>
              <a:rPr lang="en-US" dirty="0"/>
              <a:t> and Waltham Forest have closed a section of Temple Mills Lane to the north of the Olympic Park to pedestrians and cyclists, and a detour via </a:t>
            </a:r>
            <a:r>
              <a:rPr lang="en-US" dirty="0" err="1"/>
              <a:t>Leyton</a:t>
            </a:r>
            <a:r>
              <a:rPr lang="en-US" dirty="0"/>
              <a:t> High Road and </a:t>
            </a:r>
            <a:r>
              <a:rPr lang="en-US" dirty="0" err="1"/>
              <a:t>Ruckholt</a:t>
            </a:r>
            <a:r>
              <a:rPr lang="en-US" dirty="0"/>
              <a:t> Road has been put in place. However, the alternate route adds about 400m to the journey.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Infrastructure</a:t>
            </a:r>
            <a:endParaRPr lang="en-US" dirty="0"/>
          </a:p>
        </p:txBody>
      </p:sp>
      <p:sp>
        <p:nvSpPr>
          <p:cNvPr id="3" name="Content Placeholder 2"/>
          <p:cNvSpPr>
            <a:spLocks noGrp="1"/>
          </p:cNvSpPr>
          <p:nvPr>
            <p:ph idx="1"/>
          </p:nvPr>
        </p:nvSpPr>
        <p:spPr>
          <a:xfrm>
            <a:off x="228600" y="1600200"/>
            <a:ext cx="8458200" cy="5257800"/>
          </a:xfrm>
        </p:spPr>
        <p:txBody>
          <a:bodyPr>
            <a:normAutofit fontScale="85000" lnSpcReduction="20000"/>
          </a:bodyPr>
          <a:lstStyle/>
          <a:p>
            <a:r>
              <a:rPr lang="en-US" dirty="0"/>
              <a:t>Energy Centre The Energy Centre, located in the west of the Olympic Park, will support London 2012’s commitment to use renewable and energy-efficient technology.</a:t>
            </a:r>
          </a:p>
          <a:p>
            <a:r>
              <a:rPr lang="en-US" dirty="0"/>
              <a:t>The Energy Centre will supply all the necessary power, heating and cooling across the Olympic Park for the 2012 Games but also for the new buildings and communities that will be developed in the area after 2012.The Energy Centre has a biomass boiler that uses woodchip as fuel to generate heat, and a natural gas powered Combined Cooling, Heat and Power plant (CCHP).</a:t>
            </a:r>
          </a:p>
          <a:p>
            <a:r>
              <a:rPr lang="en-US" b="1" dirty="0"/>
              <a:t>The Energy Centre is specifically designed to be sustainable and flexible, allowing future technologies to be used with the Centre.</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We need a balanced argument.</a:t>
            </a:r>
            <a:br>
              <a:rPr lang="en-US" b="1" dirty="0"/>
            </a:br>
            <a:r>
              <a:rPr lang="en-US" b="1" dirty="0"/>
              <a:t>What are the negatives?…</a:t>
            </a:r>
          </a:p>
        </p:txBody>
      </p:sp>
      <p:sp>
        <p:nvSpPr>
          <p:cNvPr id="3" name="Content Placeholder 2"/>
          <p:cNvSpPr>
            <a:spLocks noGrp="1"/>
          </p:cNvSpPr>
          <p:nvPr>
            <p:ph idx="1"/>
          </p:nvPr>
        </p:nvSpPr>
        <p:spPr/>
        <p:txBody>
          <a:bodyPr>
            <a:normAutofit fontScale="92500" lnSpcReduction="20000"/>
          </a:bodyPr>
          <a:lstStyle/>
          <a:p>
            <a:pPr>
              <a:buNone/>
            </a:pPr>
            <a:r>
              <a:rPr lang="en-US" dirty="0"/>
              <a:t>Watch the following video:</a:t>
            </a:r>
          </a:p>
          <a:p>
            <a:pPr>
              <a:buNone/>
            </a:pPr>
            <a:r>
              <a:rPr lang="en-US" dirty="0">
                <a:hlinkClick r:id="rId2"/>
              </a:rPr>
              <a:t>http://www.youtube.com/watch?v=xyGqlEtWGlg&amp;feature=player_embedded</a:t>
            </a:r>
            <a:endParaRPr lang="en-US" dirty="0"/>
          </a:p>
          <a:p>
            <a:pPr>
              <a:buNone/>
            </a:pPr>
            <a:endParaRPr lang="en-US" dirty="0"/>
          </a:p>
          <a:p>
            <a:pPr>
              <a:buNone/>
            </a:pPr>
            <a:r>
              <a:rPr lang="en-US" dirty="0"/>
              <a:t> Make notes on the impacts:</a:t>
            </a:r>
          </a:p>
          <a:p>
            <a:r>
              <a:rPr lang="en-US" dirty="0"/>
              <a:t>Economic </a:t>
            </a:r>
          </a:p>
          <a:p>
            <a:r>
              <a:rPr lang="en-US" dirty="0"/>
              <a:t>Social</a:t>
            </a:r>
          </a:p>
          <a:p>
            <a:r>
              <a:rPr lang="en-US" dirty="0"/>
              <a:t>Environmental</a:t>
            </a:r>
          </a:p>
          <a:p>
            <a:r>
              <a:rPr lang="en-US" dirty="0"/>
              <a:t>Cultural</a:t>
            </a:r>
          </a:p>
          <a:p>
            <a:r>
              <a:rPr lang="en-US" dirty="0"/>
              <a:t>Political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a:t>Legacy after the games - environmental</a:t>
            </a:r>
            <a:endParaRPr lang="en-US" dirty="0"/>
          </a:p>
        </p:txBody>
      </p:sp>
      <p:sp>
        <p:nvSpPr>
          <p:cNvPr id="3" name="Content Placeholder 2"/>
          <p:cNvSpPr>
            <a:spLocks noGrp="1"/>
          </p:cNvSpPr>
          <p:nvPr>
            <p:ph idx="1"/>
          </p:nvPr>
        </p:nvSpPr>
        <p:spPr/>
        <p:txBody>
          <a:bodyPr>
            <a:normAutofit fontScale="85000" lnSpcReduction="10000"/>
          </a:bodyPr>
          <a:lstStyle/>
          <a:p>
            <a:r>
              <a:rPr lang="en-US" dirty="0"/>
              <a:t>After the Games the Olympic Park will be transformed into one of the largest urban parks created in Europe for more than 150 years.</a:t>
            </a:r>
          </a:p>
          <a:p>
            <a:r>
              <a:rPr lang="en-US" dirty="0"/>
              <a:t> The new parks will be connected to the tidal Thames estuary to the south and the </a:t>
            </a:r>
            <a:r>
              <a:rPr lang="en-US" dirty="0" err="1"/>
              <a:t>Hertforshire</a:t>
            </a:r>
            <a:r>
              <a:rPr lang="en-US" dirty="0"/>
              <a:t> countryside to the north. The canals and the waterways of the River Lea will be widened and cleaned and the natural floodplains of the area will be restored, creating a new wetland habitat for the wildlife. </a:t>
            </a:r>
          </a:p>
          <a:p>
            <a:r>
              <a:rPr lang="en-US" dirty="0"/>
              <a:t>A park is going to planted with native species, this will allow for wildlife to have a home within the city..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Legacy after the games social and economic</a:t>
            </a:r>
            <a:endParaRPr lang="en-US" dirty="0"/>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r>
              <a:rPr lang="en-US" dirty="0"/>
              <a:t>The stadiums will be adapted for use by sports clubs and the local community. New playing fields will sit along side these facilities again these will be adapted for community use. </a:t>
            </a:r>
          </a:p>
          <a:p>
            <a:r>
              <a:rPr lang="en-US" dirty="0"/>
              <a:t>The Olympic village will be converted into homes, for key workers such as teachers and nurses. There will be further housing built with the Olympic Park site after the games. Riverside housing, shops and restaurants will provide new amenities for the local community. </a:t>
            </a:r>
          </a:p>
          <a:p>
            <a:r>
              <a:rPr lang="en-US" dirty="0"/>
              <a:t>The transport in the area will also be improved with an extension to the Docklands Light Railway, increasing the capacity on the jubilee line and the upgrade of the Stratford Regional Station. There will also be a wealth of benefits to the wider community, such as cross-city transport improvements in London, more training and job opportunities for the UK and the chance for a vast array of businesses to be involved. The Games will leave a key legacy of national benefits in culture, sport, volunteering, business and tourism.</a:t>
            </a:r>
          </a:p>
          <a:p>
            <a:r>
              <a:rPr lang="en-US" dirty="0"/>
              <a:t>Thousands of new jobs will be created and training opportunities will be created for local people.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Costs</a:t>
            </a:r>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r>
              <a:rPr lang="en-US" dirty="0"/>
              <a:t>On 15 March 2007 the government announced the budget for the Games had risen from £2.4bn to £9.35bn, although she said the cost of the Games would be £5.3bn.</a:t>
            </a:r>
          </a:p>
          <a:p>
            <a:r>
              <a:rPr lang="en-US" dirty="0"/>
              <a:t>New venues will cost £3.1bn. These include the Olympic Park at Stratford and the athletes' village.</a:t>
            </a:r>
          </a:p>
          <a:p>
            <a:r>
              <a:rPr lang="en-US" dirty="0"/>
              <a:t>There will be £1.7bn spent on regeneration and infrastructure.</a:t>
            </a:r>
          </a:p>
          <a:p>
            <a:r>
              <a:rPr lang="en-US" dirty="0"/>
              <a:t>£600m will be spent on extra security.</a:t>
            </a:r>
          </a:p>
          <a:p>
            <a:r>
              <a:rPr lang="en-US" dirty="0"/>
              <a:t>The government has set aside £2.7bn in a contingency fund in case costs rise further.</a:t>
            </a:r>
          </a:p>
          <a:p>
            <a:r>
              <a:rPr lang="en-US" dirty="0"/>
              <a:t>The Olympics will have to pay an £840m tax bill.</a:t>
            </a:r>
          </a:p>
          <a:p>
            <a:r>
              <a:rPr lang="en-US" dirty="0"/>
              <a:t>£390m will be spent on other costs, such as the Paralympics and community sport.</a:t>
            </a:r>
          </a:p>
          <a:p>
            <a:r>
              <a:rPr lang="en-US" dirty="0"/>
              <a:t>Income: The government will provide £6bn, with other funds coming from London council tax payers and the National Lottery. Further income will come from International Olympic Committee TV and marketing deals (£560m); sponsorship and official suppliers (£450m); ticket revenues (£300m); licensing (£60m); London Development Agency (£250m)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Tangible and intangible</a:t>
            </a:r>
          </a:p>
        </p:txBody>
      </p:sp>
      <p:sp>
        <p:nvSpPr>
          <p:cNvPr id="3" name="Content Placeholder 2"/>
          <p:cNvSpPr>
            <a:spLocks noGrp="1"/>
          </p:cNvSpPr>
          <p:nvPr>
            <p:ph idx="1"/>
          </p:nvPr>
        </p:nvSpPr>
        <p:spPr/>
        <p:txBody>
          <a:bodyPr/>
          <a:lstStyle/>
          <a:p>
            <a:pPr>
              <a:buNone/>
            </a:pPr>
            <a:r>
              <a:rPr lang="en-US" dirty="0">
                <a:solidFill>
                  <a:srgbClr val="C0504D"/>
                </a:solidFill>
              </a:rPr>
              <a:t>Tangible costs: </a:t>
            </a:r>
            <a:r>
              <a:rPr lang="en-US" dirty="0"/>
              <a:t>Things that cost money (e.g. building a stadium)</a:t>
            </a:r>
          </a:p>
          <a:p>
            <a:pPr>
              <a:buNone/>
            </a:pPr>
            <a:r>
              <a:rPr lang="en-US" dirty="0">
                <a:solidFill>
                  <a:srgbClr val="0000FF"/>
                </a:solidFill>
              </a:rPr>
              <a:t>Intangible: </a:t>
            </a:r>
            <a:r>
              <a:rPr lang="en-US" dirty="0"/>
              <a:t>Things that cannot be measure but are important ( i.e. things that cause a disruption such as building the stadium and closing roads etc  </a:t>
            </a:r>
            <a:endParaRPr lang="en-US" dirty="0">
              <a:solidFill>
                <a:srgbClr val="0000F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 Short term</a:t>
            </a:r>
          </a:p>
        </p:txBody>
      </p:sp>
      <p:pic>
        <p:nvPicPr>
          <p:cNvPr id="4" name="Content Placeholder 3" descr="Screen shot 2012-03-10 at 7.09.18 AM.png"/>
          <p:cNvPicPr>
            <a:picLocks noGrp="1" noChangeAspect="1"/>
          </p:cNvPicPr>
          <p:nvPr>
            <p:ph idx="1"/>
          </p:nvPr>
        </p:nvPicPr>
        <p:blipFill>
          <a:blip r:embed="rId3"/>
          <a:stretch>
            <a:fillRect/>
          </a:stretch>
        </p:blipFill>
        <p:spPr>
          <a:xfrm>
            <a:off x="304800" y="1760428"/>
            <a:ext cx="8534400" cy="436126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Focus on the London 2012 Olympics as a …</a:t>
            </a:r>
            <a:r>
              <a:rPr lang="en-US" b="1" dirty="0"/>
              <a:t>Case study of a contemporary international sports event</a:t>
            </a:r>
            <a:r>
              <a:rPr lang="en-US" dirty="0"/>
              <a:t> </a:t>
            </a:r>
          </a:p>
        </p:txBody>
      </p:sp>
      <p:sp>
        <p:nvSpPr>
          <p:cNvPr id="3" name="Content Placeholder 2"/>
          <p:cNvSpPr>
            <a:spLocks noGrp="1"/>
          </p:cNvSpPr>
          <p:nvPr>
            <p:ph idx="1"/>
          </p:nvPr>
        </p:nvSpPr>
        <p:spPr>
          <a:xfrm>
            <a:off x="457200" y="1905000"/>
            <a:ext cx="8229600" cy="4525963"/>
          </a:xfrm>
        </p:spPr>
        <p:txBody>
          <a:bodyPr/>
          <a:lstStyle/>
          <a:p>
            <a:pPr>
              <a:buNone/>
            </a:pPr>
            <a:r>
              <a:rPr lang="en-US" b="1" dirty="0"/>
              <a:t>We are going to look at: </a:t>
            </a:r>
          </a:p>
          <a:p>
            <a:pPr marL="514350" indent="-514350">
              <a:buAutoNum type="arabicPeriod"/>
            </a:pPr>
            <a:r>
              <a:rPr lang="en-US" dirty="0">
                <a:solidFill>
                  <a:srgbClr val="FF0000"/>
                </a:solidFill>
              </a:rPr>
              <a:t>Why London won the right to host the Olympic games</a:t>
            </a:r>
          </a:p>
          <a:p>
            <a:pPr marL="514350" indent="-514350">
              <a:buAutoNum type="arabicPeriod"/>
            </a:pPr>
            <a:r>
              <a:rPr lang="en-US" dirty="0">
                <a:solidFill>
                  <a:srgbClr val="FF0000"/>
                </a:solidFill>
              </a:rPr>
              <a:t> Where it was hosted (venues)</a:t>
            </a:r>
          </a:p>
          <a:p>
            <a:pPr marL="514350" indent="-514350">
              <a:buAutoNum type="arabicPeriod"/>
            </a:pPr>
            <a:r>
              <a:rPr lang="en-US" dirty="0">
                <a:solidFill>
                  <a:srgbClr val="FF0000"/>
                </a:solidFill>
              </a:rPr>
              <a:t> Who attended (athletes and supporters) </a:t>
            </a:r>
          </a:p>
          <a:p>
            <a:pPr marL="514350" indent="-514350">
              <a:buAutoNum type="arabicPeriod"/>
            </a:pPr>
            <a:r>
              <a:rPr lang="en-US" dirty="0">
                <a:solidFill>
                  <a:srgbClr val="FF0000"/>
                </a:solidFill>
              </a:rPr>
              <a:t>The impacts (positive and negative, short-term and long-term)</a:t>
            </a:r>
          </a:p>
        </p:txBody>
      </p:sp>
      <p:pic>
        <p:nvPicPr>
          <p:cNvPr id="4" name="Picture 3" descr="Screen shot 2012-03-10 at 6.34.24 AM.png"/>
          <p:cNvPicPr>
            <a:picLocks noChangeAspect="1"/>
          </p:cNvPicPr>
          <p:nvPr/>
        </p:nvPicPr>
        <p:blipFill>
          <a:blip r:embed="rId2"/>
          <a:stretch>
            <a:fillRect/>
          </a:stretch>
        </p:blipFill>
        <p:spPr>
          <a:xfrm>
            <a:off x="6293204" y="5452024"/>
            <a:ext cx="2698396" cy="97894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 Long term</a:t>
            </a:r>
          </a:p>
        </p:txBody>
      </p:sp>
      <p:pic>
        <p:nvPicPr>
          <p:cNvPr id="4" name="Content Placeholder 3" descr="Screen shot 2012-03-10 at 7.11.52 AM.png"/>
          <p:cNvPicPr>
            <a:picLocks noGrp="1" noChangeAspect="1"/>
          </p:cNvPicPr>
          <p:nvPr>
            <p:ph idx="1"/>
          </p:nvPr>
        </p:nvPicPr>
        <p:blipFill>
          <a:blip r:embed="rId2"/>
          <a:stretch>
            <a:fillRect/>
          </a:stretch>
        </p:blipFill>
        <p:spPr>
          <a:xfrm>
            <a:off x="97307" y="1950087"/>
            <a:ext cx="8741893" cy="4064367"/>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TASK</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Read the document </a:t>
            </a:r>
          </a:p>
          <a:p>
            <a:pPr marL="0" indent="0">
              <a:buNone/>
            </a:pPr>
            <a:r>
              <a:rPr lang="en-US" dirty="0"/>
              <a:t>Highlight costs and benefits using two different </a:t>
            </a:r>
            <a:r>
              <a:rPr lang="en-US" dirty="0" err="1"/>
              <a:t>colours</a:t>
            </a:r>
            <a:endParaRPr lang="en-US" dirty="0"/>
          </a:p>
          <a:p>
            <a:pPr marL="0" indent="0">
              <a:buNone/>
            </a:pPr>
            <a:r>
              <a:rPr lang="en-US" dirty="0"/>
              <a:t>Add information to your notes</a:t>
            </a:r>
          </a:p>
          <a:p>
            <a:pPr marL="0" indent="0">
              <a:buNone/>
            </a:pPr>
            <a:r>
              <a:rPr lang="en-US" dirty="0"/>
              <a:t>Plan a response to the essay question:</a:t>
            </a:r>
          </a:p>
          <a:p>
            <a:pPr marL="0" indent="0">
              <a:buNone/>
            </a:pPr>
            <a:r>
              <a:rPr lang="en-US" b="1" i="1" dirty="0">
                <a:solidFill>
                  <a:srgbClr val="FF0000"/>
                </a:solidFill>
              </a:rPr>
              <a:t>“Local people do not benefit from hosting an international sporting event.” Discuss this statement. [10 marks]</a:t>
            </a:r>
            <a:endParaRPr lang="en-US" dirty="0">
              <a:solidFill>
                <a:srgbClr val="FF0000"/>
              </a:solidFill>
            </a:endParaRPr>
          </a:p>
          <a:p>
            <a:endParaRPr lang="en-US" dirty="0"/>
          </a:p>
        </p:txBody>
      </p:sp>
      <p:pic>
        <p:nvPicPr>
          <p:cNvPr id="5" name="Picture 4">
            <a:hlinkClick r:id="rId2" action="ppaction://hlinkfile"/>
          </p:cNvPr>
          <p:cNvPicPr>
            <a:picLocks noChangeAspect="1"/>
          </p:cNvPicPr>
          <p:nvPr/>
        </p:nvPicPr>
        <p:blipFill>
          <a:blip r:embed="rId3"/>
          <a:stretch>
            <a:fillRect/>
          </a:stretch>
        </p:blipFill>
        <p:spPr>
          <a:xfrm>
            <a:off x="5638800" y="152400"/>
            <a:ext cx="1830092" cy="2076450"/>
          </a:xfrm>
          <a:prstGeom prst="rect">
            <a:avLst/>
          </a:prstGeom>
        </p:spPr>
      </p:pic>
    </p:spTree>
    <p:extLst>
      <p:ext uri="{BB962C8B-B14F-4D97-AF65-F5344CB8AC3E}">
        <p14:creationId xmlns:p14="http://schemas.microsoft.com/office/powerpoint/2010/main" val="26800025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14400" y="278496"/>
            <a:ext cx="7138987" cy="5989223"/>
          </a:xfrm>
          <a:prstGeom prst="rect">
            <a:avLst/>
          </a:prstGeom>
        </p:spPr>
      </p:pic>
      <p:sp>
        <p:nvSpPr>
          <p:cNvPr id="5" name="Rectangle 4">
            <a:extLst>
              <a:ext uri="{FF2B5EF4-FFF2-40B4-BE49-F238E27FC236}">
                <a16:creationId xmlns:a16="http://schemas.microsoft.com/office/drawing/2014/main" id="{6B309908-BD14-EA4B-BCD7-ED02DF7D064F}"/>
              </a:ext>
            </a:extLst>
          </p:cNvPr>
          <p:cNvSpPr/>
          <p:nvPr/>
        </p:nvSpPr>
        <p:spPr>
          <a:xfrm>
            <a:off x="3048000" y="6127115"/>
            <a:ext cx="4572000" cy="923330"/>
          </a:xfrm>
          <a:prstGeom prst="rect">
            <a:avLst/>
          </a:prstGeom>
        </p:spPr>
        <p:txBody>
          <a:bodyPr>
            <a:spAutoFit/>
          </a:bodyPr>
          <a:lstStyle/>
          <a:p>
            <a:r>
              <a:rPr lang="en-US" dirty="0">
                <a:hlinkClick r:id="rId3"/>
              </a:rPr>
              <a:t>https://www.economist.com/britain/2015/07/23/going-for-bronze</a:t>
            </a:r>
            <a:endParaRPr lang="en-US" dirty="0"/>
          </a:p>
          <a:p>
            <a:endParaRPr lang="en-US" dirty="0"/>
          </a:p>
        </p:txBody>
      </p:sp>
    </p:spTree>
    <p:extLst>
      <p:ext uri="{BB962C8B-B14F-4D97-AF65-F5344CB8AC3E}">
        <p14:creationId xmlns:p14="http://schemas.microsoft.com/office/powerpoint/2010/main" val="17638579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resources</a:t>
            </a:r>
          </a:p>
        </p:txBody>
      </p:sp>
      <p:sp>
        <p:nvSpPr>
          <p:cNvPr id="3" name="Content Placeholder 2"/>
          <p:cNvSpPr>
            <a:spLocks noGrp="1"/>
          </p:cNvSpPr>
          <p:nvPr>
            <p:ph idx="1"/>
          </p:nvPr>
        </p:nvSpPr>
        <p:spPr/>
        <p:txBody>
          <a:bodyPr/>
          <a:lstStyle/>
          <a:p>
            <a:r>
              <a:rPr lang="en-US" dirty="0">
                <a:hlinkClick r:id="rId2"/>
              </a:rPr>
              <a:t>http://www.theguardian.com/society/davehillblog/2013/jul/29/east-london-regeneration-olympic-park</a:t>
            </a:r>
            <a:endParaRPr lang="en-US" dirty="0"/>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F3230-6503-F14E-A367-648F11FB4184}"/>
              </a:ext>
            </a:extLst>
          </p:cNvPr>
          <p:cNvSpPr>
            <a:spLocks noGrp="1"/>
          </p:cNvSpPr>
          <p:nvPr>
            <p:ph type="title"/>
          </p:nvPr>
        </p:nvSpPr>
        <p:spPr/>
        <p:txBody>
          <a:bodyPr>
            <a:normAutofit fontScale="90000"/>
          </a:bodyPr>
          <a:lstStyle/>
          <a:p>
            <a:br>
              <a:rPr lang="en-US" b="1" u="sng" dirty="0"/>
            </a:br>
            <a:r>
              <a:rPr lang="en-US" b="1" u="sng" dirty="0"/>
              <a:t>Task: C</a:t>
            </a:r>
            <a:r>
              <a:rPr lang="en-US" dirty="0"/>
              <a:t>reate a case study for either the London 2012 Olympics or the Rio 2016 Olympics</a:t>
            </a:r>
            <a:br>
              <a:rPr lang="en-US" dirty="0"/>
            </a:br>
            <a:endParaRPr lang="en-US" dirty="0"/>
          </a:p>
        </p:txBody>
      </p:sp>
      <p:sp>
        <p:nvSpPr>
          <p:cNvPr id="3" name="Content Placeholder 2">
            <a:extLst>
              <a:ext uri="{FF2B5EF4-FFF2-40B4-BE49-F238E27FC236}">
                <a16:creationId xmlns:a16="http://schemas.microsoft.com/office/drawing/2014/main" id="{495AC5EC-A8A2-5944-A079-416E640A8F1B}"/>
              </a:ext>
            </a:extLst>
          </p:cNvPr>
          <p:cNvSpPr>
            <a:spLocks noGrp="1"/>
          </p:cNvSpPr>
          <p:nvPr>
            <p:ph idx="1"/>
          </p:nvPr>
        </p:nvSpPr>
        <p:spPr/>
        <p:txBody>
          <a:bodyPr>
            <a:normAutofit fontScale="55000" lnSpcReduction="20000"/>
          </a:bodyPr>
          <a:lstStyle/>
          <a:p>
            <a:br>
              <a:rPr lang="en-US" dirty="0"/>
            </a:br>
            <a:r>
              <a:rPr lang="en-US" b="1" dirty="0"/>
              <a:t>Success criteria: </a:t>
            </a:r>
            <a:r>
              <a:rPr lang="en-US" dirty="0"/>
              <a:t>Include background information about the location- i.e. development, location, environmental factors </a:t>
            </a:r>
            <a:r>
              <a:rPr lang="en-US" dirty="0" err="1"/>
              <a:t>etc</a:t>
            </a:r>
            <a:endParaRPr lang="en-US" dirty="0"/>
          </a:p>
          <a:p>
            <a:r>
              <a:rPr lang="en-US" dirty="0"/>
              <a:t>Include the economic impacts (both negative and positive)</a:t>
            </a:r>
          </a:p>
          <a:p>
            <a:r>
              <a:rPr lang="en-US" dirty="0"/>
              <a:t>Include the social impacts (both negative and positive)</a:t>
            </a:r>
          </a:p>
          <a:p>
            <a:r>
              <a:rPr lang="en-US" dirty="0"/>
              <a:t>Include the environmental impacts (both negative and positive)</a:t>
            </a:r>
          </a:p>
          <a:p>
            <a:r>
              <a:rPr lang="en-US" dirty="0"/>
              <a:t>Include the political impacts (both negative and positive)</a:t>
            </a:r>
          </a:p>
          <a:p>
            <a:r>
              <a:rPr lang="en-US" dirty="0"/>
              <a:t>What are the different views of holding the Olympic  games?</a:t>
            </a:r>
          </a:p>
          <a:p>
            <a:r>
              <a:rPr lang="en-US" dirty="0"/>
              <a:t>Were the impacts felt locally, nationally, internationally? </a:t>
            </a:r>
          </a:p>
          <a:p>
            <a:r>
              <a:rPr lang="en-US" dirty="0"/>
              <a:t>​Include specific case study detail</a:t>
            </a:r>
          </a:p>
          <a:p>
            <a:r>
              <a:rPr lang="en-US" dirty="0"/>
              <a:t> </a:t>
            </a:r>
          </a:p>
          <a:p>
            <a:endParaRPr lang="en-US" dirty="0"/>
          </a:p>
          <a:p>
            <a:pPr marL="0" indent="0">
              <a:buNone/>
            </a:pPr>
            <a:r>
              <a:rPr lang="en-US" dirty="0"/>
              <a:t>Assessment essay: "</a:t>
            </a:r>
            <a:r>
              <a:rPr lang="en-US" b="1" u="sng" dirty="0"/>
              <a:t>The benefits of holding an international sporting event always outweigh the costs". Discuss this statement using appropriate examples (10)</a:t>
            </a:r>
            <a:br>
              <a:rPr lang="en-US" dirty="0"/>
            </a:br>
            <a:endParaRPr lang="en-US" dirty="0"/>
          </a:p>
        </p:txBody>
      </p:sp>
    </p:spTree>
    <p:extLst>
      <p:ext uri="{BB962C8B-B14F-4D97-AF65-F5344CB8AC3E}">
        <p14:creationId xmlns:p14="http://schemas.microsoft.com/office/powerpoint/2010/main" val="7193408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2E94-63D9-2742-A9F6-16A3F612AF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001903-9E16-5345-AF65-B6F51BDBC37F}"/>
              </a:ext>
            </a:extLst>
          </p:cNvPr>
          <p:cNvSpPr>
            <a:spLocks noGrp="1"/>
          </p:cNvSpPr>
          <p:nvPr>
            <p:ph idx="1"/>
          </p:nvPr>
        </p:nvSpPr>
        <p:spPr>
          <a:xfrm>
            <a:off x="476491" y="533400"/>
            <a:ext cx="8229600" cy="5867400"/>
          </a:xfrm>
          <a:solidFill>
            <a:srgbClr val="FFFF00"/>
          </a:solidFill>
        </p:spPr>
        <p:txBody>
          <a:bodyPr>
            <a:noAutofit/>
          </a:bodyPr>
          <a:lstStyle/>
          <a:p>
            <a:pPr marL="0" indent="0">
              <a:buNone/>
            </a:pPr>
            <a:r>
              <a:rPr lang="en-US" sz="2000" dirty="0"/>
              <a:t>Your overall analysis should try and link to the 4Ps</a:t>
            </a:r>
            <a:br>
              <a:rPr lang="en-US" sz="2000" dirty="0"/>
            </a:br>
            <a:r>
              <a:rPr lang="en-US" sz="2000" b="1" dirty="0"/>
              <a:t>PLACE: </a:t>
            </a:r>
            <a:r>
              <a:rPr lang="en-US" sz="2000" dirty="0"/>
              <a:t>Give a specific relative location / comment on scale / describe the relevant physical &amp; human characteristics</a:t>
            </a:r>
            <a:br>
              <a:rPr lang="en-US" sz="2000" dirty="0"/>
            </a:br>
            <a:r>
              <a:rPr lang="en-US" sz="2000" dirty="0"/>
              <a:t> </a:t>
            </a:r>
            <a:r>
              <a:rPr lang="en-US" sz="2000" b="1" dirty="0"/>
              <a:t>PROCESSES: </a:t>
            </a:r>
            <a:r>
              <a:rPr lang="en-US" sz="2000" dirty="0"/>
              <a:t>What are the human / physical mechanisms of change relevant to this case study?  (think SPEED)  Does a specific system apply?  (linear, circular, complex, physical, human) </a:t>
            </a:r>
            <a:br>
              <a:rPr lang="en-US" sz="2000" dirty="0"/>
            </a:br>
            <a:r>
              <a:rPr lang="en-US" sz="2000" dirty="0"/>
              <a:t> Social (+/-):</a:t>
            </a:r>
            <a:br>
              <a:rPr lang="en-US" sz="2000" dirty="0"/>
            </a:br>
            <a:r>
              <a:rPr lang="en-US" sz="2000" dirty="0"/>
              <a:t>Political (+/-):</a:t>
            </a:r>
            <a:br>
              <a:rPr lang="en-US" sz="2000" dirty="0"/>
            </a:br>
            <a:r>
              <a:rPr lang="en-US" sz="2000" dirty="0"/>
              <a:t>Economic (+/-):</a:t>
            </a:r>
            <a:br>
              <a:rPr lang="en-US" sz="2000" dirty="0"/>
            </a:br>
            <a:r>
              <a:rPr lang="en-US" sz="2000" dirty="0"/>
              <a:t>Environmental (+/-):</a:t>
            </a:r>
            <a:br>
              <a:rPr lang="en-US" sz="2000" dirty="0"/>
            </a:br>
            <a:r>
              <a:rPr lang="en-US" sz="2000" dirty="0"/>
              <a:t>Demographic (+/-):</a:t>
            </a:r>
            <a:br>
              <a:rPr lang="en-US" sz="2000" dirty="0"/>
            </a:br>
            <a:r>
              <a:rPr lang="en-US" sz="2000" dirty="0"/>
              <a:t> </a:t>
            </a:r>
            <a:r>
              <a:rPr lang="en-US" sz="2000" b="1" dirty="0"/>
              <a:t>POWER: </a:t>
            </a:r>
            <a:r>
              <a:rPr lang="en-US" sz="2000" dirty="0"/>
              <a:t> Who is influencing and affecting change or equilibrium in this case? (citizens, governments, institutions, physical processes, other players?)</a:t>
            </a:r>
            <a:br>
              <a:rPr lang="en-US" sz="2000" dirty="0"/>
            </a:br>
            <a:r>
              <a:rPr lang="en-US" sz="2000" b="1" dirty="0"/>
              <a:t>POSSIBILITIES: </a:t>
            </a:r>
            <a:r>
              <a:rPr lang="en-US" sz="2000" dirty="0"/>
              <a:t> What alternative events, futures, outcomes are possible?  To what degree are human / environmental systems able to adapt or change?</a:t>
            </a:r>
            <a:br>
              <a:rPr lang="en-US" sz="2000" dirty="0"/>
            </a:br>
            <a:br>
              <a:rPr lang="en-US" sz="2000" dirty="0"/>
            </a:br>
            <a:r>
              <a:rPr lang="en-US" sz="2000" dirty="0"/>
              <a:t>Consider the sources of information (links to TOK)</a:t>
            </a:r>
          </a:p>
          <a:p>
            <a:pPr marL="0" indent="0">
              <a:buNone/>
            </a:pPr>
            <a:r>
              <a:rPr lang="en-US" sz="2000" dirty="0"/>
              <a:t>Consider how the work load will be distributed in your group (ATL)</a:t>
            </a:r>
          </a:p>
          <a:p>
            <a:pPr marL="0" indent="0">
              <a:buNone/>
            </a:pPr>
            <a:br>
              <a:rPr lang="en-US" sz="2000" dirty="0"/>
            </a:br>
            <a:endParaRPr lang="en-US" sz="2000" dirty="0"/>
          </a:p>
        </p:txBody>
      </p:sp>
    </p:spTree>
    <p:extLst>
      <p:ext uri="{BB962C8B-B14F-4D97-AF65-F5344CB8AC3E}">
        <p14:creationId xmlns:p14="http://schemas.microsoft.com/office/powerpoint/2010/main" val="27888646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Exam questions: Both 10 marks</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b="1" dirty="0"/>
              <a:t>Examine to what extent an international sporting event has brought about positive and negative changes to a named urban area. </a:t>
            </a:r>
          </a:p>
          <a:p>
            <a:pPr marL="514350" indent="-514350">
              <a:buFont typeface="+mj-lt"/>
              <a:buAutoNum type="arabicPeriod"/>
            </a:pPr>
            <a:endParaRPr lang="en-US" dirty="0"/>
          </a:p>
          <a:p>
            <a:pPr marL="514350" indent="-514350">
              <a:buFont typeface="+mj-lt"/>
              <a:buAutoNum type="arabicPeriod"/>
            </a:pPr>
            <a:r>
              <a:rPr lang="en-US" dirty="0"/>
              <a:t>Referring to examples explain the impacts for an area hosting a major sporting event.</a:t>
            </a:r>
          </a:p>
          <a:p>
            <a:pPr>
              <a:buNone/>
            </a:pPr>
            <a:endParaRPr lang="en-US" dirty="0"/>
          </a:p>
          <a:p>
            <a:endParaRPr lang="en-US" dirty="0"/>
          </a:p>
          <a:p>
            <a:pPr>
              <a:buNone/>
            </a:pPr>
            <a:r>
              <a:rPr lang="en-US" dirty="0"/>
              <a:t>You should consider the effects in terms of </a:t>
            </a:r>
            <a:r>
              <a:rPr lang="en-US" b="1" dirty="0"/>
              <a:t>social, economic and environmental and long and short term.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Host cities of the Summer Olympic games</a:t>
            </a:r>
          </a:p>
        </p:txBody>
      </p:sp>
      <p:pic>
        <p:nvPicPr>
          <p:cNvPr id="32770" name="Picture 2"/>
          <p:cNvPicPr>
            <a:picLocks noGrp="1" noChangeAspect="1" noChangeArrowheads="1"/>
          </p:cNvPicPr>
          <p:nvPr>
            <p:ph idx="1"/>
          </p:nvPr>
        </p:nvPicPr>
        <p:blipFill>
          <a:blip r:embed="rId2" cstate="print"/>
          <a:srcRect/>
          <a:stretch>
            <a:fillRect/>
          </a:stretch>
        </p:blipFill>
        <p:spPr bwMode="auto">
          <a:xfrm>
            <a:off x="111346" y="1981200"/>
            <a:ext cx="9032654" cy="318531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2-03-10 at 6.26.09 AM.png"/>
          <p:cNvPicPr>
            <a:picLocks noGrp="1" noChangeAspect="1"/>
          </p:cNvPicPr>
          <p:nvPr>
            <p:ph idx="1"/>
          </p:nvPr>
        </p:nvPicPr>
        <p:blipFill>
          <a:blip r:embed="rId2"/>
          <a:stretch>
            <a:fillRect/>
          </a:stretch>
        </p:blipFill>
        <p:spPr>
          <a:xfrm>
            <a:off x="254780" y="685800"/>
            <a:ext cx="8432020" cy="546164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Example question: </a:t>
            </a:r>
          </a:p>
        </p:txBody>
      </p:sp>
      <p:sp>
        <p:nvSpPr>
          <p:cNvPr id="3" name="Content Placeholder 2"/>
          <p:cNvSpPr>
            <a:spLocks noGrp="1"/>
          </p:cNvSpPr>
          <p:nvPr>
            <p:ph idx="1"/>
          </p:nvPr>
        </p:nvSpPr>
        <p:spPr/>
        <p:txBody>
          <a:bodyPr/>
          <a:lstStyle/>
          <a:p>
            <a:pPr>
              <a:buNone/>
            </a:pPr>
            <a:r>
              <a:rPr lang="en-US" dirty="0"/>
              <a:t>Explain the factors that need to be considered when choosing a city to host a world sporting event (6)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11457</TotalTime>
  <Words>4873</Words>
  <Application>Microsoft Macintosh PowerPoint</Application>
  <PresentationFormat>On-screen Show (4:3)</PresentationFormat>
  <Paragraphs>271</Paragraphs>
  <Slides>66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66</vt:i4>
      </vt:variant>
    </vt:vector>
  </HeadingPairs>
  <TitlesOfParts>
    <vt:vector size="69" baseType="lpstr">
      <vt:lpstr>Arial</vt:lpstr>
      <vt:lpstr>Calibri</vt:lpstr>
      <vt:lpstr>Office Theme</vt:lpstr>
      <vt:lpstr>PowerPoint Presentation</vt:lpstr>
      <vt:lpstr>Objectives:</vt:lpstr>
      <vt:lpstr> Task: Create a case study for either the London 2012 Olympics or the Rio 2016 Olympics </vt:lpstr>
      <vt:lpstr>PowerPoint Presentation</vt:lpstr>
      <vt:lpstr>PowerPoint Presentation</vt:lpstr>
      <vt:lpstr>Focus on the London 2012 Olympics as a …Case study of a contemporary international sports event </vt:lpstr>
      <vt:lpstr>Host cities of the Summer Olympic games</vt:lpstr>
      <vt:lpstr>PowerPoint Presentation</vt:lpstr>
      <vt:lpstr>Example question: </vt:lpstr>
      <vt:lpstr>Objective 1 </vt:lpstr>
      <vt:lpstr>Some of the reasons why London was chosen as the location for the 2012 Olympics</vt:lpstr>
      <vt:lpstr>Focus on the London 2012 Olympics as a …Case study of a contemporary international sports event </vt:lpstr>
      <vt:lpstr>Explain the factors that need to be considered when choosing a city to host a world sporting event (6)  </vt:lpstr>
      <vt:lpstr>2. Where was it hosted?  The location of the 2012 Olympic venues</vt:lpstr>
      <vt:lpstr>Where are the Olympics going to be?</vt:lpstr>
      <vt:lpstr>The location of Olympic Infrastructure within London</vt:lpstr>
      <vt:lpstr>PowerPoint Presentation</vt:lpstr>
      <vt:lpstr>Location of Olympic sporting events within London and the UK</vt:lpstr>
      <vt:lpstr>Problems with London as a location?</vt:lpstr>
      <vt:lpstr>Political</vt:lpstr>
      <vt:lpstr>PowerPoint Presentation</vt:lpstr>
      <vt:lpstr>Who attended (athletes and supporters)? </vt:lpstr>
      <vt:lpstr>PowerPoint Presentation</vt:lpstr>
      <vt:lpstr>Task</vt:lpstr>
      <vt:lpstr>PowerPoint Presentation</vt:lpstr>
      <vt:lpstr>PowerPoint Presentation</vt:lpstr>
      <vt:lpstr>Athletes and Spectators and Tickets</vt:lpstr>
      <vt:lpstr>4. The impacts (positive and negative, short-term and long-term) </vt:lpstr>
      <vt:lpstr>Who benefits from hosting an international sporting event?</vt:lpstr>
      <vt:lpstr>The impacts (positive and negative, short-term and long-term) </vt:lpstr>
      <vt:lpstr>The London 2012 Sustainability Plan</vt:lpstr>
      <vt:lpstr>Newham: The area that will be regenerated</vt:lpstr>
      <vt:lpstr>Newham</vt:lpstr>
      <vt:lpstr>PowerPoint Presentation</vt:lpstr>
      <vt:lpstr>PowerPoint Presentation</vt:lpstr>
      <vt:lpstr>Key terms: link to urban environments</vt:lpstr>
      <vt:lpstr>The Pro's</vt:lpstr>
      <vt:lpstr>The Cons</vt:lpstr>
      <vt:lpstr>PowerPoint Presentation</vt:lpstr>
      <vt:lpstr>PowerPoint Presentation</vt:lpstr>
      <vt:lpstr>PowerPoint Presentation</vt:lpstr>
      <vt:lpstr>PowerPoint Presentation</vt:lpstr>
      <vt:lpstr>PowerPoint Presentation</vt:lpstr>
      <vt:lpstr>PowerPoint Presentation</vt:lpstr>
      <vt:lpstr>Transport: accessibility to the Games </vt:lpstr>
      <vt:lpstr>http://www.telegraph.co.uk/sport/olympics/8697749/London-2012-Olympics-Athletes-village-sold-to-investment-arm-of-Qatari-ruling-family.html </vt:lpstr>
      <vt:lpstr>PowerPoint Presentation</vt:lpstr>
      <vt:lpstr>Transport Docklands Light Railway (DLR Network)</vt:lpstr>
      <vt:lpstr>Transport impact on Stratford</vt:lpstr>
      <vt:lpstr>PowerPoint Presentation</vt:lpstr>
      <vt:lpstr>Walking and Cycling </vt:lpstr>
      <vt:lpstr>Problems</vt:lpstr>
      <vt:lpstr>Infrastructure</vt:lpstr>
      <vt:lpstr>We need a balanced argument. What are the negatives?…</vt:lpstr>
      <vt:lpstr>Legacy after the games - environmental</vt:lpstr>
      <vt:lpstr>Legacy after the games social and economic</vt:lpstr>
      <vt:lpstr>Costs</vt:lpstr>
      <vt:lpstr>Tangible and intangible</vt:lpstr>
      <vt:lpstr>Impacts: Short term</vt:lpstr>
      <vt:lpstr>Impacts: Long term</vt:lpstr>
      <vt:lpstr>TASK </vt:lpstr>
      <vt:lpstr>PowerPoint Presentation</vt:lpstr>
      <vt:lpstr>Other resources</vt:lpstr>
      <vt:lpstr> Task: Create a case study for either the London 2012 Olympics or the Rio 2016 Olympics </vt:lpstr>
      <vt:lpstr>PowerPoint Presentation</vt:lpstr>
      <vt:lpstr>Exam questions: Both 10 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of a contemporary international sports event</dc:title>
  <dc:creator>Anna Bennett</dc:creator>
  <cp:lastModifiedBy>Anna Bennett</cp:lastModifiedBy>
  <cp:revision>454</cp:revision>
  <dcterms:created xsi:type="dcterms:W3CDTF">2012-03-10T12:19:23Z</dcterms:created>
  <dcterms:modified xsi:type="dcterms:W3CDTF">2020-10-26T00:03:38Z</dcterms:modified>
</cp:coreProperties>
</file>