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5" r:id="rId2"/>
    <p:sldId id="270" r:id="rId3"/>
    <p:sldId id="278" r:id="rId4"/>
    <p:sldId id="277" r:id="rId5"/>
    <p:sldId id="272" r:id="rId6"/>
    <p:sldId id="271" r:id="rId7"/>
    <p:sldId id="279" r:id="rId8"/>
    <p:sldId id="280" r:id="rId9"/>
    <p:sldId id="281" r:id="rId10"/>
    <p:sldId id="27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49"/>
  </p:normalViewPr>
  <p:slideViewPr>
    <p:cSldViewPr snapToGrid="0" snapToObjects="1">
      <p:cViewPr varScale="1">
        <p:scale>
          <a:sx n="111" d="100"/>
          <a:sy n="111" d="100"/>
        </p:scale>
        <p:origin x="6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5A6A8-AE97-954D-A9C9-E498B06EAA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74ABA1-F0CC-9D44-A1D5-18FE0448F1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BB0CCE-496B-3940-BA63-AF0AEDEF8BFC}"/>
              </a:ext>
            </a:extLst>
          </p:cNvPr>
          <p:cNvSpPr>
            <a:spLocks noGrp="1"/>
          </p:cNvSpPr>
          <p:nvPr>
            <p:ph type="dt" sz="half" idx="10"/>
          </p:nvPr>
        </p:nvSpPr>
        <p:spPr/>
        <p:txBody>
          <a:bodyPr/>
          <a:lstStyle/>
          <a:p>
            <a:fld id="{62D8B19B-043B-BE4E-8B94-07D3522F452A}" type="datetimeFigureOut">
              <a:rPr lang="en-US" smtClean="0"/>
              <a:t>4/27/21</a:t>
            </a:fld>
            <a:endParaRPr lang="en-US"/>
          </a:p>
        </p:txBody>
      </p:sp>
      <p:sp>
        <p:nvSpPr>
          <p:cNvPr id="5" name="Footer Placeholder 4">
            <a:extLst>
              <a:ext uri="{FF2B5EF4-FFF2-40B4-BE49-F238E27FC236}">
                <a16:creationId xmlns:a16="http://schemas.microsoft.com/office/drawing/2014/main" id="{25FE17A5-CFA4-F141-B575-E367A36BAF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E1CA75-EF29-6646-BBFB-A3F1053E235B}"/>
              </a:ext>
            </a:extLst>
          </p:cNvPr>
          <p:cNvSpPr>
            <a:spLocks noGrp="1"/>
          </p:cNvSpPr>
          <p:nvPr>
            <p:ph type="sldNum" sz="quarter" idx="12"/>
          </p:nvPr>
        </p:nvSpPr>
        <p:spPr/>
        <p:txBody>
          <a:bodyPr/>
          <a:lstStyle/>
          <a:p>
            <a:fld id="{9A399468-E579-E845-9217-77CCAA794B6C}" type="slidenum">
              <a:rPr lang="en-US" smtClean="0"/>
              <a:t>‹#›</a:t>
            </a:fld>
            <a:endParaRPr lang="en-US"/>
          </a:p>
        </p:txBody>
      </p:sp>
    </p:spTree>
    <p:extLst>
      <p:ext uri="{BB962C8B-B14F-4D97-AF65-F5344CB8AC3E}">
        <p14:creationId xmlns:p14="http://schemas.microsoft.com/office/powerpoint/2010/main" val="2199677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33AE-1859-DD42-BD78-AEBC26D152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574809-09EE-A742-9D57-F261F94F66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6F4BA9-9FBE-2E47-B9D1-42CFAF13116E}"/>
              </a:ext>
            </a:extLst>
          </p:cNvPr>
          <p:cNvSpPr>
            <a:spLocks noGrp="1"/>
          </p:cNvSpPr>
          <p:nvPr>
            <p:ph type="dt" sz="half" idx="10"/>
          </p:nvPr>
        </p:nvSpPr>
        <p:spPr/>
        <p:txBody>
          <a:bodyPr/>
          <a:lstStyle/>
          <a:p>
            <a:fld id="{62D8B19B-043B-BE4E-8B94-07D3522F452A}" type="datetimeFigureOut">
              <a:rPr lang="en-US" smtClean="0"/>
              <a:t>4/27/21</a:t>
            </a:fld>
            <a:endParaRPr lang="en-US"/>
          </a:p>
        </p:txBody>
      </p:sp>
      <p:sp>
        <p:nvSpPr>
          <p:cNvPr id="5" name="Footer Placeholder 4">
            <a:extLst>
              <a:ext uri="{FF2B5EF4-FFF2-40B4-BE49-F238E27FC236}">
                <a16:creationId xmlns:a16="http://schemas.microsoft.com/office/drawing/2014/main" id="{8E57F5A9-49AB-4B48-9A1A-7C75AC1D8E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653B17-C7AC-D547-9B58-86D7D8427945}"/>
              </a:ext>
            </a:extLst>
          </p:cNvPr>
          <p:cNvSpPr>
            <a:spLocks noGrp="1"/>
          </p:cNvSpPr>
          <p:nvPr>
            <p:ph type="sldNum" sz="quarter" idx="12"/>
          </p:nvPr>
        </p:nvSpPr>
        <p:spPr/>
        <p:txBody>
          <a:bodyPr/>
          <a:lstStyle/>
          <a:p>
            <a:fld id="{9A399468-E579-E845-9217-77CCAA794B6C}" type="slidenum">
              <a:rPr lang="en-US" smtClean="0"/>
              <a:t>‹#›</a:t>
            </a:fld>
            <a:endParaRPr lang="en-US"/>
          </a:p>
        </p:txBody>
      </p:sp>
    </p:spTree>
    <p:extLst>
      <p:ext uri="{BB962C8B-B14F-4D97-AF65-F5344CB8AC3E}">
        <p14:creationId xmlns:p14="http://schemas.microsoft.com/office/powerpoint/2010/main" val="1875795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D32EDD-5630-7442-AE84-4D0996140BA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821899-CA51-8343-8AF6-DFF32AA2F1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B4326F-E8B8-8E4A-8D66-3BFC2D94F6B4}"/>
              </a:ext>
            </a:extLst>
          </p:cNvPr>
          <p:cNvSpPr>
            <a:spLocks noGrp="1"/>
          </p:cNvSpPr>
          <p:nvPr>
            <p:ph type="dt" sz="half" idx="10"/>
          </p:nvPr>
        </p:nvSpPr>
        <p:spPr/>
        <p:txBody>
          <a:bodyPr/>
          <a:lstStyle/>
          <a:p>
            <a:fld id="{62D8B19B-043B-BE4E-8B94-07D3522F452A}" type="datetimeFigureOut">
              <a:rPr lang="en-US" smtClean="0"/>
              <a:t>4/27/21</a:t>
            </a:fld>
            <a:endParaRPr lang="en-US"/>
          </a:p>
        </p:txBody>
      </p:sp>
      <p:sp>
        <p:nvSpPr>
          <p:cNvPr id="5" name="Footer Placeholder 4">
            <a:extLst>
              <a:ext uri="{FF2B5EF4-FFF2-40B4-BE49-F238E27FC236}">
                <a16:creationId xmlns:a16="http://schemas.microsoft.com/office/drawing/2014/main" id="{74BEC739-F841-5B42-89CA-5F4A25E2DE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49556C-F64A-814D-81CC-3F35CEC0DBB0}"/>
              </a:ext>
            </a:extLst>
          </p:cNvPr>
          <p:cNvSpPr>
            <a:spLocks noGrp="1"/>
          </p:cNvSpPr>
          <p:nvPr>
            <p:ph type="sldNum" sz="quarter" idx="12"/>
          </p:nvPr>
        </p:nvSpPr>
        <p:spPr/>
        <p:txBody>
          <a:bodyPr/>
          <a:lstStyle/>
          <a:p>
            <a:fld id="{9A399468-E579-E845-9217-77CCAA794B6C}" type="slidenum">
              <a:rPr lang="en-US" smtClean="0"/>
              <a:t>‹#›</a:t>
            </a:fld>
            <a:endParaRPr lang="en-US"/>
          </a:p>
        </p:txBody>
      </p:sp>
    </p:spTree>
    <p:extLst>
      <p:ext uri="{BB962C8B-B14F-4D97-AF65-F5344CB8AC3E}">
        <p14:creationId xmlns:p14="http://schemas.microsoft.com/office/powerpoint/2010/main" val="3537126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E463E-675C-BB4D-9363-0271831473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9E4E0F-43FA-0048-994D-C01C4CB2A2B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990AAB-4500-2442-9608-D0A1C1F13164}"/>
              </a:ext>
            </a:extLst>
          </p:cNvPr>
          <p:cNvSpPr>
            <a:spLocks noGrp="1"/>
          </p:cNvSpPr>
          <p:nvPr>
            <p:ph type="dt" sz="half" idx="10"/>
          </p:nvPr>
        </p:nvSpPr>
        <p:spPr/>
        <p:txBody>
          <a:bodyPr/>
          <a:lstStyle/>
          <a:p>
            <a:fld id="{62D8B19B-043B-BE4E-8B94-07D3522F452A}" type="datetimeFigureOut">
              <a:rPr lang="en-US" smtClean="0"/>
              <a:t>4/27/21</a:t>
            </a:fld>
            <a:endParaRPr lang="en-US"/>
          </a:p>
        </p:txBody>
      </p:sp>
      <p:sp>
        <p:nvSpPr>
          <p:cNvPr id="5" name="Footer Placeholder 4">
            <a:extLst>
              <a:ext uri="{FF2B5EF4-FFF2-40B4-BE49-F238E27FC236}">
                <a16:creationId xmlns:a16="http://schemas.microsoft.com/office/drawing/2014/main" id="{83B28F93-9666-CF4C-BAE6-70B42576CC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C25736-C78D-7043-B9B1-FE514E753036}"/>
              </a:ext>
            </a:extLst>
          </p:cNvPr>
          <p:cNvSpPr>
            <a:spLocks noGrp="1"/>
          </p:cNvSpPr>
          <p:nvPr>
            <p:ph type="sldNum" sz="quarter" idx="12"/>
          </p:nvPr>
        </p:nvSpPr>
        <p:spPr/>
        <p:txBody>
          <a:bodyPr/>
          <a:lstStyle/>
          <a:p>
            <a:fld id="{9A399468-E579-E845-9217-77CCAA794B6C}" type="slidenum">
              <a:rPr lang="en-US" smtClean="0"/>
              <a:t>‹#›</a:t>
            </a:fld>
            <a:endParaRPr lang="en-US"/>
          </a:p>
        </p:txBody>
      </p:sp>
    </p:spTree>
    <p:extLst>
      <p:ext uri="{BB962C8B-B14F-4D97-AF65-F5344CB8AC3E}">
        <p14:creationId xmlns:p14="http://schemas.microsoft.com/office/powerpoint/2010/main" val="2028989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FEAEB-5CEA-894B-98A6-BC446DB797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EB8053-C7AF-9D4A-BF3C-3698AA9216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481A08-B290-CD47-BF95-29C38FAB3706}"/>
              </a:ext>
            </a:extLst>
          </p:cNvPr>
          <p:cNvSpPr>
            <a:spLocks noGrp="1"/>
          </p:cNvSpPr>
          <p:nvPr>
            <p:ph type="dt" sz="half" idx="10"/>
          </p:nvPr>
        </p:nvSpPr>
        <p:spPr/>
        <p:txBody>
          <a:bodyPr/>
          <a:lstStyle/>
          <a:p>
            <a:fld id="{62D8B19B-043B-BE4E-8B94-07D3522F452A}" type="datetimeFigureOut">
              <a:rPr lang="en-US" smtClean="0"/>
              <a:t>4/27/21</a:t>
            </a:fld>
            <a:endParaRPr lang="en-US"/>
          </a:p>
        </p:txBody>
      </p:sp>
      <p:sp>
        <p:nvSpPr>
          <p:cNvPr id="5" name="Footer Placeholder 4">
            <a:extLst>
              <a:ext uri="{FF2B5EF4-FFF2-40B4-BE49-F238E27FC236}">
                <a16:creationId xmlns:a16="http://schemas.microsoft.com/office/drawing/2014/main" id="{D6568688-6C1F-7449-9C14-FF677FBE6E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98A5E9-FAD1-AC41-B01F-466ABCBFD847}"/>
              </a:ext>
            </a:extLst>
          </p:cNvPr>
          <p:cNvSpPr>
            <a:spLocks noGrp="1"/>
          </p:cNvSpPr>
          <p:nvPr>
            <p:ph type="sldNum" sz="quarter" idx="12"/>
          </p:nvPr>
        </p:nvSpPr>
        <p:spPr/>
        <p:txBody>
          <a:bodyPr/>
          <a:lstStyle/>
          <a:p>
            <a:fld id="{9A399468-E579-E845-9217-77CCAA794B6C}" type="slidenum">
              <a:rPr lang="en-US" smtClean="0"/>
              <a:t>‹#›</a:t>
            </a:fld>
            <a:endParaRPr lang="en-US"/>
          </a:p>
        </p:txBody>
      </p:sp>
    </p:spTree>
    <p:extLst>
      <p:ext uri="{BB962C8B-B14F-4D97-AF65-F5344CB8AC3E}">
        <p14:creationId xmlns:p14="http://schemas.microsoft.com/office/powerpoint/2010/main" val="1698404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3902E-4092-E044-AE50-10A2E859DD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DE5480-617B-2B47-91BC-6DE2F0F45D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635DCD-C9DC-554F-A78A-2D8E077CDA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DAAAF7-59BE-A94E-AEBB-2FFF141BFDFE}"/>
              </a:ext>
            </a:extLst>
          </p:cNvPr>
          <p:cNvSpPr>
            <a:spLocks noGrp="1"/>
          </p:cNvSpPr>
          <p:nvPr>
            <p:ph type="dt" sz="half" idx="10"/>
          </p:nvPr>
        </p:nvSpPr>
        <p:spPr/>
        <p:txBody>
          <a:bodyPr/>
          <a:lstStyle/>
          <a:p>
            <a:fld id="{62D8B19B-043B-BE4E-8B94-07D3522F452A}" type="datetimeFigureOut">
              <a:rPr lang="en-US" smtClean="0"/>
              <a:t>4/27/21</a:t>
            </a:fld>
            <a:endParaRPr lang="en-US"/>
          </a:p>
        </p:txBody>
      </p:sp>
      <p:sp>
        <p:nvSpPr>
          <p:cNvPr id="6" name="Footer Placeholder 5">
            <a:extLst>
              <a:ext uri="{FF2B5EF4-FFF2-40B4-BE49-F238E27FC236}">
                <a16:creationId xmlns:a16="http://schemas.microsoft.com/office/drawing/2014/main" id="{37D6B316-17E5-5240-BC66-E3438FD1E1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724343-DAD2-054F-8124-2A2D5CB14866}"/>
              </a:ext>
            </a:extLst>
          </p:cNvPr>
          <p:cNvSpPr>
            <a:spLocks noGrp="1"/>
          </p:cNvSpPr>
          <p:nvPr>
            <p:ph type="sldNum" sz="quarter" idx="12"/>
          </p:nvPr>
        </p:nvSpPr>
        <p:spPr/>
        <p:txBody>
          <a:bodyPr/>
          <a:lstStyle/>
          <a:p>
            <a:fld id="{9A399468-E579-E845-9217-77CCAA794B6C}" type="slidenum">
              <a:rPr lang="en-US" smtClean="0"/>
              <a:t>‹#›</a:t>
            </a:fld>
            <a:endParaRPr lang="en-US"/>
          </a:p>
        </p:txBody>
      </p:sp>
    </p:spTree>
    <p:extLst>
      <p:ext uri="{BB962C8B-B14F-4D97-AF65-F5344CB8AC3E}">
        <p14:creationId xmlns:p14="http://schemas.microsoft.com/office/powerpoint/2010/main" val="1857289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16042-BDCB-834B-8337-1C1F73F81F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20982B-055F-9749-9274-34BD4DEE75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C7DA50-3F6E-3645-9672-D1BAE1FBAB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122415-1C10-9649-81A4-54DA523D9C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92DB53-D8D8-9241-9383-1405EC935E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04A4E8-60D0-0049-9721-E64FBAC97162}"/>
              </a:ext>
            </a:extLst>
          </p:cNvPr>
          <p:cNvSpPr>
            <a:spLocks noGrp="1"/>
          </p:cNvSpPr>
          <p:nvPr>
            <p:ph type="dt" sz="half" idx="10"/>
          </p:nvPr>
        </p:nvSpPr>
        <p:spPr/>
        <p:txBody>
          <a:bodyPr/>
          <a:lstStyle/>
          <a:p>
            <a:fld id="{62D8B19B-043B-BE4E-8B94-07D3522F452A}" type="datetimeFigureOut">
              <a:rPr lang="en-US" smtClean="0"/>
              <a:t>4/27/21</a:t>
            </a:fld>
            <a:endParaRPr lang="en-US"/>
          </a:p>
        </p:txBody>
      </p:sp>
      <p:sp>
        <p:nvSpPr>
          <p:cNvPr id="8" name="Footer Placeholder 7">
            <a:extLst>
              <a:ext uri="{FF2B5EF4-FFF2-40B4-BE49-F238E27FC236}">
                <a16:creationId xmlns:a16="http://schemas.microsoft.com/office/drawing/2014/main" id="{367B196B-685E-2A44-BBF7-213D505B01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479963-1CE3-7047-A747-3DF1DC9894EC}"/>
              </a:ext>
            </a:extLst>
          </p:cNvPr>
          <p:cNvSpPr>
            <a:spLocks noGrp="1"/>
          </p:cNvSpPr>
          <p:nvPr>
            <p:ph type="sldNum" sz="quarter" idx="12"/>
          </p:nvPr>
        </p:nvSpPr>
        <p:spPr/>
        <p:txBody>
          <a:bodyPr/>
          <a:lstStyle/>
          <a:p>
            <a:fld id="{9A399468-E579-E845-9217-77CCAA794B6C}" type="slidenum">
              <a:rPr lang="en-US" smtClean="0"/>
              <a:t>‹#›</a:t>
            </a:fld>
            <a:endParaRPr lang="en-US"/>
          </a:p>
        </p:txBody>
      </p:sp>
    </p:spTree>
    <p:extLst>
      <p:ext uri="{BB962C8B-B14F-4D97-AF65-F5344CB8AC3E}">
        <p14:creationId xmlns:p14="http://schemas.microsoft.com/office/powerpoint/2010/main" val="1435396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513FA-DB86-9745-99B4-223BFF08E3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8B6972-EA8F-A842-9F41-56BF946BEBC3}"/>
              </a:ext>
            </a:extLst>
          </p:cNvPr>
          <p:cNvSpPr>
            <a:spLocks noGrp="1"/>
          </p:cNvSpPr>
          <p:nvPr>
            <p:ph type="dt" sz="half" idx="10"/>
          </p:nvPr>
        </p:nvSpPr>
        <p:spPr/>
        <p:txBody>
          <a:bodyPr/>
          <a:lstStyle/>
          <a:p>
            <a:fld id="{62D8B19B-043B-BE4E-8B94-07D3522F452A}" type="datetimeFigureOut">
              <a:rPr lang="en-US" smtClean="0"/>
              <a:t>4/27/21</a:t>
            </a:fld>
            <a:endParaRPr lang="en-US"/>
          </a:p>
        </p:txBody>
      </p:sp>
      <p:sp>
        <p:nvSpPr>
          <p:cNvPr id="4" name="Footer Placeholder 3">
            <a:extLst>
              <a:ext uri="{FF2B5EF4-FFF2-40B4-BE49-F238E27FC236}">
                <a16:creationId xmlns:a16="http://schemas.microsoft.com/office/drawing/2014/main" id="{EAB07103-CD79-1742-98BD-7AEB9053B8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FB6FF7-B5E2-8643-A357-A037632F58CA}"/>
              </a:ext>
            </a:extLst>
          </p:cNvPr>
          <p:cNvSpPr>
            <a:spLocks noGrp="1"/>
          </p:cNvSpPr>
          <p:nvPr>
            <p:ph type="sldNum" sz="quarter" idx="12"/>
          </p:nvPr>
        </p:nvSpPr>
        <p:spPr/>
        <p:txBody>
          <a:bodyPr/>
          <a:lstStyle/>
          <a:p>
            <a:fld id="{9A399468-E579-E845-9217-77CCAA794B6C}" type="slidenum">
              <a:rPr lang="en-US" smtClean="0"/>
              <a:t>‹#›</a:t>
            </a:fld>
            <a:endParaRPr lang="en-US"/>
          </a:p>
        </p:txBody>
      </p:sp>
    </p:spTree>
    <p:extLst>
      <p:ext uri="{BB962C8B-B14F-4D97-AF65-F5344CB8AC3E}">
        <p14:creationId xmlns:p14="http://schemas.microsoft.com/office/powerpoint/2010/main" val="1520946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84EC0A-134B-AA46-B066-40F47901BC5B}"/>
              </a:ext>
            </a:extLst>
          </p:cNvPr>
          <p:cNvSpPr>
            <a:spLocks noGrp="1"/>
          </p:cNvSpPr>
          <p:nvPr>
            <p:ph type="dt" sz="half" idx="10"/>
          </p:nvPr>
        </p:nvSpPr>
        <p:spPr/>
        <p:txBody>
          <a:bodyPr/>
          <a:lstStyle/>
          <a:p>
            <a:fld id="{62D8B19B-043B-BE4E-8B94-07D3522F452A}" type="datetimeFigureOut">
              <a:rPr lang="en-US" smtClean="0"/>
              <a:t>4/27/21</a:t>
            </a:fld>
            <a:endParaRPr lang="en-US"/>
          </a:p>
        </p:txBody>
      </p:sp>
      <p:sp>
        <p:nvSpPr>
          <p:cNvPr id="3" name="Footer Placeholder 2">
            <a:extLst>
              <a:ext uri="{FF2B5EF4-FFF2-40B4-BE49-F238E27FC236}">
                <a16:creationId xmlns:a16="http://schemas.microsoft.com/office/drawing/2014/main" id="{EDDBDB4D-A600-5140-B2AC-308E5BA11D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D8EA101-7AA5-1648-B267-3F5AFF52450B}"/>
              </a:ext>
            </a:extLst>
          </p:cNvPr>
          <p:cNvSpPr>
            <a:spLocks noGrp="1"/>
          </p:cNvSpPr>
          <p:nvPr>
            <p:ph type="sldNum" sz="quarter" idx="12"/>
          </p:nvPr>
        </p:nvSpPr>
        <p:spPr/>
        <p:txBody>
          <a:bodyPr/>
          <a:lstStyle/>
          <a:p>
            <a:fld id="{9A399468-E579-E845-9217-77CCAA794B6C}" type="slidenum">
              <a:rPr lang="en-US" smtClean="0"/>
              <a:t>‹#›</a:t>
            </a:fld>
            <a:endParaRPr lang="en-US"/>
          </a:p>
        </p:txBody>
      </p:sp>
    </p:spTree>
    <p:extLst>
      <p:ext uri="{BB962C8B-B14F-4D97-AF65-F5344CB8AC3E}">
        <p14:creationId xmlns:p14="http://schemas.microsoft.com/office/powerpoint/2010/main" val="1741124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BF02B-3C57-C94A-975D-671D02FE7F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CC6B24-95C5-FE4A-A86D-9D17FB6319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9C1F6A-14A2-7546-925C-82B67202ED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2FB242-A1C0-9F4F-91A0-3FE33F28A90C}"/>
              </a:ext>
            </a:extLst>
          </p:cNvPr>
          <p:cNvSpPr>
            <a:spLocks noGrp="1"/>
          </p:cNvSpPr>
          <p:nvPr>
            <p:ph type="dt" sz="half" idx="10"/>
          </p:nvPr>
        </p:nvSpPr>
        <p:spPr/>
        <p:txBody>
          <a:bodyPr/>
          <a:lstStyle/>
          <a:p>
            <a:fld id="{62D8B19B-043B-BE4E-8B94-07D3522F452A}" type="datetimeFigureOut">
              <a:rPr lang="en-US" smtClean="0"/>
              <a:t>4/27/21</a:t>
            </a:fld>
            <a:endParaRPr lang="en-US"/>
          </a:p>
        </p:txBody>
      </p:sp>
      <p:sp>
        <p:nvSpPr>
          <p:cNvPr id="6" name="Footer Placeholder 5">
            <a:extLst>
              <a:ext uri="{FF2B5EF4-FFF2-40B4-BE49-F238E27FC236}">
                <a16:creationId xmlns:a16="http://schemas.microsoft.com/office/drawing/2014/main" id="{A58CBB9B-4A1C-F54B-952B-1084784CA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CE40A4-1F55-5940-AC48-833CB2087E4E}"/>
              </a:ext>
            </a:extLst>
          </p:cNvPr>
          <p:cNvSpPr>
            <a:spLocks noGrp="1"/>
          </p:cNvSpPr>
          <p:nvPr>
            <p:ph type="sldNum" sz="quarter" idx="12"/>
          </p:nvPr>
        </p:nvSpPr>
        <p:spPr/>
        <p:txBody>
          <a:bodyPr/>
          <a:lstStyle/>
          <a:p>
            <a:fld id="{9A399468-E579-E845-9217-77CCAA794B6C}" type="slidenum">
              <a:rPr lang="en-US" smtClean="0"/>
              <a:t>‹#›</a:t>
            </a:fld>
            <a:endParaRPr lang="en-US"/>
          </a:p>
        </p:txBody>
      </p:sp>
    </p:spTree>
    <p:extLst>
      <p:ext uri="{BB962C8B-B14F-4D97-AF65-F5344CB8AC3E}">
        <p14:creationId xmlns:p14="http://schemas.microsoft.com/office/powerpoint/2010/main" val="2524692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E31AB-EEBE-3946-BAB4-677E1A07DC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7E42F1-AB62-344B-A1EA-C1B2B30D11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4E57004-0311-BC40-9237-370A54E4EB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B6297E-57CA-C54B-9E67-19C48A69E9A1}"/>
              </a:ext>
            </a:extLst>
          </p:cNvPr>
          <p:cNvSpPr>
            <a:spLocks noGrp="1"/>
          </p:cNvSpPr>
          <p:nvPr>
            <p:ph type="dt" sz="half" idx="10"/>
          </p:nvPr>
        </p:nvSpPr>
        <p:spPr/>
        <p:txBody>
          <a:bodyPr/>
          <a:lstStyle/>
          <a:p>
            <a:fld id="{62D8B19B-043B-BE4E-8B94-07D3522F452A}" type="datetimeFigureOut">
              <a:rPr lang="en-US" smtClean="0"/>
              <a:t>4/27/21</a:t>
            </a:fld>
            <a:endParaRPr lang="en-US"/>
          </a:p>
        </p:txBody>
      </p:sp>
      <p:sp>
        <p:nvSpPr>
          <p:cNvPr id="6" name="Footer Placeholder 5">
            <a:extLst>
              <a:ext uri="{FF2B5EF4-FFF2-40B4-BE49-F238E27FC236}">
                <a16:creationId xmlns:a16="http://schemas.microsoft.com/office/drawing/2014/main" id="{80242671-7E8F-D04C-89B1-5CE47C20F8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9F33E5-7B2D-4B44-8383-515EC865C0C4}"/>
              </a:ext>
            </a:extLst>
          </p:cNvPr>
          <p:cNvSpPr>
            <a:spLocks noGrp="1"/>
          </p:cNvSpPr>
          <p:nvPr>
            <p:ph type="sldNum" sz="quarter" idx="12"/>
          </p:nvPr>
        </p:nvSpPr>
        <p:spPr/>
        <p:txBody>
          <a:bodyPr/>
          <a:lstStyle/>
          <a:p>
            <a:fld id="{9A399468-E579-E845-9217-77CCAA794B6C}" type="slidenum">
              <a:rPr lang="en-US" smtClean="0"/>
              <a:t>‹#›</a:t>
            </a:fld>
            <a:endParaRPr lang="en-US"/>
          </a:p>
        </p:txBody>
      </p:sp>
    </p:spTree>
    <p:extLst>
      <p:ext uri="{BB962C8B-B14F-4D97-AF65-F5344CB8AC3E}">
        <p14:creationId xmlns:p14="http://schemas.microsoft.com/office/powerpoint/2010/main" val="1809344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216B37-BC5E-D749-9001-330802F51D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78FD8E-6CD1-BD4E-A015-BC13E2B68C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5ECA55-7E82-034A-A0B8-2807E055C7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8B19B-043B-BE4E-8B94-07D3522F452A}" type="datetimeFigureOut">
              <a:rPr lang="en-US" smtClean="0"/>
              <a:t>4/27/21</a:t>
            </a:fld>
            <a:endParaRPr lang="en-US"/>
          </a:p>
        </p:txBody>
      </p:sp>
      <p:sp>
        <p:nvSpPr>
          <p:cNvPr id="5" name="Footer Placeholder 4">
            <a:extLst>
              <a:ext uri="{FF2B5EF4-FFF2-40B4-BE49-F238E27FC236}">
                <a16:creationId xmlns:a16="http://schemas.microsoft.com/office/drawing/2014/main" id="{58E14A1D-DBA6-5340-B7C3-A3198CDFE1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06E574-42D0-244C-9AC4-8E6D5FABAC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99468-E579-E845-9217-77CCAA794B6C}" type="slidenum">
              <a:rPr lang="en-US" smtClean="0"/>
              <a:t>‹#›</a:t>
            </a:fld>
            <a:endParaRPr lang="en-US"/>
          </a:p>
        </p:txBody>
      </p:sp>
    </p:spTree>
    <p:extLst>
      <p:ext uri="{BB962C8B-B14F-4D97-AF65-F5344CB8AC3E}">
        <p14:creationId xmlns:p14="http://schemas.microsoft.com/office/powerpoint/2010/main" val="2353610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en.wikipedia.org/wiki/Faustian_bargai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C98EE-7386-A742-BD22-4E18BA685AE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AA2A283-F363-A34A-ACF3-76FDD4D37F40}"/>
              </a:ext>
            </a:extLst>
          </p:cNvPr>
          <p:cNvSpPr>
            <a:spLocks noGrp="1"/>
          </p:cNvSpPr>
          <p:nvPr>
            <p:ph idx="1"/>
          </p:nvPr>
        </p:nvSpPr>
        <p:spPr/>
        <p:txBody>
          <a:bodyPr/>
          <a:lstStyle/>
          <a:p>
            <a:pPr marL="0" indent="0" algn="ctr">
              <a:buNone/>
            </a:pPr>
            <a:r>
              <a:rPr lang="en-US" sz="6600" dirty="0"/>
              <a:t>Oligopoly</a:t>
            </a:r>
            <a:endParaRPr lang="en-US" dirty="0"/>
          </a:p>
        </p:txBody>
      </p:sp>
    </p:spTree>
    <p:extLst>
      <p:ext uri="{BB962C8B-B14F-4D97-AF65-F5344CB8AC3E}">
        <p14:creationId xmlns:p14="http://schemas.microsoft.com/office/powerpoint/2010/main" val="1833316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Benefits/Advantages</a:t>
            </a:r>
            <a:endParaRPr lang="en-US" dirty="0"/>
          </a:p>
        </p:txBody>
      </p:sp>
      <p:sp>
        <p:nvSpPr>
          <p:cNvPr id="3" name="Content Placeholder 2"/>
          <p:cNvSpPr>
            <a:spLocks noGrp="1"/>
          </p:cNvSpPr>
          <p:nvPr>
            <p:ph idx="1"/>
          </p:nvPr>
        </p:nvSpPr>
        <p:spPr/>
        <p:txBody>
          <a:bodyPr/>
          <a:lstStyle/>
          <a:p>
            <a:r>
              <a:rPr lang="en-US" dirty="0"/>
              <a:t>Economies of scale</a:t>
            </a:r>
          </a:p>
          <a:p>
            <a:r>
              <a:rPr lang="en-US" dirty="0"/>
              <a:t>Price stability</a:t>
            </a:r>
          </a:p>
          <a:p>
            <a:r>
              <a:rPr lang="en-US" dirty="0"/>
              <a:t>Choice</a:t>
            </a:r>
          </a:p>
          <a:p>
            <a:pPr>
              <a:buNone/>
            </a:pPr>
            <a:endParaRPr lang="en-US" dirty="0">
              <a:solidFill>
                <a:schemeClr val="tx2"/>
              </a:solidFill>
            </a:endParaRPr>
          </a:p>
        </p:txBody>
      </p:sp>
    </p:spTree>
    <p:extLst>
      <p:ext uri="{BB962C8B-B14F-4D97-AF65-F5344CB8AC3E}">
        <p14:creationId xmlns:p14="http://schemas.microsoft.com/office/powerpoint/2010/main" val="4032666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Oligopoly</a:t>
            </a:r>
          </a:p>
        </p:txBody>
      </p:sp>
      <p:sp>
        <p:nvSpPr>
          <p:cNvPr id="3" name="Content Placeholder 2"/>
          <p:cNvSpPr>
            <a:spLocks noGrp="1"/>
          </p:cNvSpPr>
          <p:nvPr>
            <p:ph idx="1"/>
          </p:nvPr>
        </p:nvSpPr>
        <p:spPr/>
        <p:txBody>
          <a:bodyPr>
            <a:normAutofit fontScale="92500" lnSpcReduction="20000"/>
          </a:bodyPr>
          <a:lstStyle/>
          <a:p>
            <a:r>
              <a:rPr lang="en-US" dirty="0"/>
              <a:t>Oligopoly is a common market structure, features in each oligopolistic market will vary depending on circumstances…</a:t>
            </a:r>
          </a:p>
          <a:p>
            <a:r>
              <a:rPr lang="en-US" dirty="0"/>
              <a:t>Small number of large firms</a:t>
            </a:r>
          </a:p>
          <a:p>
            <a:r>
              <a:rPr lang="en-US" dirty="0"/>
              <a:t>Interdependence among firms, due to their small number the actions of each one affect all of the others</a:t>
            </a:r>
          </a:p>
          <a:p>
            <a:r>
              <a:rPr lang="en-US" dirty="0"/>
              <a:t>High barriers to entry</a:t>
            </a:r>
          </a:p>
          <a:p>
            <a:r>
              <a:rPr lang="en-US" dirty="0"/>
              <a:t>Homogenous or differentiated products (oil, cars)</a:t>
            </a:r>
          </a:p>
          <a:p>
            <a:r>
              <a:rPr lang="en-US" dirty="0"/>
              <a:t>Price rigidity</a:t>
            </a:r>
          </a:p>
          <a:p>
            <a:r>
              <a:rPr lang="en-US" dirty="0"/>
              <a:t>Non price competition</a:t>
            </a:r>
          </a:p>
          <a:p>
            <a:r>
              <a:rPr lang="en-US" dirty="0"/>
              <a:t>Economies of scale</a:t>
            </a:r>
          </a:p>
          <a:p>
            <a:r>
              <a:rPr lang="en-US" dirty="0"/>
              <a:t> Collusion?</a:t>
            </a:r>
          </a:p>
          <a:p>
            <a:endParaRPr lang="en-US" dirty="0">
              <a:solidFill>
                <a:schemeClr val="tx2"/>
              </a:solidFill>
            </a:endParaRPr>
          </a:p>
        </p:txBody>
      </p:sp>
    </p:spTree>
    <p:extLst>
      <p:ext uri="{BB962C8B-B14F-4D97-AF65-F5344CB8AC3E}">
        <p14:creationId xmlns:p14="http://schemas.microsoft.com/office/powerpoint/2010/main" val="4001082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B1E59-DFFC-8946-BE97-6362D938037D}"/>
              </a:ext>
            </a:extLst>
          </p:cNvPr>
          <p:cNvSpPr>
            <a:spLocks noGrp="1"/>
          </p:cNvSpPr>
          <p:nvPr>
            <p:ph type="title"/>
          </p:nvPr>
        </p:nvSpPr>
        <p:spPr/>
        <p:txBody>
          <a:bodyPr/>
          <a:lstStyle/>
          <a:p>
            <a:r>
              <a:rPr lang="en-US" dirty="0"/>
              <a:t>The concentration ratio</a:t>
            </a:r>
          </a:p>
        </p:txBody>
      </p:sp>
      <p:sp>
        <p:nvSpPr>
          <p:cNvPr id="3" name="Content Placeholder 2">
            <a:extLst>
              <a:ext uri="{FF2B5EF4-FFF2-40B4-BE49-F238E27FC236}">
                <a16:creationId xmlns:a16="http://schemas.microsoft.com/office/drawing/2014/main" id="{D8B8F91F-6F35-554A-8C8A-B9DC243D2967}"/>
              </a:ext>
            </a:extLst>
          </p:cNvPr>
          <p:cNvSpPr>
            <a:spLocks noGrp="1"/>
          </p:cNvSpPr>
          <p:nvPr>
            <p:ph idx="1"/>
          </p:nvPr>
        </p:nvSpPr>
        <p:spPr/>
        <p:txBody>
          <a:bodyPr/>
          <a:lstStyle/>
          <a:p>
            <a:r>
              <a:rPr lang="en-US" dirty="0"/>
              <a:t>A measurement used to determine the degree of competition in an industry, and the degree of monopoly power</a:t>
            </a:r>
          </a:p>
          <a:p>
            <a:r>
              <a:rPr lang="en-US" dirty="0"/>
              <a:t>Ex. A five firm concentration ratio of 45% means that the largest five firms produce 45% of industry output.</a:t>
            </a:r>
          </a:p>
          <a:p>
            <a:r>
              <a:rPr lang="en-US" dirty="0"/>
              <a:t>An industry that is held to be oligopolistic has a CR 4 of 40%</a:t>
            </a:r>
          </a:p>
        </p:txBody>
      </p:sp>
    </p:spTree>
    <p:extLst>
      <p:ext uri="{BB962C8B-B14F-4D97-AF65-F5344CB8AC3E}">
        <p14:creationId xmlns:p14="http://schemas.microsoft.com/office/powerpoint/2010/main" val="4056210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99E9D-AC69-0648-8028-2955DED1658B}"/>
              </a:ext>
            </a:extLst>
          </p:cNvPr>
          <p:cNvSpPr>
            <a:spLocks noGrp="1"/>
          </p:cNvSpPr>
          <p:nvPr>
            <p:ph type="title"/>
          </p:nvPr>
        </p:nvSpPr>
        <p:spPr/>
        <p:txBody>
          <a:bodyPr/>
          <a:lstStyle/>
          <a:p>
            <a:r>
              <a:rPr lang="en-US" dirty="0"/>
              <a:t>The incentive to compete or to collude?</a:t>
            </a:r>
          </a:p>
        </p:txBody>
      </p:sp>
      <p:sp>
        <p:nvSpPr>
          <p:cNvPr id="3" name="Content Placeholder 2">
            <a:extLst>
              <a:ext uri="{FF2B5EF4-FFF2-40B4-BE49-F238E27FC236}">
                <a16:creationId xmlns:a16="http://schemas.microsoft.com/office/drawing/2014/main" id="{93A76487-75EF-4640-ADB2-84E3A9DBB758}"/>
              </a:ext>
            </a:extLst>
          </p:cNvPr>
          <p:cNvSpPr>
            <a:spLocks noGrp="1"/>
          </p:cNvSpPr>
          <p:nvPr>
            <p:ph idx="1"/>
          </p:nvPr>
        </p:nvSpPr>
        <p:spPr/>
        <p:txBody>
          <a:bodyPr/>
          <a:lstStyle/>
          <a:p>
            <a:r>
              <a:rPr lang="en-US" dirty="0"/>
              <a:t>Firms face the incentive to compete for the purpose of capturing part of their rivals firms’ market share.</a:t>
            </a:r>
          </a:p>
          <a:p>
            <a:r>
              <a:rPr lang="en-US" dirty="0"/>
              <a:t>An incentive to collude, to make an agreement to fix prices and share the market between themselves as to limit competition between them.</a:t>
            </a:r>
          </a:p>
        </p:txBody>
      </p:sp>
    </p:spTree>
    <p:extLst>
      <p:ext uri="{BB962C8B-B14F-4D97-AF65-F5344CB8AC3E}">
        <p14:creationId xmlns:p14="http://schemas.microsoft.com/office/powerpoint/2010/main" val="3914223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8F8EE2-646C-564D-AB93-A01671D81833}"/>
              </a:ext>
            </a:extLst>
          </p:cNvPr>
          <p:cNvSpPr txBox="1"/>
          <p:nvPr/>
        </p:nvSpPr>
        <p:spPr>
          <a:xfrm>
            <a:off x="196770" y="0"/>
            <a:ext cx="4352081" cy="2862322"/>
          </a:xfrm>
          <a:prstGeom prst="rect">
            <a:avLst/>
          </a:prstGeom>
          <a:noFill/>
        </p:spPr>
        <p:txBody>
          <a:bodyPr wrap="square" rtlCol="0">
            <a:spAutoFit/>
          </a:bodyPr>
          <a:lstStyle/>
          <a:p>
            <a:r>
              <a:rPr lang="en-US" sz="3600" dirty="0"/>
              <a:t>Analyzing the behavior of oligopolistic firms through the use of game theory</a:t>
            </a:r>
          </a:p>
        </p:txBody>
      </p:sp>
      <p:sp>
        <p:nvSpPr>
          <p:cNvPr id="3" name="TextBox 2">
            <a:extLst>
              <a:ext uri="{FF2B5EF4-FFF2-40B4-BE49-F238E27FC236}">
                <a16:creationId xmlns:a16="http://schemas.microsoft.com/office/drawing/2014/main" id="{8DCAC192-09D7-1F44-AF52-CA2ACE7DF4C5}"/>
              </a:ext>
            </a:extLst>
          </p:cNvPr>
          <p:cNvSpPr txBox="1"/>
          <p:nvPr/>
        </p:nvSpPr>
        <p:spPr>
          <a:xfrm>
            <a:off x="0" y="2862322"/>
            <a:ext cx="4803494" cy="4247317"/>
          </a:xfrm>
          <a:prstGeom prst="rect">
            <a:avLst/>
          </a:prstGeom>
          <a:noFill/>
        </p:spPr>
        <p:txBody>
          <a:bodyPr wrap="square" rtlCol="0">
            <a:spAutoFit/>
          </a:bodyPr>
          <a:lstStyle/>
          <a:p>
            <a:r>
              <a:rPr lang="en-US" dirty="0"/>
              <a:t>Observations:</a:t>
            </a:r>
          </a:p>
          <a:p>
            <a:pPr marL="342900" indent="-342900">
              <a:buFont typeface="+mj-lt"/>
              <a:buAutoNum type="arabicPeriod"/>
            </a:pPr>
            <a:r>
              <a:rPr lang="en-US" dirty="0"/>
              <a:t>Firms show strategic behavior as each bases its actions on what it guesses the other will do</a:t>
            </a:r>
          </a:p>
          <a:p>
            <a:pPr marL="342900" indent="-342900">
              <a:buFont typeface="+mj-lt"/>
              <a:buAutoNum type="arabicPeriod"/>
            </a:pPr>
            <a:r>
              <a:rPr lang="en-US" dirty="0"/>
              <a:t>Strategic interdependence= as each guesses what the other will do the actions of one affect the actions of the others </a:t>
            </a:r>
          </a:p>
          <a:p>
            <a:pPr marL="342900" indent="-342900">
              <a:buFont typeface="+mj-lt"/>
              <a:buAutoNum type="arabicPeriod"/>
            </a:pPr>
            <a:r>
              <a:rPr lang="en-US" dirty="0"/>
              <a:t>Conflicting incentives= compete(price competition) or collude (fix the price)</a:t>
            </a:r>
          </a:p>
          <a:p>
            <a:pPr marL="342900" indent="-342900">
              <a:buFont typeface="+mj-lt"/>
              <a:buAutoNum type="arabicPeriod"/>
            </a:pPr>
            <a:r>
              <a:rPr lang="en-US" dirty="0"/>
              <a:t>Both are worse off if they engage in price competition or cutting price to capture a part of their rivals market</a:t>
            </a:r>
          </a:p>
          <a:p>
            <a:pPr marL="342900" indent="-342900">
              <a:buFont typeface="+mj-lt"/>
              <a:buAutoNum type="arabicPeriod"/>
            </a:pPr>
            <a:r>
              <a:rPr lang="en-US" dirty="0"/>
              <a:t>Price competition strongly avoided as will result in </a:t>
            </a:r>
            <a:r>
              <a:rPr lang="en-US" b="1" dirty="0"/>
              <a:t>price war</a:t>
            </a:r>
          </a:p>
          <a:p>
            <a:pPr marL="342900" indent="-342900">
              <a:buFont typeface="+mj-lt"/>
              <a:buAutoNum type="arabicPeriod"/>
            </a:pPr>
            <a:endParaRPr lang="en-US" dirty="0"/>
          </a:p>
        </p:txBody>
      </p:sp>
      <p:graphicFrame>
        <p:nvGraphicFramePr>
          <p:cNvPr id="5" name="Table 4">
            <a:extLst>
              <a:ext uri="{FF2B5EF4-FFF2-40B4-BE49-F238E27FC236}">
                <a16:creationId xmlns:a16="http://schemas.microsoft.com/office/drawing/2014/main" id="{149CB0B5-FECD-8E4B-A10E-EC9020AB20E6}"/>
              </a:ext>
            </a:extLst>
          </p:cNvPr>
          <p:cNvGraphicFramePr>
            <a:graphicFrameLocks noGrp="1"/>
          </p:cNvGraphicFramePr>
          <p:nvPr>
            <p:extLst>
              <p:ext uri="{D42A27DB-BD31-4B8C-83A1-F6EECF244321}">
                <p14:modId xmlns:p14="http://schemas.microsoft.com/office/powerpoint/2010/main" val="3177625328"/>
              </p:ext>
            </p:extLst>
          </p:nvPr>
        </p:nvGraphicFramePr>
        <p:xfrm>
          <a:off x="4745621" y="2233914"/>
          <a:ext cx="7402550" cy="4074160"/>
        </p:xfrm>
        <a:graphic>
          <a:graphicData uri="http://schemas.openxmlformats.org/drawingml/2006/table">
            <a:tbl>
              <a:tblPr firstRow="1" bandRow="1">
                <a:tableStyleId>{69CF1AB2-1976-4502-BF36-3FF5EA218861}</a:tableStyleId>
              </a:tblPr>
              <a:tblGrid>
                <a:gridCol w="424618">
                  <a:extLst>
                    <a:ext uri="{9D8B030D-6E8A-4147-A177-3AD203B41FA5}">
                      <a16:colId xmlns:a16="http://schemas.microsoft.com/office/drawing/2014/main" val="1384865529"/>
                    </a:ext>
                  </a:extLst>
                </a:gridCol>
                <a:gridCol w="1610292">
                  <a:extLst>
                    <a:ext uri="{9D8B030D-6E8A-4147-A177-3AD203B41FA5}">
                      <a16:colId xmlns:a16="http://schemas.microsoft.com/office/drawing/2014/main" val="996018678"/>
                    </a:ext>
                  </a:extLst>
                </a:gridCol>
                <a:gridCol w="2683820">
                  <a:extLst>
                    <a:ext uri="{9D8B030D-6E8A-4147-A177-3AD203B41FA5}">
                      <a16:colId xmlns:a16="http://schemas.microsoft.com/office/drawing/2014/main" val="2931009780"/>
                    </a:ext>
                  </a:extLst>
                </a:gridCol>
                <a:gridCol w="2683820">
                  <a:extLst>
                    <a:ext uri="{9D8B030D-6E8A-4147-A177-3AD203B41FA5}">
                      <a16:colId xmlns:a16="http://schemas.microsoft.com/office/drawing/2014/main" val="121873924"/>
                    </a:ext>
                  </a:extLst>
                </a:gridCol>
              </a:tblGrid>
              <a:tr h="352883">
                <a:tc rowSpan="4">
                  <a:txBody>
                    <a:bodyPr/>
                    <a:lstStyle/>
                    <a:p>
                      <a:pPr algn="ctr"/>
                      <a:r>
                        <a:rPr lang="en-US" b="1" dirty="0"/>
                        <a:t>PLAYER 2</a:t>
                      </a:r>
                    </a:p>
                  </a:txBody>
                  <a:tcPr vert="vert270"/>
                </a:tc>
                <a:tc rowSpan="2">
                  <a:txBody>
                    <a:bodyPr/>
                    <a:lstStyle/>
                    <a:p>
                      <a:pPr algn="ctr"/>
                      <a:r>
                        <a:rPr lang="en-US" sz="1600" dirty="0">
                          <a:solidFill>
                            <a:srgbClr val="FF0000"/>
                          </a:solidFill>
                        </a:rPr>
                        <a:t>OLIGOPOLISTIC</a:t>
                      </a:r>
                    </a:p>
                    <a:p>
                      <a:pPr algn="ctr"/>
                      <a:r>
                        <a:rPr lang="en-US" sz="1600" dirty="0">
                          <a:solidFill>
                            <a:srgbClr val="FF0000"/>
                          </a:solidFill>
                        </a:rPr>
                        <a:t>PRICING DECISIONS</a:t>
                      </a:r>
                    </a:p>
                  </a:txBody>
                  <a:tcPr/>
                </a:tc>
                <a:tc>
                  <a:txBody>
                    <a:bodyPr/>
                    <a:lstStyle/>
                    <a:p>
                      <a:pPr algn="ctr"/>
                      <a:r>
                        <a:rPr lang="en-US" dirty="0"/>
                        <a:t>PLAYER 1</a:t>
                      </a:r>
                    </a:p>
                  </a:txBody>
                  <a:tcPr/>
                </a:tc>
                <a:tc>
                  <a:txBody>
                    <a:bodyPr/>
                    <a:lstStyle/>
                    <a:p>
                      <a:endParaRPr lang="en-US" dirty="0"/>
                    </a:p>
                  </a:txBody>
                  <a:tcPr/>
                </a:tc>
                <a:extLst>
                  <a:ext uri="{0D108BD9-81ED-4DB2-BD59-A6C34878D82A}">
                    <a16:rowId xmlns:a16="http://schemas.microsoft.com/office/drawing/2014/main" val="2408420432"/>
                  </a:ext>
                </a:extLst>
              </a:tr>
              <a:tr h="741680">
                <a:tc vMerge="1">
                  <a:txBody>
                    <a:bodyPr/>
                    <a:lstStyle/>
                    <a:p>
                      <a:pPr algn="ctr"/>
                      <a:endParaRPr lang="en-US" b="1" dirty="0"/>
                    </a:p>
                  </a:txBody>
                  <a:tcPr vert="vert270"/>
                </a:tc>
                <a:tc vMerge="1">
                  <a:txBody>
                    <a:bodyPr/>
                    <a:lstStyle/>
                    <a:p>
                      <a:endParaRPr lang="en-US" b="1" dirty="0"/>
                    </a:p>
                  </a:txBody>
                  <a:tcPr/>
                </a:tc>
                <a:tc>
                  <a:txBody>
                    <a:bodyPr/>
                    <a:lstStyle/>
                    <a:p>
                      <a:r>
                        <a:rPr lang="en-US" b="1" dirty="0"/>
                        <a:t>DECISION 1:</a:t>
                      </a:r>
                    </a:p>
                    <a:p>
                      <a:r>
                        <a:rPr lang="en-US" b="1" dirty="0"/>
                        <a:t>HIGH PRICE</a:t>
                      </a:r>
                    </a:p>
                  </a:txBody>
                  <a:tcPr/>
                </a:tc>
                <a:tc>
                  <a:txBody>
                    <a:bodyPr/>
                    <a:lstStyle/>
                    <a:p>
                      <a:r>
                        <a:rPr lang="en-US" b="1" dirty="0"/>
                        <a:t>DECISION 2:</a:t>
                      </a:r>
                    </a:p>
                    <a:p>
                      <a:r>
                        <a:rPr lang="en-US" b="1" dirty="0"/>
                        <a:t>LOW PRICE</a:t>
                      </a:r>
                    </a:p>
                  </a:txBody>
                  <a:tcPr/>
                </a:tc>
                <a:extLst>
                  <a:ext uri="{0D108BD9-81ED-4DB2-BD59-A6C34878D82A}">
                    <a16:rowId xmlns:a16="http://schemas.microsoft.com/office/drawing/2014/main" val="2686197311"/>
                  </a:ext>
                </a:extLst>
              </a:tr>
              <a:tr h="1483360">
                <a:tc vMerge="1">
                  <a:txBody>
                    <a:bodyPr/>
                    <a:lstStyle/>
                    <a:p>
                      <a:endParaRPr lang="en-US" dirty="0"/>
                    </a:p>
                  </a:txBody>
                  <a:tcPr/>
                </a:tc>
                <a:tc>
                  <a:txBody>
                    <a:bodyPr/>
                    <a:lstStyle/>
                    <a:p>
                      <a:r>
                        <a:rPr lang="en-US" b="1" dirty="0"/>
                        <a:t>DECISION 1: HIGH PRICE</a:t>
                      </a:r>
                    </a:p>
                  </a:txBody>
                  <a:tcPr vert="vert270"/>
                </a:tc>
                <a:tc>
                  <a:txBody>
                    <a:bodyPr/>
                    <a:lstStyle/>
                    <a:p>
                      <a:pPr algn="r"/>
                      <a:r>
                        <a:rPr lang="en-US" dirty="0"/>
                        <a:t>HIGH Revenue</a:t>
                      </a:r>
                    </a:p>
                    <a:p>
                      <a:pPr algn="r"/>
                      <a:endParaRPr lang="en-US" dirty="0"/>
                    </a:p>
                    <a:p>
                      <a:pPr algn="r"/>
                      <a:endParaRPr lang="en-US" dirty="0"/>
                    </a:p>
                    <a:p>
                      <a:pPr algn="r"/>
                      <a:endParaRPr lang="en-US" dirty="0"/>
                    </a:p>
                    <a:p>
                      <a:pPr algn="l"/>
                      <a:r>
                        <a:rPr lang="en-US" dirty="0"/>
                        <a:t>HIGH Revenue</a:t>
                      </a:r>
                    </a:p>
                  </a:txBody>
                  <a:tcPr/>
                </a:tc>
                <a:tc>
                  <a:txBody>
                    <a:bodyPr/>
                    <a:lstStyle/>
                    <a:p>
                      <a:pPr algn="r"/>
                      <a:r>
                        <a:rPr lang="en-US" dirty="0"/>
                        <a:t>HIGH Revenue</a:t>
                      </a:r>
                    </a:p>
                    <a:p>
                      <a:pPr algn="r"/>
                      <a:endParaRPr lang="en-US" dirty="0"/>
                    </a:p>
                    <a:p>
                      <a:pPr algn="r"/>
                      <a:endParaRPr lang="en-US" dirty="0"/>
                    </a:p>
                    <a:p>
                      <a:pPr algn="r"/>
                      <a:endParaRPr lang="en-US" dirty="0"/>
                    </a:p>
                    <a:p>
                      <a:pPr algn="l"/>
                      <a:r>
                        <a:rPr lang="en-US" dirty="0"/>
                        <a:t>LOW Revenue</a:t>
                      </a:r>
                    </a:p>
                  </a:txBody>
                  <a:tcPr/>
                </a:tc>
                <a:extLst>
                  <a:ext uri="{0D108BD9-81ED-4DB2-BD59-A6C34878D82A}">
                    <a16:rowId xmlns:a16="http://schemas.microsoft.com/office/drawing/2014/main" val="2451202298"/>
                  </a:ext>
                </a:extLst>
              </a:tr>
              <a:tr h="1483360">
                <a:tc vMerge="1">
                  <a:txBody>
                    <a:bodyPr/>
                    <a:lstStyle/>
                    <a:p>
                      <a:endParaRPr lang="en-US" dirty="0"/>
                    </a:p>
                  </a:txBody>
                  <a:tcPr/>
                </a:tc>
                <a:tc>
                  <a:txBody>
                    <a:bodyPr/>
                    <a:lstStyle/>
                    <a:p>
                      <a:r>
                        <a:rPr lang="en-US" b="1" dirty="0"/>
                        <a:t>DECISION 2: LOW PRICE</a:t>
                      </a:r>
                    </a:p>
                  </a:txBody>
                  <a:tcPr vert="vert270"/>
                </a:tc>
                <a:tc>
                  <a:txBody>
                    <a:bodyPr/>
                    <a:lstStyle/>
                    <a:p>
                      <a:pPr algn="r"/>
                      <a:r>
                        <a:rPr lang="en-US" dirty="0"/>
                        <a:t>LOW Revenue</a:t>
                      </a:r>
                    </a:p>
                    <a:p>
                      <a:endParaRPr lang="en-US" dirty="0"/>
                    </a:p>
                    <a:p>
                      <a:endParaRPr lang="en-US" dirty="0"/>
                    </a:p>
                    <a:p>
                      <a:endParaRPr lang="en-US" dirty="0"/>
                    </a:p>
                    <a:p>
                      <a:r>
                        <a:rPr lang="en-US" dirty="0"/>
                        <a:t>HIGH Revenue</a:t>
                      </a:r>
                    </a:p>
                  </a:txBody>
                  <a:tcPr/>
                </a:tc>
                <a:tc>
                  <a:txBody>
                    <a:bodyPr/>
                    <a:lstStyle/>
                    <a:p>
                      <a:pPr algn="r"/>
                      <a:r>
                        <a:rPr lang="en-US" dirty="0"/>
                        <a:t>LOW Revenue</a:t>
                      </a:r>
                    </a:p>
                    <a:p>
                      <a:pPr algn="r"/>
                      <a:endParaRPr lang="en-US" dirty="0"/>
                    </a:p>
                    <a:p>
                      <a:pPr algn="r"/>
                      <a:endParaRPr lang="en-US" dirty="0"/>
                    </a:p>
                    <a:p>
                      <a:pPr algn="r"/>
                      <a:endParaRPr lang="en-US" dirty="0"/>
                    </a:p>
                    <a:p>
                      <a:pPr algn="l"/>
                      <a:r>
                        <a:rPr lang="en-US" dirty="0"/>
                        <a:t>LOW Revenue</a:t>
                      </a:r>
                    </a:p>
                  </a:txBody>
                  <a:tcPr/>
                </a:tc>
                <a:extLst>
                  <a:ext uri="{0D108BD9-81ED-4DB2-BD59-A6C34878D82A}">
                    <a16:rowId xmlns:a16="http://schemas.microsoft.com/office/drawing/2014/main" val="1929412765"/>
                  </a:ext>
                </a:extLst>
              </a:tr>
            </a:tbl>
          </a:graphicData>
        </a:graphic>
      </p:graphicFrame>
      <p:pic>
        <p:nvPicPr>
          <p:cNvPr id="6" name="Picture 5">
            <a:extLst>
              <a:ext uri="{FF2B5EF4-FFF2-40B4-BE49-F238E27FC236}">
                <a16:creationId xmlns:a16="http://schemas.microsoft.com/office/drawing/2014/main" id="{9AFBC8A4-952E-B349-B03D-226E3C85527D}"/>
              </a:ext>
            </a:extLst>
          </p:cNvPr>
          <p:cNvPicPr>
            <a:picLocks noChangeAspect="1"/>
          </p:cNvPicPr>
          <p:nvPr/>
        </p:nvPicPr>
        <p:blipFill>
          <a:blip r:embed="rId2"/>
          <a:stretch>
            <a:fillRect/>
          </a:stretch>
        </p:blipFill>
        <p:spPr>
          <a:xfrm>
            <a:off x="4803494" y="221539"/>
            <a:ext cx="3032448" cy="1698171"/>
          </a:xfrm>
          <a:prstGeom prst="rect">
            <a:avLst/>
          </a:prstGeom>
        </p:spPr>
      </p:pic>
    </p:spTree>
    <p:extLst>
      <p:ext uri="{BB962C8B-B14F-4D97-AF65-F5344CB8AC3E}">
        <p14:creationId xmlns:p14="http://schemas.microsoft.com/office/powerpoint/2010/main" val="828417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1143000"/>
          </a:xfrm>
        </p:spPr>
        <p:txBody>
          <a:bodyPr/>
          <a:lstStyle/>
          <a:p>
            <a:r>
              <a:rPr lang="en-US" dirty="0"/>
              <a:t>Prisoners </a:t>
            </a:r>
            <a:r>
              <a:rPr lang="en-US" dirty="0" err="1"/>
              <a:t>Dilemna</a:t>
            </a:r>
            <a:endParaRPr lang="en-US" dirty="0"/>
          </a:p>
        </p:txBody>
      </p:sp>
      <p:sp>
        <p:nvSpPr>
          <p:cNvPr id="4" name="Rectangle 3"/>
          <p:cNvSpPr/>
          <p:nvPr/>
        </p:nvSpPr>
        <p:spPr>
          <a:xfrm>
            <a:off x="1752600" y="856357"/>
            <a:ext cx="8686800" cy="5201424"/>
          </a:xfrm>
          <a:prstGeom prst="rect">
            <a:avLst/>
          </a:prstGeom>
        </p:spPr>
        <p:txBody>
          <a:bodyPr wrap="square">
            <a:spAutoFit/>
          </a:bodyPr>
          <a:lstStyle/>
          <a:p>
            <a:r>
              <a:rPr lang="en-US" sz="2000" dirty="0"/>
              <a:t>Two members of a criminal gang are arrested and imprisoned. Each prisoner is in solitary confinement with no means of speaking to or exchanging messages with the other. The police admit they don't have enough evidence to convict the pair on the principal charge. They plan to sentence both to a year in prison on a lesser charge. Simultaneously, the police offer each prisoner a </a:t>
            </a:r>
            <a:r>
              <a:rPr lang="en-US" sz="2000" dirty="0">
                <a:hlinkClick r:id="rId2" tooltip="Faustian bargain"/>
              </a:rPr>
              <a:t>Faustian bargain</a:t>
            </a:r>
            <a:r>
              <a:rPr lang="en-US" sz="2000" dirty="0"/>
              <a:t>. Each prisoner is given the opportunity either to betray the other, by testifying that the other committed the crime, or to cooperate with the other by remaining silent. </a:t>
            </a:r>
          </a:p>
          <a:p>
            <a:endParaRPr lang="en-US" sz="2400" dirty="0"/>
          </a:p>
          <a:p>
            <a:r>
              <a:rPr lang="en-US" sz="2400" dirty="0"/>
              <a:t>Here's how it goes: </a:t>
            </a:r>
          </a:p>
          <a:p>
            <a:pPr>
              <a:buFont typeface="Arial" pitchFamily="34" charset="0"/>
              <a:buChar char="•"/>
            </a:pPr>
            <a:r>
              <a:rPr lang="en-US" sz="2400" dirty="0">
                <a:solidFill>
                  <a:srgbClr val="FF0000"/>
                </a:solidFill>
              </a:rPr>
              <a:t> </a:t>
            </a:r>
            <a:r>
              <a:rPr lang="en-US" sz="2400" dirty="0"/>
              <a:t>If A and B both betray the other, each of them serves 2 years in prison</a:t>
            </a:r>
          </a:p>
          <a:p>
            <a:pPr>
              <a:buFont typeface="Arial" pitchFamily="34" charset="0"/>
              <a:buChar char="•"/>
            </a:pPr>
            <a:r>
              <a:rPr lang="en-US" sz="2400" dirty="0">
                <a:solidFill>
                  <a:srgbClr val="FF0000"/>
                </a:solidFill>
              </a:rPr>
              <a:t> </a:t>
            </a:r>
            <a:r>
              <a:rPr lang="en-US" sz="2400" dirty="0"/>
              <a:t>If A betrays B but B remains silent, A will be set free and B will serve 3 years in prison (and vice versa)</a:t>
            </a:r>
          </a:p>
          <a:p>
            <a:pPr>
              <a:buFont typeface="Arial" pitchFamily="34" charset="0"/>
              <a:buChar char="•"/>
            </a:pPr>
            <a:r>
              <a:rPr lang="en-US" sz="2400" dirty="0">
                <a:solidFill>
                  <a:srgbClr val="FF0000"/>
                </a:solidFill>
              </a:rPr>
              <a:t> </a:t>
            </a:r>
            <a:r>
              <a:rPr lang="en-US" sz="2400" dirty="0"/>
              <a:t>If A and B both remain silent, both of them will only serve 1 year in prison (on the lesser charge)</a:t>
            </a:r>
          </a:p>
        </p:txBody>
      </p:sp>
    </p:spTree>
    <p:extLst>
      <p:ext uri="{BB962C8B-B14F-4D97-AF65-F5344CB8AC3E}">
        <p14:creationId xmlns:p14="http://schemas.microsoft.com/office/powerpoint/2010/main" val="4158985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CF76-0083-3949-812C-5532317F63AF}"/>
              </a:ext>
            </a:extLst>
          </p:cNvPr>
          <p:cNvSpPr>
            <a:spLocks noGrp="1"/>
          </p:cNvSpPr>
          <p:nvPr>
            <p:ph type="title"/>
          </p:nvPr>
        </p:nvSpPr>
        <p:spPr/>
        <p:txBody>
          <a:bodyPr/>
          <a:lstStyle/>
          <a:p>
            <a:r>
              <a:rPr lang="en-US" dirty="0"/>
              <a:t>Collusive oligopoly:</a:t>
            </a:r>
          </a:p>
        </p:txBody>
      </p:sp>
      <p:pic>
        <p:nvPicPr>
          <p:cNvPr id="7" name="Picture 6">
            <a:extLst>
              <a:ext uri="{FF2B5EF4-FFF2-40B4-BE49-F238E27FC236}">
                <a16:creationId xmlns:a16="http://schemas.microsoft.com/office/drawing/2014/main" id="{1911BFE1-8BB1-2D47-A93B-2C5717F7209F}"/>
              </a:ext>
            </a:extLst>
          </p:cNvPr>
          <p:cNvPicPr>
            <a:picLocks noChangeAspect="1"/>
          </p:cNvPicPr>
          <p:nvPr/>
        </p:nvPicPr>
        <p:blipFill>
          <a:blip r:embed="rId2"/>
          <a:stretch>
            <a:fillRect/>
          </a:stretch>
        </p:blipFill>
        <p:spPr>
          <a:xfrm>
            <a:off x="2907416" y="1944707"/>
            <a:ext cx="5219700" cy="4241800"/>
          </a:xfrm>
          <a:prstGeom prst="rect">
            <a:avLst/>
          </a:prstGeom>
        </p:spPr>
      </p:pic>
      <p:sp>
        <p:nvSpPr>
          <p:cNvPr id="8" name="Rectangle 7">
            <a:extLst>
              <a:ext uri="{FF2B5EF4-FFF2-40B4-BE49-F238E27FC236}">
                <a16:creationId xmlns:a16="http://schemas.microsoft.com/office/drawing/2014/main" id="{9C92E8A5-C301-0D41-9D22-2BFDF9BC3647}"/>
              </a:ext>
            </a:extLst>
          </p:cNvPr>
          <p:cNvSpPr/>
          <p:nvPr/>
        </p:nvSpPr>
        <p:spPr>
          <a:xfrm>
            <a:off x="2907416" y="6088559"/>
            <a:ext cx="5391476" cy="769441"/>
          </a:xfrm>
          <a:prstGeom prst="rect">
            <a:avLst/>
          </a:prstGeom>
        </p:spPr>
        <p:txBody>
          <a:bodyPr wrap="none">
            <a:spAutoFit/>
          </a:bodyPr>
          <a:lstStyle/>
          <a:p>
            <a:r>
              <a:rPr lang="en-US" sz="4400" dirty="0"/>
              <a:t>Efficiency in oligopoly?</a:t>
            </a:r>
          </a:p>
        </p:txBody>
      </p:sp>
    </p:spTree>
    <p:extLst>
      <p:ext uri="{BB962C8B-B14F-4D97-AF65-F5344CB8AC3E}">
        <p14:creationId xmlns:p14="http://schemas.microsoft.com/office/powerpoint/2010/main" val="330308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58570-0F0B-1941-9266-E865AF94FBFD}"/>
              </a:ext>
            </a:extLst>
          </p:cNvPr>
          <p:cNvSpPr>
            <a:spLocks noGrp="1"/>
          </p:cNvSpPr>
          <p:nvPr>
            <p:ph type="title"/>
          </p:nvPr>
        </p:nvSpPr>
        <p:spPr/>
        <p:txBody>
          <a:bodyPr/>
          <a:lstStyle/>
          <a:p>
            <a:r>
              <a:rPr lang="en-US" dirty="0"/>
              <a:t>Why cartels are difficult to maintain</a:t>
            </a:r>
          </a:p>
        </p:txBody>
      </p:sp>
      <p:sp>
        <p:nvSpPr>
          <p:cNvPr id="3" name="Content Placeholder 2">
            <a:extLst>
              <a:ext uri="{FF2B5EF4-FFF2-40B4-BE49-F238E27FC236}">
                <a16:creationId xmlns:a16="http://schemas.microsoft.com/office/drawing/2014/main" id="{AE2DB89F-D22E-0F45-BE54-8745CB5A87CC}"/>
              </a:ext>
            </a:extLst>
          </p:cNvPr>
          <p:cNvSpPr>
            <a:spLocks noGrp="1"/>
          </p:cNvSpPr>
          <p:nvPr>
            <p:ph idx="1"/>
          </p:nvPr>
        </p:nvSpPr>
        <p:spPr/>
        <p:txBody>
          <a:bodyPr/>
          <a:lstStyle/>
          <a:p>
            <a:r>
              <a:rPr lang="en-US" dirty="0"/>
              <a:t>Incentive to cheat</a:t>
            </a:r>
          </a:p>
          <a:p>
            <a:r>
              <a:rPr lang="en-US" dirty="0"/>
              <a:t>Price wars and retaliatory price cuts</a:t>
            </a:r>
          </a:p>
          <a:p>
            <a:r>
              <a:rPr lang="en-US" dirty="0"/>
              <a:t>Differing costs of production lead to disagreements as higher cost firms want to set a higher price</a:t>
            </a:r>
          </a:p>
          <a:p>
            <a:r>
              <a:rPr lang="en-US" dirty="0"/>
              <a:t>Dominant firm in the cartel required to take on leadership role and settle dispute output and pricing decisions</a:t>
            </a:r>
          </a:p>
          <a:p>
            <a:r>
              <a:rPr lang="en-US" dirty="0"/>
              <a:t>Larger the number of firms the greater the potential for disagreement</a:t>
            </a:r>
          </a:p>
          <a:p>
            <a:r>
              <a:rPr lang="en-US" dirty="0"/>
              <a:t>During recessions firms have a greater incentive to cheat due to falling profits across the industry</a:t>
            </a:r>
          </a:p>
        </p:txBody>
      </p:sp>
    </p:spTree>
    <p:extLst>
      <p:ext uri="{BB962C8B-B14F-4D97-AF65-F5344CB8AC3E}">
        <p14:creationId xmlns:p14="http://schemas.microsoft.com/office/powerpoint/2010/main" val="3790643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DD5DC-E17E-334A-958F-E09BF69682E9}"/>
              </a:ext>
            </a:extLst>
          </p:cNvPr>
          <p:cNvSpPr>
            <a:spLocks noGrp="1"/>
          </p:cNvSpPr>
          <p:nvPr>
            <p:ph type="title"/>
          </p:nvPr>
        </p:nvSpPr>
        <p:spPr/>
        <p:txBody>
          <a:bodyPr/>
          <a:lstStyle/>
          <a:p>
            <a:r>
              <a:rPr lang="en-US" dirty="0"/>
              <a:t>Tacit collusion </a:t>
            </a:r>
          </a:p>
        </p:txBody>
      </p:sp>
      <p:sp>
        <p:nvSpPr>
          <p:cNvPr id="3" name="Content Placeholder 2">
            <a:extLst>
              <a:ext uri="{FF2B5EF4-FFF2-40B4-BE49-F238E27FC236}">
                <a16:creationId xmlns:a16="http://schemas.microsoft.com/office/drawing/2014/main" id="{945AA2CD-F7F4-714B-A188-807AC36AEDB3}"/>
              </a:ext>
            </a:extLst>
          </p:cNvPr>
          <p:cNvSpPr>
            <a:spLocks noGrp="1"/>
          </p:cNvSpPr>
          <p:nvPr>
            <p:ph idx="1"/>
          </p:nvPr>
        </p:nvSpPr>
        <p:spPr/>
        <p:txBody>
          <a:bodyPr/>
          <a:lstStyle/>
          <a:p>
            <a:r>
              <a:rPr lang="en-US" dirty="0"/>
              <a:t>Cooperation between firms in oligopoly to restrict competition and fix prices </a:t>
            </a:r>
            <a:r>
              <a:rPr lang="en-US" b="1" dirty="0"/>
              <a:t>without a formal agreement</a:t>
            </a:r>
            <a:r>
              <a:rPr lang="en-US" dirty="0"/>
              <a:t>.</a:t>
            </a:r>
          </a:p>
          <a:p>
            <a:r>
              <a:rPr lang="en-US" dirty="0"/>
              <a:t>Price leadership by a dominant firm</a:t>
            </a:r>
          </a:p>
          <a:p>
            <a:r>
              <a:rPr lang="en-US" dirty="0"/>
              <a:t>Limit pricing, setting price below the profit maximizing point to limit entry by new firms into the industry.</a:t>
            </a:r>
          </a:p>
        </p:txBody>
      </p:sp>
    </p:spTree>
    <p:extLst>
      <p:ext uri="{BB962C8B-B14F-4D97-AF65-F5344CB8AC3E}">
        <p14:creationId xmlns:p14="http://schemas.microsoft.com/office/powerpoint/2010/main" val="1472654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641</Words>
  <Application>Microsoft Macintosh PowerPoint</Application>
  <PresentationFormat>Widescreen</PresentationFormat>
  <Paragraphs>79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Oligopoly</vt:lpstr>
      <vt:lpstr>The concentration ratio</vt:lpstr>
      <vt:lpstr>The incentive to compete or to collude?</vt:lpstr>
      <vt:lpstr>PowerPoint Presentation</vt:lpstr>
      <vt:lpstr>Prisoners Dilemna</vt:lpstr>
      <vt:lpstr>Collusive oligopoly:</vt:lpstr>
      <vt:lpstr>Why cartels are difficult to maintain</vt:lpstr>
      <vt:lpstr>Tacit collusion </vt:lpstr>
      <vt:lpstr>Benefits/Advantages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Oligopoly</dc:title>
  <dc:creator>Dan Bish</dc:creator>
  <cp:lastModifiedBy>Dan Bish</cp:lastModifiedBy>
  <cp:revision>6</cp:revision>
  <dcterms:created xsi:type="dcterms:W3CDTF">2020-02-07T14:11:58Z</dcterms:created>
  <dcterms:modified xsi:type="dcterms:W3CDTF">2021-04-27T11:29:31Z</dcterms:modified>
</cp:coreProperties>
</file>