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7" r:id="rId2"/>
    <p:sldId id="258" r:id="rId3"/>
    <p:sldId id="288" r:id="rId4"/>
    <p:sldId id="260" r:id="rId5"/>
    <p:sldId id="276" r:id="rId6"/>
    <p:sldId id="267" r:id="rId7"/>
    <p:sldId id="281" r:id="rId8"/>
    <p:sldId id="291" r:id="rId9"/>
    <p:sldId id="272" r:id="rId10"/>
    <p:sldId id="273" r:id="rId11"/>
    <p:sldId id="282" r:id="rId12"/>
    <p:sldId id="283" r:id="rId13"/>
    <p:sldId id="284" r:id="rId14"/>
    <p:sldId id="285" r:id="rId15"/>
    <p:sldId id="277" r:id="rId16"/>
    <p:sldId id="286" r:id="rId17"/>
    <p:sldId id="289" r:id="rId18"/>
    <p:sldId id="279" r:id="rId19"/>
    <p:sldId id="280" r:id="rId20"/>
    <p:sldId id="278" r:id="rId21"/>
    <p:sldId id="269" r:id="rId22"/>
    <p:sldId id="270" r:id="rId23"/>
    <p:sldId id="271" r:id="rId24"/>
    <p:sldId id="290" r:id="rId25"/>
    <p:sldId id="287" r:id="rId26"/>
  </p:sldIdLst>
  <p:sldSz cx="9144000" cy="6858000" type="screen4x3"/>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669B"/>
    <a:srgbClr val="DB0019"/>
    <a:srgbClr val="D92C25"/>
    <a:srgbClr val="DA0054"/>
    <a:srgbClr val="D82744"/>
    <a:srgbClr val="59A384"/>
    <a:srgbClr val="86A92A"/>
    <a:srgbClr val="9BD88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7"/>
    <p:restoredTop sz="94611"/>
  </p:normalViewPr>
  <p:slideViewPr>
    <p:cSldViewPr snapToGrid="0" snapToObjects="1">
      <p:cViewPr varScale="1">
        <p:scale>
          <a:sx n="109" d="100"/>
          <a:sy n="109" d="100"/>
        </p:scale>
        <p:origin x="312"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33E9F867-F8C8-E546-BA39-B3E4D9BD0DC5}" type="datetimeFigureOut">
              <a:rPr lang="en-US" smtClean="0"/>
              <a:t>2/20/18</a:t>
            </a:fld>
            <a:endParaRPr lang="en-US"/>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70A1CDF1-E05E-D648-A8EA-75E41435A6A3}" type="slidenum">
              <a:rPr lang="en-US" smtClean="0"/>
              <a:t>‹#›</a:t>
            </a:fld>
            <a:endParaRPr lang="en-US"/>
          </a:p>
        </p:txBody>
      </p:sp>
    </p:spTree>
    <p:extLst>
      <p:ext uri="{BB962C8B-B14F-4D97-AF65-F5344CB8AC3E}">
        <p14:creationId xmlns:p14="http://schemas.microsoft.com/office/powerpoint/2010/main" val="18658818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dirty="0">
              <a:latin typeface="Calibri" charset="0"/>
              <a:ea typeface="ＭＳ Ｐゴシック" charset="0"/>
            </a:endParaRPr>
          </a:p>
        </p:txBody>
      </p:sp>
      <p:sp>
        <p:nvSpPr>
          <p:cNvPr id="153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E57C57FD-91C5-834E-8929-2333575F8656}" type="slidenum">
              <a:rPr lang="en-GB">
                <a:latin typeface="Arial" charset="0"/>
              </a:rPr>
              <a:pPr/>
              <a:t>2</a:t>
            </a:fld>
            <a:endParaRPr lang="en-GB">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5 marks</a:t>
            </a:r>
          </a:p>
          <a:p>
            <a:r>
              <a:rPr lang="en-US" baseline="0" dirty="0" smtClean="0"/>
              <a:t>2= 9 marks</a:t>
            </a:r>
            <a:endParaRPr lang="en-US" dirty="0"/>
          </a:p>
        </p:txBody>
      </p:sp>
      <p:sp>
        <p:nvSpPr>
          <p:cNvPr id="4" name="Slide Number Placeholder 3"/>
          <p:cNvSpPr>
            <a:spLocks noGrp="1"/>
          </p:cNvSpPr>
          <p:nvPr>
            <p:ph type="sldNum" sz="quarter" idx="10"/>
          </p:nvPr>
        </p:nvSpPr>
        <p:spPr/>
        <p:txBody>
          <a:bodyPr/>
          <a:lstStyle/>
          <a:p>
            <a:fld id="{70A1CDF1-E05E-D648-A8EA-75E41435A6A3}" type="slidenum">
              <a:rPr lang="en-US" smtClean="0"/>
              <a:t>21</a:t>
            </a:fld>
            <a:endParaRPr lang="en-US"/>
          </a:p>
        </p:txBody>
      </p:sp>
    </p:spTree>
    <p:extLst>
      <p:ext uri="{BB962C8B-B14F-4D97-AF65-F5344CB8AC3E}">
        <p14:creationId xmlns:p14="http://schemas.microsoft.com/office/powerpoint/2010/main" val="552757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1CDF1-E05E-D648-A8EA-75E41435A6A3}" type="slidenum">
              <a:rPr lang="en-US" smtClean="0"/>
              <a:t>24</a:t>
            </a:fld>
            <a:endParaRPr lang="en-US"/>
          </a:p>
        </p:txBody>
      </p:sp>
    </p:spTree>
    <p:extLst>
      <p:ext uri="{BB962C8B-B14F-4D97-AF65-F5344CB8AC3E}">
        <p14:creationId xmlns:p14="http://schemas.microsoft.com/office/powerpoint/2010/main" val="481924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1CDF1-E05E-D648-A8EA-75E41435A6A3}" type="slidenum">
              <a:rPr lang="en-US" smtClean="0"/>
              <a:t>25</a:t>
            </a:fld>
            <a:endParaRPr lang="en-US"/>
          </a:p>
        </p:txBody>
      </p:sp>
    </p:spTree>
    <p:extLst>
      <p:ext uri="{BB962C8B-B14F-4D97-AF65-F5344CB8AC3E}">
        <p14:creationId xmlns:p14="http://schemas.microsoft.com/office/powerpoint/2010/main" val="261742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A1B153-ED32-8F44-A660-053195D2C71A}" type="slidenum">
              <a:rPr lang="en-US" smtClean="0"/>
              <a:t>4</a:t>
            </a:fld>
            <a:endParaRPr lang="en-US"/>
          </a:p>
        </p:txBody>
      </p:sp>
    </p:spTree>
    <p:extLst>
      <p:ext uri="{BB962C8B-B14F-4D97-AF65-F5344CB8AC3E}">
        <p14:creationId xmlns:p14="http://schemas.microsoft.com/office/powerpoint/2010/main" val="3799849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215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85B22F4-2090-1C42-A141-322962ADCE34}" type="slidenum">
              <a:rPr lang="en-GB">
                <a:latin typeface="Arial" charset="0"/>
                <a:cs typeface="Arial" charset="0"/>
              </a:rPr>
              <a:pPr/>
              <a:t>5</a:t>
            </a:fld>
            <a:endParaRPr lang="en-GB">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A1B153-ED32-8F44-A660-053195D2C71A}" type="slidenum">
              <a:rPr lang="en-US" smtClean="0"/>
              <a:t>11</a:t>
            </a:fld>
            <a:endParaRPr lang="en-US"/>
          </a:p>
        </p:txBody>
      </p:sp>
    </p:spTree>
    <p:extLst>
      <p:ext uri="{BB962C8B-B14F-4D97-AF65-F5344CB8AC3E}">
        <p14:creationId xmlns:p14="http://schemas.microsoft.com/office/powerpoint/2010/main" val="1290038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www.theguardian.com</a:t>
            </a:r>
            <a:r>
              <a:rPr lang="en-US" dirty="0" smtClean="0"/>
              <a:t>/global-development/video/2013/</a:t>
            </a:r>
            <a:r>
              <a:rPr lang="en-US" dirty="0" err="1" smtClean="0"/>
              <a:t>oct</a:t>
            </a:r>
            <a:r>
              <a:rPr lang="en-US" dirty="0" smtClean="0"/>
              <a:t>/07/</a:t>
            </a:r>
            <a:r>
              <a:rPr lang="en-US" dirty="0" err="1" smtClean="0"/>
              <a:t>niger</a:t>
            </a:r>
            <a:r>
              <a:rPr lang="en-US" dirty="0" smtClean="0"/>
              <a:t>-delta-</a:t>
            </a:r>
            <a:r>
              <a:rPr lang="en-US" dirty="0" err="1" smtClean="0"/>
              <a:t>nigeria</a:t>
            </a:r>
            <a:r>
              <a:rPr lang="en-US" dirty="0" smtClean="0"/>
              <a:t>-oil-spill-cost-crude-video </a:t>
            </a:r>
            <a:endParaRPr lang="en-US" dirty="0"/>
          </a:p>
        </p:txBody>
      </p:sp>
      <p:sp>
        <p:nvSpPr>
          <p:cNvPr id="4" name="Slide Number Placeholder 3"/>
          <p:cNvSpPr>
            <a:spLocks noGrp="1"/>
          </p:cNvSpPr>
          <p:nvPr>
            <p:ph type="sldNum" sz="quarter" idx="10"/>
          </p:nvPr>
        </p:nvSpPr>
        <p:spPr/>
        <p:txBody>
          <a:bodyPr/>
          <a:lstStyle/>
          <a:p>
            <a:fld id="{70A1CDF1-E05E-D648-A8EA-75E41435A6A3}" type="slidenum">
              <a:rPr lang="en-US" smtClean="0"/>
              <a:t>15</a:t>
            </a:fld>
            <a:endParaRPr lang="en-US"/>
          </a:p>
        </p:txBody>
      </p:sp>
    </p:spTree>
    <p:extLst>
      <p:ext uri="{BB962C8B-B14F-4D97-AF65-F5344CB8AC3E}">
        <p14:creationId xmlns:p14="http://schemas.microsoft.com/office/powerpoint/2010/main" val="317711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C9F79D-07E6-4947-8183-6AEDAA38DD11}" type="slidenum">
              <a:rPr lang="en-US" smtClean="0"/>
              <a:t>16</a:t>
            </a:fld>
            <a:endParaRPr lang="en-US"/>
          </a:p>
        </p:txBody>
      </p:sp>
    </p:spTree>
    <p:extLst>
      <p:ext uri="{BB962C8B-B14F-4D97-AF65-F5344CB8AC3E}">
        <p14:creationId xmlns:p14="http://schemas.microsoft.com/office/powerpoint/2010/main" val="1758434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4C1D7-5E92-7B44-B818-3039DEA45C63}" type="slidenum">
              <a:rPr lang="en-US" smtClean="0"/>
              <a:t>18</a:t>
            </a:fld>
            <a:endParaRPr lang="en-US"/>
          </a:p>
        </p:txBody>
      </p:sp>
    </p:spTree>
    <p:extLst>
      <p:ext uri="{BB962C8B-B14F-4D97-AF65-F5344CB8AC3E}">
        <p14:creationId xmlns:p14="http://schemas.microsoft.com/office/powerpoint/2010/main" val="4143037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4C1D7-5E92-7B44-B818-3039DEA45C63}" type="slidenum">
              <a:rPr lang="en-US" smtClean="0"/>
              <a:t>19</a:t>
            </a:fld>
            <a:endParaRPr lang="en-US"/>
          </a:p>
        </p:txBody>
      </p:sp>
    </p:spTree>
    <p:extLst>
      <p:ext uri="{BB962C8B-B14F-4D97-AF65-F5344CB8AC3E}">
        <p14:creationId xmlns:p14="http://schemas.microsoft.com/office/powerpoint/2010/main" val="4143037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To what extent are |TNC beneficial</a:t>
            </a:r>
            <a:r>
              <a:rPr lang="en-US" baseline="0" dirty="0" smtClean="0">
                <a:latin typeface="Calibri" charset="0"/>
              </a:rPr>
              <a:t> for the development of NEEs/LICs? </a:t>
            </a:r>
            <a:endParaRPr lang="en-US" dirty="0">
              <a:latin typeface="Calibri" charset="0"/>
            </a:endParaRPr>
          </a:p>
        </p:txBody>
      </p:sp>
      <p:sp>
        <p:nvSpPr>
          <p:cNvPr id="215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85B22F4-2090-1C42-A141-322962ADCE34}" type="slidenum">
              <a:rPr lang="en-GB">
                <a:latin typeface="Arial" charset="0"/>
                <a:cs typeface="Arial" charset="0"/>
              </a:rPr>
              <a:pPr/>
              <a:t>20</a:t>
            </a:fld>
            <a:endParaRPr lang="en-GB">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F9E8F65-033F-0E40-8DCC-9B470727D914}" type="datetimeFigureOut">
              <a:rPr lang="en-US" smtClean="0"/>
              <a:t>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131D-AF5F-3F4B-872B-1055BAB0CDCD}" type="slidenum">
              <a:rPr lang="en-US" smtClean="0"/>
              <a:t>‹#›</a:t>
            </a:fld>
            <a:endParaRPr lang="en-US"/>
          </a:p>
        </p:txBody>
      </p:sp>
    </p:spTree>
    <p:extLst>
      <p:ext uri="{BB962C8B-B14F-4D97-AF65-F5344CB8AC3E}">
        <p14:creationId xmlns:p14="http://schemas.microsoft.com/office/powerpoint/2010/main" val="3290193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F9E8F65-033F-0E40-8DCC-9B470727D914}" type="datetimeFigureOut">
              <a:rPr lang="en-US" smtClean="0"/>
              <a:t>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131D-AF5F-3F4B-872B-1055BAB0CDCD}" type="slidenum">
              <a:rPr lang="en-US" smtClean="0"/>
              <a:t>‹#›</a:t>
            </a:fld>
            <a:endParaRPr lang="en-US"/>
          </a:p>
        </p:txBody>
      </p:sp>
    </p:spTree>
    <p:extLst>
      <p:ext uri="{BB962C8B-B14F-4D97-AF65-F5344CB8AC3E}">
        <p14:creationId xmlns:p14="http://schemas.microsoft.com/office/powerpoint/2010/main" val="963729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F9E8F65-033F-0E40-8DCC-9B470727D914}" type="datetimeFigureOut">
              <a:rPr lang="en-US" smtClean="0"/>
              <a:t>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131D-AF5F-3F4B-872B-1055BAB0CDCD}" type="slidenum">
              <a:rPr lang="en-US" smtClean="0"/>
              <a:t>‹#›</a:t>
            </a:fld>
            <a:endParaRPr lang="en-US"/>
          </a:p>
        </p:txBody>
      </p:sp>
    </p:spTree>
    <p:extLst>
      <p:ext uri="{BB962C8B-B14F-4D97-AF65-F5344CB8AC3E}">
        <p14:creationId xmlns:p14="http://schemas.microsoft.com/office/powerpoint/2010/main" val="1027553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F9E8F65-033F-0E40-8DCC-9B470727D914}" type="datetimeFigureOut">
              <a:rPr lang="en-US" smtClean="0"/>
              <a:t>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131D-AF5F-3F4B-872B-1055BAB0CDCD}" type="slidenum">
              <a:rPr lang="en-US" smtClean="0"/>
              <a:t>‹#›</a:t>
            </a:fld>
            <a:endParaRPr lang="en-US"/>
          </a:p>
        </p:txBody>
      </p:sp>
    </p:spTree>
    <p:extLst>
      <p:ext uri="{BB962C8B-B14F-4D97-AF65-F5344CB8AC3E}">
        <p14:creationId xmlns:p14="http://schemas.microsoft.com/office/powerpoint/2010/main" val="3248408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F9E8F65-033F-0E40-8DCC-9B470727D914}" type="datetimeFigureOut">
              <a:rPr lang="en-US" smtClean="0"/>
              <a:t>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131D-AF5F-3F4B-872B-1055BAB0CDCD}" type="slidenum">
              <a:rPr lang="en-US" smtClean="0"/>
              <a:t>‹#›</a:t>
            </a:fld>
            <a:endParaRPr lang="en-US"/>
          </a:p>
        </p:txBody>
      </p:sp>
    </p:spTree>
    <p:extLst>
      <p:ext uri="{BB962C8B-B14F-4D97-AF65-F5344CB8AC3E}">
        <p14:creationId xmlns:p14="http://schemas.microsoft.com/office/powerpoint/2010/main" val="1257985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F9E8F65-033F-0E40-8DCC-9B470727D914}" type="datetimeFigureOut">
              <a:rPr lang="en-US" smtClean="0"/>
              <a:t>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131D-AF5F-3F4B-872B-1055BAB0CDCD}" type="slidenum">
              <a:rPr lang="en-US" smtClean="0"/>
              <a:t>‹#›</a:t>
            </a:fld>
            <a:endParaRPr lang="en-US"/>
          </a:p>
        </p:txBody>
      </p:sp>
    </p:spTree>
    <p:extLst>
      <p:ext uri="{BB962C8B-B14F-4D97-AF65-F5344CB8AC3E}">
        <p14:creationId xmlns:p14="http://schemas.microsoft.com/office/powerpoint/2010/main" val="2457571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F9E8F65-033F-0E40-8DCC-9B470727D914}" type="datetimeFigureOut">
              <a:rPr lang="en-US" smtClean="0"/>
              <a:t>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131D-AF5F-3F4B-872B-1055BAB0CDCD}" type="slidenum">
              <a:rPr lang="en-US" smtClean="0"/>
              <a:t>‹#›</a:t>
            </a:fld>
            <a:endParaRPr lang="en-US"/>
          </a:p>
        </p:txBody>
      </p:sp>
    </p:spTree>
    <p:extLst>
      <p:ext uri="{BB962C8B-B14F-4D97-AF65-F5344CB8AC3E}">
        <p14:creationId xmlns:p14="http://schemas.microsoft.com/office/powerpoint/2010/main" val="1701948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F9E8F65-033F-0E40-8DCC-9B470727D914}" type="datetimeFigureOut">
              <a:rPr lang="en-US" smtClean="0"/>
              <a:t>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131D-AF5F-3F4B-872B-1055BAB0CDCD}" type="slidenum">
              <a:rPr lang="en-US" smtClean="0"/>
              <a:t>‹#›</a:t>
            </a:fld>
            <a:endParaRPr lang="en-US"/>
          </a:p>
        </p:txBody>
      </p:sp>
    </p:spTree>
    <p:extLst>
      <p:ext uri="{BB962C8B-B14F-4D97-AF65-F5344CB8AC3E}">
        <p14:creationId xmlns:p14="http://schemas.microsoft.com/office/powerpoint/2010/main" val="156620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9E8F65-033F-0E40-8DCC-9B470727D914}" type="datetimeFigureOut">
              <a:rPr lang="en-US" smtClean="0"/>
              <a:t>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131D-AF5F-3F4B-872B-1055BAB0CDCD}" type="slidenum">
              <a:rPr lang="en-US" smtClean="0"/>
              <a:t>‹#›</a:t>
            </a:fld>
            <a:endParaRPr lang="en-US"/>
          </a:p>
        </p:txBody>
      </p:sp>
    </p:spTree>
    <p:extLst>
      <p:ext uri="{BB962C8B-B14F-4D97-AF65-F5344CB8AC3E}">
        <p14:creationId xmlns:p14="http://schemas.microsoft.com/office/powerpoint/2010/main" val="348786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F9E8F65-033F-0E40-8DCC-9B470727D914}" type="datetimeFigureOut">
              <a:rPr lang="en-US" smtClean="0"/>
              <a:t>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131D-AF5F-3F4B-872B-1055BAB0CDCD}" type="slidenum">
              <a:rPr lang="en-US" smtClean="0"/>
              <a:t>‹#›</a:t>
            </a:fld>
            <a:endParaRPr lang="en-US"/>
          </a:p>
        </p:txBody>
      </p:sp>
    </p:spTree>
    <p:extLst>
      <p:ext uri="{BB962C8B-B14F-4D97-AF65-F5344CB8AC3E}">
        <p14:creationId xmlns:p14="http://schemas.microsoft.com/office/powerpoint/2010/main" val="1440991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F9E8F65-033F-0E40-8DCC-9B470727D914}" type="datetimeFigureOut">
              <a:rPr lang="en-US" smtClean="0"/>
              <a:t>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131D-AF5F-3F4B-872B-1055BAB0CDCD}" type="slidenum">
              <a:rPr lang="en-US" smtClean="0"/>
              <a:t>‹#›</a:t>
            </a:fld>
            <a:endParaRPr lang="en-US"/>
          </a:p>
        </p:txBody>
      </p:sp>
    </p:spTree>
    <p:extLst>
      <p:ext uri="{BB962C8B-B14F-4D97-AF65-F5344CB8AC3E}">
        <p14:creationId xmlns:p14="http://schemas.microsoft.com/office/powerpoint/2010/main" val="39969184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9E8F65-033F-0E40-8DCC-9B470727D914}" type="datetimeFigureOut">
              <a:rPr lang="en-US" smtClean="0"/>
              <a:t>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131D-AF5F-3F4B-872B-1055BAB0CDCD}" type="slidenum">
              <a:rPr lang="en-US" smtClean="0"/>
              <a:t>‹#›</a:t>
            </a:fld>
            <a:endParaRPr lang="en-US"/>
          </a:p>
        </p:txBody>
      </p:sp>
    </p:spTree>
    <p:extLst>
      <p:ext uri="{BB962C8B-B14F-4D97-AF65-F5344CB8AC3E}">
        <p14:creationId xmlns:p14="http://schemas.microsoft.com/office/powerpoint/2010/main" val="164637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theguardian.com/environment/2011/aug/04/niger-delta-oil-spill-clean-up-un" TargetMode="External"/><Relationship Id="rId3" Type="http://schemas.openxmlformats.org/officeDocument/2006/relationships/hyperlink" Target="http://www.aljazeera.com/news/2017/10/nigeria-oil-spills-shell-begins-clean-up-10-year-delay-171031113023508.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22.png"/><Relationship Id="rId5" Type="http://schemas.openxmlformats.org/officeDocument/2006/relationships/image" Target="../media/image38.png"/><Relationship Id="rId6" Type="http://schemas.openxmlformats.org/officeDocument/2006/relationships/image" Target="../media/image21.png"/><Relationship Id="rId7"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5" Type="http://schemas.openxmlformats.org/officeDocument/2006/relationships/image" Target="../media/image44.png"/><Relationship Id="rId6"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5" Type="http://schemas.openxmlformats.org/officeDocument/2006/relationships/image" Target="../media/image44.png"/><Relationship Id="rId6"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45.png"/><Relationship Id="rId5" Type="http://schemas.openxmlformats.org/officeDocument/2006/relationships/image" Target="../media/image46.png"/><Relationship Id="rId6" Type="http://schemas.microsoft.com/office/2007/relationships/hdphoto" Target="../media/hdphoto1.wdp"/><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45.png"/><Relationship Id="rId6" Type="http://schemas.openxmlformats.org/officeDocument/2006/relationships/image" Target="../media/image46.png"/><Relationship Id="rId7" Type="http://schemas.microsoft.com/office/2007/relationships/hdphoto" Target="../media/hdphoto1.wdp"/><Relationship Id="rId8"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4" Type="http://schemas.openxmlformats.org/officeDocument/2006/relationships/image" Target="../media/image16.gif"/><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5.gif"/><Relationship Id="rId5" Type="http://schemas.openxmlformats.org/officeDocument/2006/relationships/image" Target="../media/image16.gif"/><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723543" y="3768072"/>
            <a:ext cx="4360548" cy="1565792"/>
          </a:xfrm>
          <a:prstGeom prst="rect">
            <a:avLst/>
          </a:prstGeom>
        </p:spPr>
      </p:pic>
      <p:pic>
        <p:nvPicPr>
          <p:cNvPr id="6" name="Picture 5"/>
          <p:cNvPicPr>
            <a:picLocks noChangeAspect="1"/>
          </p:cNvPicPr>
          <p:nvPr/>
        </p:nvPicPr>
        <p:blipFill>
          <a:blip r:embed="rId3"/>
          <a:stretch>
            <a:fillRect/>
          </a:stretch>
        </p:blipFill>
        <p:spPr>
          <a:xfrm>
            <a:off x="141085" y="3808119"/>
            <a:ext cx="4614678" cy="1639706"/>
          </a:xfrm>
          <a:prstGeom prst="rect">
            <a:avLst/>
          </a:prstGeom>
        </p:spPr>
      </p:pic>
      <p:pic>
        <p:nvPicPr>
          <p:cNvPr id="3" name="Picture 2"/>
          <p:cNvPicPr>
            <a:picLocks noChangeAspect="1"/>
          </p:cNvPicPr>
          <p:nvPr/>
        </p:nvPicPr>
        <p:blipFill>
          <a:blip r:embed="rId4"/>
          <a:stretch>
            <a:fillRect/>
          </a:stretch>
        </p:blipFill>
        <p:spPr>
          <a:xfrm>
            <a:off x="4003674" y="1570313"/>
            <a:ext cx="5140326" cy="1334798"/>
          </a:xfrm>
          <a:prstGeom prst="rect">
            <a:avLst/>
          </a:prstGeom>
        </p:spPr>
      </p:pic>
      <p:pic>
        <p:nvPicPr>
          <p:cNvPr id="4" name="Picture 3"/>
          <p:cNvPicPr>
            <a:picLocks noChangeAspect="1"/>
          </p:cNvPicPr>
          <p:nvPr/>
        </p:nvPicPr>
        <p:blipFill>
          <a:blip r:embed="rId5"/>
          <a:stretch>
            <a:fillRect/>
          </a:stretch>
        </p:blipFill>
        <p:spPr>
          <a:xfrm>
            <a:off x="141085" y="135809"/>
            <a:ext cx="634999" cy="634999"/>
          </a:xfrm>
          <a:prstGeom prst="rect">
            <a:avLst/>
          </a:prstGeom>
        </p:spPr>
      </p:pic>
      <p:sp>
        <p:nvSpPr>
          <p:cNvPr id="5" name="Rectangle 4"/>
          <p:cNvSpPr/>
          <p:nvPr/>
        </p:nvSpPr>
        <p:spPr>
          <a:xfrm>
            <a:off x="341348" y="303739"/>
            <a:ext cx="2850883" cy="523220"/>
          </a:xfrm>
          <a:prstGeom prst="rect">
            <a:avLst/>
          </a:prstGeom>
          <a:noFill/>
        </p:spPr>
        <p:txBody>
          <a:bodyPr wrap="square">
            <a:spAutoFit/>
          </a:bodyPr>
          <a:lstStyle/>
          <a:p>
            <a:pPr algn="ctr">
              <a:defRPr/>
            </a:pPr>
            <a:r>
              <a:rPr lang="en-GB" sz="2800" b="1"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latin typeface="Comic Sans MS"/>
                <a:cs typeface="Comic Sans MS"/>
              </a:rPr>
              <a:t>S</a:t>
            </a:r>
            <a:r>
              <a:rPr lang="en-GB" sz="2800" b="1" dirty="0" smtClean="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latin typeface="Comic Sans MS"/>
                <a:cs typeface="Comic Sans MS"/>
              </a:rPr>
              <a:t>tarter</a:t>
            </a:r>
            <a:endParaRPr lang="en-GB" sz="2800" b="1"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latin typeface="Comic Sans MS"/>
              <a:cs typeface="Comic Sans MS"/>
            </a:endParaRPr>
          </a:p>
        </p:txBody>
      </p:sp>
      <p:pic>
        <p:nvPicPr>
          <p:cNvPr id="7" name="Picture 6"/>
          <p:cNvPicPr/>
          <p:nvPr/>
        </p:nvPicPr>
        <p:blipFill>
          <a:blip r:embed="rId6">
            <a:extLst>
              <a:ext uri="{28A0092B-C50C-407E-A947-70E740481C1C}">
                <a14:useLocalDpi xmlns:a14="http://schemas.microsoft.com/office/drawing/2010/main" val="0"/>
              </a:ext>
            </a:extLst>
          </a:blip>
          <a:srcRect/>
          <a:stretch>
            <a:fillRect/>
          </a:stretch>
        </p:blipFill>
        <p:spPr bwMode="auto">
          <a:xfrm>
            <a:off x="6545579" y="135810"/>
            <a:ext cx="2507510" cy="1427392"/>
          </a:xfrm>
          <a:prstGeom prst="rect">
            <a:avLst/>
          </a:prstGeom>
          <a:noFill/>
          <a:ln>
            <a:noFill/>
          </a:ln>
        </p:spPr>
      </p:pic>
      <p:sp>
        <p:nvSpPr>
          <p:cNvPr id="8" name="TextBox 7"/>
          <p:cNvSpPr txBox="1"/>
          <p:nvPr/>
        </p:nvSpPr>
        <p:spPr>
          <a:xfrm>
            <a:off x="6740969" y="586142"/>
            <a:ext cx="2160149" cy="369332"/>
          </a:xfrm>
          <a:prstGeom prst="rect">
            <a:avLst/>
          </a:prstGeom>
          <a:noFill/>
        </p:spPr>
        <p:txBody>
          <a:bodyPr wrap="square" rtlCol="0">
            <a:spAutoFit/>
          </a:bodyPr>
          <a:lstStyle/>
          <a:p>
            <a:pPr algn="ctr"/>
            <a:r>
              <a:rPr lang="en-US" dirty="0" smtClean="0">
                <a:solidFill>
                  <a:schemeClr val="bg1"/>
                </a:solidFill>
                <a:latin typeface="Chalkboard"/>
                <a:cs typeface="Chalkboard"/>
              </a:rPr>
              <a:t>DING</a:t>
            </a:r>
            <a:endParaRPr lang="en-US" dirty="0">
              <a:solidFill>
                <a:schemeClr val="bg1"/>
              </a:solidFill>
              <a:latin typeface="Chalkboard"/>
              <a:cs typeface="Chalkboard"/>
            </a:endParaRPr>
          </a:p>
        </p:txBody>
      </p:sp>
      <p:sp>
        <p:nvSpPr>
          <p:cNvPr id="9" name="Rounded Rectangle 8"/>
          <p:cNvSpPr/>
          <p:nvPr/>
        </p:nvSpPr>
        <p:spPr>
          <a:xfrm>
            <a:off x="2841236" y="110995"/>
            <a:ext cx="3704343" cy="1024052"/>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Bell MT"/>
                <a:cs typeface="Bell MT"/>
              </a:rPr>
              <a:t>Can you work out the dingbats and find out the key words for today’s lesson. HINT: The lesson is on the impact of TNCs.</a:t>
            </a:r>
            <a:endParaRPr lang="en-US" sz="1600" dirty="0">
              <a:solidFill>
                <a:schemeClr val="tx1"/>
              </a:solidFill>
              <a:latin typeface="Bell MT"/>
              <a:cs typeface="Bell MT"/>
            </a:endParaRPr>
          </a:p>
        </p:txBody>
      </p:sp>
      <p:sp>
        <p:nvSpPr>
          <p:cNvPr id="10" name="Rounded Rectangle 9"/>
          <p:cNvSpPr/>
          <p:nvPr/>
        </p:nvSpPr>
        <p:spPr>
          <a:xfrm>
            <a:off x="141085" y="6071240"/>
            <a:ext cx="8912004" cy="667079"/>
          </a:xfrm>
          <a:prstGeom prst="round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latin typeface="Bell MT"/>
              <a:cs typeface="Bell MT"/>
            </a:endParaRPr>
          </a:p>
        </p:txBody>
      </p:sp>
      <p:sp>
        <p:nvSpPr>
          <p:cNvPr id="11" name="Rectangle 10"/>
          <p:cNvSpPr/>
          <p:nvPr/>
        </p:nvSpPr>
        <p:spPr>
          <a:xfrm>
            <a:off x="61437" y="6162536"/>
            <a:ext cx="8991652" cy="415498"/>
          </a:xfrm>
          <a:prstGeom prst="rect">
            <a:avLst/>
          </a:prstGeom>
          <a:noFill/>
        </p:spPr>
        <p:txBody>
          <a:bodyPr wrap="square">
            <a:spAutoFit/>
          </a:bodyPr>
          <a:lstStyle/>
          <a:p>
            <a:pPr algn="ctr">
              <a:defRPr/>
            </a:pPr>
            <a:r>
              <a:rPr lang="en-GB" sz="2100" b="1" dirty="0" smtClean="0">
                <a:ln w="12700">
                  <a:solidFill>
                    <a:srgbClr val="000000"/>
                  </a:solidFill>
                  <a:prstDash val="solid"/>
                </a:ln>
                <a:solidFill>
                  <a:srgbClr val="FFFFFF"/>
                </a:solidFill>
                <a:effectLst>
                  <a:outerShdw blurRad="41275" dist="20320" dir="1800000" algn="tl" rotWithShape="0">
                    <a:srgbClr val="000000">
                      <a:alpha val="40000"/>
                    </a:srgbClr>
                  </a:outerShdw>
                </a:effectLst>
                <a:latin typeface="Comic Sans MS"/>
                <a:cs typeface="Comic Sans MS"/>
              </a:rPr>
              <a:t>Lesson title: What impact have TNCs had on Nigeria? </a:t>
            </a:r>
            <a:endParaRPr lang="en-GB" sz="2100" b="1" dirty="0">
              <a:ln w="12700">
                <a:solidFill>
                  <a:srgbClr val="000000"/>
                </a:solidFill>
                <a:prstDash val="solid"/>
              </a:ln>
              <a:solidFill>
                <a:srgbClr val="FFFFFF"/>
              </a:solidFill>
              <a:effectLst>
                <a:outerShdw blurRad="41275" dist="20320" dir="1800000" algn="tl" rotWithShape="0">
                  <a:srgbClr val="000000">
                    <a:alpha val="40000"/>
                  </a:srgbClr>
                </a:outerShdw>
              </a:effectLst>
              <a:latin typeface="Comic Sans MS"/>
              <a:cs typeface="Comic Sans MS"/>
            </a:endParaRPr>
          </a:p>
        </p:txBody>
      </p:sp>
      <p:sp>
        <p:nvSpPr>
          <p:cNvPr id="13" name="Rounded Rectangle 12"/>
          <p:cNvSpPr/>
          <p:nvPr/>
        </p:nvSpPr>
        <p:spPr>
          <a:xfrm>
            <a:off x="573231" y="2908245"/>
            <a:ext cx="2268005" cy="365013"/>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Economic investment</a:t>
            </a:r>
            <a:endParaRPr lang="en-US" dirty="0">
              <a:solidFill>
                <a:schemeClr val="tx1"/>
              </a:solidFill>
            </a:endParaRPr>
          </a:p>
        </p:txBody>
      </p:sp>
      <p:sp>
        <p:nvSpPr>
          <p:cNvPr id="14" name="Rounded Rectangle 13"/>
          <p:cNvSpPr/>
          <p:nvPr/>
        </p:nvSpPr>
        <p:spPr>
          <a:xfrm>
            <a:off x="341348" y="1101273"/>
            <a:ext cx="557466" cy="365013"/>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15" name="Rounded Rectangle 14"/>
          <p:cNvSpPr/>
          <p:nvPr/>
        </p:nvSpPr>
        <p:spPr>
          <a:xfrm>
            <a:off x="4075510" y="1283779"/>
            <a:ext cx="557466" cy="365013"/>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2</a:t>
            </a:r>
          </a:p>
        </p:txBody>
      </p:sp>
      <p:sp>
        <p:nvSpPr>
          <p:cNvPr id="17" name="Rounded Rectangle 16"/>
          <p:cNvSpPr/>
          <p:nvPr/>
        </p:nvSpPr>
        <p:spPr>
          <a:xfrm>
            <a:off x="776084" y="5333864"/>
            <a:ext cx="2579039" cy="365013"/>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Economic leakage</a:t>
            </a:r>
            <a:endParaRPr lang="en-US" dirty="0">
              <a:solidFill>
                <a:schemeClr val="tx1"/>
              </a:solidFill>
            </a:endParaRPr>
          </a:p>
        </p:txBody>
      </p:sp>
      <p:sp>
        <p:nvSpPr>
          <p:cNvPr id="18" name="Rounded Rectangle 17"/>
          <p:cNvSpPr/>
          <p:nvPr/>
        </p:nvSpPr>
        <p:spPr>
          <a:xfrm>
            <a:off x="141085" y="3443106"/>
            <a:ext cx="557466" cy="365013"/>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3</a:t>
            </a:r>
          </a:p>
        </p:txBody>
      </p:sp>
      <p:sp>
        <p:nvSpPr>
          <p:cNvPr id="20" name="Rounded Rectangle 19"/>
          <p:cNvSpPr/>
          <p:nvPr/>
        </p:nvSpPr>
        <p:spPr>
          <a:xfrm>
            <a:off x="5291288" y="2905111"/>
            <a:ext cx="2508582" cy="365013"/>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Transnational company</a:t>
            </a:r>
            <a:endParaRPr lang="en-US" dirty="0">
              <a:solidFill>
                <a:schemeClr val="tx1"/>
              </a:solidFill>
            </a:endParaRPr>
          </a:p>
        </p:txBody>
      </p:sp>
      <p:sp>
        <p:nvSpPr>
          <p:cNvPr id="22" name="Rounded Rectangle 21"/>
          <p:cNvSpPr/>
          <p:nvPr/>
        </p:nvSpPr>
        <p:spPr>
          <a:xfrm>
            <a:off x="5072922" y="3443106"/>
            <a:ext cx="557466" cy="365013"/>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23" name="Rounded Rectangle 22"/>
          <p:cNvSpPr/>
          <p:nvPr/>
        </p:nvSpPr>
        <p:spPr>
          <a:xfrm>
            <a:off x="5768447" y="5333864"/>
            <a:ext cx="2609356" cy="365013"/>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Economic development</a:t>
            </a:r>
            <a:endParaRPr lang="en-US" dirty="0">
              <a:solidFill>
                <a:schemeClr val="tx1"/>
              </a:solidFill>
            </a:endParaRPr>
          </a:p>
        </p:txBody>
      </p:sp>
      <p:pic>
        <p:nvPicPr>
          <p:cNvPr id="2" name="Picture 1"/>
          <p:cNvPicPr>
            <a:picLocks noChangeAspect="1"/>
          </p:cNvPicPr>
          <p:nvPr/>
        </p:nvPicPr>
        <p:blipFill>
          <a:blip r:embed="rId7"/>
          <a:stretch>
            <a:fillRect/>
          </a:stretch>
        </p:blipFill>
        <p:spPr>
          <a:xfrm>
            <a:off x="141085" y="1648792"/>
            <a:ext cx="3683914" cy="1256319"/>
          </a:xfrm>
          <a:prstGeom prst="rect">
            <a:avLst/>
          </a:prstGeom>
        </p:spPr>
      </p:pic>
    </p:spTree>
    <p:extLst>
      <p:ext uri="{BB962C8B-B14F-4D97-AF65-F5344CB8AC3E}">
        <p14:creationId xmlns:p14="http://schemas.microsoft.com/office/powerpoint/2010/main" val="54422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20" grpId="0" animBg="1"/>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p:nvPr/>
        </p:nvPicPr>
        <p:blipFill>
          <a:blip r:embed="rId2">
            <a:extLst>
              <a:ext uri="{28A0092B-C50C-407E-A947-70E740481C1C}">
                <a14:useLocalDpi xmlns:a14="http://schemas.microsoft.com/office/drawing/2010/main" val="0"/>
              </a:ext>
            </a:extLst>
          </a:blip>
          <a:srcRect/>
          <a:stretch>
            <a:fillRect/>
          </a:stretch>
        </p:blipFill>
        <p:spPr bwMode="auto">
          <a:xfrm>
            <a:off x="6848138" y="538716"/>
            <a:ext cx="639469" cy="656167"/>
          </a:xfrm>
          <a:prstGeom prst="rect">
            <a:avLst/>
          </a:prstGeom>
          <a:noFill/>
          <a:ln>
            <a:noFill/>
          </a:ln>
        </p:spPr>
      </p:pic>
      <p:sp>
        <p:nvSpPr>
          <p:cNvPr id="23" name="TextBox 29"/>
          <p:cNvSpPr txBox="1">
            <a:spLocks noChangeArrowheads="1"/>
          </p:cNvSpPr>
          <p:nvPr/>
        </p:nvSpPr>
        <p:spPr bwMode="auto">
          <a:xfrm>
            <a:off x="7432112" y="850435"/>
            <a:ext cx="17118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latin typeface="Apple Chancery" charset="0"/>
                <a:cs typeface="Apple Chancery" charset="0"/>
              </a:rPr>
              <a:t>Exam question</a:t>
            </a:r>
            <a:endParaRPr lang="en-US" sz="1800" dirty="0">
              <a:latin typeface="Apple Chancery" charset="0"/>
              <a:cs typeface="Apple Chancery" charset="0"/>
            </a:endParaRPr>
          </a:p>
        </p:txBody>
      </p:sp>
      <p:sp>
        <p:nvSpPr>
          <p:cNvPr id="24" name="TextBox 23"/>
          <p:cNvSpPr txBox="1"/>
          <p:nvPr/>
        </p:nvSpPr>
        <p:spPr>
          <a:xfrm>
            <a:off x="6848138" y="1248516"/>
            <a:ext cx="2189725" cy="1015663"/>
          </a:xfrm>
          <a:prstGeom prst="rect">
            <a:avLst/>
          </a:prstGeom>
          <a:noFill/>
          <a:ln>
            <a:solidFill>
              <a:schemeClr val="tx1"/>
            </a:solidFill>
          </a:ln>
        </p:spPr>
        <p:txBody>
          <a:bodyPr wrap="square">
            <a:spAutoFit/>
          </a:bodyPr>
          <a:lstStyle/>
          <a:p>
            <a:pPr>
              <a:defRPr/>
            </a:pPr>
            <a:r>
              <a:rPr lang="en-US" sz="1200" dirty="0">
                <a:latin typeface="Bell MT"/>
                <a:cs typeface="Bell MT"/>
              </a:rPr>
              <a:t>Can you </a:t>
            </a:r>
            <a:r>
              <a:rPr lang="en-US" sz="1200" dirty="0" smtClean="0">
                <a:latin typeface="Bell MT"/>
                <a:cs typeface="Bell MT"/>
              </a:rPr>
              <a:t>answer the following question:</a:t>
            </a:r>
          </a:p>
          <a:p>
            <a:pPr>
              <a:defRPr/>
            </a:pPr>
            <a:endParaRPr lang="en-US" sz="1200" dirty="0" smtClean="0">
              <a:solidFill>
                <a:srgbClr val="0070C0"/>
              </a:solidFill>
              <a:latin typeface="Bell MT"/>
              <a:cs typeface="Bell MT"/>
            </a:endParaRPr>
          </a:p>
          <a:p>
            <a:pPr algn="just">
              <a:defRPr/>
            </a:pPr>
            <a:r>
              <a:rPr lang="en-US" sz="1200" b="1" dirty="0" smtClean="0">
                <a:solidFill>
                  <a:srgbClr val="0070C0"/>
                </a:solidFill>
                <a:latin typeface="Bell MT"/>
                <a:cs typeface="Bell MT"/>
              </a:rPr>
              <a:t>To what extent are TNC’s beneficial for </a:t>
            </a:r>
            <a:r>
              <a:rPr lang="en-US" sz="1200" b="1" dirty="0" smtClean="0">
                <a:solidFill>
                  <a:srgbClr val="0070C0"/>
                </a:solidFill>
                <a:latin typeface="Bell MT"/>
                <a:cs typeface="Bell MT"/>
              </a:rPr>
              <a:t>LICs? </a:t>
            </a:r>
            <a:r>
              <a:rPr lang="en-US" sz="1200" b="1" dirty="0" smtClean="0">
                <a:solidFill>
                  <a:srgbClr val="0070C0"/>
                </a:solidFill>
                <a:latin typeface="Bell MT"/>
                <a:cs typeface="Bell MT"/>
              </a:rPr>
              <a:t>(7 marks)</a:t>
            </a:r>
            <a:endParaRPr lang="en-US" sz="1200" b="1" dirty="0">
              <a:solidFill>
                <a:srgbClr val="0070C0"/>
              </a:solidFill>
              <a:latin typeface="Bell MT"/>
              <a:cs typeface="Bell MT"/>
            </a:endParaRPr>
          </a:p>
        </p:txBody>
      </p:sp>
      <p:sp>
        <p:nvSpPr>
          <p:cNvPr id="2" name="TextBox 1"/>
          <p:cNvSpPr txBox="1"/>
          <p:nvPr/>
        </p:nvSpPr>
        <p:spPr>
          <a:xfrm>
            <a:off x="105833" y="4511132"/>
            <a:ext cx="8932030" cy="2308324"/>
          </a:xfrm>
          <a:prstGeom prst="rect">
            <a:avLst/>
          </a:prstGeom>
          <a:noFill/>
        </p:spPr>
        <p:txBody>
          <a:bodyPr wrap="square" rtlCol="0">
            <a:spAutoFit/>
          </a:bodyPr>
          <a:lstStyle/>
          <a:p>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dirty="0"/>
          </a:p>
        </p:txBody>
      </p:sp>
      <p:sp>
        <p:nvSpPr>
          <p:cNvPr id="3" name="TextBox 2"/>
          <p:cNvSpPr txBox="1"/>
          <p:nvPr/>
        </p:nvSpPr>
        <p:spPr>
          <a:xfrm>
            <a:off x="6742001" y="2264179"/>
            <a:ext cx="2295862" cy="2308324"/>
          </a:xfrm>
          <a:prstGeom prst="rect">
            <a:avLst/>
          </a:prstGeom>
          <a:noFill/>
        </p:spPr>
        <p:txBody>
          <a:bodyPr wrap="square" rtlCol="0">
            <a:spAutoFit/>
          </a:bodyPr>
          <a:lstStyle/>
          <a:p>
            <a:r>
              <a:rPr lang="en-US" dirty="0" smtClean="0"/>
              <a:t>________________________________________________________________________________________________________________________________________________</a:t>
            </a:r>
            <a:endParaRPr lang="en-US" dirty="0"/>
          </a:p>
        </p:txBody>
      </p:sp>
      <p:sp>
        <p:nvSpPr>
          <p:cNvPr id="10" name="Rectangle 9"/>
          <p:cNvSpPr/>
          <p:nvPr/>
        </p:nvSpPr>
        <p:spPr>
          <a:xfrm>
            <a:off x="0" y="77051"/>
            <a:ext cx="9144000" cy="46166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GB" sz="24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What are the advantages and disadvantages of TNCs?</a:t>
            </a:r>
            <a:endPar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graphicFrame>
        <p:nvGraphicFramePr>
          <p:cNvPr id="12" name="Table 11"/>
          <p:cNvGraphicFramePr>
            <a:graphicFrameLocks noGrp="1"/>
          </p:cNvGraphicFramePr>
          <p:nvPr>
            <p:extLst>
              <p:ext uri="{D42A27DB-BD31-4B8C-83A1-F6EECF244321}">
                <p14:modId xmlns:p14="http://schemas.microsoft.com/office/powerpoint/2010/main" val="277599985"/>
              </p:ext>
            </p:extLst>
          </p:nvPr>
        </p:nvGraphicFramePr>
        <p:xfrm>
          <a:off x="105833" y="593545"/>
          <a:ext cx="6547810" cy="4014558"/>
        </p:xfrm>
        <a:graphic>
          <a:graphicData uri="http://schemas.openxmlformats.org/drawingml/2006/table">
            <a:tbl>
              <a:tblPr firstRow="1" firstCol="1" lastRow="1" lastCol="1" bandRow="1" bandCol="1">
                <a:tableStyleId>{5940675A-B579-460E-94D1-54222C63F5DA}</a:tableStyleId>
              </a:tblPr>
              <a:tblGrid>
                <a:gridCol w="263414">
                  <a:extLst>
                    <a:ext uri="{9D8B030D-6E8A-4147-A177-3AD203B41FA5}">
                      <a16:colId xmlns:a16="http://schemas.microsoft.com/office/drawing/2014/main" xmlns="" val="3380589125"/>
                    </a:ext>
                  </a:extLst>
                </a:gridCol>
                <a:gridCol w="2913155">
                  <a:extLst>
                    <a:ext uri="{9D8B030D-6E8A-4147-A177-3AD203B41FA5}">
                      <a16:colId xmlns:a16="http://schemas.microsoft.com/office/drawing/2014/main" xmlns="" val="292048885"/>
                    </a:ext>
                  </a:extLst>
                </a:gridCol>
                <a:gridCol w="284210">
                  <a:extLst>
                    <a:ext uri="{9D8B030D-6E8A-4147-A177-3AD203B41FA5}">
                      <a16:colId xmlns:a16="http://schemas.microsoft.com/office/drawing/2014/main" xmlns="" val="320884239"/>
                    </a:ext>
                  </a:extLst>
                </a:gridCol>
                <a:gridCol w="3087031">
                  <a:extLst>
                    <a:ext uri="{9D8B030D-6E8A-4147-A177-3AD203B41FA5}">
                      <a16:colId xmlns:a16="http://schemas.microsoft.com/office/drawing/2014/main" xmlns="" val="1238878932"/>
                    </a:ext>
                  </a:extLst>
                </a:gridCol>
              </a:tblGrid>
              <a:tr h="443774">
                <a:tc>
                  <a:txBody>
                    <a:bodyPr/>
                    <a:lstStyle/>
                    <a:p>
                      <a:pPr algn="just">
                        <a:spcAft>
                          <a:spcPts val="0"/>
                        </a:spcAft>
                      </a:pPr>
                      <a:r>
                        <a:rPr lang="en-GB" sz="1050" dirty="0" smtClean="0">
                          <a:effectLst/>
                          <a:latin typeface="Bell MT"/>
                          <a:cs typeface="Bell MT"/>
                        </a:rPr>
                        <a:t>A.</a:t>
                      </a:r>
                      <a:endParaRPr lang="en-GB" sz="1100"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cs typeface="Bell MT"/>
                        </a:rPr>
                        <a:t>Large companies provide employment</a:t>
                      </a:r>
                      <a:r>
                        <a:rPr lang="en-GB" sz="1100" baseline="0" dirty="0" smtClean="0">
                          <a:effectLst/>
                          <a:latin typeface="Bell MT"/>
                          <a:cs typeface="Bell MT"/>
                        </a:rPr>
                        <a:t> and training of skills. </a:t>
                      </a:r>
                      <a:endParaRPr lang="en-GB" sz="1100"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a:effectLst/>
                          <a:latin typeface="Bell MT"/>
                          <a:cs typeface="Bell MT"/>
                        </a:rPr>
                        <a:t>E.</a:t>
                      </a:r>
                      <a:endParaRPr lang="en-GB" sz="110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cs typeface="Bell MT"/>
                        </a:rPr>
                        <a:t>Modern</a:t>
                      </a:r>
                      <a:r>
                        <a:rPr lang="en-GB" sz="1100" baseline="0" dirty="0" smtClean="0">
                          <a:effectLst/>
                          <a:latin typeface="Bell MT"/>
                          <a:cs typeface="Bell MT"/>
                        </a:rPr>
                        <a:t> technology is introduced and funded by the TNCs. </a:t>
                      </a:r>
                      <a:endParaRPr lang="en-GB" sz="1100" dirty="0">
                        <a:effectLst/>
                        <a:latin typeface="Bell MT"/>
                        <a:ea typeface="Times New Roman" panose="02020603050405020304" pitchFamily="18" charset="0"/>
                        <a:cs typeface="Bell MT"/>
                      </a:endParaRPr>
                    </a:p>
                  </a:txBody>
                  <a:tcPr marL="68495" marR="68495" marT="0" marB="0" anchor="ctr"/>
                </a:tc>
                <a:extLst>
                  <a:ext uri="{0D108BD9-81ED-4DB2-BD59-A6C34878D82A}">
                    <a16:rowId xmlns:a16="http://schemas.microsoft.com/office/drawing/2014/main" xmlns="" val="3453766751"/>
                  </a:ext>
                </a:extLst>
              </a:tr>
              <a:tr h="482288">
                <a:tc>
                  <a:txBody>
                    <a:bodyPr/>
                    <a:lstStyle/>
                    <a:p>
                      <a:pPr algn="just">
                        <a:spcAft>
                          <a:spcPts val="0"/>
                        </a:spcAft>
                      </a:pPr>
                      <a:r>
                        <a:rPr lang="en-GB" sz="1050">
                          <a:effectLst/>
                          <a:latin typeface="Bell MT"/>
                          <a:cs typeface="Bell MT"/>
                        </a:rPr>
                        <a:t>B.</a:t>
                      </a:r>
                      <a:endParaRPr lang="en-GB" sz="110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cs typeface="Bell MT"/>
                        </a:rPr>
                        <a:t>TNCs can exploit</a:t>
                      </a:r>
                      <a:r>
                        <a:rPr lang="en-GB" sz="1100" baseline="0" dirty="0" smtClean="0">
                          <a:effectLst/>
                          <a:latin typeface="Bell MT"/>
                          <a:cs typeface="Bell MT"/>
                        </a:rPr>
                        <a:t> the low wage economy and avoid paying local taxes. </a:t>
                      </a:r>
                      <a:endParaRPr lang="en-GB" sz="1100"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a:effectLst/>
                          <a:latin typeface="Bell MT"/>
                          <a:cs typeface="Bell MT"/>
                        </a:rPr>
                        <a:t>F.</a:t>
                      </a:r>
                      <a:endParaRPr lang="en-GB" sz="110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ea typeface="Times New Roman" panose="02020603050405020304" pitchFamily="18" charset="0"/>
                          <a:cs typeface="Bell MT"/>
                        </a:rPr>
                        <a:t>Local</a:t>
                      </a:r>
                      <a:r>
                        <a:rPr lang="en-GB" sz="1100" baseline="0" dirty="0" smtClean="0">
                          <a:effectLst/>
                          <a:latin typeface="Bell MT"/>
                          <a:ea typeface="Times New Roman" panose="02020603050405020304" pitchFamily="18" charset="0"/>
                          <a:cs typeface="Bell MT"/>
                        </a:rPr>
                        <a:t> companies may benefit by supplying the TNCs. </a:t>
                      </a:r>
                      <a:endParaRPr lang="en-GB" sz="1100" dirty="0">
                        <a:effectLst/>
                        <a:latin typeface="Bell MT"/>
                        <a:ea typeface="Times New Roman" panose="02020603050405020304" pitchFamily="18" charset="0"/>
                        <a:cs typeface="Bell MT"/>
                      </a:endParaRPr>
                    </a:p>
                  </a:txBody>
                  <a:tcPr marL="68495" marR="68495" marT="0" marB="0" anchor="ctr"/>
                </a:tc>
                <a:extLst>
                  <a:ext uri="{0D108BD9-81ED-4DB2-BD59-A6C34878D82A}">
                    <a16:rowId xmlns:a16="http://schemas.microsoft.com/office/drawing/2014/main" xmlns="" val="2713211032"/>
                  </a:ext>
                </a:extLst>
              </a:tr>
              <a:tr h="617708">
                <a:tc>
                  <a:txBody>
                    <a:bodyPr/>
                    <a:lstStyle/>
                    <a:p>
                      <a:pPr algn="just">
                        <a:spcAft>
                          <a:spcPts val="0"/>
                        </a:spcAft>
                      </a:pPr>
                      <a:r>
                        <a:rPr lang="en-GB" sz="1050">
                          <a:effectLst/>
                          <a:latin typeface="Bell MT"/>
                          <a:cs typeface="Bell MT"/>
                        </a:rPr>
                        <a:t>C.</a:t>
                      </a:r>
                      <a:endParaRPr lang="en-GB" sz="110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cs typeface="Bell MT"/>
                        </a:rPr>
                        <a:t>Working conditions may</a:t>
                      </a:r>
                      <a:r>
                        <a:rPr lang="en-GB" sz="1100" baseline="0" dirty="0" smtClean="0">
                          <a:effectLst/>
                          <a:latin typeface="Bell MT"/>
                          <a:cs typeface="Bell MT"/>
                        </a:rPr>
                        <a:t> be poor with fewer rules and regulations than exist in richer countries. </a:t>
                      </a:r>
                      <a:endParaRPr lang="en-GB" sz="1100"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a:effectLst/>
                          <a:latin typeface="Bell MT"/>
                          <a:cs typeface="Bell MT"/>
                        </a:rPr>
                        <a:t>G.</a:t>
                      </a:r>
                      <a:endParaRPr lang="en-GB" sz="1100"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cs typeface="Bell MT"/>
                        </a:rPr>
                        <a:t>Environmental damage may be caused</a:t>
                      </a:r>
                      <a:r>
                        <a:rPr lang="en-GB" sz="1100" baseline="0" dirty="0" smtClean="0">
                          <a:effectLst/>
                          <a:latin typeface="Bell MT"/>
                          <a:cs typeface="Bell MT"/>
                        </a:rPr>
                        <a:t> as it is easier for the TNCs to dump waste in </a:t>
                      </a:r>
                      <a:r>
                        <a:rPr lang="en-GB" sz="1100" baseline="0" dirty="0" smtClean="0">
                          <a:effectLst/>
                          <a:latin typeface="Bell MT"/>
                          <a:cs typeface="Bell MT"/>
                        </a:rPr>
                        <a:t>LICs. </a:t>
                      </a:r>
                      <a:endParaRPr lang="en-GB" sz="1100" dirty="0">
                        <a:effectLst/>
                        <a:latin typeface="Bell MT"/>
                        <a:ea typeface="Times New Roman" panose="02020603050405020304" pitchFamily="18" charset="0"/>
                        <a:cs typeface="Bell MT"/>
                      </a:endParaRPr>
                    </a:p>
                  </a:txBody>
                  <a:tcPr marL="68495" marR="68495" marT="0" marB="0" anchor="ctr"/>
                </a:tc>
                <a:extLst>
                  <a:ext uri="{0D108BD9-81ED-4DB2-BD59-A6C34878D82A}">
                    <a16:rowId xmlns:a16="http://schemas.microsoft.com/office/drawing/2014/main" xmlns="" val="3697621633"/>
                  </a:ext>
                </a:extLst>
              </a:tr>
              <a:tr h="625943">
                <a:tc>
                  <a:txBody>
                    <a:bodyPr/>
                    <a:lstStyle/>
                    <a:p>
                      <a:pPr algn="just">
                        <a:spcAft>
                          <a:spcPts val="0"/>
                        </a:spcAft>
                      </a:pPr>
                      <a:r>
                        <a:rPr lang="en-GB" sz="1050">
                          <a:effectLst/>
                          <a:latin typeface="Bell MT"/>
                          <a:cs typeface="Bell MT"/>
                        </a:rPr>
                        <a:t>D.</a:t>
                      </a:r>
                      <a:endParaRPr lang="en-GB" sz="110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ea typeface="Times New Roman" panose="02020603050405020304" pitchFamily="18" charset="0"/>
                          <a:cs typeface="Bell MT"/>
                        </a:rPr>
                        <a:t>Most</a:t>
                      </a:r>
                      <a:r>
                        <a:rPr lang="en-GB" sz="1100" baseline="0" dirty="0" smtClean="0">
                          <a:effectLst/>
                          <a:latin typeface="Bell MT"/>
                          <a:ea typeface="Times New Roman" panose="02020603050405020304" pitchFamily="18" charset="0"/>
                          <a:cs typeface="Bell MT"/>
                        </a:rPr>
                        <a:t> of the profit goes abroad rather than benefiting the host country. This is called </a:t>
                      </a:r>
                      <a:r>
                        <a:rPr lang="en-GB" sz="1100" b="1" baseline="0" dirty="0" smtClean="0">
                          <a:effectLst/>
                          <a:latin typeface="Bell MT"/>
                          <a:ea typeface="Times New Roman" panose="02020603050405020304" pitchFamily="18" charset="0"/>
                          <a:cs typeface="Bell MT"/>
                        </a:rPr>
                        <a:t>economic leakage. </a:t>
                      </a:r>
                      <a:endParaRPr lang="en-GB" sz="1100" b="1"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a:effectLst/>
                          <a:latin typeface="Bell MT"/>
                          <a:cs typeface="Bell MT"/>
                        </a:rPr>
                        <a:t>H.</a:t>
                      </a:r>
                      <a:endParaRPr lang="en-GB" sz="110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ea typeface="Times New Roman" panose="02020603050405020304" pitchFamily="18" charset="0"/>
                          <a:cs typeface="Bell MT"/>
                        </a:rPr>
                        <a:t>TNCs</a:t>
                      </a:r>
                      <a:r>
                        <a:rPr lang="en-GB" sz="1100" baseline="0" dirty="0" smtClean="0">
                          <a:effectLst/>
                          <a:latin typeface="Bell MT"/>
                          <a:ea typeface="Times New Roman" panose="02020603050405020304" pitchFamily="18" charset="0"/>
                          <a:cs typeface="Bell MT"/>
                        </a:rPr>
                        <a:t> have many international business links, helping industry to thrive. </a:t>
                      </a:r>
                      <a:endParaRPr lang="en-GB" sz="1100" dirty="0">
                        <a:effectLst/>
                        <a:latin typeface="Bell MT"/>
                        <a:ea typeface="Times New Roman" panose="02020603050405020304" pitchFamily="18" charset="0"/>
                        <a:cs typeface="Bell MT"/>
                      </a:endParaRPr>
                    </a:p>
                  </a:txBody>
                  <a:tcPr marL="68495" marR="68495" marT="0" marB="0" anchor="ctr"/>
                </a:tc>
                <a:extLst>
                  <a:ext uri="{0D108BD9-81ED-4DB2-BD59-A6C34878D82A}">
                    <a16:rowId xmlns:a16="http://schemas.microsoft.com/office/drawing/2014/main" xmlns="" val="1107191654"/>
                  </a:ext>
                </a:extLst>
              </a:tr>
              <a:tr h="607969">
                <a:tc>
                  <a:txBody>
                    <a:bodyPr/>
                    <a:lstStyle/>
                    <a:p>
                      <a:pPr algn="just">
                        <a:spcAft>
                          <a:spcPts val="0"/>
                        </a:spcAft>
                      </a:pPr>
                      <a:r>
                        <a:rPr lang="en-GB" sz="1050">
                          <a:effectLst/>
                          <a:latin typeface="Bell MT"/>
                          <a:cs typeface="Bell MT"/>
                        </a:rPr>
                        <a:t>I</a:t>
                      </a:r>
                      <a:endParaRPr lang="en-GB" sz="110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cs typeface="Bell MT"/>
                        </a:rPr>
                        <a:t>Companies</a:t>
                      </a:r>
                      <a:r>
                        <a:rPr lang="en-GB" sz="1100" baseline="0" dirty="0" smtClean="0">
                          <a:effectLst/>
                          <a:latin typeface="Bell MT"/>
                          <a:cs typeface="Bell MT"/>
                        </a:rPr>
                        <a:t> often invest in the local area, improving services (e.g. roads and electricity) and social amenities. </a:t>
                      </a:r>
                      <a:endParaRPr lang="en-GB" sz="1100"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a:effectLst/>
                          <a:latin typeface="Bell MT"/>
                          <a:cs typeface="Bell MT"/>
                        </a:rPr>
                        <a:t>J</a:t>
                      </a:r>
                      <a:endParaRPr lang="en-GB" sz="110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cs typeface="Bell MT"/>
                        </a:rPr>
                        <a:t>Incentives used to attract TNCs could have been spent supporting the host countries home grown companies.</a:t>
                      </a:r>
                      <a:r>
                        <a:rPr lang="en-GB" sz="1100" baseline="0" dirty="0" smtClean="0">
                          <a:effectLst/>
                          <a:latin typeface="Bell MT"/>
                          <a:cs typeface="Bell MT"/>
                        </a:rPr>
                        <a:t> </a:t>
                      </a:r>
                      <a:endParaRPr lang="en-GB" sz="1100" dirty="0">
                        <a:effectLst/>
                        <a:latin typeface="Bell MT"/>
                        <a:ea typeface="Times New Roman" panose="02020603050405020304" pitchFamily="18" charset="0"/>
                        <a:cs typeface="Bell MT"/>
                      </a:endParaRPr>
                    </a:p>
                  </a:txBody>
                  <a:tcPr marL="68495" marR="68495" marT="0" marB="0" anchor="ctr"/>
                </a:tc>
                <a:extLst>
                  <a:ext uri="{0D108BD9-81ED-4DB2-BD59-A6C34878D82A}">
                    <a16:rowId xmlns:a16="http://schemas.microsoft.com/office/drawing/2014/main" xmlns="" val="1292845099"/>
                  </a:ext>
                </a:extLst>
              </a:tr>
              <a:tr h="634960">
                <a:tc>
                  <a:txBody>
                    <a:bodyPr/>
                    <a:lstStyle/>
                    <a:p>
                      <a:pPr algn="just">
                        <a:spcAft>
                          <a:spcPts val="0"/>
                        </a:spcAft>
                      </a:pPr>
                      <a:r>
                        <a:rPr lang="en-GB" sz="1100" dirty="0" smtClean="0">
                          <a:effectLst/>
                          <a:latin typeface="Bell MT"/>
                          <a:ea typeface="Times New Roman" panose="02020603050405020304" pitchFamily="18" charset="0"/>
                          <a:cs typeface="Bell MT"/>
                        </a:rPr>
                        <a:t>K</a:t>
                      </a:r>
                      <a:endParaRPr lang="en-GB" sz="1100"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ea typeface="Times New Roman" panose="02020603050405020304" pitchFamily="18" charset="0"/>
                          <a:cs typeface="Bell MT"/>
                        </a:rPr>
                        <a:t>The government benefits from export taxes, providing money that can be spent on improving</a:t>
                      </a:r>
                      <a:r>
                        <a:rPr lang="en-GB" sz="1100" baseline="0" dirty="0" smtClean="0">
                          <a:effectLst/>
                          <a:latin typeface="Bell MT"/>
                          <a:ea typeface="Times New Roman" panose="02020603050405020304" pitchFamily="18" charset="0"/>
                          <a:cs typeface="Bell MT"/>
                        </a:rPr>
                        <a:t> education, health care and services</a:t>
                      </a:r>
                      <a:r>
                        <a:rPr lang="en-GB" sz="1100" baseline="0" dirty="0" smtClean="0">
                          <a:effectLst/>
                          <a:latin typeface="Bell MT"/>
                          <a:ea typeface="Times New Roman" panose="02020603050405020304" pitchFamily="18" charset="0"/>
                          <a:cs typeface="Bell MT"/>
                        </a:rPr>
                        <a:t>.- </a:t>
                      </a:r>
                      <a:r>
                        <a:rPr lang="en-GB" sz="1100" b="1" baseline="0" dirty="0" smtClean="0">
                          <a:effectLst/>
                          <a:latin typeface="Bell MT"/>
                          <a:ea typeface="Times New Roman" panose="02020603050405020304" pitchFamily="18" charset="0"/>
                          <a:cs typeface="Bell MT"/>
                        </a:rPr>
                        <a:t>Multiplier effect</a:t>
                      </a:r>
                      <a:endParaRPr lang="en-GB" sz="1100" b="1"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ea typeface="Times New Roman" panose="02020603050405020304" pitchFamily="18" charset="0"/>
                          <a:cs typeface="Bell MT"/>
                        </a:rPr>
                        <a:t>L</a:t>
                      </a:r>
                      <a:endParaRPr lang="en-GB" sz="1100"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ea typeface="Times New Roman" panose="02020603050405020304" pitchFamily="18" charset="0"/>
                          <a:cs typeface="Bell MT"/>
                        </a:rPr>
                        <a:t>Higher paid management jobs are often held by foreign nationals. </a:t>
                      </a:r>
                      <a:endParaRPr lang="en-GB" sz="1100" dirty="0">
                        <a:effectLst/>
                        <a:latin typeface="Bell MT"/>
                        <a:ea typeface="Times New Roman" panose="02020603050405020304" pitchFamily="18" charset="0"/>
                        <a:cs typeface="Bell MT"/>
                      </a:endParaRPr>
                    </a:p>
                  </a:txBody>
                  <a:tcPr marL="68495" marR="68495" marT="0" marB="0" anchor="ctr"/>
                </a:tc>
                <a:extLst>
                  <a:ext uri="{0D108BD9-81ED-4DB2-BD59-A6C34878D82A}">
                    <a16:rowId xmlns:a16="http://schemas.microsoft.com/office/drawing/2014/main" xmlns="" val="10005"/>
                  </a:ext>
                </a:extLst>
              </a:tr>
              <a:tr h="566316">
                <a:tc>
                  <a:txBody>
                    <a:bodyPr/>
                    <a:lstStyle/>
                    <a:p>
                      <a:pPr algn="just">
                        <a:spcAft>
                          <a:spcPts val="0"/>
                        </a:spcAft>
                      </a:pPr>
                      <a:r>
                        <a:rPr lang="en-GB" sz="1100" dirty="0" smtClean="0">
                          <a:effectLst/>
                          <a:latin typeface="Bell MT"/>
                          <a:ea typeface="Times New Roman" panose="02020603050405020304" pitchFamily="18" charset="0"/>
                          <a:cs typeface="Bell MT"/>
                        </a:rPr>
                        <a:t>M</a:t>
                      </a:r>
                      <a:endParaRPr lang="en-GB" sz="1100"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ea typeface="Times New Roman" panose="02020603050405020304" pitchFamily="18" charset="0"/>
                          <a:cs typeface="Bell MT"/>
                        </a:rPr>
                        <a:t>The</a:t>
                      </a:r>
                      <a:r>
                        <a:rPr lang="en-GB" sz="1100" baseline="0" dirty="0" smtClean="0">
                          <a:effectLst/>
                          <a:latin typeface="Bell MT"/>
                          <a:ea typeface="Times New Roman" panose="02020603050405020304" pitchFamily="18" charset="0"/>
                          <a:cs typeface="Bell MT"/>
                        </a:rPr>
                        <a:t> </a:t>
                      </a:r>
                      <a:r>
                        <a:rPr lang="en-GB" sz="1100" baseline="0" dirty="0" smtClean="0">
                          <a:effectLst/>
                          <a:latin typeface="Bell MT"/>
                          <a:ea typeface="Times New Roman" panose="02020603050405020304" pitchFamily="18" charset="0"/>
                          <a:cs typeface="Bell MT"/>
                        </a:rPr>
                        <a:t>LIC </a:t>
                      </a:r>
                      <a:r>
                        <a:rPr lang="en-GB" sz="1100" baseline="0" dirty="0" smtClean="0">
                          <a:effectLst/>
                          <a:latin typeface="Bell MT"/>
                          <a:ea typeface="Times New Roman" panose="02020603050405020304" pitchFamily="18" charset="0"/>
                          <a:cs typeface="Bell MT"/>
                        </a:rPr>
                        <a:t>can become dependent on TNCs for economic growth- this is a risk as TNCs can cease to operate at any time.</a:t>
                      </a:r>
                      <a:endParaRPr lang="en-GB" sz="1100"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ea typeface="Times New Roman" panose="02020603050405020304" pitchFamily="18" charset="0"/>
                          <a:cs typeface="Bell MT"/>
                        </a:rPr>
                        <a:t>N</a:t>
                      </a:r>
                      <a:endParaRPr lang="en-GB" sz="1100"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ea typeface="Times New Roman" panose="02020603050405020304" pitchFamily="18" charset="0"/>
                          <a:cs typeface="Bell MT"/>
                        </a:rPr>
                        <a:t>Local</a:t>
                      </a:r>
                      <a:r>
                        <a:rPr lang="en-GB" sz="1100" baseline="0" dirty="0" smtClean="0">
                          <a:effectLst/>
                          <a:latin typeface="Bell MT"/>
                          <a:ea typeface="Times New Roman" panose="02020603050405020304" pitchFamily="18" charset="0"/>
                          <a:cs typeface="Bell MT"/>
                        </a:rPr>
                        <a:t> companies may find it hard to complete with TNCs as they have large research and development sections. </a:t>
                      </a:r>
                      <a:endParaRPr lang="en-GB" sz="1100" dirty="0">
                        <a:effectLst/>
                        <a:latin typeface="Bell MT"/>
                        <a:ea typeface="Times New Roman" panose="02020603050405020304" pitchFamily="18" charset="0"/>
                        <a:cs typeface="Bell MT"/>
                      </a:endParaRPr>
                    </a:p>
                  </a:txBody>
                  <a:tcPr marL="68495" marR="68495" marT="0" marB="0" anchor="ct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3291096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64723" y="114425"/>
            <a:ext cx="6078008" cy="687140"/>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latin typeface="Bell MT"/>
                <a:cs typeface="Bell MT"/>
              </a:rPr>
              <a:t>The development of Nigeria </a:t>
            </a:r>
            <a:endParaRPr lang="en-US" sz="2800" dirty="0">
              <a:solidFill>
                <a:schemeClr val="tx1"/>
              </a:solidFill>
              <a:latin typeface="Bell MT"/>
              <a:cs typeface="Bell MT"/>
            </a:endParaRPr>
          </a:p>
        </p:txBody>
      </p:sp>
      <p:sp>
        <p:nvSpPr>
          <p:cNvPr id="8" name="Rounded Rectangle 7"/>
          <p:cNvSpPr/>
          <p:nvPr/>
        </p:nvSpPr>
        <p:spPr>
          <a:xfrm>
            <a:off x="5741547" y="997365"/>
            <a:ext cx="3002368" cy="439438"/>
          </a:xfrm>
          <a:prstGeom prst="roundRect">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Bell MT"/>
                <a:cs typeface="Bell MT"/>
              </a:rPr>
              <a:t>Figure 1- A fact file comparing Nigeria and the UK</a:t>
            </a:r>
            <a:endParaRPr lang="en-US" sz="1400" dirty="0">
              <a:solidFill>
                <a:schemeClr val="tx1"/>
              </a:solidFill>
              <a:latin typeface="Bell MT"/>
              <a:cs typeface="Bell MT"/>
            </a:endParaRPr>
          </a:p>
        </p:txBody>
      </p:sp>
      <p:sp>
        <p:nvSpPr>
          <p:cNvPr id="7" name="TextBox 6"/>
          <p:cNvSpPr txBox="1"/>
          <p:nvPr/>
        </p:nvSpPr>
        <p:spPr>
          <a:xfrm>
            <a:off x="199040" y="1193803"/>
            <a:ext cx="4679512" cy="5509199"/>
          </a:xfrm>
          <a:prstGeom prst="rect">
            <a:avLst/>
          </a:prstGeom>
          <a:noFill/>
        </p:spPr>
        <p:txBody>
          <a:bodyPr wrap="square" rtlCol="0">
            <a:spAutoFit/>
          </a:bodyPr>
          <a:lstStyle/>
          <a:p>
            <a:pPr algn="just"/>
            <a:r>
              <a:rPr lang="en-US" sz="2200" b="1" dirty="0" smtClean="0">
                <a:solidFill>
                  <a:srgbClr val="B40703"/>
                </a:solidFill>
                <a:latin typeface="Bell MT"/>
                <a:cs typeface="Bell MT"/>
              </a:rPr>
              <a:t>Easy (Grades 1-3)</a:t>
            </a:r>
          </a:p>
          <a:p>
            <a:pPr algn="just"/>
            <a:r>
              <a:rPr lang="en-US" sz="2200" dirty="0" smtClean="0">
                <a:solidFill>
                  <a:srgbClr val="B40703"/>
                </a:solidFill>
                <a:latin typeface="Bell MT"/>
                <a:cs typeface="Bell MT"/>
              </a:rPr>
              <a:t>Describe one political, social, environmental and cultural feature of Nigeria. </a:t>
            </a:r>
          </a:p>
          <a:p>
            <a:pPr algn="just"/>
            <a:r>
              <a:rPr lang="en-US" sz="2200" dirty="0" smtClean="0">
                <a:solidFill>
                  <a:srgbClr val="B40703"/>
                </a:solidFill>
                <a:latin typeface="Bell MT"/>
                <a:cs typeface="Bell MT"/>
              </a:rPr>
              <a:t>(2 marks)</a:t>
            </a:r>
          </a:p>
          <a:p>
            <a:pPr algn="just"/>
            <a:endParaRPr lang="en-US" sz="2200" dirty="0">
              <a:latin typeface="Bell MT"/>
              <a:cs typeface="Bell MT"/>
            </a:endParaRPr>
          </a:p>
          <a:p>
            <a:pPr algn="just"/>
            <a:r>
              <a:rPr lang="en-US" sz="2200" b="1" dirty="0" smtClean="0">
                <a:solidFill>
                  <a:srgbClr val="FF6600"/>
                </a:solidFill>
                <a:latin typeface="Bell MT"/>
                <a:cs typeface="Bell MT"/>
              </a:rPr>
              <a:t>Medium (Grades 4-6)</a:t>
            </a:r>
          </a:p>
          <a:p>
            <a:pPr algn="just"/>
            <a:r>
              <a:rPr lang="en-US" sz="2200" dirty="0" smtClean="0">
                <a:solidFill>
                  <a:srgbClr val="FF6600"/>
                </a:solidFill>
                <a:latin typeface="Bell MT"/>
                <a:cs typeface="Bell MT"/>
              </a:rPr>
              <a:t>Describe how the political, social features of Nigeria have encouraged and slowed economic growth/ (4 marks)</a:t>
            </a:r>
          </a:p>
          <a:p>
            <a:pPr algn="just"/>
            <a:endParaRPr lang="en-US" sz="2200" dirty="0">
              <a:latin typeface="Bell MT"/>
              <a:cs typeface="Bell MT"/>
            </a:endParaRPr>
          </a:p>
          <a:p>
            <a:pPr algn="just"/>
            <a:r>
              <a:rPr lang="en-US" sz="2200" b="1" dirty="0" smtClean="0">
                <a:solidFill>
                  <a:srgbClr val="008000"/>
                </a:solidFill>
                <a:latin typeface="Bell MT"/>
                <a:cs typeface="Bell MT"/>
              </a:rPr>
              <a:t>Hard (Grades 7-9)</a:t>
            </a:r>
          </a:p>
          <a:p>
            <a:pPr algn="just"/>
            <a:r>
              <a:rPr lang="en-US" sz="2200" dirty="0" smtClean="0">
                <a:solidFill>
                  <a:srgbClr val="008000"/>
                </a:solidFill>
                <a:latin typeface="Bell MT"/>
                <a:cs typeface="Bell MT"/>
              </a:rPr>
              <a:t>Explain using data why Nigeria is less developed than the UK using data from figure 1. (6 marks)</a:t>
            </a:r>
            <a:endParaRPr lang="en-US" sz="2200" dirty="0">
              <a:solidFill>
                <a:srgbClr val="008000"/>
              </a:solidFill>
              <a:latin typeface="Bell MT"/>
              <a:cs typeface="Bell MT"/>
            </a:endParaRPr>
          </a:p>
        </p:txBody>
      </p:sp>
      <p:graphicFrame>
        <p:nvGraphicFramePr>
          <p:cNvPr id="10" name="Table 9"/>
          <p:cNvGraphicFramePr>
            <a:graphicFrameLocks noGrp="1"/>
          </p:cNvGraphicFramePr>
          <p:nvPr>
            <p:extLst/>
          </p:nvPr>
        </p:nvGraphicFramePr>
        <p:xfrm>
          <a:off x="5741547" y="1694405"/>
          <a:ext cx="2875738" cy="4861560"/>
        </p:xfrm>
        <a:graphic>
          <a:graphicData uri="http://schemas.openxmlformats.org/drawingml/2006/table">
            <a:tbl>
              <a:tblPr firstRow="1" bandRow="1">
                <a:tableStyleId>{5C22544A-7EE6-4342-B048-85BDC9FD1C3A}</a:tableStyleId>
              </a:tblPr>
              <a:tblGrid>
                <a:gridCol w="1237296">
                  <a:extLst>
                    <a:ext uri="{9D8B030D-6E8A-4147-A177-3AD203B41FA5}">
                      <a16:colId xmlns:a16="http://schemas.microsoft.com/office/drawing/2014/main" xmlns="" val="20000"/>
                    </a:ext>
                  </a:extLst>
                </a:gridCol>
                <a:gridCol w="892376">
                  <a:extLst>
                    <a:ext uri="{9D8B030D-6E8A-4147-A177-3AD203B41FA5}">
                      <a16:colId xmlns:a16="http://schemas.microsoft.com/office/drawing/2014/main" xmlns="" val="20001"/>
                    </a:ext>
                  </a:extLst>
                </a:gridCol>
                <a:gridCol w="746066">
                  <a:extLst>
                    <a:ext uri="{9D8B030D-6E8A-4147-A177-3AD203B41FA5}">
                      <a16:colId xmlns:a16="http://schemas.microsoft.com/office/drawing/2014/main" xmlns="" val="20002"/>
                    </a:ext>
                  </a:extLst>
                </a:gridCol>
              </a:tblGrid>
              <a:tr h="370840">
                <a:tc>
                  <a:txBody>
                    <a:bodyPr/>
                    <a:lstStyle/>
                    <a:p>
                      <a:pPr algn="ctr"/>
                      <a:r>
                        <a:rPr lang="en-US" sz="1200" dirty="0" smtClean="0">
                          <a:solidFill>
                            <a:schemeClr val="tx1"/>
                          </a:solidFill>
                          <a:latin typeface="Bell MT"/>
                          <a:cs typeface="Bell MT"/>
                        </a:rPr>
                        <a:t>Fact</a:t>
                      </a:r>
                      <a:endParaRPr lang="en-US" sz="1200" dirty="0">
                        <a:solidFill>
                          <a:schemeClr val="tx1"/>
                        </a:solidFill>
                        <a:latin typeface="Bell MT"/>
                        <a:cs typeface="Bell MT"/>
                      </a:endParaRPr>
                    </a:p>
                  </a:txBody>
                  <a:tcPr/>
                </a:tc>
                <a:tc>
                  <a:txBody>
                    <a:bodyPr/>
                    <a:lstStyle/>
                    <a:p>
                      <a:pPr algn="ctr"/>
                      <a:r>
                        <a:rPr lang="en-US" sz="1200" dirty="0" smtClean="0">
                          <a:solidFill>
                            <a:schemeClr val="tx1"/>
                          </a:solidFill>
                          <a:latin typeface="Bell MT"/>
                          <a:cs typeface="Bell MT"/>
                        </a:rPr>
                        <a:t>Nigeria</a:t>
                      </a:r>
                      <a:endParaRPr lang="en-US" sz="1200" dirty="0">
                        <a:solidFill>
                          <a:schemeClr val="tx1"/>
                        </a:solidFill>
                        <a:latin typeface="Bell MT"/>
                        <a:cs typeface="Bell MT"/>
                      </a:endParaRPr>
                    </a:p>
                  </a:txBody>
                  <a:tcPr>
                    <a:solidFill>
                      <a:srgbClr val="9BD888"/>
                    </a:solidFill>
                  </a:tcPr>
                </a:tc>
                <a:tc>
                  <a:txBody>
                    <a:bodyPr/>
                    <a:lstStyle/>
                    <a:p>
                      <a:pPr algn="ctr"/>
                      <a:r>
                        <a:rPr lang="en-US" sz="1200" dirty="0" smtClean="0">
                          <a:solidFill>
                            <a:schemeClr val="tx1"/>
                          </a:solidFill>
                          <a:latin typeface="Bell MT"/>
                          <a:cs typeface="Bell MT"/>
                        </a:rPr>
                        <a:t>UK</a:t>
                      </a:r>
                      <a:endParaRPr lang="en-US" sz="1200" dirty="0">
                        <a:solidFill>
                          <a:schemeClr val="tx1"/>
                        </a:solidFill>
                        <a:latin typeface="Bell MT"/>
                        <a:cs typeface="Bell MT"/>
                      </a:endParaRPr>
                    </a:p>
                  </a:txBody>
                  <a:tcPr>
                    <a:solidFill>
                      <a:srgbClr val="59A384"/>
                    </a:solidFill>
                  </a:tcPr>
                </a:tc>
                <a:extLst>
                  <a:ext uri="{0D108BD9-81ED-4DB2-BD59-A6C34878D82A}">
                    <a16:rowId xmlns:a16="http://schemas.microsoft.com/office/drawing/2014/main" xmlns="" val="10000"/>
                  </a:ext>
                </a:extLst>
              </a:tr>
              <a:tr h="370840">
                <a:tc>
                  <a:txBody>
                    <a:bodyPr/>
                    <a:lstStyle/>
                    <a:p>
                      <a:r>
                        <a:rPr lang="en-US" sz="1100" b="1" dirty="0" smtClean="0">
                          <a:latin typeface="Bell MT"/>
                          <a:cs typeface="Bell MT"/>
                        </a:rPr>
                        <a:t>Population growth rate (% per year)</a:t>
                      </a:r>
                      <a:endParaRPr lang="en-US" sz="1100" b="1" dirty="0">
                        <a:latin typeface="Bell MT"/>
                        <a:cs typeface="Bell MT"/>
                      </a:endParaRPr>
                    </a:p>
                  </a:txBody>
                  <a:tcPr/>
                </a:tc>
                <a:tc>
                  <a:txBody>
                    <a:bodyPr/>
                    <a:lstStyle/>
                    <a:p>
                      <a:pPr algn="ctr"/>
                      <a:r>
                        <a:rPr lang="en-US" sz="1100" dirty="0" smtClean="0">
                          <a:latin typeface="Bell MT"/>
                          <a:cs typeface="Bell MT"/>
                        </a:rPr>
                        <a:t>2.4</a:t>
                      </a:r>
                      <a:endParaRPr lang="en-US" sz="1100" dirty="0">
                        <a:latin typeface="Bell MT"/>
                        <a:cs typeface="Bell MT"/>
                      </a:endParaRPr>
                    </a:p>
                  </a:txBody>
                  <a:tcPr>
                    <a:solidFill>
                      <a:srgbClr val="9BD888"/>
                    </a:solidFill>
                  </a:tcPr>
                </a:tc>
                <a:tc>
                  <a:txBody>
                    <a:bodyPr/>
                    <a:lstStyle/>
                    <a:p>
                      <a:pPr algn="ctr"/>
                      <a:r>
                        <a:rPr lang="en-US" sz="1100" dirty="0" smtClean="0">
                          <a:latin typeface="Bell MT"/>
                          <a:cs typeface="Bell MT"/>
                        </a:rPr>
                        <a:t>0.6</a:t>
                      </a:r>
                      <a:endParaRPr lang="en-US" sz="1100" dirty="0">
                        <a:latin typeface="Bell MT"/>
                        <a:cs typeface="Bell MT"/>
                      </a:endParaRPr>
                    </a:p>
                  </a:txBody>
                  <a:tcPr>
                    <a:solidFill>
                      <a:srgbClr val="59A384"/>
                    </a:solidFill>
                  </a:tcPr>
                </a:tc>
                <a:extLst>
                  <a:ext uri="{0D108BD9-81ED-4DB2-BD59-A6C34878D82A}">
                    <a16:rowId xmlns:a16="http://schemas.microsoft.com/office/drawing/2014/main" xmlns="" val="10001"/>
                  </a:ext>
                </a:extLst>
              </a:tr>
              <a:tr h="370840">
                <a:tc>
                  <a:txBody>
                    <a:bodyPr/>
                    <a:lstStyle/>
                    <a:p>
                      <a:r>
                        <a:rPr lang="en-US" sz="1100" b="1" dirty="0" smtClean="0">
                          <a:latin typeface="Bell MT"/>
                          <a:cs typeface="Bell MT"/>
                        </a:rPr>
                        <a:t>Birth rate (per 1000)</a:t>
                      </a:r>
                      <a:endParaRPr lang="en-US" sz="1100" b="1" dirty="0">
                        <a:latin typeface="Bell MT"/>
                        <a:cs typeface="Bell MT"/>
                      </a:endParaRPr>
                    </a:p>
                  </a:txBody>
                  <a:tcPr/>
                </a:tc>
                <a:tc>
                  <a:txBody>
                    <a:bodyPr/>
                    <a:lstStyle/>
                    <a:p>
                      <a:pPr algn="ctr"/>
                      <a:r>
                        <a:rPr lang="en-US" sz="1100" dirty="0" smtClean="0">
                          <a:latin typeface="Bell MT"/>
                          <a:cs typeface="Bell MT"/>
                        </a:rPr>
                        <a:t>38</a:t>
                      </a:r>
                      <a:endParaRPr lang="en-US" sz="1100" dirty="0">
                        <a:latin typeface="Bell MT"/>
                        <a:cs typeface="Bell MT"/>
                      </a:endParaRPr>
                    </a:p>
                  </a:txBody>
                  <a:tcPr>
                    <a:solidFill>
                      <a:srgbClr val="9BD888"/>
                    </a:solidFill>
                  </a:tcPr>
                </a:tc>
                <a:tc>
                  <a:txBody>
                    <a:bodyPr/>
                    <a:lstStyle/>
                    <a:p>
                      <a:pPr algn="ctr"/>
                      <a:r>
                        <a:rPr lang="en-US" sz="1100" dirty="0" smtClean="0">
                          <a:latin typeface="Bell MT"/>
                          <a:cs typeface="Bell MT"/>
                        </a:rPr>
                        <a:t>12</a:t>
                      </a:r>
                      <a:endParaRPr lang="en-US" sz="1100" dirty="0">
                        <a:latin typeface="Bell MT"/>
                        <a:cs typeface="Bell MT"/>
                      </a:endParaRPr>
                    </a:p>
                  </a:txBody>
                  <a:tcPr>
                    <a:solidFill>
                      <a:srgbClr val="59A384"/>
                    </a:solidFill>
                  </a:tcPr>
                </a:tc>
                <a:extLst>
                  <a:ext uri="{0D108BD9-81ED-4DB2-BD59-A6C34878D82A}">
                    <a16:rowId xmlns:a16="http://schemas.microsoft.com/office/drawing/2014/main" xmlns="" val="10002"/>
                  </a:ext>
                </a:extLst>
              </a:tr>
              <a:tr h="370840">
                <a:tc>
                  <a:txBody>
                    <a:bodyPr/>
                    <a:lstStyle/>
                    <a:p>
                      <a:r>
                        <a:rPr lang="en-US" sz="1100" b="1" dirty="0" smtClean="0">
                          <a:latin typeface="Bell MT"/>
                          <a:cs typeface="Bell MT"/>
                        </a:rPr>
                        <a:t>Death rate (per 1000)</a:t>
                      </a:r>
                      <a:endParaRPr lang="en-US" sz="1100" b="1" dirty="0">
                        <a:latin typeface="Bell MT"/>
                        <a:cs typeface="Bell MT"/>
                      </a:endParaRPr>
                    </a:p>
                  </a:txBody>
                  <a:tcPr/>
                </a:tc>
                <a:tc>
                  <a:txBody>
                    <a:bodyPr/>
                    <a:lstStyle/>
                    <a:p>
                      <a:pPr algn="ctr"/>
                      <a:r>
                        <a:rPr lang="en-US" sz="1100" dirty="0" smtClean="0">
                          <a:latin typeface="Bell MT"/>
                          <a:cs typeface="Bell MT"/>
                        </a:rPr>
                        <a:t>13</a:t>
                      </a:r>
                      <a:endParaRPr lang="en-US" sz="1100" dirty="0">
                        <a:latin typeface="Bell MT"/>
                        <a:cs typeface="Bell MT"/>
                      </a:endParaRPr>
                    </a:p>
                  </a:txBody>
                  <a:tcPr>
                    <a:solidFill>
                      <a:srgbClr val="9BD888"/>
                    </a:solidFill>
                  </a:tcPr>
                </a:tc>
                <a:tc>
                  <a:txBody>
                    <a:bodyPr/>
                    <a:lstStyle/>
                    <a:p>
                      <a:pPr algn="ctr"/>
                      <a:r>
                        <a:rPr lang="en-US" sz="1100" dirty="0" smtClean="0">
                          <a:latin typeface="Bell MT"/>
                          <a:cs typeface="Bell MT"/>
                        </a:rPr>
                        <a:t>9</a:t>
                      </a:r>
                      <a:endParaRPr lang="en-US" sz="1100" dirty="0">
                        <a:latin typeface="Bell MT"/>
                        <a:cs typeface="Bell MT"/>
                      </a:endParaRPr>
                    </a:p>
                  </a:txBody>
                  <a:tcPr>
                    <a:solidFill>
                      <a:srgbClr val="59A384"/>
                    </a:solidFill>
                  </a:tcPr>
                </a:tc>
                <a:extLst>
                  <a:ext uri="{0D108BD9-81ED-4DB2-BD59-A6C34878D82A}">
                    <a16:rowId xmlns:a16="http://schemas.microsoft.com/office/drawing/2014/main" xmlns="" val="10003"/>
                  </a:ext>
                </a:extLst>
              </a:tr>
              <a:tr h="370840">
                <a:tc>
                  <a:txBody>
                    <a:bodyPr/>
                    <a:lstStyle/>
                    <a:p>
                      <a:r>
                        <a:rPr lang="en-US" sz="1100" b="1" dirty="0" smtClean="0">
                          <a:latin typeface="Bell MT"/>
                          <a:cs typeface="Bell MT"/>
                        </a:rPr>
                        <a:t>Infant mortality rate (per 1000</a:t>
                      </a:r>
                      <a:r>
                        <a:rPr lang="en-US" sz="1100" b="1" baseline="0" dirty="0" smtClean="0">
                          <a:latin typeface="Bell MT"/>
                          <a:cs typeface="Bell MT"/>
                        </a:rPr>
                        <a:t> live births)</a:t>
                      </a:r>
                      <a:endParaRPr lang="en-US" sz="1100" b="1" dirty="0">
                        <a:latin typeface="Bell MT"/>
                        <a:cs typeface="Bell MT"/>
                      </a:endParaRPr>
                    </a:p>
                  </a:txBody>
                  <a:tcPr/>
                </a:tc>
                <a:tc>
                  <a:txBody>
                    <a:bodyPr/>
                    <a:lstStyle/>
                    <a:p>
                      <a:pPr algn="ctr"/>
                      <a:r>
                        <a:rPr lang="en-US" sz="1100" dirty="0" smtClean="0">
                          <a:latin typeface="Bell MT"/>
                          <a:cs typeface="Bell MT"/>
                        </a:rPr>
                        <a:t>73</a:t>
                      </a:r>
                      <a:endParaRPr lang="en-US" sz="1100" dirty="0">
                        <a:latin typeface="Bell MT"/>
                        <a:cs typeface="Bell MT"/>
                      </a:endParaRPr>
                    </a:p>
                  </a:txBody>
                  <a:tcPr>
                    <a:solidFill>
                      <a:srgbClr val="9BD888"/>
                    </a:solidFill>
                  </a:tcPr>
                </a:tc>
                <a:tc>
                  <a:txBody>
                    <a:bodyPr/>
                    <a:lstStyle/>
                    <a:p>
                      <a:pPr algn="ctr"/>
                      <a:r>
                        <a:rPr lang="en-US" sz="1100" dirty="0" smtClean="0">
                          <a:latin typeface="Bell MT"/>
                          <a:cs typeface="Bell MT"/>
                        </a:rPr>
                        <a:t>4</a:t>
                      </a:r>
                      <a:endParaRPr lang="en-US" sz="1100" dirty="0">
                        <a:latin typeface="Bell MT"/>
                        <a:cs typeface="Bell MT"/>
                      </a:endParaRPr>
                    </a:p>
                  </a:txBody>
                  <a:tcPr>
                    <a:solidFill>
                      <a:srgbClr val="59A384"/>
                    </a:solidFill>
                  </a:tcPr>
                </a:tc>
                <a:extLst>
                  <a:ext uri="{0D108BD9-81ED-4DB2-BD59-A6C34878D82A}">
                    <a16:rowId xmlns:a16="http://schemas.microsoft.com/office/drawing/2014/main" xmlns="" val="10004"/>
                  </a:ext>
                </a:extLst>
              </a:tr>
              <a:tr h="370840">
                <a:tc>
                  <a:txBody>
                    <a:bodyPr/>
                    <a:lstStyle/>
                    <a:p>
                      <a:r>
                        <a:rPr lang="en-US" sz="1100" b="1" dirty="0" smtClean="0">
                          <a:latin typeface="Bell MT"/>
                          <a:cs typeface="Bell MT"/>
                        </a:rPr>
                        <a:t>Life</a:t>
                      </a:r>
                      <a:r>
                        <a:rPr lang="en-US" sz="1100" b="1" baseline="0" dirty="0" smtClean="0">
                          <a:latin typeface="Bell MT"/>
                          <a:cs typeface="Bell MT"/>
                        </a:rPr>
                        <a:t> expectancy (years)</a:t>
                      </a:r>
                      <a:endParaRPr lang="en-US" sz="1100" b="1" dirty="0">
                        <a:latin typeface="Bell MT"/>
                        <a:cs typeface="Bell MT"/>
                      </a:endParaRPr>
                    </a:p>
                  </a:txBody>
                  <a:tcPr/>
                </a:tc>
                <a:tc>
                  <a:txBody>
                    <a:bodyPr/>
                    <a:lstStyle/>
                    <a:p>
                      <a:pPr algn="ctr"/>
                      <a:r>
                        <a:rPr lang="en-US" sz="1100" dirty="0" smtClean="0">
                          <a:latin typeface="Bell MT"/>
                          <a:cs typeface="Bell MT"/>
                        </a:rPr>
                        <a:t>52</a:t>
                      </a:r>
                      <a:endParaRPr lang="en-US" sz="1100" dirty="0">
                        <a:latin typeface="Bell MT"/>
                        <a:cs typeface="Bell MT"/>
                      </a:endParaRPr>
                    </a:p>
                  </a:txBody>
                  <a:tcPr>
                    <a:solidFill>
                      <a:srgbClr val="9BD888"/>
                    </a:solidFill>
                  </a:tcPr>
                </a:tc>
                <a:tc>
                  <a:txBody>
                    <a:bodyPr/>
                    <a:lstStyle/>
                    <a:p>
                      <a:pPr algn="ctr"/>
                      <a:r>
                        <a:rPr lang="en-US" sz="1100" dirty="0" smtClean="0">
                          <a:latin typeface="Bell MT"/>
                          <a:cs typeface="Bell MT"/>
                        </a:rPr>
                        <a:t>81</a:t>
                      </a:r>
                      <a:endParaRPr lang="en-US" sz="1100" dirty="0">
                        <a:latin typeface="Bell MT"/>
                        <a:cs typeface="Bell MT"/>
                      </a:endParaRPr>
                    </a:p>
                  </a:txBody>
                  <a:tcPr>
                    <a:solidFill>
                      <a:srgbClr val="59A384"/>
                    </a:solidFill>
                  </a:tcPr>
                </a:tc>
                <a:extLst>
                  <a:ext uri="{0D108BD9-81ED-4DB2-BD59-A6C34878D82A}">
                    <a16:rowId xmlns:a16="http://schemas.microsoft.com/office/drawing/2014/main" xmlns="" val="10005"/>
                  </a:ext>
                </a:extLst>
              </a:tr>
              <a:tr h="370840">
                <a:tc>
                  <a:txBody>
                    <a:bodyPr/>
                    <a:lstStyle/>
                    <a:p>
                      <a:r>
                        <a:rPr lang="en-US" sz="1100" b="1" dirty="0" smtClean="0">
                          <a:latin typeface="Bell MT"/>
                          <a:cs typeface="Bell MT"/>
                        </a:rPr>
                        <a:t>Literacy rate (%)</a:t>
                      </a:r>
                      <a:endParaRPr lang="en-US" sz="1100" b="1" dirty="0">
                        <a:latin typeface="Bell MT"/>
                        <a:cs typeface="Bell MT"/>
                      </a:endParaRPr>
                    </a:p>
                  </a:txBody>
                  <a:tcPr/>
                </a:tc>
                <a:tc>
                  <a:txBody>
                    <a:bodyPr/>
                    <a:lstStyle/>
                    <a:p>
                      <a:pPr algn="ctr"/>
                      <a:r>
                        <a:rPr lang="en-US" sz="1100" dirty="0" smtClean="0">
                          <a:latin typeface="Bell MT"/>
                          <a:cs typeface="Bell MT"/>
                        </a:rPr>
                        <a:t>61</a:t>
                      </a:r>
                      <a:endParaRPr lang="en-US" sz="1100" dirty="0">
                        <a:latin typeface="Bell MT"/>
                        <a:cs typeface="Bell MT"/>
                      </a:endParaRPr>
                    </a:p>
                  </a:txBody>
                  <a:tcPr>
                    <a:solidFill>
                      <a:srgbClr val="9BD888"/>
                    </a:solidFill>
                  </a:tcPr>
                </a:tc>
                <a:tc>
                  <a:txBody>
                    <a:bodyPr/>
                    <a:lstStyle/>
                    <a:p>
                      <a:pPr algn="ctr"/>
                      <a:r>
                        <a:rPr lang="en-US" sz="1100" dirty="0" smtClean="0">
                          <a:latin typeface="Bell MT"/>
                          <a:cs typeface="Bell MT"/>
                        </a:rPr>
                        <a:t>99</a:t>
                      </a:r>
                      <a:endParaRPr lang="en-US" sz="1100" dirty="0">
                        <a:latin typeface="Bell MT"/>
                        <a:cs typeface="Bell MT"/>
                      </a:endParaRPr>
                    </a:p>
                  </a:txBody>
                  <a:tcPr>
                    <a:solidFill>
                      <a:srgbClr val="59A384"/>
                    </a:solidFill>
                  </a:tcPr>
                </a:tc>
                <a:extLst>
                  <a:ext uri="{0D108BD9-81ED-4DB2-BD59-A6C34878D82A}">
                    <a16:rowId xmlns:a16="http://schemas.microsoft.com/office/drawing/2014/main" xmlns="" val="10006"/>
                  </a:ext>
                </a:extLst>
              </a:tr>
              <a:tr h="370840">
                <a:tc>
                  <a:txBody>
                    <a:bodyPr/>
                    <a:lstStyle/>
                    <a:p>
                      <a:r>
                        <a:rPr lang="en-US" sz="1100" b="1" dirty="0" smtClean="0">
                          <a:latin typeface="Bell MT"/>
                          <a:cs typeface="Bell MT"/>
                        </a:rPr>
                        <a:t>GNI per head (US$)</a:t>
                      </a:r>
                      <a:endParaRPr lang="en-US" sz="1100" b="1" dirty="0">
                        <a:latin typeface="Bell MT"/>
                        <a:cs typeface="Bell MT"/>
                      </a:endParaRPr>
                    </a:p>
                  </a:txBody>
                  <a:tcPr/>
                </a:tc>
                <a:tc>
                  <a:txBody>
                    <a:bodyPr/>
                    <a:lstStyle/>
                    <a:p>
                      <a:pPr algn="ctr"/>
                      <a:r>
                        <a:rPr lang="en-US" sz="1100" dirty="0" smtClean="0">
                          <a:latin typeface="Bell MT"/>
                          <a:cs typeface="Bell MT"/>
                        </a:rPr>
                        <a:t>2970</a:t>
                      </a:r>
                      <a:endParaRPr lang="en-US" sz="1100" dirty="0">
                        <a:latin typeface="Bell MT"/>
                        <a:cs typeface="Bell MT"/>
                      </a:endParaRPr>
                    </a:p>
                  </a:txBody>
                  <a:tcPr>
                    <a:solidFill>
                      <a:srgbClr val="9BD888"/>
                    </a:solidFill>
                  </a:tcPr>
                </a:tc>
                <a:tc>
                  <a:txBody>
                    <a:bodyPr/>
                    <a:lstStyle/>
                    <a:p>
                      <a:pPr algn="ctr"/>
                      <a:r>
                        <a:rPr lang="en-US" sz="1100" dirty="0" smtClean="0">
                          <a:latin typeface="Bell MT"/>
                          <a:cs typeface="Bell MT"/>
                        </a:rPr>
                        <a:t>43430</a:t>
                      </a:r>
                      <a:endParaRPr lang="en-US" sz="1100" dirty="0">
                        <a:latin typeface="Bell MT"/>
                        <a:cs typeface="Bell MT"/>
                      </a:endParaRPr>
                    </a:p>
                  </a:txBody>
                  <a:tcPr>
                    <a:solidFill>
                      <a:srgbClr val="59A384"/>
                    </a:solidFill>
                  </a:tcPr>
                </a:tc>
                <a:extLst>
                  <a:ext uri="{0D108BD9-81ED-4DB2-BD59-A6C34878D82A}">
                    <a16:rowId xmlns:a16="http://schemas.microsoft.com/office/drawing/2014/main" xmlns="" val="10007"/>
                  </a:ext>
                </a:extLst>
              </a:tr>
              <a:tr h="370840">
                <a:tc>
                  <a:txBody>
                    <a:bodyPr/>
                    <a:lstStyle/>
                    <a:p>
                      <a:r>
                        <a:rPr lang="en-US" sz="1100" b="1" dirty="0" smtClean="0">
                          <a:latin typeface="Bell MT"/>
                          <a:cs typeface="Bell MT"/>
                        </a:rPr>
                        <a:t>Internet users (%)</a:t>
                      </a:r>
                      <a:endParaRPr lang="en-US" sz="1100" b="1" dirty="0">
                        <a:latin typeface="Bell MT"/>
                        <a:cs typeface="Bell MT"/>
                      </a:endParaRPr>
                    </a:p>
                  </a:txBody>
                  <a:tcPr/>
                </a:tc>
                <a:tc>
                  <a:txBody>
                    <a:bodyPr/>
                    <a:lstStyle/>
                    <a:p>
                      <a:pPr algn="ctr"/>
                      <a:r>
                        <a:rPr lang="en-US" sz="1100" dirty="0" smtClean="0">
                          <a:latin typeface="Bell MT"/>
                          <a:cs typeface="Bell MT"/>
                        </a:rPr>
                        <a:t>38</a:t>
                      </a:r>
                      <a:endParaRPr lang="en-US" sz="1100" dirty="0">
                        <a:latin typeface="Bell MT"/>
                        <a:cs typeface="Bell MT"/>
                      </a:endParaRPr>
                    </a:p>
                  </a:txBody>
                  <a:tcPr>
                    <a:solidFill>
                      <a:srgbClr val="9BD888"/>
                    </a:solidFill>
                  </a:tcPr>
                </a:tc>
                <a:tc>
                  <a:txBody>
                    <a:bodyPr/>
                    <a:lstStyle/>
                    <a:p>
                      <a:pPr algn="ctr"/>
                      <a:r>
                        <a:rPr lang="en-US" sz="1100" dirty="0" smtClean="0">
                          <a:latin typeface="Bell MT"/>
                          <a:cs typeface="Bell MT"/>
                        </a:rPr>
                        <a:t>90</a:t>
                      </a:r>
                      <a:endParaRPr lang="en-US" sz="1100" dirty="0">
                        <a:latin typeface="Bell MT"/>
                        <a:cs typeface="Bell MT"/>
                      </a:endParaRPr>
                    </a:p>
                  </a:txBody>
                  <a:tcPr>
                    <a:solidFill>
                      <a:srgbClr val="59A384"/>
                    </a:solidFill>
                  </a:tcPr>
                </a:tc>
                <a:extLst>
                  <a:ext uri="{0D108BD9-81ED-4DB2-BD59-A6C34878D82A}">
                    <a16:rowId xmlns:a16="http://schemas.microsoft.com/office/drawing/2014/main" xmlns="" val="10008"/>
                  </a:ext>
                </a:extLst>
              </a:tr>
              <a:tr h="370840">
                <a:tc>
                  <a:txBody>
                    <a:bodyPr/>
                    <a:lstStyle/>
                    <a:p>
                      <a:r>
                        <a:rPr lang="en-US" sz="1100" b="1" dirty="0" smtClean="0">
                          <a:latin typeface="Bell MT"/>
                          <a:cs typeface="Bell MT"/>
                        </a:rPr>
                        <a:t>Percentage in poverty</a:t>
                      </a:r>
                      <a:endParaRPr lang="en-US" sz="1100" b="1" dirty="0">
                        <a:latin typeface="Bell MT"/>
                        <a:cs typeface="Bell MT"/>
                      </a:endParaRPr>
                    </a:p>
                  </a:txBody>
                  <a:tcPr/>
                </a:tc>
                <a:tc>
                  <a:txBody>
                    <a:bodyPr/>
                    <a:lstStyle/>
                    <a:p>
                      <a:pPr algn="ctr"/>
                      <a:r>
                        <a:rPr lang="en-US" sz="1100" dirty="0" smtClean="0">
                          <a:latin typeface="Bell MT"/>
                          <a:cs typeface="Bell MT"/>
                        </a:rPr>
                        <a:t>70</a:t>
                      </a:r>
                      <a:endParaRPr lang="en-US" sz="1100" dirty="0">
                        <a:latin typeface="Bell MT"/>
                        <a:cs typeface="Bell MT"/>
                      </a:endParaRPr>
                    </a:p>
                  </a:txBody>
                  <a:tcPr>
                    <a:solidFill>
                      <a:srgbClr val="9BD888"/>
                    </a:solidFill>
                  </a:tcPr>
                </a:tc>
                <a:tc>
                  <a:txBody>
                    <a:bodyPr/>
                    <a:lstStyle/>
                    <a:p>
                      <a:pPr algn="ctr"/>
                      <a:r>
                        <a:rPr lang="en-US" sz="1100" dirty="0" smtClean="0">
                          <a:latin typeface="Bell MT"/>
                          <a:cs typeface="Bell MT"/>
                        </a:rPr>
                        <a:t>15</a:t>
                      </a:r>
                      <a:endParaRPr lang="en-US" sz="1100" dirty="0">
                        <a:latin typeface="Bell MT"/>
                        <a:cs typeface="Bell MT"/>
                      </a:endParaRPr>
                    </a:p>
                  </a:txBody>
                  <a:tcPr>
                    <a:solidFill>
                      <a:srgbClr val="59A384"/>
                    </a:solidFill>
                  </a:tcPr>
                </a:tc>
                <a:extLst>
                  <a:ext uri="{0D108BD9-81ED-4DB2-BD59-A6C34878D82A}">
                    <a16:rowId xmlns:a16="http://schemas.microsoft.com/office/drawing/2014/main" xmlns="" val="10009"/>
                  </a:ext>
                </a:extLst>
              </a:tr>
              <a:tr h="370840">
                <a:tc>
                  <a:txBody>
                    <a:bodyPr/>
                    <a:lstStyle/>
                    <a:p>
                      <a:r>
                        <a:rPr lang="en-US" sz="1100" b="1" dirty="0" smtClean="0">
                          <a:latin typeface="Bell MT"/>
                          <a:cs typeface="Bell MT"/>
                        </a:rPr>
                        <a:t>Gini Coefficient</a:t>
                      </a:r>
                      <a:endParaRPr lang="en-US" sz="1100" b="1" dirty="0">
                        <a:latin typeface="Bell MT"/>
                        <a:cs typeface="Bell MT"/>
                      </a:endParaRPr>
                    </a:p>
                  </a:txBody>
                  <a:tcPr/>
                </a:tc>
                <a:tc>
                  <a:txBody>
                    <a:bodyPr/>
                    <a:lstStyle/>
                    <a:p>
                      <a:pPr algn="ctr"/>
                      <a:r>
                        <a:rPr lang="en-US" sz="1100" dirty="0" smtClean="0">
                          <a:latin typeface="Bell MT"/>
                          <a:cs typeface="Bell MT"/>
                        </a:rPr>
                        <a:t>0.48</a:t>
                      </a:r>
                      <a:endParaRPr lang="en-US" sz="1100" dirty="0">
                        <a:latin typeface="Bell MT"/>
                        <a:cs typeface="Bell MT"/>
                      </a:endParaRPr>
                    </a:p>
                  </a:txBody>
                  <a:tcPr>
                    <a:solidFill>
                      <a:srgbClr val="9BD888"/>
                    </a:solidFill>
                  </a:tcPr>
                </a:tc>
                <a:tc>
                  <a:txBody>
                    <a:bodyPr/>
                    <a:lstStyle/>
                    <a:p>
                      <a:pPr algn="ctr"/>
                      <a:r>
                        <a:rPr lang="en-US" sz="1100" dirty="0" smtClean="0">
                          <a:latin typeface="Bell MT"/>
                          <a:cs typeface="Bell MT"/>
                        </a:rPr>
                        <a:t>0.35</a:t>
                      </a:r>
                      <a:endParaRPr lang="en-US" sz="1100" dirty="0">
                        <a:latin typeface="Bell MT"/>
                        <a:cs typeface="Bell MT"/>
                      </a:endParaRPr>
                    </a:p>
                  </a:txBody>
                  <a:tcPr>
                    <a:solidFill>
                      <a:srgbClr val="59A384"/>
                    </a:solid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16613834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1817" y="20743"/>
            <a:ext cx="7139292" cy="461665"/>
          </a:xfrm>
          <a:prstGeom prst="rect">
            <a:avLst/>
          </a:prstGeom>
          <a:noFill/>
        </p:spPr>
        <p:txBody>
          <a:bodyPr wrap="square">
            <a:spAutoFit/>
          </a:bodyPr>
          <a:lstStyle/>
          <a:p>
            <a:pPr algn="ctr">
              <a:defRPr/>
            </a:pPr>
            <a:r>
              <a:rPr lang="en-GB" sz="2400" b="1" dirty="0" smtClean="0">
                <a:ln w="12700">
                  <a:solidFill>
                    <a:srgbClr val="000000"/>
                  </a:solidFill>
                  <a:prstDash val="solid"/>
                </a:ln>
                <a:solidFill>
                  <a:srgbClr val="59A384"/>
                </a:solidFill>
                <a:effectLst>
                  <a:outerShdw blurRad="41275" dist="20320" dir="1800000" algn="tl" rotWithShape="0">
                    <a:srgbClr val="000000">
                      <a:alpha val="40000"/>
                    </a:srgbClr>
                  </a:outerShdw>
                </a:effectLst>
                <a:latin typeface="Comic Sans MS"/>
                <a:cs typeface="Comic Sans MS"/>
              </a:rPr>
              <a:t>What are Nigeria’s sources of income?</a:t>
            </a:r>
            <a:endParaRPr lang="en-GB" sz="2400" b="1" dirty="0">
              <a:ln w="12700">
                <a:solidFill>
                  <a:srgbClr val="000000"/>
                </a:solidFill>
                <a:prstDash val="solid"/>
              </a:ln>
              <a:solidFill>
                <a:srgbClr val="59A384"/>
              </a:solidFill>
              <a:effectLst>
                <a:outerShdw blurRad="41275" dist="20320" dir="1800000" algn="tl" rotWithShape="0">
                  <a:srgbClr val="000000">
                    <a:alpha val="40000"/>
                  </a:srgbClr>
                </a:outerShdw>
              </a:effectLst>
              <a:latin typeface="Comic Sans MS"/>
              <a:cs typeface="Comic Sans MS"/>
            </a:endParaRPr>
          </a:p>
        </p:txBody>
      </p:sp>
      <p:sp>
        <p:nvSpPr>
          <p:cNvPr id="5" name="TextBox 4"/>
          <p:cNvSpPr txBox="1"/>
          <p:nvPr/>
        </p:nvSpPr>
        <p:spPr>
          <a:xfrm>
            <a:off x="214521" y="584793"/>
            <a:ext cx="8649527" cy="646331"/>
          </a:xfrm>
          <a:prstGeom prst="rect">
            <a:avLst/>
          </a:prstGeom>
          <a:noFill/>
        </p:spPr>
        <p:txBody>
          <a:bodyPr wrap="square" rtlCol="0">
            <a:spAutoFit/>
          </a:bodyPr>
          <a:lstStyle/>
          <a:p>
            <a:pPr algn="just"/>
            <a:r>
              <a:rPr lang="en-US" dirty="0" smtClean="0">
                <a:latin typeface="Bell MT"/>
                <a:cs typeface="Bell MT"/>
              </a:rPr>
              <a:t>Traditionally, </a:t>
            </a:r>
            <a:r>
              <a:rPr lang="en-US" dirty="0" smtClean="0">
                <a:solidFill>
                  <a:srgbClr val="59A384"/>
                </a:solidFill>
                <a:latin typeface="Bell MT"/>
                <a:cs typeface="Bell MT"/>
              </a:rPr>
              <a:t>primary products </a:t>
            </a:r>
            <a:r>
              <a:rPr lang="en-US" dirty="0" smtClean="0">
                <a:latin typeface="Bell MT"/>
                <a:cs typeface="Bell MT"/>
              </a:rPr>
              <a:t>had been Nigeria’s main source of income. Agricultural products like cocoa, timber, oil palm, groundnuts and cotton were its main </a:t>
            </a:r>
            <a:r>
              <a:rPr lang="en-US" dirty="0" smtClean="0">
                <a:solidFill>
                  <a:srgbClr val="59A384"/>
                </a:solidFill>
                <a:latin typeface="Bell MT"/>
                <a:cs typeface="Bell MT"/>
              </a:rPr>
              <a:t>exports</a:t>
            </a:r>
            <a:r>
              <a:rPr lang="en-US" dirty="0" smtClean="0">
                <a:latin typeface="Bell MT"/>
                <a:cs typeface="Bell MT"/>
              </a:rPr>
              <a:t>. </a:t>
            </a:r>
          </a:p>
        </p:txBody>
      </p:sp>
      <p:pic>
        <p:nvPicPr>
          <p:cNvPr id="6" name="Picture 5"/>
          <p:cNvPicPr/>
          <p:nvPr/>
        </p:nvPicPr>
        <p:blipFill rotWithShape="1">
          <a:blip r:embed="rId2">
            <a:extLst>
              <a:ext uri="{28A0092B-C50C-407E-A947-70E740481C1C}">
                <a14:useLocalDpi xmlns:a14="http://schemas.microsoft.com/office/drawing/2010/main" val="0"/>
              </a:ext>
            </a:extLst>
          </a:blip>
          <a:srcRect t="4925"/>
          <a:stretch/>
        </p:blipFill>
        <p:spPr bwMode="auto">
          <a:xfrm>
            <a:off x="4733302" y="1231124"/>
            <a:ext cx="4296836" cy="4133614"/>
          </a:xfrm>
          <a:prstGeom prst="rect">
            <a:avLst/>
          </a:prstGeom>
          <a:noFill/>
          <a:ln w="25400">
            <a:solidFill>
              <a:srgbClr val="59A384"/>
            </a:solidFill>
          </a:ln>
        </p:spPr>
      </p:pic>
      <p:sp>
        <p:nvSpPr>
          <p:cNvPr id="2" name="Rectangle 1"/>
          <p:cNvSpPr/>
          <p:nvPr/>
        </p:nvSpPr>
        <p:spPr>
          <a:xfrm>
            <a:off x="214520" y="1278704"/>
            <a:ext cx="4410031" cy="2862323"/>
          </a:xfrm>
          <a:prstGeom prst="rect">
            <a:avLst/>
          </a:prstGeom>
        </p:spPr>
        <p:txBody>
          <a:bodyPr wrap="square">
            <a:spAutoFit/>
          </a:bodyPr>
          <a:lstStyle/>
          <a:p>
            <a:pPr algn="just"/>
            <a:r>
              <a:rPr lang="en-US" dirty="0">
                <a:latin typeface="Bell MT"/>
                <a:cs typeface="Bell MT"/>
              </a:rPr>
              <a:t>The discovery of oil in </a:t>
            </a:r>
            <a:r>
              <a:rPr lang="en-US" dirty="0">
                <a:solidFill>
                  <a:srgbClr val="59A384"/>
                </a:solidFill>
                <a:latin typeface="Bell MT"/>
                <a:cs typeface="Bell MT"/>
              </a:rPr>
              <a:t>Niger Delta </a:t>
            </a:r>
            <a:r>
              <a:rPr lang="en-US" dirty="0">
                <a:latin typeface="Bell MT"/>
                <a:cs typeface="Bell MT"/>
              </a:rPr>
              <a:t>in the 1950s led to a big change in Nigeria’s economy. Today oil accounts for about 14 per cent of the country’s </a:t>
            </a:r>
            <a:r>
              <a:rPr lang="en-US" dirty="0">
                <a:solidFill>
                  <a:srgbClr val="59A384"/>
                </a:solidFill>
                <a:latin typeface="Bell MT"/>
                <a:cs typeface="Bell MT"/>
              </a:rPr>
              <a:t>GDP</a:t>
            </a:r>
            <a:r>
              <a:rPr lang="en-US" dirty="0">
                <a:latin typeface="Bell MT"/>
                <a:cs typeface="Bell MT"/>
              </a:rPr>
              <a:t> and 98 per cent of its </a:t>
            </a:r>
            <a:r>
              <a:rPr lang="en-US" dirty="0">
                <a:solidFill>
                  <a:srgbClr val="59A384"/>
                </a:solidFill>
                <a:latin typeface="Bell MT"/>
                <a:cs typeface="Bell MT"/>
              </a:rPr>
              <a:t>export </a:t>
            </a:r>
            <a:r>
              <a:rPr lang="en-US" dirty="0">
                <a:latin typeface="Bell MT"/>
                <a:cs typeface="Bell MT"/>
              </a:rPr>
              <a:t>earnings. Nigeria has the world’s 10</a:t>
            </a:r>
            <a:r>
              <a:rPr lang="en-US" baseline="30000" dirty="0">
                <a:latin typeface="Bell MT"/>
                <a:cs typeface="Bell MT"/>
              </a:rPr>
              <a:t>th</a:t>
            </a:r>
            <a:r>
              <a:rPr lang="en-US" dirty="0">
                <a:latin typeface="Bell MT"/>
                <a:cs typeface="Bell MT"/>
              </a:rPr>
              <a:t> highest level of oil reserves. At present rate of production it has around 50 years supply left</a:t>
            </a:r>
            <a:r>
              <a:rPr lang="en-US" dirty="0" smtClean="0">
                <a:latin typeface="Bell MT"/>
                <a:cs typeface="Bell MT"/>
              </a:rPr>
              <a:t>.</a:t>
            </a:r>
            <a:r>
              <a:rPr lang="en-US" dirty="0">
                <a:latin typeface="Bell MT"/>
                <a:cs typeface="Bell MT"/>
              </a:rPr>
              <a:t> Income from oil has helped Nigeria to make the transition from a low income country to newly emerging economy. </a:t>
            </a:r>
          </a:p>
        </p:txBody>
      </p:sp>
      <p:sp>
        <p:nvSpPr>
          <p:cNvPr id="7" name="TextBox 6"/>
          <p:cNvSpPr txBox="1"/>
          <p:nvPr/>
        </p:nvSpPr>
        <p:spPr>
          <a:xfrm>
            <a:off x="214520" y="4169652"/>
            <a:ext cx="4410031" cy="2554545"/>
          </a:xfrm>
          <a:prstGeom prst="rect">
            <a:avLst/>
          </a:prstGeom>
          <a:noFill/>
          <a:ln>
            <a:solidFill>
              <a:srgbClr val="008000"/>
            </a:solidFill>
            <a:prstDash val="dash"/>
          </a:ln>
        </p:spPr>
        <p:txBody>
          <a:bodyPr wrap="square" rtlCol="0">
            <a:spAutoFit/>
          </a:bodyPr>
          <a:lstStyle/>
          <a:p>
            <a:r>
              <a:rPr lang="en-US" sz="1600" dirty="0" smtClean="0">
                <a:solidFill>
                  <a:srgbClr val="008000"/>
                </a:solidFill>
                <a:latin typeface="Harrington"/>
                <a:cs typeface="Harrington"/>
              </a:rPr>
              <a:t>Key terms</a:t>
            </a:r>
          </a:p>
          <a:p>
            <a:endParaRPr lang="en-US" sz="1600" dirty="0">
              <a:solidFill>
                <a:srgbClr val="008000"/>
              </a:solidFill>
              <a:latin typeface="Harrington"/>
              <a:cs typeface="Harrington"/>
            </a:endParaRPr>
          </a:p>
          <a:p>
            <a:r>
              <a:rPr lang="en-US" sz="1600" b="1" dirty="0" smtClean="0">
                <a:solidFill>
                  <a:srgbClr val="008000"/>
                </a:solidFill>
                <a:latin typeface="Harrington"/>
                <a:cs typeface="Harrington"/>
              </a:rPr>
              <a:t>Primary products- </a:t>
            </a:r>
            <a:r>
              <a:rPr lang="en-US" sz="1600" dirty="0" smtClean="0">
                <a:solidFill>
                  <a:srgbClr val="008000"/>
                </a:solidFill>
                <a:latin typeface="Harrington"/>
                <a:cs typeface="Harrington"/>
              </a:rPr>
              <a:t>these are products are natural raw materials. For example crops and fish.  </a:t>
            </a:r>
          </a:p>
          <a:p>
            <a:r>
              <a:rPr lang="en-US" sz="1600" b="1" dirty="0" smtClean="0">
                <a:solidFill>
                  <a:srgbClr val="008000"/>
                </a:solidFill>
                <a:latin typeface="Harrington"/>
                <a:cs typeface="Harrington"/>
              </a:rPr>
              <a:t>Exports</a:t>
            </a:r>
            <a:r>
              <a:rPr lang="en-US" sz="1600" dirty="0" smtClean="0">
                <a:solidFill>
                  <a:srgbClr val="008000"/>
                </a:solidFill>
                <a:latin typeface="Harrington"/>
                <a:cs typeface="Harrington"/>
              </a:rPr>
              <a:t>- these are the products a country sells to other countries. </a:t>
            </a:r>
          </a:p>
          <a:p>
            <a:r>
              <a:rPr lang="en-US" sz="1600" b="1" dirty="0" smtClean="0">
                <a:solidFill>
                  <a:srgbClr val="008000"/>
                </a:solidFill>
                <a:latin typeface="Harrington"/>
                <a:cs typeface="Harrington"/>
              </a:rPr>
              <a:t>Niger Delta- </a:t>
            </a:r>
            <a:r>
              <a:rPr lang="en-US" sz="1600" dirty="0" smtClean="0">
                <a:solidFill>
                  <a:srgbClr val="008000"/>
                </a:solidFill>
                <a:latin typeface="Harrington"/>
                <a:cs typeface="Harrington"/>
              </a:rPr>
              <a:t>the delta of the Nigeria river. </a:t>
            </a:r>
          </a:p>
          <a:p>
            <a:r>
              <a:rPr lang="en-US" sz="1600" b="1" dirty="0" smtClean="0">
                <a:solidFill>
                  <a:srgbClr val="008000"/>
                </a:solidFill>
                <a:latin typeface="Harrington"/>
                <a:cs typeface="Harrington"/>
              </a:rPr>
              <a:t>GDP</a:t>
            </a:r>
            <a:r>
              <a:rPr lang="en-US" sz="1600" dirty="0" smtClean="0">
                <a:solidFill>
                  <a:srgbClr val="008000"/>
                </a:solidFill>
                <a:latin typeface="Harrington"/>
                <a:cs typeface="Harrington"/>
              </a:rPr>
              <a:t>- this is the money the country makes within its own boarders. </a:t>
            </a:r>
          </a:p>
        </p:txBody>
      </p:sp>
      <p:sp>
        <p:nvSpPr>
          <p:cNvPr id="8" name="TextBox 7"/>
          <p:cNvSpPr txBox="1"/>
          <p:nvPr/>
        </p:nvSpPr>
        <p:spPr>
          <a:xfrm>
            <a:off x="4733302" y="5510813"/>
            <a:ext cx="4296836" cy="1200329"/>
          </a:xfrm>
          <a:prstGeom prst="rect">
            <a:avLst/>
          </a:prstGeom>
          <a:noFill/>
        </p:spPr>
        <p:txBody>
          <a:bodyPr wrap="square" rtlCol="0">
            <a:spAutoFit/>
          </a:bodyPr>
          <a:lstStyle/>
          <a:p>
            <a:pPr algn="just"/>
            <a:r>
              <a:rPr lang="en-US" dirty="0" smtClean="0">
                <a:latin typeface="Bell MT"/>
                <a:cs typeface="Bell MT"/>
              </a:rPr>
              <a:t>However, the country’s dependence on oil makes it vulnerable to changes in the world oil price. When oil prices fall, as they did in 2015, it damages the Nigerian economy. </a:t>
            </a:r>
          </a:p>
        </p:txBody>
      </p:sp>
    </p:spTree>
    <p:extLst>
      <p:ext uri="{BB962C8B-B14F-4D97-AF65-F5344CB8AC3E}">
        <p14:creationId xmlns:p14="http://schemas.microsoft.com/office/powerpoint/2010/main" val="6902031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167779" y="5572706"/>
            <a:ext cx="8679105" cy="779517"/>
          </a:xfrm>
          <a:prstGeom prst="roundRect">
            <a:avLst/>
          </a:prstGeom>
          <a:solidFill>
            <a:srgbClr val="FED33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704515" y="1156100"/>
            <a:ext cx="8027830" cy="584776"/>
          </a:xfrm>
          <a:prstGeom prst="roundRect">
            <a:avLst/>
          </a:prstGeom>
          <a:solidFill>
            <a:srgbClr val="8ABB1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00331" y="20743"/>
            <a:ext cx="6864704" cy="461665"/>
          </a:xfrm>
          <a:prstGeom prst="rect">
            <a:avLst/>
          </a:prstGeom>
          <a:noFill/>
        </p:spPr>
        <p:txBody>
          <a:bodyPr wrap="square">
            <a:spAutoFit/>
          </a:bodyPr>
          <a:lstStyle/>
          <a:p>
            <a:pPr algn="ctr">
              <a:defRPr/>
            </a:pPr>
            <a:r>
              <a:rPr lang="en-GB" sz="2400" b="1" dirty="0" smtClean="0">
                <a:ln w="12700">
                  <a:solidFill>
                    <a:srgbClr val="000000"/>
                  </a:solidFill>
                  <a:prstDash val="solid"/>
                </a:ln>
                <a:solidFill>
                  <a:srgbClr val="FED331"/>
                </a:solidFill>
                <a:effectLst>
                  <a:outerShdw blurRad="41275" dist="20320" dir="1800000" algn="tl" rotWithShape="0">
                    <a:srgbClr val="000000">
                      <a:alpha val="40000"/>
                    </a:srgbClr>
                  </a:outerShdw>
                </a:effectLst>
                <a:latin typeface="Comic Sans MS"/>
                <a:cs typeface="Comic Sans MS"/>
              </a:rPr>
              <a:t>Does Nigeria have a balanced economy?</a:t>
            </a:r>
            <a:endParaRPr lang="en-GB" sz="2400" b="1" dirty="0">
              <a:ln w="12700">
                <a:solidFill>
                  <a:srgbClr val="000000"/>
                </a:solidFill>
                <a:prstDash val="solid"/>
              </a:ln>
              <a:solidFill>
                <a:srgbClr val="FED331"/>
              </a:solidFill>
              <a:effectLst>
                <a:outerShdw blurRad="41275" dist="20320" dir="1800000" algn="tl" rotWithShape="0">
                  <a:srgbClr val="000000">
                    <a:alpha val="40000"/>
                  </a:srgbClr>
                </a:outerShdw>
              </a:effectLst>
              <a:latin typeface="Comic Sans MS"/>
              <a:cs typeface="Comic Sans MS"/>
            </a:endParaRPr>
          </a:p>
        </p:txBody>
      </p:sp>
      <p:sp>
        <p:nvSpPr>
          <p:cNvPr id="3" name="TextBox 2"/>
          <p:cNvSpPr txBox="1"/>
          <p:nvPr/>
        </p:nvSpPr>
        <p:spPr>
          <a:xfrm>
            <a:off x="82818" y="413272"/>
            <a:ext cx="8649527" cy="646331"/>
          </a:xfrm>
          <a:prstGeom prst="rect">
            <a:avLst/>
          </a:prstGeom>
          <a:noFill/>
        </p:spPr>
        <p:txBody>
          <a:bodyPr wrap="square" rtlCol="0">
            <a:spAutoFit/>
          </a:bodyPr>
          <a:lstStyle/>
          <a:p>
            <a:pPr algn="just"/>
            <a:r>
              <a:rPr lang="en-US" dirty="0" smtClean="0">
                <a:latin typeface="Bell MT"/>
                <a:cs typeface="Bell MT"/>
              </a:rPr>
              <a:t>The economy of a country is divided into sectors (such as retail, tourism, finance, public services). Since 1999 there have been major changes in Nigeria’s industrial structure. </a:t>
            </a:r>
          </a:p>
        </p:txBody>
      </p:sp>
      <p:grpSp>
        <p:nvGrpSpPr>
          <p:cNvPr id="7" name="Group 6"/>
          <p:cNvGrpSpPr/>
          <p:nvPr/>
        </p:nvGrpSpPr>
        <p:grpSpPr>
          <a:xfrm>
            <a:off x="1341755" y="2366109"/>
            <a:ext cx="6164063" cy="3020443"/>
            <a:chOff x="1121103" y="1989488"/>
            <a:chExt cx="6164063" cy="3020443"/>
          </a:xfrm>
        </p:grpSpPr>
        <p:pic>
          <p:nvPicPr>
            <p:cNvPr id="2" name="Picture 1"/>
            <p:cNvPicPr>
              <a:picLocks noChangeAspect="1"/>
            </p:cNvPicPr>
            <p:nvPr/>
          </p:nvPicPr>
          <p:blipFill>
            <a:blip r:embed="rId2"/>
            <a:stretch>
              <a:fillRect/>
            </a:stretch>
          </p:blipFill>
          <p:spPr>
            <a:xfrm>
              <a:off x="1235647" y="1989488"/>
              <a:ext cx="6049519" cy="2939748"/>
            </a:xfrm>
            <a:prstGeom prst="rect">
              <a:avLst/>
            </a:prstGeom>
          </p:spPr>
        </p:pic>
        <p:sp>
          <p:nvSpPr>
            <p:cNvPr id="6" name="Rectangle 5"/>
            <p:cNvSpPr/>
            <p:nvPr/>
          </p:nvSpPr>
          <p:spPr>
            <a:xfrm>
              <a:off x="1121103" y="4782207"/>
              <a:ext cx="1199931" cy="2277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219648" y="2725684"/>
            <a:ext cx="1742966" cy="1453932"/>
            <a:chOff x="297793" y="1448676"/>
            <a:chExt cx="1742966" cy="1453932"/>
          </a:xfrm>
        </p:grpSpPr>
        <p:sp>
          <p:nvSpPr>
            <p:cNvPr id="9" name="Rectangle 8"/>
            <p:cNvSpPr/>
            <p:nvPr/>
          </p:nvSpPr>
          <p:spPr>
            <a:xfrm>
              <a:off x="297793" y="1989488"/>
              <a:ext cx="411655" cy="376621"/>
            </a:xfrm>
            <a:prstGeom prst="rect">
              <a:avLst/>
            </a:prstGeom>
            <a:solidFill>
              <a:srgbClr val="FED33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97793" y="1448676"/>
              <a:ext cx="411655" cy="376621"/>
            </a:xfrm>
            <a:prstGeom prst="rect">
              <a:avLst/>
            </a:prstGeom>
            <a:solidFill>
              <a:srgbClr val="8ABB1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97793" y="2525987"/>
              <a:ext cx="411655" cy="376621"/>
            </a:xfrm>
            <a:prstGeom prst="rect">
              <a:avLst/>
            </a:prstGeom>
            <a:solidFill>
              <a:srgbClr val="9F4A9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09448" y="1486743"/>
              <a:ext cx="1331311" cy="338554"/>
            </a:xfrm>
            <a:prstGeom prst="rect">
              <a:avLst/>
            </a:prstGeom>
            <a:noFill/>
          </p:spPr>
          <p:txBody>
            <a:bodyPr wrap="square" rtlCol="0">
              <a:spAutoFit/>
            </a:bodyPr>
            <a:lstStyle/>
            <a:p>
              <a:r>
                <a:rPr lang="en-US" sz="1600" dirty="0" smtClean="0">
                  <a:latin typeface="Bell MT"/>
                  <a:cs typeface="Bell MT"/>
                </a:rPr>
                <a:t>Agriculture</a:t>
              </a:r>
              <a:endParaRPr lang="en-US" sz="1600" dirty="0">
                <a:latin typeface="Bell MT"/>
                <a:cs typeface="Bell MT"/>
              </a:endParaRPr>
            </a:p>
          </p:txBody>
        </p:sp>
        <p:sp>
          <p:nvSpPr>
            <p:cNvPr id="13" name="TextBox 12"/>
            <p:cNvSpPr txBox="1"/>
            <p:nvPr/>
          </p:nvSpPr>
          <p:spPr>
            <a:xfrm>
              <a:off x="709448" y="2008286"/>
              <a:ext cx="1331311" cy="338554"/>
            </a:xfrm>
            <a:prstGeom prst="rect">
              <a:avLst/>
            </a:prstGeom>
            <a:noFill/>
          </p:spPr>
          <p:txBody>
            <a:bodyPr wrap="square" rtlCol="0">
              <a:spAutoFit/>
            </a:bodyPr>
            <a:lstStyle/>
            <a:p>
              <a:r>
                <a:rPr lang="en-US" sz="1600" dirty="0" smtClean="0">
                  <a:latin typeface="Bell MT"/>
                  <a:cs typeface="Bell MT"/>
                </a:rPr>
                <a:t>Industry</a:t>
              </a:r>
              <a:endParaRPr lang="en-US" sz="1600" dirty="0">
                <a:latin typeface="Bell MT"/>
                <a:cs typeface="Bell MT"/>
              </a:endParaRPr>
            </a:p>
          </p:txBody>
        </p:sp>
        <p:sp>
          <p:nvSpPr>
            <p:cNvPr id="14" name="TextBox 13"/>
            <p:cNvSpPr txBox="1"/>
            <p:nvPr/>
          </p:nvSpPr>
          <p:spPr>
            <a:xfrm>
              <a:off x="709448" y="2525987"/>
              <a:ext cx="1331311" cy="338554"/>
            </a:xfrm>
            <a:prstGeom prst="rect">
              <a:avLst/>
            </a:prstGeom>
            <a:noFill/>
          </p:spPr>
          <p:txBody>
            <a:bodyPr wrap="square" rtlCol="0">
              <a:spAutoFit/>
            </a:bodyPr>
            <a:lstStyle/>
            <a:p>
              <a:r>
                <a:rPr lang="en-US" sz="1600" dirty="0" smtClean="0">
                  <a:latin typeface="Bell MT"/>
                  <a:cs typeface="Bell MT"/>
                </a:rPr>
                <a:t>Services</a:t>
              </a:r>
              <a:endParaRPr lang="en-US" sz="1600" dirty="0">
                <a:latin typeface="Bell MT"/>
                <a:cs typeface="Bell MT"/>
              </a:endParaRPr>
            </a:p>
          </p:txBody>
        </p:sp>
      </p:grpSp>
      <p:sp>
        <p:nvSpPr>
          <p:cNvPr id="15" name="Rectangle 14"/>
          <p:cNvSpPr/>
          <p:nvPr/>
        </p:nvSpPr>
        <p:spPr>
          <a:xfrm>
            <a:off x="704515" y="1156099"/>
            <a:ext cx="8027830" cy="584776"/>
          </a:xfrm>
          <a:prstGeom prst="rect">
            <a:avLst/>
          </a:prstGeom>
        </p:spPr>
        <p:txBody>
          <a:bodyPr wrap="square">
            <a:spAutoFit/>
          </a:bodyPr>
          <a:lstStyle/>
          <a:p>
            <a:pPr algn="just"/>
            <a:r>
              <a:rPr lang="en-US" sz="1600" dirty="0">
                <a:latin typeface="Bell MT"/>
                <a:cs typeface="Bell MT"/>
              </a:rPr>
              <a:t>Employment in </a:t>
            </a:r>
            <a:r>
              <a:rPr lang="en-US" sz="1600" b="1" dirty="0">
                <a:latin typeface="Bell MT"/>
                <a:cs typeface="Bell MT"/>
              </a:rPr>
              <a:t>agriculture</a:t>
            </a:r>
            <a:r>
              <a:rPr lang="en-US" sz="1600" dirty="0">
                <a:latin typeface="Bell MT"/>
                <a:cs typeface="Bell MT"/>
              </a:rPr>
              <a:t> (primary sector) has </a:t>
            </a:r>
            <a:r>
              <a:rPr lang="en-US" sz="1600" b="1" dirty="0">
                <a:latin typeface="Bell MT"/>
                <a:cs typeface="Bell MT"/>
              </a:rPr>
              <a:t>fallen</a:t>
            </a:r>
            <a:r>
              <a:rPr lang="en-US" sz="1600" dirty="0">
                <a:latin typeface="Bell MT"/>
                <a:cs typeface="Bell MT"/>
              </a:rPr>
              <a:t>, due to an increasing use of farm machinery and better pay and conditions in other sectors of the economy. </a:t>
            </a:r>
          </a:p>
        </p:txBody>
      </p:sp>
      <p:cxnSp>
        <p:nvCxnSpPr>
          <p:cNvPr id="17" name="Straight Arrow Connector 16"/>
          <p:cNvCxnSpPr/>
          <p:nvPr/>
        </p:nvCxnSpPr>
        <p:spPr>
          <a:xfrm flipH="1">
            <a:off x="4107793" y="1740876"/>
            <a:ext cx="2391104" cy="1456021"/>
          </a:xfrm>
          <a:prstGeom prst="straightConnector1">
            <a:avLst/>
          </a:prstGeom>
          <a:ln>
            <a:solidFill>
              <a:srgbClr val="8ABB1C"/>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230775" y="5572706"/>
            <a:ext cx="8549093" cy="830997"/>
          </a:xfrm>
          <a:prstGeom prst="rect">
            <a:avLst/>
          </a:prstGeom>
        </p:spPr>
        <p:txBody>
          <a:bodyPr wrap="square">
            <a:spAutoFit/>
          </a:bodyPr>
          <a:lstStyle/>
          <a:p>
            <a:pPr algn="just"/>
            <a:r>
              <a:rPr lang="en-US" sz="1600" b="1" dirty="0">
                <a:latin typeface="Bell MT"/>
                <a:cs typeface="Bell MT"/>
              </a:rPr>
              <a:t>Industrialisation</a:t>
            </a:r>
            <a:r>
              <a:rPr lang="en-US" sz="1600" dirty="0">
                <a:latin typeface="Bell MT"/>
                <a:cs typeface="Bell MT"/>
              </a:rPr>
              <a:t> and economic growth (secondary sector) under a stable government has </a:t>
            </a:r>
            <a:r>
              <a:rPr lang="en-US" sz="1600" b="1" dirty="0">
                <a:latin typeface="Bell MT"/>
                <a:cs typeface="Bell MT"/>
              </a:rPr>
              <a:t>increased</a:t>
            </a:r>
            <a:r>
              <a:rPr lang="en-US" sz="1600" dirty="0">
                <a:latin typeface="Bell MT"/>
                <a:cs typeface="Bell MT"/>
              </a:rPr>
              <a:t> employment in oil production, manufacturing and industries such as construction, motor manufacturing, sugar refining, paper and pharmaceuticals. </a:t>
            </a:r>
          </a:p>
        </p:txBody>
      </p:sp>
      <p:cxnSp>
        <p:nvCxnSpPr>
          <p:cNvPr id="23" name="Straight Arrow Connector 22"/>
          <p:cNvCxnSpPr/>
          <p:nvPr/>
        </p:nvCxnSpPr>
        <p:spPr>
          <a:xfrm>
            <a:off x="6481381" y="1759675"/>
            <a:ext cx="17516" cy="1004076"/>
          </a:xfrm>
          <a:prstGeom prst="straightConnector1">
            <a:avLst/>
          </a:prstGeom>
          <a:ln>
            <a:solidFill>
              <a:srgbClr val="8ABB1C"/>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208690" y="3989151"/>
            <a:ext cx="595586" cy="1583555"/>
          </a:xfrm>
          <a:prstGeom prst="straightConnector1">
            <a:avLst/>
          </a:prstGeom>
          <a:ln>
            <a:solidFill>
              <a:srgbClr val="FED33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1208690" y="5008845"/>
            <a:ext cx="4055241" cy="563861"/>
          </a:xfrm>
          <a:prstGeom prst="straightConnector1">
            <a:avLst/>
          </a:prstGeom>
          <a:ln>
            <a:solidFill>
              <a:srgbClr val="FED33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7409794" y="2073456"/>
            <a:ext cx="1568469" cy="3139321"/>
          </a:xfrm>
          <a:prstGeom prst="rect">
            <a:avLst/>
          </a:prstGeom>
        </p:spPr>
        <p:txBody>
          <a:bodyPr wrap="square">
            <a:spAutoFit/>
          </a:bodyPr>
          <a:lstStyle/>
          <a:p>
            <a:pPr algn="ctr"/>
            <a:r>
              <a:rPr lang="en-US" dirty="0">
                <a:latin typeface="Bell MT"/>
                <a:cs typeface="Bell MT"/>
              </a:rPr>
              <a:t>These changes mean that Nigeria now has a more </a:t>
            </a:r>
            <a:r>
              <a:rPr lang="en-US" b="1" dirty="0">
                <a:latin typeface="Bell MT"/>
                <a:cs typeface="Bell MT"/>
              </a:rPr>
              <a:t>balanced economy</a:t>
            </a:r>
            <a:r>
              <a:rPr lang="en-US" dirty="0">
                <a:latin typeface="Bell MT"/>
                <a:cs typeface="Bell MT"/>
              </a:rPr>
              <a:t>, with a more even balance between the different sectors. </a:t>
            </a:r>
          </a:p>
        </p:txBody>
      </p:sp>
      <p:sp>
        <p:nvSpPr>
          <p:cNvPr id="48" name="Rounded Rectangle 47"/>
          <p:cNvSpPr/>
          <p:nvPr/>
        </p:nvSpPr>
        <p:spPr>
          <a:xfrm>
            <a:off x="359781" y="1781333"/>
            <a:ext cx="4904149" cy="584776"/>
          </a:xfrm>
          <a:prstGeom prst="roundRect">
            <a:avLst/>
          </a:prstGeom>
          <a:solidFill>
            <a:srgbClr val="9F4A9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59781" y="1781333"/>
            <a:ext cx="4904149" cy="584776"/>
          </a:xfrm>
          <a:prstGeom prst="rect">
            <a:avLst/>
          </a:prstGeom>
        </p:spPr>
        <p:txBody>
          <a:bodyPr wrap="square">
            <a:spAutoFit/>
          </a:bodyPr>
          <a:lstStyle/>
          <a:p>
            <a:pPr algn="just"/>
            <a:r>
              <a:rPr lang="en-US" sz="1600" dirty="0" smtClean="0">
                <a:latin typeface="Bell MT"/>
                <a:cs typeface="Bell MT"/>
              </a:rPr>
              <a:t>The </a:t>
            </a:r>
            <a:r>
              <a:rPr lang="en-US" sz="1600" b="1" dirty="0">
                <a:latin typeface="Bell MT"/>
                <a:cs typeface="Bell MT"/>
              </a:rPr>
              <a:t>growth</a:t>
            </a:r>
            <a:r>
              <a:rPr lang="en-US" sz="1600" dirty="0">
                <a:latin typeface="Bell MT"/>
                <a:cs typeface="Bell MT"/>
              </a:rPr>
              <a:t> of communications, retail and finance in the service (</a:t>
            </a:r>
            <a:r>
              <a:rPr lang="en-US" sz="1600" b="1" dirty="0">
                <a:latin typeface="Bell MT"/>
                <a:cs typeface="Bell MT"/>
              </a:rPr>
              <a:t>tertiary</a:t>
            </a:r>
            <a:r>
              <a:rPr lang="en-US" sz="1600" dirty="0">
                <a:latin typeface="Bell MT"/>
                <a:cs typeface="Bell MT"/>
              </a:rPr>
              <a:t>) sector. </a:t>
            </a:r>
          </a:p>
        </p:txBody>
      </p:sp>
      <p:cxnSp>
        <p:nvCxnSpPr>
          <p:cNvPr id="67" name="Straight Arrow Connector 66"/>
          <p:cNvCxnSpPr/>
          <p:nvPr/>
        </p:nvCxnSpPr>
        <p:spPr>
          <a:xfrm flipH="1">
            <a:off x="2277241" y="2366109"/>
            <a:ext cx="113862" cy="532994"/>
          </a:xfrm>
          <a:prstGeom prst="straightConnector1">
            <a:avLst/>
          </a:prstGeom>
          <a:ln>
            <a:solidFill>
              <a:srgbClr val="9F4A9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4487916" y="2366109"/>
            <a:ext cx="600843" cy="664374"/>
          </a:xfrm>
          <a:prstGeom prst="straightConnector1">
            <a:avLst/>
          </a:prstGeom>
          <a:ln>
            <a:solidFill>
              <a:srgbClr val="9F4A9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48956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278" y="-13574"/>
            <a:ext cx="6864704" cy="461665"/>
          </a:xfrm>
          <a:prstGeom prst="rect">
            <a:avLst/>
          </a:prstGeom>
          <a:noFill/>
        </p:spPr>
        <p:txBody>
          <a:bodyPr wrap="square">
            <a:spAutoFit/>
          </a:bodyPr>
          <a:lstStyle/>
          <a:p>
            <a:pPr algn="ctr">
              <a:defRPr/>
            </a:pPr>
            <a:r>
              <a:rPr lang="en-GB" sz="24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Why is Nigeria’s economy developing?</a:t>
            </a:r>
            <a:endPar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sp>
        <p:nvSpPr>
          <p:cNvPr id="2" name="Oval 1"/>
          <p:cNvSpPr/>
          <p:nvPr/>
        </p:nvSpPr>
        <p:spPr>
          <a:xfrm>
            <a:off x="3572393" y="1951555"/>
            <a:ext cx="1819076" cy="1521775"/>
          </a:xfrm>
          <a:prstGeom prst="ellipse">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latin typeface="Bell MT"/>
                <a:cs typeface="Bell MT"/>
              </a:rPr>
              <a:t>Why is Nigeria’s economy developing?</a:t>
            </a:r>
            <a:endParaRPr lang="en-US" sz="1600" b="1" dirty="0">
              <a:solidFill>
                <a:schemeClr val="tx1"/>
              </a:solidFill>
              <a:latin typeface="Bell MT"/>
              <a:cs typeface="Bell MT"/>
            </a:endParaRPr>
          </a:p>
        </p:txBody>
      </p:sp>
      <p:sp>
        <p:nvSpPr>
          <p:cNvPr id="3" name="Oval 2"/>
          <p:cNvSpPr/>
          <p:nvPr/>
        </p:nvSpPr>
        <p:spPr>
          <a:xfrm>
            <a:off x="6309565" y="2854378"/>
            <a:ext cx="2196619" cy="800934"/>
          </a:xfrm>
          <a:prstGeom prst="ellipse">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Bell MT"/>
                <a:cs typeface="Bell MT"/>
              </a:rPr>
              <a:t>Rapid advances in technology</a:t>
            </a:r>
            <a:endParaRPr lang="en-US" sz="1400" dirty="0">
              <a:solidFill>
                <a:srgbClr val="000000"/>
              </a:solidFill>
              <a:latin typeface="Bell MT"/>
              <a:cs typeface="Bell MT"/>
            </a:endParaRPr>
          </a:p>
        </p:txBody>
      </p:sp>
      <p:sp>
        <p:nvSpPr>
          <p:cNvPr id="6" name="Oval 5"/>
          <p:cNvSpPr/>
          <p:nvPr/>
        </p:nvSpPr>
        <p:spPr>
          <a:xfrm>
            <a:off x="952478" y="718319"/>
            <a:ext cx="2833629" cy="800934"/>
          </a:xfrm>
          <a:prstGeom prst="ellipse">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Bell MT"/>
                <a:cs typeface="Bell MT"/>
              </a:rPr>
              <a:t>Greater concern for the environment</a:t>
            </a:r>
            <a:endParaRPr lang="en-US" sz="1400" dirty="0">
              <a:solidFill>
                <a:srgbClr val="000000"/>
              </a:solidFill>
              <a:latin typeface="Bell MT"/>
              <a:cs typeface="Bell MT"/>
            </a:endParaRPr>
          </a:p>
        </p:txBody>
      </p:sp>
      <p:sp>
        <p:nvSpPr>
          <p:cNvPr id="7" name="Oval 6"/>
          <p:cNvSpPr/>
          <p:nvPr/>
        </p:nvSpPr>
        <p:spPr>
          <a:xfrm>
            <a:off x="1610324" y="4091911"/>
            <a:ext cx="2868895" cy="999102"/>
          </a:xfrm>
          <a:prstGeom prst="ellipse">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Bell MT"/>
                <a:cs typeface="Bell MT"/>
              </a:rPr>
              <a:t>Many people speak English, giving potential for growth in telecommunications</a:t>
            </a:r>
            <a:endParaRPr lang="en-US" sz="1400" dirty="0">
              <a:solidFill>
                <a:srgbClr val="000000"/>
              </a:solidFill>
              <a:latin typeface="Bell MT"/>
              <a:cs typeface="Bell MT"/>
            </a:endParaRPr>
          </a:p>
        </p:txBody>
      </p:sp>
      <p:sp>
        <p:nvSpPr>
          <p:cNvPr id="8" name="Oval 7"/>
          <p:cNvSpPr/>
          <p:nvPr/>
        </p:nvSpPr>
        <p:spPr>
          <a:xfrm>
            <a:off x="200215" y="2648423"/>
            <a:ext cx="2825859" cy="1006889"/>
          </a:xfrm>
          <a:prstGeom prst="ellipse">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2">
                    <a:lumMod val="75000"/>
                  </a:schemeClr>
                </a:solidFill>
                <a:latin typeface="Bell MT"/>
                <a:cs typeface="Bell MT"/>
              </a:rPr>
              <a:t>Information technology </a:t>
            </a:r>
            <a:r>
              <a:rPr lang="en-US" sz="1400" dirty="0" smtClean="0">
                <a:solidFill>
                  <a:srgbClr val="000000"/>
                </a:solidFill>
                <a:latin typeface="Bell MT"/>
                <a:cs typeface="Bell MT"/>
              </a:rPr>
              <a:t>is beginning to drive the economy rather than oil</a:t>
            </a:r>
            <a:endParaRPr lang="en-US" sz="1400" dirty="0">
              <a:solidFill>
                <a:srgbClr val="000000"/>
              </a:solidFill>
              <a:latin typeface="Bell MT"/>
              <a:cs typeface="Bell MT"/>
            </a:endParaRPr>
          </a:p>
        </p:txBody>
      </p:sp>
      <p:sp>
        <p:nvSpPr>
          <p:cNvPr id="9" name="Oval 8"/>
          <p:cNvSpPr/>
          <p:nvPr/>
        </p:nvSpPr>
        <p:spPr>
          <a:xfrm>
            <a:off x="5648160" y="405183"/>
            <a:ext cx="3327440" cy="1248265"/>
          </a:xfrm>
          <a:prstGeom prst="ellipse">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Bell MT"/>
                <a:cs typeface="Bell MT"/>
              </a:rPr>
              <a:t>Increased use of telecommunications- Nigeria is able to benefit from global finance and trade</a:t>
            </a:r>
            <a:endParaRPr lang="en-US" sz="1400" dirty="0">
              <a:solidFill>
                <a:srgbClr val="000000"/>
              </a:solidFill>
              <a:latin typeface="Bell MT"/>
              <a:cs typeface="Bell MT"/>
            </a:endParaRPr>
          </a:p>
        </p:txBody>
      </p:sp>
      <p:sp>
        <p:nvSpPr>
          <p:cNvPr id="10" name="Oval 9"/>
          <p:cNvSpPr/>
          <p:nvPr/>
        </p:nvSpPr>
        <p:spPr>
          <a:xfrm>
            <a:off x="5474601" y="3758278"/>
            <a:ext cx="3415190" cy="1332735"/>
          </a:xfrm>
          <a:prstGeom prst="ellipse">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Bell MT"/>
                <a:cs typeface="Bell MT"/>
              </a:rPr>
              <a:t>Investment in science and technology training </a:t>
            </a:r>
            <a:r>
              <a:rPr lang="mr-IN" sz="1400" dirty="0" smtClean="0">
                <a:solidFill>
                  <a:srgbClr val="000000"/>
                </a:solidFill>
                <a:latin typeface="Bell MT"/>
                <a:cs typeface="Bell MT"/>
              </a:rPr>
              <a:t>–</a:t>
            </a:r>
            <a:r>
              <a:rPr lang="en-US" sz="1400" dirty="0" smtClean="0">
                <a:solidFill>
                  <a:srgbClr val="000000"/>
                </a:solidFill>
                <a:latin typeface="Bell MT"/>
                <a:cs typeface="Bell MT"/>
              </a:rPr>
              <a:t> Nigeria’s huge population is seen as a potential </a:t>
            </a:r>
            <a:r>
              <a:rPr lang="en-US" sz="1400" dirty="0" smtClean="0">
                <a:solidFill>
                  <a:srgbClr val="17375E"/>
                </a:solidFill>
                <a:latin typeface="Bell MT"/>
                <a:cs typeface="Bell MT"/>
              </a:rPr>
              <a:t>asset</a:t>
            </a:r>
            <a:r>
              <a:rPr lang="en-US" sz="1400" dirty="0" smtClean="0">
                <a:solidFill>
                  <a:srgbClr val="000000"/>
                </a:solidFill>
                <a:latin typeface="Bell MT"/>
                <a:cs typeface="Bell MT"/>
              </a:rPr>
              <a:t> for the country</a:t>
            </a:r>
            <a:endParaRPr lang="en-US" sz="1400" dirty="0">
              <a:solidFill>
                <a:srgbClr val="000000"/>
              </a:solidFill>
              <a:latin typeface="Bell MT"/>
              <a:cs typeface="Bell MT"/>
            </a:endParaRPr>
          </a:p>
        </p:txBody>
      </p:sp>
      <p:cxnSp>
        <p:nvCxnSpPr>
          <p:cNvPr id="12" name="Curved Connector 11"/>
          <p:cNvCxnSpPr>
            <a:endCxn id="6" idx="5"/>
          </p:cNvCxnSpPr>
          <p:nvPr/>
        </p:nvCxnSpPr>
        <p:spPr>
          <a:xfrm rot="16200000" flipV="1">
            <a:off x="3457754" y="1315338"/>
            <a:ext cx="694853" cy="868095"/>
          </a:xfrm>
          <a:prstGeom prst="curvedConnector3">
            <a:avLst>
              <a:gd name="adj1" fmla="val 50000"/>
            </a:avLst>
          </a:prstGeom>
          <a:ln>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Curved Connector 15"/>
          <p:cNvCxnSpPr>
            <a:endCxn id="9" idx="2"/>
          </p:cNvCxnSpPr>
          <p:nvPr/>
        </p:nvCxnSpPr>
        <p:spPr>
          <a:xfrm flipV="1">
            <a:off x="4685160" y="1029316"/>
            <a:ext cx="963000" cy="922240"/>
          </a:xfrm>
          <a:prstGeom prst="curvedConnector3">
            <a:avLst>
              <a:gd name="adj1" fmla="val 50000"/>
            </a:avLst>
          </a:prstGeom>
          <a:ln>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Curved Connector 21"/>
          <p:cNvCxnSpPr/>
          <p:nvPr/>
        </p:nvCxnSpPr>
        <p:spPr>
          <a:xfrm rot="10800000" flipV="1">
            <a:off x="2900338" y="2752135"/>
            <a:ext cx="743539" cy="619416"/>
          </a:xfrm>
          <a:prstGeom prst="curvedConnector3">
            <a:avLst>
              <a:gd name="adj1" fmla="val 50000"/>
            </a:avLst>
          </a:prstGeom>
          <a:ln>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Curved Connector 23"/>
          <p:cNvCxnSpPr>
            <a:stCxn id="3" idx="2"/>
            <a:endCxn id="2" idx="6"/>
          </p:cNvCxnSpPr>
          <p:nvPr/>
        </p:nvCxnSpPr>
        <p:spPr>
          <a:xfrm rot="10800000">
            <a:off x="5391469" y="2712443"/>
            <a:ext cx="918096" cy="542402"/>
          </a:xfrm>
          <a:prstGeom prst="curvedConnector3">
            <a:avLst>
              <a:gd name="adj1" fmla="val 50000"/>
            </a:avLst>
          </a:prstGeom>
          <a:ln>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Curved Connector 25"/>
          <p:cNvCxnSpPr/>
          <p:nvPr/>
        </p:nvCxnSpPr>
        <p:spPr>
          <a:xfrm rot="5400000">
            <a:off x="3431628" y="3397075"/>
            <a:ext cx="720359" cy="669311"/>
          </a:xfrm>
          <a:prstGeom prst="curvedConnector3">
            <a:avLst>
              <a:gd name="adj1" fmla="val 50000"/>
            </a:avLst>
          </a:prstGeom>
          <a:ln>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rot="10800000">
            <a:off x="5028905" y="3363326"/>
            <a:ext cx="771770" cy="694853"/>
          </a:xfrm>
          <a:prstGeom prst="curvedConnector3">
            <a:avLst>
              <a:gd name="adj1" fmla="val 50000"/>
            </a:avLst>
          </a:prstGeom>
          <a:ln>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pic>
        <p:nvPicPr>
          <p:cNvPr id="30" name="Picture 29"/>
          <p:cNvPicPr/>
          <p:nvPr/>
        </p:nvPicPr>
        <p:blipFill>
          <a:blip r:embed="rId2">
            <a:extLst>
              <a:ext uri="{28A0092B-C50C-407E-A947-70E740481C1C}">
                <a14:useLocalDpi xmlns:a14="http://schemas.microsoft.com/office/drawing/2010/main" val="0"/>
              </a:ext>
            </a:extLst>
          </a:blip>
          <a:srcRect/>
          <a:stretch>
            <a:fillRect/>
          </a:stretch>
        </p:blipFill>
        <p:spPr bwMode="auto">
          <a:xfrm>
            <a:off x="855206" y="1339711"/>
            <a:ext cx="1684734" cy="1223689"/>
          </a:xfrm>
          <a:prstGeom prst="rect">
            <a:avLst/>
          </a:prstGeom>
          <a:noFill/>
          <a:ln w="25400">
            <a:solidFill>
              <a:schemeClr val="tx2">
                <a:lumMod val="40000"/>
                <a:lumOff val="60000"/>
              </a:schemeClr>
            </a:solidFill>
          </a:ln>
        </p:spPr>
      </p:pic>
      <p:pic>
        <p:nvPicPr>
          <p:cNvPr id="31" name="Picture 30"/>
          <p:cNvPicPr/>
          <p:nvPr/>
        </p:nvPicPr>
        <p:blipFill>
          <a:blip r:embed="rId3">
            <a:extLst>
              <a:ext uri="{28A0092B-C50C-407E-A947-70E740481C1C}">
                <a14:useLocalDpi xmlns:a14="http://schemas.microsoft.com/office/drawing/2010/main" val="0"/>
              </a:ext>
            </a:extLst>
          </a:blip>
          <a:srcRect/>
          <a:stretch>
            <a:fillRect/>
          </a:stretch>
        </p:blipFill>
        <p:spPr bwMode="auto">
          <a:xfrm>
            <a:off x="199276" y="3509766"/>
            <a:ext cx="1774326" cy="720442"/>
          </a:xfrm>
          <a:prstGeom prst="rect">
            <a:avLst/>
          </a:prstGeom>
          <a:noFill/>
          <a:ln w="25400">
            <a:solidFill>
              <a:schemeClr val="tx2">
                <a:lumMod val="40000"/>
                <a:lumOff val="60000"/>
              </a:schemeClr>
            </a:solidFill>
          </a:ln>
        </p:spPr>
      </p:pic>
      <p:pic>
        <p:nvPicPr>
          <p:cNvPr id="33" name="Picture 32"/>
          <p:cNvPicPr/>
          <p:nvPr/>
        </p:nvPicPr>
        <p:blipFill>
          <a:blip r:embed="rId4">
            <a:extLst>
              <a:ext uri="{28A0092B-C50C-407E-A947-70E740481C1C}">
                <a14:useLocalDpi xmlns:a14="http://schemas.microsoft.com/office/drawing/2010/main" val="0"/>
              </a:ext>
            </a:extLst>
          </a:blip>
          <a:srcRect/>
          <a:stretch>
            <a:fillRect/>
          </a:stretch>
        </p:blipFill>
        <p:spPr bwMode="auto">
          <a:xfrm>
            <a:off x="6707101" y="4988046"/>
            <a:ext cx="2078509" cy="1378718"/>
          </a:xfrm>
          <a:prstGeom prst="rect">
            <a:avLst/>
          </a:prstGeom>
          <a:noFill/>
          <a:ln w="25400">
            <a:solidFill>
              <a:schemeClr val="tx2">
                <a:lumMod val="40000"/>
                <a:lumOff val="60000"/>
              </a:schemeClr>
            </a:solidFill>
          </a:ln>
        </p:spPr>
      </p:pic>
      <p:pic>
        <p:nvPicPr>
          <p:cNvPr id="38" name="Picture 37"/>
          <p:cNvPicPr/>
          <p:nvPr/>
        </p:nvPicPr>
        <p:blipFill>
          <a:blip r:embed="rId5">
            <a:extLst>
              <a:ext uri="{28A0092B-C50C-407E-A947-70E740481C1C}">
                <a14:useLocalDpi xmlns:a14="http://schemas.microsoft.com/office/drawing/2010/main" val="0"/>
              </a:ext>
            </a:extLst>
          </a:blip>
          <a:srcRect/>
          <a:stretch>
            <a:fillRect/>
          </a:stretch>
        </p:blipFill>
        <p:spPr bwMode="auto">
          <a:xfrm>
            <a:off x="4001775" y="4091911"/>
            <a:ext cx="1366769" cy="1147043"/>
          </a:xfrm>
          <a:prstGeom prst="rect">
            <a:avLst/>
          </a:prstGeom>
          <a:noFill/>
          <a:ln w="25400">
            <a:solidFill>
              <a:schemeClr val="tx2">
                <a:lumMod val="40000"/>
                <a:lumOff val="60000"/>
              </a:schemeClr>
            </a:solidFill>
          </a:ln>
        </p:spPr>
      </p:pic>
      <p:pic>
        <p:nvPicPr>
          <p:cNvPr id="39" name="Picture 38"/>
          <p:cNvPicPr/>
          <p:nvPr/>
        </p:nvPicPr>
        <p:blipFill>
          <a:blip r:embed="rId6">
            <a:extLst>
              <a:ext uri="{28A0092B-C50C-407E-A947-70E740481C1C}">
                <a14:useLocalDpi xmlns:a14="http://schemas.microsoft.com/office/drawing/2010/main" val="0"/>
              </a:ext>
            </a:extLst>
          </a:blip>
          <a:srcRect/>
          <a:stretch>
            <a:fillRect/>
          </a:stretch>
        </p:blipFill>
        <p:spPr bwMode="auto">
          <a:xfrm>
            <a:off x="5896999" y="1483729"/>
            <a:ext cx="1849357" cy="1164694"/>
          </a:xfrm>
          <a:prstGeom prst="rect">
            <a:avLst/>
          </a:prstGeom>
          <a:noFill/>
          <a:ln w="25400">
            <a:solidFill>
              <a:schemeClr val="tx2">
                <a:lumMod val="40000"/>
                <a:lumOff val="60000"/>
              </a:schemeClr>
            </a:solidFill>
          </a:ln>
        </p:spPr>
      </p:pic>
      <p:sp>
        <p:nvSpPr>
          <p:cNvPr id="49" name="TextBox 48"/>
          <p:cNvSpPr txBox="1"/>
          <p:nvPr/>
        </p:nvSpPr>
        <p:spPr>
          <a:xfrm>
            <a:off x="104576" y="5397162"/>
            <a:ext cx="6133723" cy="1323439"/>
          </a:xfrm>
          <a:prstGeom prst="rect">
            <a:avLst/>
          </a:prstGeom>
          <a:noFill/>
          <a:ln>
            <a:solidFill>
              <a:schemeClr val="tx2">
                <a:lumMod val="40000"/>
                <a:lumOff val="60000"/>
              </a:schemeClr>
            </a:solidFill>
            <a:prstDash val="dash"/>
          </a:ln>
        </p:spPr>
        <p:txBody>
          <a:bodyPr wrap="square" rtlCol="0">
            <a:spAutoFit/>
          </a:bodyPr>
          <a:lstStyle/>
          <a:p>
            <a:r>
              <a:rPr lang="en-US" sz="1600" dirty="0" smtClean="0">
                <a:solidFill>
                  <a:srgbClr val="0070C0"/>
                </a:solidFill>
                <a:latin typeface="Harrington"/>
                <a:cs typeface="Harrington"/>
              </a:rPr>
              <a:t>Key terms</a:t>
            </a:r>
          </a:p>
          <a:p>
            <a:endParaRPr lang="en-US" sz="1600" dirty="0">
              <a:solidFill>
                <a:srgbClr val="0070C0"/>
              </a:solidFill>
              <a:latin typeface="Harrington"/>
              <a:cs typeface="Harrington"/>
            </a:endParaRPr>
          </a:p>
          <a:p>
            <a:r>
              <a:rPr lang="en-US" sz="1600" b="1" dirty="0" smtClean="0">
                <a:solidFill>
                  <a:srgbClr val="0070C0"/>
                </a:solidFill>
                <a:latin typeface="Harrington"/>
                <a:cs typeface="Harrington"/>
              </a:rPr>
              <a:t>Telecommunications- </a:t>
            </a:r>
            <a:r>
              <a:rPr lang="en-US" sz="1600" dirty="0" smtClean="0">
                <a:solidFill>
                  <a:srgbClr val="0070C0"/>
                </a:solidFill>
                <a:latin typeface="Harrington"/>
                <a:cs typeface="Harrington"/>
              </a:rPr>
              <a:t>communication over a cable by phone or broadcasting</a:t>
            </a:r>
          </a:p>
          <a:p>
            <a:r>
              <a:rPr lang="en-US" sz="1600" b="1" dirty="0" smtClean="0">
                <a:solidFill>
                  <a:srgbClr val="0070C0"/>
                </a:solidFill>
                <a:latin typeface="Harrington"/>
                <a:cs typeface="Harrington"/>
              </a:rPr>
              <a:t>Asset-</a:t>
            </a:r>
            <a:r>
              <a:rPr lang="en-US" sz="1600" dirty="0" smtClean="0">
                <a:solidFill>
                  <a:srgbClr val="0070C0"/>
                </a:solidFill>
                <a:latin typeface="Harrington"/>
                <a:cs typeface="Harrington"/>
              </a:rPr>
              <a:t>  A useful or valuable thing or person</a:t>
            </a:r>
          </a:p>
        </p:txBody>
      </p:sp>
    </p:spTree>
    <p:extLst>
      <p:ext uri="{BB962C8B-B14F-4D97-AF65-F5344CB8AC3E}">
        <p14:creationId xmlns:p14="http://schemas.microsoft.com/office/powerpoint/2010/main" val="13225092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28335" y="0"/>
            <a:ext cx="6815665" cy="830997"/>
          </a:xfrm>
          <a:prstGeom prst="rect">
            <a:avLst/>
          </a:prstGeom>
          <a:noFill/>
        </p:spPr>
        <p:txBody>
          <a:bodyPr wrap="square">
            <a:spAutoFit/>
          </a:bodyPr>
          <a:lstStyle/>
          <a:p>
            <a:pPr algn="ctr">
              <a:defRPr/>
            </a:pPr>
            <a:r>
              <a:rPr lang="en-GB" sz="24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What impact have TNCs like Shell had on Nigeria?</a:t>
            </a:r>
            <a:endPar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sp>
        <p:nvSpPr>
          <p:cNvPr id="2" name="Rectangle 1"/>
          <p:cNvSpPr/>
          <p:nvPr/>
        </p:nvSpPr>
        <p:spPr>
          <a:xfrm>
            <a:off x="698501" y="4804833"/>
            <a:ext cx="2032000" cy="1883834"/>
          </a:xfrm>
          <a:prstGeom prst="rect">
            <a:avLst/>
          </a:prstGeom>
          <a:solidFill>
            <a:srgbClr val="B6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486151" y="4804833"/>
            <a:ext cx="2032000" cy="1883834"/>
          </a:xfrm>
          <a:prstGeom prst="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407151" y="4804833"/>
            <a:ext cx="2032000" cy="1883834"/>
          </a:xfrm>
          <a:prstGeom prst="rect">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98501" y="4804833"/>
            <a:ext cx="2032000" cy="1815882"/>
          </a:xfrm>
          <a:prstGeom prst="rect">
            <a:avLst/>
          </a:prstGeom>
          <a:noFill/>
        </p:spPr>
        <p:txBody>
          <a:bodyPr wrap="square" rtlCol="0">
            <a:spAutoFit/>
          </a:bodyPr>
          <a:lstStyle/>
          <a:p>
            <a:pPr algn="ctr"/>
            <a:r>
              <a:rPr lang="en-US" sz="1600" b="1" dirty="0">
                <a:solidFill>
                  <a:srgbClr val="FFFFFF"/>
                </a:solidFill>
                <a:latin typeface="Bell MT"/>
                <a:cs typeface="Bell MT"/>
              </a:rPr>
              <a:t>Grades Below C</a:t>
            </a:r>
          </a:p>
          <a:p>
            <a:pPr algn="ctr"/>
            <a:r>
              <a:rPr lang="en-US" sz="1600" dirty="0" smtClean="0">
                <a:latin typeface="Bell MT"/>
                <a:cs typeface="Bell MT"/>
              </a:rPr>
              <a:t>You </a:t>
            </a:r>
            <a:r>
              <a:rPr lang="en-US" sz="1600" dirty="0" smtClean="0">
                <a:latin typeface="Bell MT"/>
                <a:cs typeface="Bell MT"/>
              </a:rPr>
              <a:t>are able to describe the main positive and negative impacts that TNCs like shell have had on Nigeria. </a:t>
            </a:r>
            <a:endParaRPr lang="en-US" sz="1600" dirty="0">
              <a:latin typeface="Bell MT"/>
              <a:cs typeface="Bell MT"/>
            </a:endParaRPr>
          </a:p>
        </p:txBody>
      </p:sp>
      <p:sp>
        <p:nvSpPr>
          <p:cNvPr id="9" name="TextBox 8"/>
          <p:cNvSpPr txBox="1"/>
          <p:nvPr/>
        </p:nvSpPr>
        <p:spPr>
          <a:xfrm>
            <a:off x="3486151" y="4809066"/>
            <a:ext cx="2032000" cy="1569660"/>
          </a:xfrm>
          <a:prstGeom prst="rect">
            <a:avLst/>
          </a:prstGeom>
          <a:noFill/>
        </p:spPr>
        <p:txBody>
          <a:bodyPr wrap="square" rtlCol="0">
            <a:spAutoFit/>
          </a:bodyPr>
          <a:lstStyle/>
          <a:p>
            <a:pPr algn="ctr"/>
            <a:r>
              <a:rPr lang="en-US" sz="1600" b="1" dirty="0">
                <a:solidFill>
                  <a:srgbClr val="FFFFFF"/>
                </a:solidFill>
                <a:latin typeface="Bell MT"/>
                <a:cs typeface="Bell MT"/>
              </a:rPr>
              <a:t>Grades B-C</a:t>
            </a:r>
          </a:p>
          <a:p>
            <a:pPr algn="ctr"/>
            <a:r>
              <a:rPr lang="en-US" sz="1600" dirty="0" smtClean="0">
                <a:latin typeface="Bell MT"/>
                <a:cs typeface="Bell MT"/>
              </a:rPr>
              <a:t>You </a:t>
            </a:r>
            <a:r>
              <a:rPr lang="en-US" sz="1600" dirty="0" smtClean="0">
                <a:latin typeface="Bell MT"/>
                <a:cs typeface="Bell MT"/>
              </a:rPr>
              <a:t>are able to explain the advantages and disadvantages of TNCs for Nigeria.</a:t>
            </a:r>
            <a:endParaRPr lang="en-US" sz="1600" dirty="0">
              <a:latin typeface="Bell MT"/>
              <a:cs typeface="Bell MT"/>
            </a:endParaRPr>
          </a:p>
        </p:txBody>
      </p:sp>
      <p:sp>
        <p:nvSpPr>
          <p:cNvPr id="10" name="TextBox 9"/>
          <p:cNvSpPr txBox="1"/>
          <p:nvPr/>
        </p:nvSpPr>
        <p:spPr>
          <a:xfrm>
            <a:off x="6407151" y="4804833"/>
            <a:ext cx="2032000" cy="1569660"/>
          </a:xfrm>
          <a:prstGeom prst="rect">
            <a:avLst/>
          </a:prstGeom>
          <a:noFill/>
        </p:spPr>
        <p:txBody>
          <a:bodyPr wrap="square" rtlCol="0">
            <a:spAutoFit/>
          </a:bodyPr>
          <a:lstStyle/>
          <a:p>
            <a:pPr algn="ctr"/>
            <a:r>
              <a:rPr lang="en-US" sz="1600" b="1" dirty="0">
                <a:solidFill>
                  <a:srgbClr val="FFFFFF"/>
                </a:solidFill>
                <a:latin typeface="Bell MT"/>
                <a:cs typeface="Bell MT"/>
              </a:rPr>
              <a:t>Grades A-A*</a:t>
            </a:r>
          </a:p>
          <a:p>
            <a:pPr algn="ctr"/>
            <a:r>
              <a:rPr lang="en-US" sz="1600" dirty="0" smtClean="0">
                <a:latin typeface="Bell MT"/>
                <a:cs typeface="Bell MT"/>
              </a:rPr>
              <a:t>You </a:t>
            </a:r>
            <a:r>
              <a:rPr lang="en-US" sz="1600" dirty="0" smtClean="0">
                <a:latin typeface="Bell MT"/>
                <a:cs typeface="Bell MT"/>
              </a:rPr>
              <a:t>are able to evaluate whether TNCs such as Shell are beneficial for </a:t>
            </a:r>
            <a:r>
              <a:rPr lang="en-US" sz="1600" dirty="0" smtClean="0">
                <a:latin typeface="Bell MT"/>
                <a:cs typeface="Bell MT"/>
              </a:rPr>
              <a:t>LICs </a:t>
            </a:r>
            <a:r>
              <a:rPr lang="en-US" sz="1600" dirty="0" smtClean="0">
                <a:latin typeface="Bell MT"/>
                <a:cs typeface="Bell MT"/>
              </a:rPr>
              <a:t>such as Nigeria. </a:t>
            </a:r>
            <a:endParaRPr lang="en-US" sz="1600" dirty="0">
              <a:latin typeface="Bell MT"/>
              <a:cs typeface="Bell MT"/>
            </a:endParaRPr>
          </a:p>
        </p:txBody>
      </p:sp>
      <p:pic>
        <p:nvPicPr>
          <p:cNvPr id="17" name="Picture 16"/>
          <p:cNvPicPr/>
          <p:nvPr/>
        </p:nvPicPr>
        <p:blipFill>
          <a:blip r:embed="rId3">
            <a:extLst>
              <a:ext uri="{28A0092B-C50C-407E-A947-70E740481C1C}">
                <a14:useLocalDpi xmlns:a14="http://schemas.microsoft.com/office/drawing/2010/main" val="0"/>
              </a:ext>
            </a:extLst>
          </a:blip>
          <a:srcRect/>
          <a:stretch>
            <a:fillRect/>
          </a:stretch>
        </p:blipFill>
        <p:spPr bwMode="auto">
          <a:xfrm>
            <a:off x="114301" y="102657"/>
            <a:ext cx="2214033" cy="1970617"/>
          </a:xfrm>
          <a:prstGeom prst="rect">
            <a:avLst/>
          </a:prstGeom>
          <a:noFill/>
          <a:ln>
            <a:noFill/>
          </a:ln>
          <a:extLst>
            <a:ext uri="{FAA26D3D-D897-4be2-8F04-BA451C77F1D7}">
              <ma14:placeholderFlag xmlns:ma14="http://schemas.microsoft.com/office/mac/drawingml/2011/main"/>
            </a:ext>
          </a:extLst>
        </p:spPr>
      </p:pic>
      <p:pic>
        <p:nvPicPr>
          <p:cNvPr id="18" name="Picture 17"/>
          <p:cNvPicPr/>
          <p:nvPr/>
        </p:nvPicPr>
        <p:blipFill>
          <a:blip r:embed="rId4">
            <a:extLst>
              <a:ext uri="{28A0092B-C50C-407E-A947-70E740481C1C}">
                <a14:useLocalDpi xmlns:a14="http://schemas.microsoft.com/office/drawing/2010/main" val="0"/>
              </a:ext>
            </a:extLst>
          </a:blip>
          <a:srcRect/>
          <a:stretch>
            <a:fillRect/>
          </a:stretch>
        </p:blipFill>
        <p:spPr bwMode="auto">
          <a:xfrm>
            <a:off x="1492247" y="186266"/>
            <a:ext cx="740835" cy="742578"/>
          </a:xfrm>
          <a:prstGeom prst="rect">
            <a:avLst/>
          </a:prstGeom>
          <a:noFill/>
          <a:ln>
            <a:noFill/>
          </a:ln>
          <a:extLst>
            <a:ext uri="{FAA26D3D-D897-4be2-8F04-BA451C77F1D7}">
              <ma14:placeholderFlag xmlns:ma14="http://schemas.microsoft.com/office/mac/drawingml/2011/main"/>
            </a:ext>
          </a:extLst>
        </p:spPr>
      </p:pic>
      <p:sp>
        <p:nvSpPr>
          <p:cNvPr id="19" name="Text Box 5"/>
          <p:cNvSpPr txBox="1"/>
          <p:nvPr/>
        </p:nvSpPr>
        <p:spPr>
          <a:xfrm>
            <a:off x="114301" y="241186"/>
            <a:ext cx="2214034" cy="691779"/>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1" vert="horz" wrap="square" lIns="91440" tIns="45720" rIns="91440" bIns="45720" numCol="1" spcCol="0" rtlCol="0" fromWordArt="0" anchor="t" anchorCtr="0" forceAA="0" compatLnSpc="1">
            <a:prstTxWarp prst="textArchUp">
              <a:avLst/>
            </a:prstTxWarp>
            <a:noAutofit/>
          </a:bodyPr>
          <a:lstStyle/>
          <a:p>
            <a:pPr>
              <a:spcAft>
                <a:spcPts val="0"/>
              </a:spcAft>
            </a:pPr>
            <a:r>
              <a:rPr lang="en-GB" sz="2400" dirty="0" smtClean="0">
                <a:effectLst/>
                <a:latin typeface="Apple Chancery"/>
                <a:ea typeface="ＭＳ 明朝"/>
                <a:cs typeface="Apple Chancery"/>
              </a:rPr>
              <a:t>Map from memory</a:t>
            </a:r>
            <a:endParaRPr lang="en-GB" sz="2400" dirty="0">
              <a:effectLst/>
              <a:latin typeface="Apple Chancery"/>
              <a:ea typeface="ＭＳ 明朝"/>
              <a:cs typeface="Apple Chancery"/>
            </a:endParaRPr>
          </a:p>
        </p:txBody>
      </p:sp>
      <p:sp>
        <p:nvSpPr>
          <p:cNvPr id="23" name="Rounded Rectangle 22"/>
          <p:cNvSpPr/>
          <p:nvPr/>
        </p:nvSpPr>
        <p:spPr>
          <a:xfrm>
            <a:off x="2408672" y="715550"/>
            <a:ext cx="1747591" cy="1242277"/>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Bell MT"/>
                <a:cs typeface="Bell MT"/>
              </a:rPr>
              <a:t>Shell is one of the main companies to extract oil from the Niger Delta.</a:t>
            </a:r>
            <a:endParaRPr lang="en-US" sz="1600" dirty="0">
              <a:solidFill>
                <a:schemeClr val="tx1"/>
              </a:solidFill>
              <a:latin typeface="Bell MT"/>
              <a:cs typeface="Bell MT"/>
            </a:endParaRPr>
          </a:p>
        </p:txBody>
      </p:sp>
      <p:pic>
        <p:nvPicPr>
          <p:cNvPr id="16" name="Picture 15"/>
          <p:cNvPicPr/>
          <p:nvPr/>
        </p:nvPicPr>
        <p:blipFill rotWithShape="1">
          <a:blip r:embed="rId5">
            <a:extLst>
              <a:ext uri="{28A0092B-C50C-407E-A947-70E740481C1C}">
                <a14:useLocalDpi xmlns:a14="http://schemas.microsoft.com/office/drawing/2010/main" val="0"/>
              </a:ext>
            </a:extLst>
          </a:blip>
          <a:srcRect t="4000"/>
          <a:stretch/>
        </p:blipFill>
        <p:spPr bwMode="auto">
          <a:xfrm>
            <a:off x="4227310" y="830998"/>
            <a:ext cx="4626951" cy="3742644"/>
          </a:xfrm>
          <a:prstGeom prst="rect">
            <a:avLst/>
          </a:prstGeom>
          <a:noFill/>
          <a:ln>
            <a:noFill/>
          </a:ln>
          <a:extLst>
            <a:ext uri="{FAA26D3D-D897-4be2-8F04-BA451C77F1D7}">
              <ma14:placeholderFlag xmlns:ma14="http://schemas.microsoft.com/office/mac/drawingml/2011/main"/>
            </a:ext>
            <a:ext uri="{53640926-AAD7-44d8-BBD7-CCE9431645EC}">
              <a14:shadowObscured xmlns="" xmlns:a14="http://schemas.microsoft.com/office/drawing/2010/main"/>
            </a:ext>
          </a:extLst>
        </p:spPr>
      </p:pic>
      <p:pic>
        <p:nvPicPr>
          <p:cNvPr id="21" name="Picture 20"/>
          <p:cNvPicPr/>
          <p:nvPr/>
        </p:nvPicPr>
        <p:blipFill rotWithShape="1">
          <a:blip r:embed="rId6">
            <a:extLst>
              <a:ext uri="{28A0092B-C50C-407E-A947-70E740481C1C}">
                <a14:useLocalDpi xmlns:a14="http://schemas.microsoft.com/office/drawing/2010/main" val="0"/>
              </a:ext>
            </a:extLst>
          </a:blip>
          <a:srcRect b="6704"/>
          <a:stretch/>
        </p:blipFill>
        <p:spPr bwMode="auto">
          <a:xfrm>
            <a:off x="895256" y="2149093"/>
            <a:ext cx="2866158" cy="2486714"/>
          </a:xfrm>
          <a:prstGeom prst="rect">
            <a:avLst/>
          </a:prstGeom>
          <a:noFill/>
          <a:ln>
            <a:noFill/>
          </a:ln>
        </p:spPr>
      </p:pic>
      <p:cxnSp>
        <p:nvCxnSpPr>
          <p:cNvPr id="25" name="Straight Arrow Connector 24"/>
          <p:cNvCxnSpPr/>
          <p:nvPr/>
        </p:nvCxnSpPr>
        <p:spPr>
          <a:xfrm>
            <a:off x="3703337" y="1957827"/>
            <a:ext cx="1980441" cy="201177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2149179" y="1957827"/>
            <a:ext cx="853991" cy="22781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2828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188779" y="1358036"/>
            <a:ext cx="3997842" cy="580014"/>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4625094" y="1269502"/>
            <a:ext cx="3940837" cy="523220"/>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188778" y="4114903"/>
            <a:ext cx="5250325" cy="954107"/>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ounded Rectangle 2"/>
          <p:cNvSpPr/>
          <p:nvPr/>
        </p:nvSpPr>
        <p:spPr>
          <a:xfrm>
            <a:off x="185754" y="570211"/>
            <a:ext cx="8798427" cy="563526"/>
          </a:xfrm>
          <a:prstGeom prst="roundRect">
            <a:avLst/>
          </a:prstGeom>
          <a:solidFill>
            <a:schemeClr val="accent6">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0"/>
            <a:ext cx="4625094" cy="461665"/>
          </a:xfrm>
          <a:prstGeom prst="rect">
            <a:avLst/>
          </a:prstGeom>
          <a:noFill/>
        </p:spPr>
        <p:txBody>
          <a:bodyPr wrap="square">
            <a:spAutoFit/>
          </a:bodyPr>
          <a:lstStyle/>
          <a:p>
            <a:pPr algn="ctr">
              <a:defRPr/>
            </a:pPr>
            <a:r>
              <a:rPr lang="en-GB" sz="2400" b="1" dirty="0" smtClean="0">
                <a:ln w="12700">
                  <a:solidFill>
                    <a:srgbClr val="000000"/>
                  </a:solidFill>
                  <a:prstDash val="solid"/>
                </a:ln>
                <a:solidFill>
                  <a:schemeClr val="accent6">
                    <a:lumMod val="75000"/>
                  </a:schemeClr>
                </a:solidFill>
                <a:effectLst>
                  <a:outerShdw blurRad="41275" dist="20320" dir="1800000" algn="tl" rotWithShape="0">
                    <a:srgbClr val="000000">
                      <a:alpha val="40000"/>
                    </a:srgbClr>
                  </a:outerShdw>
                </a:effectLst>
                <a:latin typeface="Comic Sans MS"/>
                <a:cs typeface="Comic Sans MS"/>
              </a:rPr>
              <a:t>Mining and oil extraction</a:t>
            </a:r>
            <a:endParaRPr lang="en-GB" sz="2400" b="1" dirty="0">
              <a:ln w="12700">
                <a:solidFill>
                  <a:srgbClr val="000000"/>
                </a:solidFill>
                <a:prstDash val="solid"/>
              </a:ln>
              <a:solidFill>
                <a:schemeClr val="accent6">
                  <a:lumMod val="75000"/>
                </a:schemeClr>
              </a:solidFill>
              <a:effectLst>
                <a:outerShdw blurRad="41275" dist="20320" dir="1800000" algn="tl" rotWithShape="0">
                  <a:srgbClr val="000000">
                    <a:alpha val="40000"/>
                  </a:srgbClr>
                </a:outerShdw>
              </a:effectLst>
              <a:latin typeface="Comic Sans MS"/>
              <a:cs typeface="Comic Sans MS"/>
            </a:endParaRPr>
          </a:p>
        </p:txBody>
      </p:sp>
      <p:sp>
        <p:nvSpPr>
          <p:cNvPr id="5" name="TextBox 4"/>
          <p:cNvSpPr txBox="1"/>
          <p:nvPr/>
        </p:nvSpPr>
        <p:spPr>
          <a:xfrm>
            <a:off x="188779" y="487406"/>
            <a:ext cx="8795402" cy="646331"/>
          </a:xfrm>
          <a:prstGeom prst="rect">
            <a:avLst/>
          </a:prstGeom>
          <a:noFill/>
        </p:spPr>
        <p:txBody>
          <a:bodyPr wrap="square" rtlCol="0">
            <a:spAutoFit/>
          </a:bodyPr>
          <a:lstStyle/>
          <a:p>
            <a:pPr algn="just"/>
            <a:r>
              <a:rPr lang="en-US" dirty="0" smtClean="0">
                <a:latin typeface="Bell MT"/>
                <a:cs typeface="Bell MT"/>
              </a:rPr>
              <a:t>Mining and </a:t>
            </a:r>
            <a:r>
              <a:rPr lang="en-US" b="1" dirty="0" smtClean="0">
                <a:latin typeface="Bell MT"/>
                <a:cs typeface="Bell MT"/>
              </a:rPr>
              <a:t>extraction</a:t>
            </a:r>
            <a:r>
              <a:rPr lang="en-US" dirty="0" smtClean="0">
                <a:latin typeface="Bell MT"/>
                <a:cs typeface="Bell MT"/>
              </a:rPr>
              <a:t> of raw materials and precious metals- particularly oil- can lead to serious pollution. These can damage ecosystems and affect people’s jobs. </a:t>
            </a:r>
          </a:p>
        </p:txBody>
      </p:sp>
      <p:sp>
        <p:nvSpPr>
          <p:cNvPr id="2" name="Rectangle 1"/>
          <p:cNvSpPr/>
          <p:nvPr/>
        </p:nvSpPr>
        <p:spPr>
          <a:xfrm>
            <a:off x="188778" y="1358036"/>
            <a:ext cx="3997843" cy="523220"/>
          </a:xfrm>
          <a:prstGeom prst="rect">
            <a:avLst/>
          </a:prstGeom>
        </p:spPr>
        <p:txBody>
          <a:bodyPr wrap="square">
            <a:spAutoFit/>
          </a:bodyPr>
          <a:lstStyle/>
          <a:p>
            <a:pPr algn="just"/>
            <a:r>
              <a:rPr lang="en-US" sz="1400" dirty="0" smtClean="0">
                <a:latin typeface="Bell MT"/>
                <a:cs typeface="Bell MT"/>
              </a:rPr>
              <a:t>Some </a:t>
            </a:r>
            <a:r>
              <a:rPr lang="en-US" sz="1400" dirty="0">
                <a:latin typeface="Bell MT"/>
                <a:cs typeface="Bell MT"/>
              </a:rPr>
              <a:t>economic developments in the Niger Delta have caused violent </a:t>
            </a:r>
            <a:r>
              <a:rPr lang="en-US" sz="1400" b="1" dirty="0">
                <a:latin typeface="Bell MT"/>
                <a:cs typeface="Bell MT"/>
              </a:rPr>
              <a:t>conflicts</a:t>
            </a:r>
            <a:r>
              <a:rPr lang="en-US" sz="1400" dirty="0">
                <a:latin typeface="Bell MT"/>
                <a:cs typeface="Bell MT"/>
              </a:rPr>
              <a:t> with local people. </a:t>
            </a:r>
          </a:p>
        </p:txBody>
      </p:sp>
      <p:sp>
        <p:nvSpPr>
          <p:cNvPr id="9" name="Rectangle 8"/>
          <p:cNvSpPr/>
          <p:nvPr/>
        </p:nvSpPr>
        <p:spPr>
          <a:xfrm>
            <a:off x="188778" y="4114903"/>
            <a:ext cx="5250325" cy="954107"/>
          </a:xfrm>
          <a:prstGeom prst="rect">
            <a:avLst/>
          </a:prstGeom>
        </p:spPr>
        <p:txBody>
          <a:bodyPr wrap="square">
            <a:spAutoFit/>
          </a:bodyPr>
          <a:lstStyle/>
          <a:p>
            <a:pPr algn="just"/>
            <a:r>
              <a:rPr lang="en-US" sz="1400" dirty="0">
                <a:latin typeface="Bell MT"/>
                <a:cs typeface="Bell MT"/>
              </a:rPr>
              <a:t>Many oil spills in the Niger Delta have had disastrous impacts on freshwater and </a:t>
            </a:r>
            <a:r>
              <a:rPr lang="en-US" sz="1400" b="1" dirty="0">
                <a:latin typeface="Bell MT"/>
                <a:cs typeface="Bell MT"/>
              </a:rPr>
              <a:t>marine ecosystems</a:t>
            </a:r>
            <a:r>
              <a:rPr lang="en-US" sz="1400" dirty="0">
                <a:latin typeface="Bell MT"/>
                <a:cs typeface="Bell MT"/>
              </a:rPr>
              <a:t>. Oils spills can cause fires, sending carbon dioxide and other harmful gases into the atmosphere. They cause acid rain, which harms plants and aquatic ecosystems. </a:t>
            </a:r>
          </a:p>
        </p:txBody>
      </p:sp>
      <p:grpSp>
        <p:nvGrpSpPr>
          <p:cNvPr id="19" name="Group 18"/>
          <p:cNvGrpSpPr/>
          <p:nvPr/>
        </p:nvGrpSpPr>
        <p:grpSpPr>
          <a:xfrm>
            <a:off x="1135074" y="5180640"/>
            <a:ext cx="2900337" cy="1647381"/>
            <a:chOff x="-4413584" y="5122667"/>
            <a:chExt cx="2900337" cy="1647381"/>
          </a:xfrm>
        </p:grpSpPr>
        <p:pic>
          <p:nvPicPr>
            <p:cNvPr id="8" name="Picture 7"/>
            <p:cNvPicPr/>
            <p:nvPr/>
          </p:nvPicPr>
          <p:blipFill rotWithShape="1">
            <a:blip r:embed="rId3">
              <a:extLst>
                <a:ext uri="{28A0092B-C50C-407E-A947-70E740481C1C}">
                  <a14:useLocalDpi xmlns:a14="http://schemas.microsoft.com/office/drawing/2010/main" val="0"/>
                </a:ext>
              </a:extLst>
            </a:blip>
            <a:srcRect l="3629" t="4849" r="5034" b="8311"/>
            <a:stretch/>
          </p:blipFill>
          <p:spPr bwMode="auto">
            <a:xfrm>
              <a:off x="-4413584" y="5122667"/>
              <a:ext cx="2900337" cy="1448682"/>
            </a:xfrm>
            <a:prstGeom prst="rect">
              <a:avLst/>
            </a:prstGeom>
            <a:noFill/>
            <a:ln w="25400">
              <a:solidFill>
                <a:srgbClr val="FF6600"/>
              </a:solidFill>
            </a:ln>
          </p:spPr>
        </p:pic>
        <p:sp>
          <p:nvSpPr>
            <p:cNvPr id="7" name="Rounded Rectangle 6"/>
            <p:cNvSpPr/>
            <p:nvPr/>
          </p:nvSpPr>
          <p:spPr>
            <a:xfrm>
              <a:off x="-4150185" y="6409666"/>
              <a:ext cx="2351161" cy="360382"/>
            </a:xfrm>
            <a:prstGeom prst="roundRect">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Bell MT"/>
                  <a:cs typeface="Bell MT"/>
                </a:rPr>
                <a:t>The formation of acid rain</a:t>
              </a:r>
              <a:endParaRPr lang="en-US" sz="1400" dirty="0">
                <a:solidFill>
                  <a:schemeClr val="tx1"/>
                </a:solidFill>
                <a:latin typeface="Bell MT"/>
                <a:cs typeface="Bell MT"/>
              </a:endParaRPr>
            </a:p>
          </p:txBody>
        </p:sp>
      </p:grpSp>
      <p:grpSp>
        <p:nvGrpSpPr>
          <p:cNvPr id="21" name="Group 20"/>
          <p:cNvGrpSpPr/>
          <p:nvPr/>
        </p:nvGrpSpPr>
        <p:grpSpPr>
          <a:xfrm>
            <a:off x="5228579" y="1938050"/>
            <a:ext cx="2902865" cy="2015310"/>
            <a:chOff x="5206065" y="4546756"/>
            <a:chExt cx="2902865" cy="2015310"/>
          </a:xfrm>
        </p:grpSpPr>
        <p:pic>
          <p:nvPicPr>
            <p:cNvPr id="11" name="Picture 10"/>
            <p:cNvPicPr/>
            <p:nvPr/>
          </p:nvPicPr>
          <p:blipFill>
            <a:blip r:embed="rId4">
              <a:extLst>
                <a:ext uri="{28A0092B-C50C-407E-A947-70E740481C1C}">
                  <a14:useLocalDpi xmlns:a14="http://schemas.microsoft.com/office/drawing/2010/main" val="0"/>
                </a:ext>
              </a:extLst>
            </a:blip>
            <a:srcRect/>
            <a:stretch>
              <a:fillRect/>
            </a:stretch>
          </p:blipFill>
          <p:spPr bwMode="auto">
            <a:xfrm>
              <a:off x="5206065" y="4546756"/>
              <a:ext cx="2902865" cy="1785686"/>
            </a:xfrm>
            <a:prstGeom prst="rect">
              <a:avLst/>
            </a:prstGeom>
            <a:noFill/>
            <a:ln w="25400">
              <a:solidFill>
                <a:srgbClr val="FF6600"/>
              </a:solidFill>
            </a:ln>
          </p:spPr>
        </p:pic>
        <p:sp>
          <p:nvSpPr>
            <p:cNvPr id="12" name="Rounded Rectangle 11"/>
            <p:cNvSpPr/>
            <p:nvPr/>
          </p:nvSpPr>
          <p:spPr>
            <a:xfrm>
              <a:off x="5772876" y="6201684"/>
              <a:ext cx="1872687" cy="360382"/>
            </a:xfrm>
            <a:prstGeom prst="roundRect">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Bell MT"/>
                  <a:cs typeface="Bell MT"/>
                </a:rPr>
                <a:t>Mining in Nigeria</a:t>
              </a:r>
              <a:endParaRPr lang="en-US" sz="1400" dirty="0">
                <a:solidFill>
                  <a:schemeClr val="tx1"/>
                </a:solidFill>
                <a:latin typeface="Bell MT"/>
                <a:cs typeface="Bell MT"/>
              </a:endParaRPr>
            </a:p>
          </p:txBody>
        </p:sp>
      </p:grpSp>
      <p:sp>
        <p:nvSpPr>
          <p:cNvPr id="13" name="Rectangle 12"/>
          <p:cNvSpPr/>
          <p:nvPr/>
        </p:nvSpPr>
        <p:spPr>
          <a:xfrm>
            <a:off x="4625095" y="1269502"/>
            <a:ext cx="3940836" cy="523220"/>
          </a:xfrm>
          <a:prstGeom prst="rect">
            <a:avLst/>
          </a:prstGeom>
        </p:spPr>
        <p:txBody>
          <a:bodyPr wrap="square">
            <a:spAutoFit/>
          </a:bodyPr>
          <a:lstStyle/>
          <a:p>
            <a:pPr algn="just"/>
            <a:r>
              <a:rPr lang="en-US" sz="1400" dirty="0">
                <a:latin typeface="Bell MT"/>
                <a:cs typeface="Bell MT"/>
              </a:rPr>
              <a:t>Tin mining led to </a:t>
            </a:r>
            <a:r>
              <a:rPr lang="en-US" sz="1400" b="1" dirty="0">
                <a:latin typeface="Bell MT"/>
                <a:cs typeface="Bell MT"/>
              </a:rPr>
              <a:t>soil erosion</a:t>
            </a:r>
            <a:r>
              <a:rPr lang="en-US" sz="1400" dirty="0">
                <a:latin typeface="Bell MT"/>
                <a:cs typeface="Bell MT"/>
              </a:rPr>
              <a:t>. Local water supplies were also polluted with toxic chemicals. </a:t>
            </a:r>
          </a:p>
        </p:txBody>
      </p:sp>
      <p:grpSp>
        <p:nvGrpSpPr>
          <p:cNvPr id="20" name="Group 19"/>
          <p:cNvGrpSpPr/>
          <p:nvPr/>
        </p:nvGrpSpPr>
        <p:grpSpPr>
          <a:xfrm>
            <a:off x="863929" y="2079140"/>
            <a:ext cx="2731249" cy="1916746"/>
            <a:chOff x="3884609" y="1300958"/>
            <a:chExt cx="2731249" cy="1916746"/>
          </a:xfrm>
        </p:grpSpPr>
        <p:pic>
          <p:nvPicPr>
            <p:cNvPr id="16" name="Picture 15"/>
            <p:cNvPicPr/>
            <p:nvPr/>
          </p:nvPicPr>
          <p:blipFill>
            <a:blip r:embed="rId5">
              <a:extLst>
                <a:ext uri="{28A0092B-C50C-407E-A947-70E740481C1C}">
                  <a14:useLocalDpi xmlns:a14="http://schemas.microsoft.com/office/drawing/2010/main" val="0"/>
                </a:ext>
              </a:extLst>
            </a:blip>
            <a:srcRect/>
            <a:stretch>
              <a:fillRect/>
            </a:stretch>
          </p:blipFill>
          <p:spPr bwMode="auto">
            <a:xfrm>
              <a:off x="3884609" y="1300958"/>
              <a:ext cx="2731249" cy="1736555"/>
            </a:xfrm>
            <a:prstGeom prst="rect">
              <a:avLst/>
            </a:prstGeom>
            <a:noFill/>
            <a:ln w="25400">
              <a:solidFill>
                <a:srgbClr val="FF6600"/>
              </a:solidFill>
            </a:ln>
          </p:spPr>
        </p:pic>
        <p:sp>
          <p:nvSpPr>
            <p:cNvPr id="17" name="Rounded Rectangle 16"/>
            <p:cNvSpPr/>
            <p:nvPr/>
          </p:nvSpPr>
          <p:spPr>
            <a:xfrm>
              <a:off x="4084499" y="2857322"/>
              <a:ext cx="2376903" cy="360382"/>
            </a:xfrm>
            <a:prstGeom prst="roundRect">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Bell MT"/>
                  <a:cs typeface="Bell MT"/>
                </a:rPr>
                <a:t>Nigerians protest about Shell</a:t>
              </a:r>
              <a:endParaRPr lang="en-US" sz="1400" dirty="0">
                <a:solidFill>
                  <a:schemeClr val="tx1"/>
                </a:solidFill>
                <a:latin typeface="Bell MT"/>
                <a:cs typeface="Bell MT"/>
              </a:endParaRPr>
            </a:p>
          </p:txBody>
        </p:sp>
      </p:grpSp>
      <p:sp>
        <p:nvSpPr>
          <p:cNvPr id="22" name="TextBox 21"/>
          <p:cNvSpPr txBox="1"/>
          <p:nvPr/>
        </p:nvSpPr>
        <p:spPr>
          <a:xfrm>
            <a:off x="5516331" y="4063565"/>
            <a:ext cx="3467850" cy="2554545"/>
          </a:xfrm>
          <a:prstGeom prst="rect">
            <a:avLst/>
          </a:prstGeom>
          <a:noFill/>
          <a:ln>
            <a:solidFill>
              <a:srgbClr val="FF6600"/>
            </a:solidFill>
            <a:prstDash val="dash"/>
          </a:ln>
        </p:spPr>
        <p:txBody>
          <a:bodyPr wrap="square" rtlCol="0">
            <a:spAutoFit/>
          </a:bodyPr>
          <a:lstStyle/>
          <a:p>
            <a:pPr algn="just"/>
            <a:r>
              <a:rPr lang="en-US" sz="1600" i="1" u="sng" dirty="0" smtClean="0">
                <a:solidFill>
                  <a:srgbClr val="FF6600"/>
                </a:solidFill>
                <a:latin typeface="Bradley Hand Bold"/>
                <a:cs typeface="Bradley Hand Bold"/>
              </a:rPr>
              <a:t>Key words</a:t>
            </a:r>
          </a:p>
          <a:p>
            <a:pPr marL="285750" indent="-285750" algn="just">
              <a:buFont typeface="Wingdings" charset="2"/>
              <a:buChar char="ü"/>
            </a:pPr>
            <a:r>
              <a:rPr lang="en-US" sz="1600" b="1" dirty="0" smtClean="0">
                <a:solidFill>
                  <a:srgbClr val="FF6600"/>
                </a:solidFill>
                <a:latin typeface="Bradley Hand Bold"/>
                <a:cs typeface="Bradley Hand Bold"/>
              </a:rPr>
              <a:t>Extraction</a:t>
            </a:r>
            <a:r>
              <a:rPr lang="en-US" sz="1600" dirty="0" smtClean="0">
                <a:solidFill>
                  <a:srgbClr val="FF6600"/>
                </a:solidFill>
                <a:latin typeface="Bradley Hand Bold"/>
                <a:cs typeface="Bradley Hand Bold"/>
              </a:rPr>
              <a:t>- the process of taking resources from the ground. </a:t>
            </a:r>
          </a:p>
          <a:p>
            <a:pPr marL="285750" indent="-285750" algn="just">
              <a:buFont typeface="Wingdings" charset="2"/>
              <a:buChar char="ü"/>
            </a:pPr>
            <a:r>
              <a:rPr lang="en-US" sz="1600" dirty="0" smtClean="0">
                <a:solidFill>
                  <a:srgbClr val="FF6600"/>
                </a:solidFill>
                <a:latin typeface="Bradley Hand Bold"/>
                <a:cs typeface="Bradley Hand Bold"/>
              </a:rPr>
              <a:t>Conflict- a disagreement between two or more stakeholders.</a:t>
            </a:r>
          </a:p>
          <a:p>
            <a:pPr marL="285750" indent="-285750" algn="just">
              <a:buFont typeface="Wingdings" charset="2"/>
              <a:buChar char="ü"/>
            </a:pPr>
            <a:r>
              <a:rPr lang="en-US" sz="1600" dirty="0" smtClean="0">
                <a:solidFill>
                  <a:srgbClr val="FF6600"/>
                </a:solidFill>
                <a:latin typeface="Bradley Hand Bold"/>
                <a:cs typeface="Bradley Hand Bold"/>
              </a:rPr>
              <a:t>Soil erosion- when soil loses its fertility as a result of being left exposed. </a:t>
            </a:r>
          </a:p>
          <a:p>
            <a:pPr marL="285750" indent="-285750" algn="just">
              <a:buFont typeface="Wingdings" charset="2"/>
              <a:buChar char="ü"/>
            </a:pPr>
            <a:r>
              <a:rPr lang="en-US" sz="1600" dirty="0" smtClean="0">
                <a:solidFill>
                  <a:srgbClr val="FF6600"/>
                </a:solidFill>
                <a:latin typeface="Bradley Hand Bold"/>
                <a:cs typeface="Bradley Hand Bold"/>
              </a:rPr>
              <a:t>Marine ecosystem- a water ecosystem.</a:t>
            </a:r>
            <a:endParaRPr lang="en-US" sz="1600" dirty="0">
              <a:solidFill>
                <a:srgbClr val="FF6600"/>
              </a:solidFill>
              <a:latin typeface="Bradley Hand Bold"/>
              <a:cs typeface="Bradley Hand Bold"/>
            </a:endParaRPr>
          </a:p>
        </p:txBody>
      </p:sp>
    </p:spTree>
    <p:extLst>
      <p:ext uri="{BB962C8B-B14F-4D97-AF65-F5344CB8AC3E}">
        <p14:creationId xmlns:p14="http://schemas.microsoft.com/office/powerpoint/2010/main" val="1470518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ln w="12700">
                  <a:solidFill>
                    <a:srgbClr val="000000"/>
                  </a:solidFill>
                  <a:prstDash val="solid"/>
                </a:ln>
                <a:solidFill>
                  <a:schemeClr val="accent6">
                    <a:lumMod val="75000"/>
                  </a:schemeClr>
                </a:solidFill>
                <a:effectLst>
                  <a:outerShdw blurRad="41275" dist="20320" dir="1800000" algn="tl" rotWithShape="0">
                    <a:srgbClr val="000000">
                      <a:alpha val="40000"/>
                    </a:srgbClr>
                  </a:outerShdw>
                </a:effectLst>
                <a:latin typeface="Comic Sans MS"/>
                <a:cs typeface="Comic Sans MS"/>
              </a:rPr>
              <a:t>Water pollution and clean up </a:t>
            </a:r>
            <a:r>
              <a:rPr lang="en-GB" b="1" dirty="0">
                <a:ln w="12700">
                  <a:solidFill>
                    <a:srgbClr val="000000"/>
                  </a:solidFill>
                  <a:prstDash val="solid"/>
                </a:ln>
                <a:solidFill>
                  <a:schemeClr val="accent6">
                    <a:lumMod val="75000"/>
                  </a:schemeClr>
                </a:solidFill>
                <a:effectLst>
                  <a:outerShdw blurRad="41275" dist="20320" dir="1800000" algn="tl" rotWithShape="0">
                    <a:srgbClr val="000000">
                      <a:alpha val="40000"/>
                    </a:srgbClr>
                  </a:outerShdw>
                </a:effectLst>
                <a:latin typeface="Comic Sans MS"/>
                <a:cs typeface="Comic Sans MS"/>
              </a:rPr>
              <a:t/>
            </a:r>
            <a:br>
              <a:rPr lang="en-GB" b="1" dirty="0">
                <a:ln w="12700">
                  <a:solidFill>
                    <a:srgbClr val="000000"/>
                  </a:solidFill>
                  <a:prstDash val="solid"/>
                </a:ln>
                <a:solidFill>
                  <a:schemeClr val="accent6">
                    <a:lumMod val="75000"/>
                  </a:schemeClr>
                </a:solidFill>
                <a:effectLst>
                  <a:outerShdw blurRad="41275" dist="20320" dir="1800000" algn="tl" rotWithShape="0">
                    <a:srgbClr val="000000">
                      <a:alpha val="40000"/>
                    </a:srgbClr>
                  </a:outerShdw>
                </a:effectLst>
                <a:latin typeface="Comic Sans MS"/>
                <a:cs typeface="Comic Sans MS"/>
              </a:rPr>
            </a:br>
            <a:endParaRPr lang="en-US" dirty="0"/>
          </a:p>
        </p:txBody>
      </p:sp>
      <p:sp>
        <p:nvSpPr>
          <p:cNvPr id="3" name="Content Placeholder 2"/>
          <p:cNvSpPr>
            <a:spLocks noGrp="1"/>
          </p:cNvSpPr>
          <p:nvPr>
            <p:ph idx="1"/>
          </p:nvPr>
        </p:nvSpPr>
        <p:spPr>
          <a:xfrm>
            <a:off x="457200" y="1119554"/>
            <a:ext cx="8229600" cy="4525963"/>
          </a:xfrm>
        </p:spPr>
        <p:txBody>
          <a:bodyPr>
            <a:normAutofit fontScale="70000" lnSpcReduction="20000"/>
          </a:bodyPr>
          <a:lstStyle/>
          <a:p>
            <a:pPr marL="0" indent="0">
              <a:buNone/>
            </a:pPr>
            <a:r>
              <a:rPr lang="en-US" sz="3100" dirty="0" smtClean="0">
                <a:solidFill>
                  <a:srgbClr val="0070C0"/>
                </a:solidFill>
                <a:latin typeface="Bell MT" charset="0"/>
                <a:ea typeface="Bell MT" charset="0"/>
                <a:cs typeface="Bell MT" charset="0"/>
              </a:rPr>
              <a:t>Case study: Bodo</a:t>
            </a:r>
            <a:r>
              <a:rPr lang="en-US" sz="3100" dirty="0">
                <a:solidFill>
                  <a:srgbClr val="0070C0"/>
                </a:solidFill>
                <a:latin typeface="Bell MT" charset="0"/>
                <a:ea typeface="Bell MT" charset="0"/>
                <a:cs typeface="Bell MT" charset="0"/>
              </a:rPr>
              <a:t>, a fishing community in the Niger Delta</a:t>
            </a:r>
            <a:r>
              <a:rPr lang="en-US" sz="3100" dirty="0" smtClean="0">
                <a:latin typeface="Bell MT" charset="0"/>
                <a:ea typeface="Bell MT" charset="0"/>
                <a:cs typeface="Bell MT" charset="0"/>
              </a:rPr>
              <a:t>.</a:t>
            </a:r>
          </a:p>
          <a:p>
            <a:r>
              <a:rPr lang="en-US" sz="2100" dirty="0">
                <a:latin typeface="Bell MT" charset="0"/>
                <a:ea typeface="Bell MT" charset="0"/>
                <a:cs typeface="Bell MT" charset="0"/>
              </a:rPr>
              <a:t>L</a:t>
            </a:r>
            <a:r>
              <a:rPr lang="en-US" sz="2100" dirty="0" smtClean="0">
                <a:latin typeface="Bell MT" charset="0"/>
                <a:ea typeface="Bell MT" charset="0"/>
                <a:cs typeface="Bell MT" charset="0"/>
              </a:rPr>
              <a:t>ivelihoods </a:t>
            </a:r>
            <a:r>
              <a:rPr lang="en-US" sz="2100" dirty="0">
                <a:latin typeface="Bell MT" charset="0"/>
                <a:ea typeface="Bell MT" charset="0"/>
                <a:cs typeface="Bell MT" charset="0"/>
              </a:rPr>
              <a:t>had been devastated by two oil spills in 2008-09 that had been caused by corroded Shell </a:t>
            </a:r>
            <a:r>
              <a:rPr lang="en-US" sz="2100" dirty="0" smtClean="0">
                <a:latin typeface="Bell MT" charset="0"/>
                <a:ea typeface="Bell MT" charset="0"/>
                <a:cs typeface="Bell MT" charset="0"/>
              </a:rPr>
              <a:t>pipelines.</a:t>
            </a:r>
            <a:endParaRPr lang="en-US" sz="2100" dirty="0">
              <a:latin typeface="Bell MT" charset="0"/>
              <a:ea typeface="Bell MT" charset="0"/>
              <a:cs typeface="Bell MT" charset="0"/>
            </a:endParaRPr>
          </a:p>
          <a:p>
            <a:r>
              <a:rPr lang="en-US" sz="2100" dirty="0">
                <a:latin typeface="Bell MT" charset="0"/>
                <a:ea typeface="Bell MT" charset="0"/>
                <a:cs typeface="Bell MT" charset="0"/>
              </a:rPr>
              <a:t>The UN Environment </a:t>
            </a:r>
            <a:r>
              <a:rPr lang="en-US" sz="2100" dirty="0" err="1">
                <a:latin typeface="Bell MT" charset="0"/>
                <a:ea typeface="Bell MT" charset="0"/>
                <a:cs typeface="Bell MT" charset="0"/>
              </a:rPr>
              <a:t>Programme</a:t>
            </a:r>
            <a:r>
              <a:rPr lang="en-US" sz="2100" dirty="0">
                <a:latin typeface="Bell MT" charset="0"/>
                <a:ea typeface="Bell MT" charset="0"/>
                <a:cs typeface="Bell MT" charset="0"/>
              </a:rPr>
              <a:t> (</a:t>
            </a:r>
            <a:r>
              <a:rPr lang="en-US" sz="2100" dirty="0" err="1">
                <a:latin typeface="Bell MT" charset="0"/>
                <a:ea typeface="Bell MT" charset="0"/>
                <a:cs typeface="Bell MT" charset="0"/>
              </a:rPr>
              <a:t>Unep</a:t>
            </a:r>
            <a:r>
              <a:rPr lang="en-US" sz="2100" dirty="0">
                <a:latin typeface="Bell MT" charset="0"/>
                <a:ea typeface="Bell MT" charset="0"/>
                <a:cs typeface="Bell MT" charset="0"/>
              </a:rPr>
              <a:t>) has announced that Shell and other oil firms systematically contaminated a 1,000 </a:t>
            </a:r>
            <a:r>
              <a:rPr lang="en-US" sz="2100" dirty="0" err="1">
                <a:latin typeface="Bell MT" charset="0"/>
                <a:ea typeface="Bell MT" charset="0"/>
                <a:cs typeface="Bell MT" charset="0"/>
              </a:rPr>
              <a:t>sq</a:t>
            </a:r>
            <a:r>
              <a:rPr lang="en-US" sz="2100" dirty="0">
                <a:latin typeface="Bell MT" charset="0"/>
                <a:ea typeface="Bell MT" charset="0"/>
                <a:cs typeface="Bell MT" charset="0"/>
              </a:rPr>
              <a:t> km </a:t>
            </a:r>
            <a:r>
              <a:rPr lang="en-US" sz="2100" dirty="0" smtClean="0">
                <a:latin typeface="Bell MT" charset="0"/>
                <a:ea typeface="Bell MT" charset="0"/>
                <a:cs typeface="Bell MT" charset="0"/>
              </a:rPr>
              <a:t>area </a:t>
            </a:r>
            <a:r>
              <a:rPr lang="en-US" sz="2100" dirty="0">
                <a:latin typeface="Bell MT" charset="0"/>
                <a:ea typeface="Bell MT" charset="0"/>
                <a:cs typeface="Bell MT" charset="0"/>
              </a:rPr>
              <a:t>of </a:t>
            </a:r>
            <a:r>
              <a:rPr lang="en-US" sz="2100" dirty="0" err="1">
                <a:latin typeface="Bell MT" charset="0"/>
                <a:ea typeface="Bell MT" charset="0"/>
                <a:cs typeface="Bell MT" charset="0"/>
              </a:rPr>
              <a:t>Ogoniland</a:t>
            </a:r>
            <a:r>
              <a:rPr lang="en-US" sz="2100" dirty="0">
                <a:latin typeface="Bell MT" charset="0"/>
                <a:ea typeface="Bell MT" charset="0"/>
                <a:cs typeface="Bell MT" charset="0"/>
              </a:rPr>
              <a:t>, in the Niger delta, with disastrous consequences for human health and wildlife.</a:t>
            </a:r>
            <a:endParaRPr lang="en-US" sz="2100" dirty="0" smtClean="0">
              <a:latin typeface="Bell MT" charset="0"/>
              <a:ea typeface="Bell MT" charset="0"/>
              <a:cs typeface="Bell MT" charset="0"/>
            </a:endParaRPr>
          </a:p>
          <a:p>
            <a:r>
              <a:rPr lang="en-US" sz="2100" dirty="0" smtClean="0">
                <a:latin typeface="Bell MT" charset="0"/>
                <a:ea typeface="Bell MT" charset="0"/>
                <a:cs typeface="Bell MT" charset="0"/>
              </a:rPr>
              <a:t>Heavy </a:t>
            </a:r>
            <a:r>
              <a:rPr lang="en-US" sz="2100" dirty="0">
                <a:latin typeface="Bell MT" charset="0"/>
                <a:ea typeface="Bell MT" charset="0"/>
                <a:cs typeface="Bell MT" charset="0"/>
              </a:rPr>
              <a:t>contamination of land and underground water courses, sometimes more than 40 years after oil was spilled.</a:t>
            </a:r>
          </a:p>
          <a:p>
            <a:r>
              <a:rPr lang="en-US" sz="2100" dirty="0" smtClean="0">
                <a:latin typeface="Bell MT" charset="0"/>
                <a:ea typeface="Bell MT" charset="0"/>
                <a:cs typeface="Bell MT" charset="0"/>
              </a:rPr>
              <a:t>Community </a:t>
            </a:r>
            <a:r>
              <a:rPr lang="en-US" sz="2100" dirty="0">
                <a:latin typeface="Bell MT" charset="0"/>
                <a:ea typeface="Bell MT" charset="0"/>
                <a:cs typeface="Bell MT" charset="0"/>
              </a:rPr>
              <a:t>drinking water with dangerous concentrations of benzene and other pollutants.</a:t>
            </a:r>
          </a:p>
          <a:p>
            <a:r>
              <a:rPr lang="en-US" sz="2100" dirty="0">
                <a:latin typeface="Bell MT" charset="0"/>
                <a:ea typeface="Bell MT" charset="0"/>
                <a:cs typeface="Bell MT" charset="0"/>
              </a:rPr>
              <a:t>Soil contamination more than five </a:t>
            </a:r>
            <a:r>
              <a:rPr lang="en-US" sz="2100" dirty="0" err="1">
                <a:latin typeface="Bell MT" charset="0"/>
                <a:ea typeface="Bell MT" charset="0"/>
                <a:cs typeface="Bell MT" charset="0"/>
              </a:rPr>
              <a:t>metres</a:t>
            </a:r>
            <a:r>
              <a:rPr lang="en-US" sz="2100" dirty="0">
                <a:latin typeface="Bell MT" charset="0"/>
                <a:ea typeface="Bell MT" charset="0"/>
                <a:cs typeface="Bell MT" charset="0"/>
              </a:rPr>
              <a:t> deep in many areas studied</a:t>
            </a:r>
            <a:r>
              <a:rPr lang="en-US" sz="2100" dirty="0" smtClean="0">
                <a:latin typeface="Bell MT" charset="0"/>
                <a:ea typeface="Bell MT" charset="0"/>
                <a:cs typeface="Bell MT" charset="0"/>
              </a:rPr>
              <a:t>.</a:t>
            </a:r>
          </a:p>
          <a:p>
            <a:r>
              <a:rPr lang="en-US" sz="2100" dirty="0">
                <a:latin typeface="Bell MT" charset="0"/>
                <a:ea typeface="Bell MT" charset="0"/>
                <a:cs typeface="Bell MT" charset="0"/>
              </a:rPr>
              <a:t>• Water coated with hydrocarbons more than 1,000 times the level allowed by Nigerian drinking water standards</a:t>
            </a:r>
            <a:r>
              <a:rPr lang="en-US" sz="2100" dirty="0" smtClean="0">
                <a:latin typeface="Bell MT" charset="0"/>
                <a:ea typeface="Bell MT" charset="0"/>
                <a:cs typeface="Bell MT" charset="0"/>
              </a:rPr>
              <a:t>.</a:t>
            </a:r>
          </a:p>
          <a:p>
            <a:r>
              <a:rPr lang="en-US" sz="2100" dirty="0" smtClean="0">
                <a:latin typeface="Bell MT" charset="0"/>
                <a:ea typeface="Bell MT" charset="0"/>
                <a:cs typeface="Bell MT" charset="0"/>
              </a:rPr>
              <a:t>Impacting primary industries (such as fishing and farming) for local </a:t>
            </a:r>
            <a:r>
              <a:rPr lang="en-US" sz="2100" dirty="0" err="1" smtClean="0">
                <a:latin typeface="Bell MT" charset="0"/>
                <a:ea typeface="Bell MT" charset="0"/>
                <a:cs typeface="Bell MT" charset="0"/>
              </a:rPr>
              <a:t>communites</a:t>
            </a:r>
            <a:r>
              <a:rPr lang="en-US" sz="2100" dirty="0" smtClean="0">
                <a:latin typeface="Bell MT" charset="0"/>
                <a:ea typeface="Bell MT" charset="0"/>
                <a:cs typeface="Bell MT" charset="0"/>
              </a:rPr>
              <a:t>.</a:t>
            </a:r>
            <a:r>
              <a:rPr lang="en-US" sz="2000" dirty="0">
                <a:latin typeface="Bell MT" charset="0"/>
                <a:ea typeface="Bell MT" charset="0"/>
                <a:cs typeface="Bell MT" charset="0"/>
              </a:rPr>
              <a:t/>
            </a:r>
            <a:br>
              <a:rPr lang="en-US" sz="2000" dirty="0">
                <a:latin typeface="Bell MT" charset="0"/>
                <a:ea typeface="Bell MT" charset="0"/>
                <a:cs typeface="Bell MT" charset="0"/>
              </a:rPr>
            </a:br>
            <a:r>
              <a:rPr lang="en-US" sz="2000" dirty="0">
                <a:latin typeface="Bell MT" charset="0"/>
                <a:ea typeface="Bell MT" charset="0"/>
                <a:cs typeface="Bell MT" charset="0"/>
                <a:hlinkClick r:id="rId2"/>
              </a:rPr>
              <a:t>https://www.theguardian.com/environment/2011/aug/04/niger-delta-oil-spill-clean-up-un</a:t>
            </a:r>
            <a:endParaRPr lang="en-US" sz="2000" dirty="0" smtClean="0">
              <a:latin typeface="Bell MT" charset="0"/>
              <a:ea typeface="Bell MT" charset="0"/>
              <a:cs typeface="Bell MT" charset="0"/>
            </a:endParaRPr>
          </a:p>
          <a:p>
            <a:pPr marL="0" indent="0">
              <a:buNone/>
            </a:pPr>
            <a:r>
              <a:rPr lang="en-US" sz="3100" dirty="0" smtClean="0">
                <a:solidFill>
                  <a:srgbClr val="0070C0"/>
                </a:solidFill>
                <a:latin typeface="Bell MT" charset="0"/>
                <a:ea typeface="Bell MT" charset="0"/>
                <a:cs typeface="Bell MT" charset="0"/>
              </a:rPr>
              <a:t>What is being done to clean it up? </a:t>
            </a:r>
          </a:p>
          <a:p>
            <a:pPr marL="0" indent="0">
              <a:buNone/>
            </a:pPr>
            <a:r>
              <a:rPr lang="en-US" sz="2000" dirty="0" smtClean="0">
                <a:solidFill>
                  <a:srgbClr val="0070C0"/>
                </a:solidFill>
                <a:latin typeface="Bell MT" charset="0"/>
                <a:ea typeface="Bell MT" charset="0"/>
                <a:cs typeface="Bell MT" charset="0"/>
              </a:rPr>
              <a:t>The UNEP </a:t>
            </a:r>
            <a:r>
              <a:rPr lang="en-US" sz="2000" dirty="0">
                <a:latin typeface="Bell MT" charset="0"/>
                <a:ea typeface="Bell MT" charset="0"/>
                <a:cs typeface="Bell MT" charset="0"/>
              </a:rPr>
              <a:t>calls for a clean-up fund of $1bn </a:t>
            </a:r>
            <a:r>
              <a:rPr lang="en-US" sz="2000" dirty="0" smtClean="0">
                <a:latin typeface="Bell MT" charset="0"/>
                <a:ea typeface="Bell MT" charset="0"/>
                <a:cs typeface="Bell MT" charset="0"/>
              </a:rPr>
              <a:t>for </a:t>
            </a:r>
            <a:r>
              <a:rPr lang="en-US" sz="2000" dirty="0">
                <a:latin typeface="Bell MT" charset="0"/>
                <a:ea typeface="Bell MT" charset="0"/>
                <a:cs typeface="Bell MT" charset="0"/>
              </a:rPr>
              <a:t>spills in </a:t>
            </a:r>
            <a:r>
              <a:rPr lang="en-US" sz="2000" dirty="0" err="1" smtClean="0">
                <a:latin typeface="Bell MT" charset="0"/>
                <a:ea typeface="Bell MT" charset="0"/>
                <a:cs typeface="Bell MT" charset="0"/>
              </a:rPr>
              <a:t>Ogoniland</a:t>
            </a:r>
            <a:r>
              <a:rPr lang="en-US" sz="2000" dirty="0" smtClean="0">
                <a:latin typeface="Bell MT" charset="0"/>
                <a:ea typeface="Bell MT" charset="0"/>
                <a:cs typeface="Bell MT" charset="0"/>
              </a:rPr>
              <a:t> (where the Bodo community is), </a:t>
            </a:r>
            <a:r>
              <a:rPr lang="en-US" sz="2000" dirty="0">
                <a:latin typeface="Bell MT" charset="0"/>
                <a:ea typeface="Bell MT" charset="0"/>
                <a:cs typeface="Bell MT" charset="0"/>
              </a:rPr>
              <a:t>and says it will take 25-30 years to restore the environment. Much of the funding for the clean-up is expected to come from the oil companies.</a:t>
            </a:r>
            <a:endParaRPr lang="en-US" sz="2000" dirty="0" smtClean="0">
              <a:solidFill>
                <a:srgbClr val="0070C0"/>
              </a:solidFill>
              <a:latin typeface="Bell MT" charset="0"/>
              <a:ea typeface="Bell MT" charset="0"/>
              <a:cs typeface="Bell MT" charset="0"/>
            </a:endParaRPr>
          </a:p>
          <a:p>
            <a:r>
              <a:rPr lang="en-US" sz="2000" dirty="0">
                <a:latin typeface="Bell MT" charset="0"/>
                <a:ea typeface="Bell MT" charset="0"/>
                <a:cs typeface="Bell MT" charset="0"/>
                <a:hlinkClick r:id="rId3"/>
              </a:rPr>
              <a:t>http://www.aljazeera.com/news/2017/10/nigeria-oil-spills-shell-begins-clean-up-10-year-delay-171031113023508.html</a:t>
            </a:r>
            <a:endParaRPr lang="en-US" sz="2000" dirty="0">
              <a:latin typeface="Bell MT" charset="0"/>
              <a:ea typeface="Bell MT" charset="0"/>
              <a:cs typeface="Bell MT" charset="0"/>
            </a:endParaRPr>
          </a:p>
        </p:txBody>
      </p:sp>
    </p:spTree>
    <p:extLst>
      <p:ext uri="{BB962C8B-B14F-4D97-AF65-F5344CB8AC3E}">
        <p14:creationId xmlns:p14="http://schemas.microsoft.com/office/powerpoint/2010/main" val="969122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3"/>
          <a:stretch>
            <a:fillRect/>
          </a:stretch>
        </p:blipFill>
        <p:spPr>
          <a:xfrm>
            <a:off x="5417670" y="523657"/>
            <a:ext cx="1265372" cy="3141823"/>
          </a:xfrm>
          <a:prstGeom prst="rect">
            <a:avLst/>
          </a:prstGeom>
        </p:spPr>
      </p:pic>
      <p:pic>
        <p:nvPicPr>
          <p:cNvPr id="42" name="Picture 41"/>
          <p:cNvPicPr>
            <a:picLocks noChangeAspect="1"/>
          </p:cNvPicPr>
          <p:nvPr/>
        </p:nvPicPr>
        <p:blipFill>
          <a:blip r:embed="rId3"/>
          <a:stretch>
            <a:fillRect/>
          </a:stretch>
        </p:blipFill>
        <p:spPr>
          <a:xfrm>
            <a:off x="3908671" y="482408"/>
            <a:ext cx="1265372" cy="3141823"/>
          </a:xfrm>
          <a:prstGeom prst="rect">
            <a:avLst/>
          </a:prstGeom>
        </p:spPr>
      </p:pic>
      <p:pic>
        <p:nvPicPr>
          <p:cNvPr id="41" name="Picture 40"/>
          <p:cNvPicPr>
            <a:picLocks noChangeAspect="1"/>
          </p:cNvPicPr>
          <p:nvPr/>
        </p:nvPicPr>
        <p:blipFill>
          <a:blip r:embed="rId3"/>
          <a:stretch>
            <a:fillRect/>
          </a:stretch>
        </p:blipFill>
        <p:spPr>
          <a:xfrm>
            <a:off x="2338105" y="517565"/>
            <a:ext cx="1265372" cy="3141823"/>
          </a:xfrm>
          <a:prstGeom prst="rect">
            <a:avLst/>
          </a:prstGeom>
        </p:spPr>
      </p:pic>
      <p:pic>
        <p:nvPicPr>
          <p:cNvPr id="40" name="Picture 39"/>
          <p:cNvPicPr>
            <a:picLocks noChangeAspect="1"/>
          </p:cNvPicPr>
          <p:nvPr/>
        </p:nvPicPr>
        <p:blipFill>
          <a:blip r:embed="rId3"/>
          <a:stretch>
            <a:fillRect/>
          </a:stretch>
        </p:blipFill>
        <p:spPr>
          <a:xfrm>
            <a:off x="821126" y="568574"/>
            <a:ext cx="1265372" cy="3141823"/>
          </a:xfrm>
          <a:prstGeom prst="rect">
            <a:avLst/>
          </a:prstGeom>
        </p:spPr>
      </p:pic>
      <p:sp>
        <p:nvSpPr>
          <p:cNvPr id="31" name="Rectangle 30"/>
          <p:cNvSpPr/>
          <p:nvPr/>
        </p:nvSpPr>
        <p:spPr>
          <a:xfrm>
            <a:off x="2749113" y="517565"/>
            <a:ext cx="422972" cy="584776"/>
          </a:xfrm>
          <a:prstGeom prst="rect">
            <a:avLst/>
          </a:prstGeom>
          <a:noFill/>
        </p:spPr>
        <p:txBody>
          <a:bodyPr wrap="square" lIns="91440" tIns="45720" rIns="91440" bIns="45720">
            <a:spAutoFit/>
          </a:bodyPr>
          <a:lstStyle/>
          <a:p>
            <a:pPr algn="ctr"/>
            <a:r>
              <a:rPr lang="en-GB" sz="3200" b="1" dirty="0" smtClean="0">
                <a:ln w="12700">
                  <a:solidFill>
                    <a:srgbClr val="000000"/>
                  </a:solidFill>
                  <a:prstDash val="solid"/>
                </a:ln>
                <a:solidFill>
                  <a:srgbClr val="3195AE"/>
                </a:solidFill>
                <a:effectLst>
                  <a:outerShdw blurRad="41275" dist="20320" dir="1800000" algn="tl" rotWithShape="0">
                    <a:srgbClr val="000000">
                      <a:alpha val="40000"/>
                    </a:srgbClr>
                  </a:outerShdw>
                </a:effectLst>
              </a:rPr>
              <a:t>8</a:t>
            </a:r>
            <a:endParaRPr lang="en-GB" sz="3200" b="1" cap="none" spc="0" dirty="0">
              <a:ln w="12700">
                <a:solidFill>
                  <a:srgbClr val="000000"/>
                </a:solidFill>
                <a:prstDash val="solid"/>
              </a:ln>
              <a:solidFill>
                <a:srgbClr val="3195AE"/>
              </a:solidFill>
              <a:effectLst>
                <a:outerShdw blurRad="41275" dist="20320" dir="1800000" algn="tl" rotWithShape="0">
                  <a:srgbClr val="000000">
                    <a:alpha val="40000"/>
                  </a:srgbClr>
                </a:outerShdw>
              </a:effectLst>
            </a:endParaRPr>
          </a:p>
        </p:txBody>
      </p:sp>
      <p:sp>
        <p:nvSpPr>
          <p:cNvPr id="32" name="Rectangle 31"/>
          <p:cNvSpPr/>
          <p:nvPr/>
        </p:nvSpPr>
        <p:spPr>
          <a:xfrm>
            <a:off x="4308578" y="491973"/>
            <a:ext cx="422972" cy="584776"/>
          </a:xfrm>
          <a:prstGeom prst="rect">
            <a:avLst/>
          </a:prstGeom>
          <a:noFill/>
        </p:spPr>
        <p:txBody>
          <a:bodyPr wrap="square" lIns="91440" tIns="45720" rIns="91440" bIns="45720">
            <a:spAutoFit/>
          </a:bodyPr>
          <a:lstStyle/>
          <a:p>
            <a:pPr algn="ctr"/>
            <a:r>
              <a:rPr lang="en-GB" sz="3200" b="1" dirty="0" smtClean="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rPr>
              <a:t>9</a:t>
            </a:r>
            <a:endParaRPr lang="en-GB" sz="3200" b="1" cap="none" spc="0"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
        <p:nvSpPr>
          <p:cNvPr id="33" name="Rectangle 32"/>
          <p:cNvSpPr/>
          <p:nvPr/>
        </p:nvSpPr>
        <p:spPr>
          <a:xfrm>
            <a:off x="5654936" y="515850"/>
            <a:ext cx="763753" cy="584776"/>
          </a:xfrm>
          <a:prstGeom prst="rect">
            <a:avLst/>
          </a:prstGeom>
          <a:noFill/>
        </p:spPr>
        <p:txBody>
          <a:bodyPr wrap="square" lIns="91440" tIns="45720" rIns="91440" bIns="45720">
            <a:spAutoFit/>
          </a:bodyPr>
          <a:lstStyle/>
          <a:p>
            <a:pPr algn="ctr"/>
            <a:r>
              <a:rPr lang="en-GB" sz="3200" b="1" dirty="0" smtClean="0">
                <a:ln w="12700">
                  <a:solidFill>
                    <a:srgbClr val="000000"/>
                  </a:solidFill>
                  <a:prstDash val="solid"/>
                </a:ln>
                <a:solidFill>
                  <a:srgbClr val="F45FE4"/>
                </a:solidFill>
                <a:effectLst>
                  <a:outerShdw blurRad="41275" dist="20320" dir="1800000" algn="tl" rotWithShape="0">
                    <a:srgbClr val="000000">
                      <a:alpha val="40000"/>
                    </a:srgbClr>
                  </a:outerShdw>
                </a:effectLst>
              </a:rPr>
              <a:t>10</a:t>
            </a:r>
            <a:endParaRPr lang="en-GB" sz="3200" b="1" cap="none" spc="0" dirty="0">
              <a:ln w="12700">
                <a:solidFill>
                  <a:srgbClr val="000000"/>
                </a:solidFill>
                <a:prstDash val="solid"/>
              </a:ln>
              <a:solidFill>
                <a:srgbClr val="F45FE4"/>
              </a:solidFill>
              <a:effectLst>
                <a:outerShdw blurRad="41275" dist="20320" dir="1800000" algn="tl" rotWithShape="0">
                  <a:srgbClr val="000000">
                    <a:alpha val="40000"/>
                  </a:srgbClr>
                </a:outerShdw>
              </a:effectLst>
            </a:endParaRPr>
          </a:p>
        </p:txBody>
      </p:sp>
      <p:grpSp>
        <p:nvGrpSpPr>
          <p:cNvPr id="35" name="Group 34"/>
          <p:cNvGrpSpPr/>
          <p:nvPr/>
        </p:nvGrpSpPr>
        <p:grpSpPr>
          <a:xfrm>
            <a:off x="919655" y="575714"/>
            <a:ext cx="5640552" cy="5439922"/>
            <a:chOff x="906655" y="-19079"/>
            <a:chExt cx="6451309" cy="6034714"/>
          </a:xfrm>
        </p:grpSpPr>
        <p:pic>
          <p:nvPicPr>
            <p:cNvPr id="5" name="Picture 4"/>
            <p:cNvPicPr>
              <a:picLocks noChangeAspect="1"/>
            </p:cNvPicPr>
            <p:nvPr/>
          </p:nvPicPr>
          <p:blipFill>
            <a:blip r:embed="rId3"/>
            <a:stretch>
              <a:fillRect/>
            </a:stretch>
          </p:blipFill>
          <p:spPr>
            <a:xfrm>
              <a:off x="5142642" y="1242485"/>
              <a:ext cx="1447253" cy="3485345"/>
            </a:xfrm>
            <a:prstGeom prst="rect">
              <a:avLst/>
            </a:prstGeom>
          </p:spPr>
        </p:pic>
        <p:pic>
          <p:nvPicPr>
            <p:cNvPr id="7" name="Picture 6"/>
            <p:cNvPicPr>
              <a:picLocks noChangeAspect="1"/>
            </p:cNvPicPr>
            <p:nvPr/>
          </p:nvPicPr>
          <p:blipFill>
            <a:blip r:embed="rId3"/>
            <a:stretch>
              <a:fillRect/>
            </a:stretch>
          </p:blipFill>
          <p:spPr>
            <a:xfrm>
              <a:off x="3414733" y="1242485"/>
              <a:ext cx="1447253" cy="3485345"/>
            </a:xfrm>
            <a:prstGeom prst="rect">
              <a:avLst/>
            </a:prstGeom>
          </p:spPr>
        </p:pic>
        <p:pic>
          <p:nvPicPr>
            <p:cNvPr id="10" name="Picture 9"/>
            <p:cNvPicPr>
              <a:picLocks noChangeAspect="1"/>
            </p:cNvPicPr>
            <p:nvPr/>
          </p:nvPicPr>
          <p:blipFill>
            <a:blip r:embed="rId3"/>
            <a:stretch>
              <a:fillRect/>
            </a:stretch>
          </p:blipFill>
          <p:spPr>
            <a:xfrm>
              <a:off x="1598359" y="1242485"/>
              <a:ext cx="1447253" cy="3485345"/>
            </a:xfrm>
            <a:prstGeom prst="rect">
              <a:avLst/>
            </a:prstGeom>
          </p:spPr>
        </p:pic>
        <p:pic>
          <p:nvPicPr>
            <p:cNvPr id="12" name="Picture 11"/>
            <p:cNvPicPr>
              <a:picLocks noChangeAspect="1"/>
            </p:cNvPicPr>
            <p:nvPr/>
          </p:nvPicPr>
          <p:blipFill>
            <a:blip r:embed="rId3"/>
            <a:stretch>
              <a:fillRect/>
            </a:stretch>
          </p:blipFill>
          <p:spPr>
            <a:xfrm>
              <a:off x="4250818" y="2575983"/>
              <a:ext cx="1447253" cy="3439652"/>
            </a:xfrm>
            <a:prstGeom prst="rect">
              <a:avLst/>
            </a:prstGeom>
          </p:spPr>
        </p:pic>
        <p:pic>
          <p:nvPicPr>
            <p:cNvPr id="13" name="Picture 12"/>
            <p:cNvPicPr>
              <a:picLocks noChangeAspect="1"/>
            </p:cNvPicPr>
            <p:nvPr/>
          </p:nvPicPr>
          <p:blipFill>
            <a:blip r:embed="rId3"/>
            <a:stretch>
              <a:fillRect/>
            </a:stretch>
          </p:blipFill>
          <p:spPr>
            <a:xfrm>
              <a:off x="2487088" y="2575983"/>
              <a:ext cx="1447253" cy="3439652"/>
            </a:xfrm>
            <a:prstGeom prst="rect">
              <a:avLst/>
            </a:prstGeom>
          </p:spPr>
        </p:pic>
        <p:sp>
          <p:nvSpPr>
            <p:cNvPr id="15" name="Rectangle 14"/>
            <p:cNvSpPr/>
            <p:nvPr/>
          </p:nvSpPr>
          <p:spPr>
            <a:xfrm>
              <a:off x="6239808" y="1669303"/>
              <a:ext cx="1118156" cy="810916"/>
            </a:xfrm>
            <a:prstGeom prst="rect">
              <a:avLst/>
            </a:prstGeom>
            <a:noFill/>
          </p:spPr>
          <p:txBody>
            <a:bodyPr wrap="none" lIns="91440" tIns="45720" rIns="91440" bIns="45720">
              <a:prstTxWarp prst="textDeflateInflate">
                <a:avLst/>
              </a:prstTxWarp>
              <a:spAutoFit/>
            </a:bodyPr>
            <a:lstStyle/>
            <a:p>
              <a:pPr algn="ctr"/>
              <a:r>
                <a:rPr lang="en-GB" sz="7200" b="1" dirty="0" smtClean="0">
                  <a:ln w="12700">
                    <a:solidFill>
                      <a:srgbClr val="000000"/>
                    </a:solidFill>
                    <a:prstDash val="solid"/>
                  </a:ln>
                  <a:solidFill>
                    <a:srgbClr val="F45FE4"/>
                  </a:solidFill>
                  <a:effectLst>
                    <a:outerShdw blurRad="41275" dist="20320" dir="1800000" algn="tl" rotWithShape="0">
                      <a:srgbClr val="000000">
                        <a:alpha val="40000"/>
                      </a:srgbClr>
                    </a:outerShdw>
                  </a:effectLst>
                </a:rPr>
                <a:t>Increase in</a:t>
              </a:r>
            </a:p>
            <a:p>
              <a:pPr algn="ctr"/>
              <a:r>
                <a:rPr lang="en-GB" sz="7200" b="1" cap="none" spc="0" dirty="0" smtClean="0">
                  <a:ln w="12700">
                    <a:solidFill>
                      <a:srgbClr val="000000"/>
                    </a:solidFill>
                    <a:prstDash val="solid"/>
                  </a:ln>
                  <a:solidFill>
                    <a:srgbClr val="F45FE4"/>
                  </a:solidFill>
                  <a:effectLst>
                    <a:outerShdw blurRad="41275" dist="20320" dir="1800000" algn="tl" rotWithShape="0">
                      <a:srgbClr val="000000">
                        <a:alpha val="40000"/>
                      </a:srgbClr>
                    </a:outerShdw>
                  </a:effectLst>
                </a:rPr>
                <a:t>taxes</a:t>
              </a:r>
              <a:endParaRPr lang="en-GB" sz="7200" b="1" cap="none" spc="0" dirty="0">
                <a:ln w="12700">
                  <a:solidFill>
                    <a:srgbClr val="000000"/>
                  </a:solidFill>
                  <a:prstDash val="solid"/>
                </a:ln>
                <a:solidFill>
                  <a:srgbClr val="F45FE4"/>
                </a:solidFill>
                <a:effectLst>
                  <a:outerShdw blurRad="41275" dist="20320" dir="1800000" algn="tl" rotWithShape="0">
                    <a:srgbClr val="000000">
                      <a:alpha val="40000"/>
                    </a:srgbClr>
                  </a:outerShdw>
                </a:effectLst>
              </a:endParaRPr>
            </a:p>
          </p:txBody>
        </p:sp>
        <p:sp>
          <p:nvSpPr>
            <p:cNvPr id="16" name="Rectangle 15"/>
            <p:cNvSpPr/>
            <p:nvPr/>
          </p:nvSpPr>
          <p:spPr>
            <a:xfrm>
              <a:off x="5384002" y="2826409"/>
              <a:ext cx="1042329" cy="1263870"/>
            </a:xfrm>
            <a:prstGeom prst="rect">
              <a:avLst/>
            </a:prstGeom>
            <a:noFill/>
          </p:spPr>
          <p:txBody>
            <a:bodyPr wrap="none" lIns="91440" tIns="45720" rIns="91440" bIns="45720">
              <a:prstTxWarp prst="textDeflateInflate">
                <a:avLst>
                  <a:gd name="adj" fmla="val 35000"/>
                </a:avLst>
              </a:prstTxWarp>
              <a:spAutoFit/>
            </a:bodyPr>
            <a:lstStyle/>
            <a:p>
              <a:pPr algn="ctr"/>
              <a:r>
                <a:rPr lang="en-GB" sz="7200" b="1" dirty="0" smtClean="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rPr>
                <a:t>Improved </a:t>
              </a:r>
            </a:p>
            <a:p>
              <a:pPr algn="ctr"/>
              <a:r>
                <a:rPr lang="en-GB" sz="7200" b="1" cap="none" spc="0" dirty="0" smtClean="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rPr>
                <a:t>facilities</a:t>
              </a:r>
              <a:endParaRPr lang="en-GB" sz="7200" b="1" cap="none" spc="0" dirty="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endParaRPr>
            </a:p>
          </p:txBody>
        </p:sp>
        <p:sp>
          <p:nvSpPr>
            <p:cNvPr id="17" name="Rectangle 16"/>
            <p:cNvSpPr/>
            <p:nvPr/>
          </p:nvSpPr>
          <p:spPr>
            <a:xfrm>
              <a:off x="4535677" y="4042241"/>
              <a:ext cx="1026584" cy="810916"/>
            </a:xfrm>
            <a:prstGeom prst="rect">
              <a:avLst/>
            </a:prstGeom>
            <a:noFill/>
          </p:spPr>
          <p:txBody>
            <a:bodyPr wrap="none" lIns="91440" tIns="45720" rIns="91440" bIns="45720">
              <a:prstTxWarp prst="textDeflateInflate">
                <a:avLst/>
              </a:prstTxWarp>
              <a:spAutoFit/>
            </a:bodyPr>
            <a:lstStyle/>
            <a:p>
              <a:pPr algn="ctr"/>
              <a:r>
                <a:rPr lang="en-GB" sz="7200" b="1" cap="none" spc="0" dirty="0" smtClean="0">
                  <a:ln w="12700">
                    <a:solidFill>
                      <a:srgbClr val="000000"/>
                    </a:solidFill>
                    <a:prstDash val="solid"/>
                  </a:ln>
                  <a:solidFill>
                    <a:srgbClr val="FF0000"/>
                  </a:solidFill>
                  <a:effectLst>
                    <a:outerShdw blurRad="41275" dist="20320" dir="1800000" algn="tl" rotWithShape="0">
                      <a:srgbClr val="000000">
                        <a:alpha val="40000"/>
                      </a:srgbClr>
                    </a:outerShdw>
                  </a:effectLst>
                </a:rPr>
                <a:t>Rise in </a:t>
              </a:r>
            </a:p>
            <a:p>
              <a:pPr algn="ctr"/>
              <a:r>
                <a:rPr lang="en-GB" sz="7200" b="1" cap="none" spc="0" dirty="0" smtClean="0">
                  <a:ln w="12700">
                    <a:solidFill>
                      <a:srgbClr val="000000"/>
                    </a:solidFill>
                    <a:prstDash val="solid"/>
                  </a:ln>
                  <a:solidFill>
                    <a:srgbClr val="FF0000"/>
                  </a:solidFill>
                  <a:effectLst>
                    <a:outerShdw blurRad="41275" dist="20320" dir="1800000" algn="tl" rotWithShape="0">
                      <a:srgbClr val="000000">
                        <a:alpha val="40000"/>
                      </a:srgbClr>
                    </a:outerShdw>
                  </a:effectLst>
                </a:rPr>
                <a:t>GNI</a:t>
              </a:r>
              <a:endParaRPr lang="en-GB" sz="7200" b="1" cap="none" spc="0" dirty="0">
                <a:ln w="12700">
                  <a:solidFill>
                    <a:srgbClr val="000000"/>
                  </a:solidFill>
                  <a:prstDash val="solid"/>
                </a:ln>
                <a:solidFill>
                  <a:srgbClr val="FF0000"/>
                </a:solidFill>
                <a:effectLst>
                  <a:outerShdw blurRad="41275" dist="20320" dir="1800000" algn="tl" rotWithShape="0">
                    <a:srgbClr val="000000">
                      <a:alpha val="40000"/>
                    </a:srgbClr>
                  </a:outerShdw>
                </a:effectLst>
              </a:endParaRPr>
            </a:p>
          </p:txBody>
        </p:sp>
        <p:sp>
          <p:nvSpPr>
            <p:cNvPr id="19" name="Rectangle 18"/>
            <p:cNvSpPr/>
            <p:nvPr/>
          </p:nvSpPr>
          <p:spPr>
            <a:xfrm>
              <a:off x="1808689" y="2859237"/>
              <a:ext cx="1026584" cy="1060144"/>
            </a:xfrm>
            <a:prstGeom prst="rect">
              <a:avLst/>
            </a:prstGeom>
            <a:noFill/>
          </p:spPr>
          <p:txBody>
            <a:bodyPr wrap="none" lIns="91440" tIns="45720" rIns="91440" bIns="45720">
              <a:prstTxWarp prst="textDeflateInflate">
                <a:avLst>
                  <a:gd name="adj" fmla="val 44326"/>
                </a:avLst>
              </a:prstTxWarp>
              <a:spAutoFit/>
            </a:bodyPr>
            <a:lstStyle/>
            <a:p>
              <a:pPr algn="ctr"/>
              <a:r>
                <a:rPr lang="en-GB" sz="7200" b="1" dirty="0" smtClean="0">
                  <a:ln w="12700">
                    <a:solidFill>
                      <a:srgbClr val="000000"/>
                    </a:solidFill>
                    <a:prstDash val="solid"/>
                  </a:ln>
                  <a:solidFill>
                    <a:srgbClr val="FFFF00"/>
                  </a:solidFill>
                  <a:effectLst>
                    <a:outerShdw blurRad="41275" dist="20320" dir="1800000" algn="tl" rotWithShape="0">
                      <a:srgbClr val="000000">
                        <a:alpha val="40000"/>
                      </a:srgbClr>
                    </a:outerShdw>
                  </a:effectLst>
                </a:rPr>
                <a:t>Theft and</a:t>
              </a:r>
            </a:p>
            <a:p>
              <a:pPr algn="ctr"/>
              <a:r>
                <a:rPr lang="en-GB" sz="7200" b="1" cap="none" spc="0" dirty="0" smtClean="0">
                  <a:ln w="12700">
                    <a:solidFill>
                      <a:srgbClr val="000000"/>
                    </a:solidFill>
                    <a:prstDash val="solid"/>
                  </a:ln>
                  <a:solidFill>
                    <a:srgbClr val="FFFF00"/>
                  </a:solidFill>
                  <a:effectLst>
                    <a:outerShdw blurRad="41275" dist="20320" dir="1800000" algn="tl" rotWithShape="0">
                      <a:srgbClr val="000000">
                        <a:alpha val="40000"/>
                      </a:srgbClr>
                    </a:outerShdw>
                  </a:effectLst>
                </a:rPr>
                <a:t>sabotage</a:t>
              </a:r>
            </a:p>
          </p:txBody>
        </p:sp>
        <p:sp>
          <p:nvSpPr>
            <p:cNvPr id="20" name="Rectangle 19"/>
            <p:cNvSpPr/>
            <p:nvPr/>
          </p:nvSpPr>
          <p:spPr>
            <a:xfrm>
              <a:off x="2710884" y="4042905"/>
              <a:ext cx="973667" cy="1011750"/>
            </a:xfrm>
            <a:prstGeom prst="rect">
              <a:avLst/>
            </a:prstGeom>
            <a:noFill/>
          </p:spPr>
          <p:txBody>
            <a:bodyPr wrap="none" lIns="91440" tIns="45720" rIns="91440" bIns="45720">
              <a:prstTxWarp prst="textDeflateInflate">
                <a:avLst>
                  <a:gd name="adj" fmla="val 44326"/>
                </a:avLst>
              </a:prstTxWarp>
              <a:spAutoFit/>
            </a:bodyPr>
            <a:lstStyle/>
            <a:p>
              <a:pPr algn="ctr"/>
              <a:r>
                <a:rPr lang="en-GB" sz="7200" b="1" dirty="0" smtClean="0">
                  <a:ln w="12700">
                    <a:solidFill>
                      <a:srgbClr val="000000"/>
                    </a:solidFill>
                    <a:prstDash val="solid"/>
                  </a:ln>
                  <a:solidFill>
                    <a:schemeClr val="accent6">
                      <a:lumMod val="75000"/>
                    </a:schemeClr>
                  </a:solidFill>
                  <a:effectLst>
                    <a:outerShdw blurRad="41275" dist="20320" dir="1800000" algn="tl" rotWithShape="0">
                      <a:srgbClr val="000000">
                        <a:alpha val="40000"/>
                      </a:srgbClr>
                    </a:outerShdw>
                  </a:effectLst>
                </a:rPr>
                <a:t>Dependence</a:t>
              </a:r>
            </a:p>
            <a:p>
              <a:pPr algn="ctr"/>
              <a:r>
                <a:rPr lang="en-GB" sz="7200" b="1" dirty="0" smtClean="0">
                  <a:ln w="12700">
                    <a:solidFill>
                      <a:srgbClr val="000000"/>
                    </a:solidFill>
                    <a:prstDash val="solid"/>
                  </a:ln>
                  <a:solidFill>
                    <a:schemeClr val="accent6">
                      <a:lumMod val="75000"/>
                    </a:schemeClr>
                  </a:solidFill>
                  <a:effectLst>
                    <a:outerShdw blurRad="41275" dist="20320" dir="1800000" algn="tl" rotWithShape="0">
                      <a:srgbClr val="000000">
                        <a:alpha val="40000"/>
                      </a:srgbClr>
                    </a:outerShdw>
                  </a:effectLst>
                </a:rPr>
                <a:t>on </a:t>
              </a:r>
              <a:r>
                <a:rPr lang="en-GB" sz="7200" b="1" cap="none" spc="0" dirty="0" smtClean="0">
                  <a:ln w="12700">
                    <a:solidFill>
                      <a:srgbClr val="000000"/>
                    </a:solidFill>
                    <a:prstDash val="solid"/>
                  </a:ln>
                  <a:solidFill>
                    <a:schemeClr val="accent6">
                      <a:lumMod val="75000"/>
                    </a:schemeClr>
                  </a:solidFill>
                  <a:effectLst>
                    <a:outerShdw blurRad="41275" dist="20320" dir="1800000" algn="tl" rotWithShape="0">
                      <a:srgbClr val="000000">
                        <a:alpha val="40000"/>
                      </a:srgbClr>
                    </a:outerShdw>
                  </a:effectLst>
                </a:rPr>
                <a:t>TNCs</a:t>
              </a:r>
            </a:p>
          </p:txBody>
        </p:sp>
        <p:sp>
          <p:nvSpPr>
            <p:cNvPr id="21" name="Rectangle 20"/>
            <p:cNvSpPr/>
            <p:nvPr/>
          </p:nvSpPr>
          <p:spPr>
            <a:xfrm>
              <a:off x="3699484" y="2580118"/>
              <a:ext cx="908048" cy="886732"/>
            </a:xfrm>
            <a:prstGeom prst="rect">
              <a:avLst/>
            </a:prstGeom>
            <a:noFill/>
          </p:spPr>
          <p:txBody>
            <a:bodyPr wrap="none" lIns="91440" tIns="45720" rIns="91440" bIns="45720">
              <a:prstTxWarp prst="textDeflateInflate">
                <a:avLst/>
              </a:prstTxWarp>
              <a:spAutoFit/>
            </a:bodyPr>
            <a:lstStyle/>
            <a:p>
              <a:pPr algn="ctr"/>
              <a:r>
                <a:rPr lang="en-GB" sz="7200" b="1" dirty="0" smtClean="0">
                  <a:ln w="12700">
                    <a:solidFill>
                      <a:srgbClr val="000000"/>
                    </a:solidFill>
                    <a:prstDash val="solid"/>
                  </a:ln>
                  <a:solidFill>
                    <a:schemeClr val="accent5">
                      <a:lumMod val="60000"/>
                      <a:lumOff val="40000"/>
                    </a:schemeClr>
                  </a:solidFill>
                  <a:effectLst>
                    <a:outerShdw blurRad="41275" dist="20320" dir="1800000" algn="tl" rotWithShape="0">
                      <a:srgbClr val="000000">
                        <a:alpha val="40000"/>
                      </a:srgbClr>
                    </a:outerShdw>
                  </a:effectLst>
                </a:rPr>
                <a:t>Multiplier</a:t>
              </a:r>
            </a:p>
            <a:p>
              <a:pPr algn="ctr"/>
              <a:r>
                <a:rPr lang="en-GB" sz="7200" b="1" cap="none" spc="0" dirty="0" smtClean="0">
                  <a:ln w="12700">
                    <a:solidFill>
                      <a:srgbClr val="000000"/>
                    </a:solidFill>
                    <a:prstDash val="solid"/>
                  </a:ln>
                  <a:solidFill>
                    <a:schemeClr val="accent5">
                      <a:lumMod val="60000"/>
                      <a:lumOff val="40000"/>
                    </a:schemeClr>
                  </a:solidFill>
                  <a:effectLst>
                    <a:outerShdw blurRad="41275" dist="20320" dir="1800000" algn="tl" rotWithShape="0">
                      <a:srgbClr val="000000">
                        <a:alpha val="40000"/>
                      </a:srgbClr>
                    </a:outerShdw>
                  </a:effectLst>
                </a:rPr>
                <a:t>effect</a:t>
              </a:r>
              <a:endParaRPr lang="en-GB" sz="7200" b="1" cap="none" spc="0" dirty="0">
                <a:ln w="12700">
                  <a:solidFill>
                    <a:srgbClr val="000000"/>
                  </a:solidFill>
                  <a:prstDash val="solid"/>
                </a:ln>
                <a:solidFill>
                  <a:schemeClr val="accent5">
                    <a:lumMod val="60000"/>
                    <a:lumOff val="40000"/>
                  </a:schemeClr>
                </a:solidFill>
                <a:effectLst>
                  <a:outerShdw blurRad="41275" dist="20320" dir="1800000" algn="tl" rotWithShape="0">
                    <a:srgbClr val="000000">
                      <a:alpha val="40000"/>
                    </a:srgbClr>
                  </a:outerShdw>
                </a:effectLst>
              </a:endParaRPr>
            </a:p>
          </p:txBody>
        </p:sp>
        <p:sp>
          <p:nvSpPr>
            <p:cNvPr id="22" name="Rectangle 21"/>
            <p:cNvSpPr/>
            <p:nvPr/>
          </p:nvSpPr>
          <p:spPr>
            <a:xfrm>
              <a:off x="4502149" y="1558966"/>
              <a:ext cx="1026584" cy="810916"/>
            </a:xfrm>
            <a:prstGeom prst="rect">
              <a:avLst/>
            </a:prstGeom>
            <a:noFill/>
          </p:spPr>
          <p:txBody>
            <a:bodyPr wrap="none" lIns="91440" tIns="45720" rIns="91440" bIns="45720">
              <a:prstTxWarp prst="textDeflateInflate">
                <a:avLst/>
              </a:prstTxWarp>
              <a:spAutoFit/>
            </a:bodyPr>
            <a:lstStyle/>
            <a:p>
              <a:pPr algn="ctr"/>
              <a:r>
                <a:rPr lang="en-GB" sz="7200" b="1" cap="none" spc="0" dirty="0" smtClean="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rPr>
                <a:t>Water </a:t>
              </a:r>
            </a:p>
            <a:p>
              <a:pPr algn="ctr"/>
              <a:r>
                <a:rPr lang="en-GB" sz="7200" b="1" dirty="0" smtClean="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rPr>
                <a:t>pollution</a:t>
              </a:r>
              <a:endParaRPr lang="en-GB" sz="7200" b="1" cap="none" spc="0"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
          <p:nvSpPr>
            <p:cNvPr id="23" name="Rectangle 22"/>
            <p:cNvSpPr/>
            <p:nvPr/>
          </p:nvSpPr>
          <p:spPr>
            <a:xfrm>
              <a:off x="2688167" y="1665845"/>
              <a:ext cx="1026584" cy="810916"/>
            </a:xfrm>
            <a:prstGeom prst="rect">
              <a:avLst/>
            </a:prstGeom>
            <a:noFill/>
          </p:spPr>
          <p:txBody>
            <a:bodyPr wrap="none" lIns="91440" tIns="45720" rIns="91440" bIns="45720">
              <a:prstTxWarp prst="textDeflateInflate">
                <a:avLst/>
              </a:prstTxWarp>
              <a:spAutoFit/>
            </a:bodyPr>
            <a:lstStyle/>
            <a:p>
              <a:pPr algn="ctr"/>
              <a:r>
                <a:rPr lang="en-GB" sz="7200" b="1" cap="none" spc="0" dirty="0" smtClean="0">
                  <a:ln w="12700">
                    <a:solidFill>
                      <a:srgbClr val="000000"/>
                    </a:solidFill>
                    <a:prstDash val="solid"/>
                  </a:ln>
                  <a:solidFill>
                    <a:srgbClr val="3195AE"/>
                  </a:solidFill>
                  <a:effectLst>
                    <a:outerShdw blurRad="41275" dist="20320" dir="1800000" algn="tl" rotWithShape="0">
                      <a:srgbClr val="000000">
                        <a:alpha val="40000"/>
                      </a:srgbClr>
                    </a:outerShdw>
                  </a:effectLst>
                </a:rPr>
                <a:t>Oil spills</a:t>
              </a:r>
              <a:endParaRPr lang="en-GB" sz="7200" b="1" cap="none" spc="0" dirty="0">
                <a:ln w="12700">
                  <a:solidFill>
                    <a:srgbClr val="000000"/>
                  </a:solidFill>
                  <a:prstDash val="solid"/>
                </a:ln>
                <a:solidFill>
                  <a:srgbClr val="3195AE"/>
                </a:solidFill>
                <a:effectLst>
                  <a:outerShdw blurRad="41275" dist="20320" dir="1800000" algn="tl" rotWithShape="0">
                    <a:srgbClr val="000000">
                      <a:alpha val="40000"/>
                    </a:srgbClr>
                  </a:outerShdw>
                </a:effectLst>
              </a:endParaRPr>
            </a:p>
          </p:txBody>
        </p:sp>
        <p:sp>
          <p:nvSpPr>
            <p:cNvPr id="25" name="Rectangle 24"/>
            <p:cNvSpPr/>
            <p:nvPr/>
          </p:nvSpPr>
          <p:spPr>
            <a:xfrm>
              <a:off x="4777317" y="2575984"/>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rgbClr val="FF0000"/>
                  </a:solidFill>
                  <a:effectLst>
                    <a:outerShdw blurRad="41275" dist="20320" dir="1800000" algn="tl" rotWithShape="0">
                      <a:srgbClr val="000000">
                        <a:alpha val="40000"/>
                      </a:srgbClr>
                    </a:outerShdw>
                  </a:effectLst>
                </a:rPr>
                <a:t>2</a:t>
              </a:r>
              <a:endParaRPr lang="en-GB" sz="3200" b="1" cap="none" spc="0" dirty="0">
                <a:ln w="12700">
                  <a:solidFill>
                    <a:srgbClr val="000000"/>
                  </a:solidFill>
                  <a:prstDash val="solid"/>
                </a:ln>
                <a:solidFill>
                  <a:srgbClr val="FF0000"/>
                </a:solidFill>
                <a:effectLst>
                  <a:outerShdw blurRad="41275" dist="20320" dir="1800000" algn="tl" rotWithShape="0">
                    <a:srgbClr val="000000">
                      <a:alpha val="40000"/>
                    </a:srgbClr>
                  </a:outerShdw>
                </a:effectLst>
              </a:endParaRPr>
            </a:p>
          </p:txBody>
        </p:sp>
        <p:sp>
          <p:nvSpPr>
            <p:cNvPr id="26" name="Rectangle 25"/>
            <p:cNvSpPr/>
            <p:nvPr/>
          </p:nvSpPr>
          <p:spPr>
            <a:xfrm>
              <a:off x="2991758" y="2580119"/>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rgbClr val="FF6600"/>
                  </a:solidFill>
                  <a:effectLst>
                    <a:outerShdw blurRad="41275" dist="20320" dir="1800000" algn="tl" rotWithShape="0">
                      <a:srgbClr val="000000">
                        <a:alpha val="40000"/>
                      </a:srgbClr>
                    </a:outerShdw>
                  </a:effectLst>
                </a:rPr>
                <a:t>3</a:t>
              </a:r>
              <a:endParaRPr lang="en-GB" sz="3200" b="1" cap="none" spc="0" dirty="0">
                <a:ln w="12700">
                  <a:solidFill>
                    <a:srgbClr val="000000"/>
                  </a:solidFill>
                  <a:prstDash val="solid"/>
                </a:ln>
                <a:solidFill>
                  <a:srgbClr val="FF6600"/>
                </a:solidFill>
                <a:effectLst>
                  <a:outerShdw blurRad="41275" dist="20320" dir="1800000" algn="tl" rotWithShape="0">
                    <a:srgbClr val="000000">
                      <a:alpha val="40000"/>
                    </a:srgbClr>
                  </a:outerShdw>
                </a:effectLst>
              </a:endParaRPr>
            </a:p>
          </p:txBody>
        </p:sp>
        <p:sp>
          <p:nvSpPr>
            <p:cNvPr id="27" name="Rectangle 26"/>
            <p:cNvSpPr/>
            <p:nvPr/>
          </p:nvSpPr>
          <p:spPr>
            <a:xfrm>
              <a:off x="2110497" y="1205596"/>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rgbClr val="FFFF00"/>
                  </a:solidFill>
                  <a:effectLst>
                    <a:outerShdw blurRad="41275" dist="20320" dir="1800000" algn="tl" rotWithShape="0">
                      <a:srgbClr val="000000">
                        <a:alpha val="40000"/>
                      </a:srgbClr>
                    </a:outerShdw>
                  </a:effectLst>
                </a:rPr>
                <a:t>4</a:t>
              </a:r>
              <a:endParaRPr lang="en-GB" sz="3200" b="1" cap="none" spc="0" dirty="0">
                <a:ln w="12700">
                  <a:solidFill>
                    <a:srgbClr val="000000"/>
                  </a:solidFill>
                  <a:prstDash val="solid"/>
                </a:ln>
                <a:solidFill>
                  <a:srgbClr val="FFFF00"/>
                </a:solidFill>
                <a:effectLst>
                  <a:outerShdw blurRad="41275" dist="20320" dir="1800000" algn="tl" rotWithShape="0">
                    <a:srgbClr val="000000">
                      <a:alpha val="40000"/>
                    </a:srgbClr>
                  </a:outerShdw>
                </a:effectLst>
              </a:endParaRPr>
            </a:p>
          </p:txBody>
        </p:sp>
        <p:sp>
          <p:nvSpPr>
            <p:cNvPr id="28" name="Rectangle 27"/>
            <p:cNvSpPr/>
            <p:nvPr/>
          </p:nvSpPr>
          <p:spPr>
            <a:xfrm>
              <a:off x="3930650" y="1242485"/>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chemeClr val="accent5">
                      <a:lumMod val="60000"/>
                      <a:lumOff val="40000"/>
                    </a:schemeClr>
                  </a:solidFill>
                  <a:effectLst>
                    <a:outerShdw blurRad="41275" dist="20320" dir="1800000" algn="tl" rotWithShape="0">
                      <a:srgbClr val="000000">
                        <a:alpha val="40000"/>
                      </a:srgbClr>
                    </a:outerShdw>
                  </a:effectLst>
                </a:rPr>
                <a:t>5</a:t>
              </a:r>
              <a:endParaRPr lang="en-GB" sz="3200" b="1" cap="none" spc="0" dirty="0">
                <a:ln w="12700">
                  <a:solidFill>
                    <a:srgbClr val="000000"/>
                  </a:solidFill>
                  <a:prstDash val="solid"/>
                </a:ln>
                <a:solidFill>
                  <a:schemeClr val="accent5">
                    <a:lumMod val="60000"/>
                    <a:lumOff val="40000"/>
                  </a:schemeClr>
                </a:solidFill>
                <a:effectLst>
                  <a:outerShdw blurRad="41275" dist="20320" dir="1800000" algn="tl" rotWithShape="0">
                    <a:srgbClr val="000000">
                      <a:alpha val="40000"/>
                    </a:srgbClr>
                  </a:outerShdw>
                </a:effectLst>
              </a:endParaRPr>
            </a:p>
          </p:txBody>
        </p:sp>
        <p:sp>
          <p:nvSpPr>
            <p:cNvPr id="29" name="Rectangle 28"/>
            <p:cNvSpPr/>
            <p:nvPr/>
          </p:nvSpPr>
          <p:spPr>
            <a:xfrm>
              <a:off x="5647811" y="1242485"/>
              <a:ext cx="422972" cy="584776"/>
            </a:xfrm>
            <a:prstGeom prst="rect">
              <a:avLst/>
            </a:prstGeom>
            <a:noFill/>
          </p:spPr>
          <p:txBody>
            <a:bodyPr wrap="square" lIns="91440" tIns="45720" rIns="91440" bIns="45720">
              <a:spAutoFit/>
            </a:bodyPr>
            <a:lstStyle/>
            <a:p>
              <a:pPr algn="ctr"/>
              <a:r>
                <a:rPr lang="en-GB" sz="3200" b="1" dirty="0" smtClean="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rPr>
                <a:t>6</a:t>
              </a:r>
              <a:endParaRPr lang="en-GB" sz="3200" b="1" cap="none" spc="0" dirty="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endParaRPr>
            </a:p>
          </p:txBody>
        </p:sp>
        <p:sp>
          <p:nvSpPr>
            <p:cNvPr id="30" name="Rectangle 29"/>
            <p:cNvSpPr/>
            <p:nvPr/>
          </p:nvSpPr>
          <p:spPr>
            <a:xfrm>
              <a:off x="1306104" y="-19079"/>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rgbClr val="54DD2D"/>
                  </a:solidFill>
                  <a:effectLst>
                    <a:outerShdw blurRad="41275" dist="20320" dir="1800000" algn="tl" rotWithShape="0">
                      <a:srgbClr val="000000">
                        <a:alpha val="40000"/>
                      </a:srgbClr>
                    </a:outerShdw>
                  </a:effectLst>
                </a:rPr>
                <a:t>7</a:t>
              </a:r>
              <a:endParaRPr lang="en-GB" sz="3200" b="1" cap="none" spc="0" dirty="0">
                <a:ln w="12700">
                  <a:solidFill>
                    <a:srgbClr val="000000"/>
                  </a:solidFill>
                  <a:prstDash val="solid"/>
                </a:ln>
                <a:solidFill>
                  <a:srgbClr val="54DD2D"/>
                </a:solidFill>
                <a:effectLst>
                  <a:outerShdw blurRad="41275" dist="20320" dir="1800000" algn="tl" rotWithShape="0">
                    <a:srgbClr val="000000">
                      <a:alpha val="40000"/>
                    </a:srgbClr>
                  </a:outerShdw>
                </a:effectLst>
              </a:endParaRPr>
            </a:p>
          </p:txBody>
        </p:sp>
        <p:sp>
          <p:nvSpPr>
            <p:cNvPr id="34" name="Rectangle 33"/>
            <p:cNvSpPr/>
            <p:nvPr/>
          </p:nvSpPr>
          <p:spPr>
            <a:xfrm>
              <a:off x="906655" y="1659087"/>
              <a:ext cx="1130030" cy="810916"/>
            </a:xfrm>
            <a:prstGeom prst="rect">
              <a:avLst/>
            </a:prstGeom>
            <a:noFill/>
          </p:spPr>
          <p:txBody>
            <a:bodyPr wrap="none" lIns="91440" tIns="45720" rIns="91440" bIns="45720">
              <a:prstTxWarp prst="textDeflateInflate">
                <a:avLst/>
              </a:prstTxWarp>
              <a:spAutoFit/>
            </a:bodyPr>
            <a:lstStyle/>
            <a:p>
              <a:pPr algn="ctr"/>
              <a:r>
                <a:rPr lang="en-GB" sz="7200" b="1" cap="none" spc="0" dirty="0" smtClean="0">
                  <a:ln w="12700">
                    <a:solidFill>
                      <a:srgbClr val="000000"/>
                    </a:solidFill>
                    <a:prstDash val="solid"/>
                  </a:ln>
                  <a:solidFill>
                    <a:srgbClr val="54DD2D"/>
                  </a:solidFill>
                  <a:effectLst>
                    <a:outerShdw blurRad="41275" dist="20320" dir="1800000" algn="tl" rotWithShape="0">
                      <a:srgbClr val="000000">
                        <a:alpha val="40000"/>
                      </a:srgbClr>
                    </a:outerShdw>
                  </a:effectLst>
                </a:rPr>
                <a:t>Increased </a:t>
              </a:r>
            </a:p>
            <a:p>
              <a:pPr algn="ctr"/>
              <a:r>
                <a:rPr lang="en-GB" sz="7200" b="1" dirty="0" smtClean="0">
                  <a:ln w="12700">
                    <a:solidFill>
                      <a:srgbClr val="000000"/>
                    </a:solidFill>
                    <a:prstDash val="solid"/>
                  </a:ln>
                  <a:solidFill>
                    <a:srgbClr val="54DD2D"/>
                  </a:solidFill>
                  <a:effectLst>
                    <a:outerShdw blurRad="41275" dist="20320" dir="1800000" algn="tl" rotWithShape="0">
                      <a:srgbClr val="000000">
                        <a:alpha val="40000"/>
                      </a:srgbClr>
                    </a:outerShdw>
                  </a:effectLst>
                </a:rPr>
                <a:t>employment</a:t>
              </a:r>
              <a:endParaRPr lang="en-GB" sz="7200" b="1" cap="none" spc="0" dirty="0">
                <a:ln w="12700">
                  <a:solidFill>
                    <a:srgbClr val="000000"/>
                  </a:solidFill>
                  <a:prstDash val="solid"/>
                </a:ln>
                <a:solidFill>
                  <a:srgbClr val="54DD2D"/>
                </a:solidFill>
                <a:effectLst>
                  <a:outerShdw blurRad="41275" dist="20320" dir="1800000" algn="tl" rotWithShape="0">
                    <a:srgbClr val="000000">
                      <a:alpha val="40000"/>
                    </a:srgbClr>
                  </a:outerShdw>
                </a:effectLst>
              </a:endParaRPr>
            </a:p>
          </p:txBody>
        </p:sp>
      </p:grpSp>
      <p:pic>
        <p:nvPicPr>
          <p:cNvPr id="14" name="Picture 13"/>
          <p:cNvPicPr>
            <a:picLocks noChangeAspect="1"/>
          </p:cNvPicPr>
          <p:nvPr/>
        </p:nvPicPr>
        <p:blipFill>
          <a:blip r:embed="rId3"/>
          <a:stretch>
            <a:fillRect/>
          </a:stretch>
        </p:blipFill>
        <p:spPr>
          <a:xfrm>
            <a:off x="3094138" y="3651570"/>
            <a:ext cx="1447253" cy="3213100"/>
          </a:xfrm>
          <a:prstGeom prst="rect">
            <a:avLst/>
          </a:prstGeom>
        </p:spPr>
      </p:pic>
      <p:sp>
        <p:nvSpPr>
          <p:cNvPr id="36" name="Rectangle 35"/>
          <p:cNvSpPr/>
          <p:nvPr/>
        </p:nvSpPr>
        <p:spPr>
          <a:xfrm>
            <a:off x="3277294" y="5204720"/>
            <a:ext cx="1026584" cy="810916"/>
          </a:xfrm>
          <a:prstGeom prst="rect">
            <a:avLst/>
          </a:prstGeom>
          <a:noFill/>
        </p:spPr>
        <p:txBody>
          <a:bodyPr wrap="none" lIns="91440" tIns="45720" rIns="91440" bIns="45720">
            <a:prstTxWarp prst="textDeflateInflate">
              <a:avLst/>
            </a:prstTxWarp>
            <a:spAutoFit/>
          </a:bodyPr>
          <a:lstStyle/>
          <a:p>
            <a:pPr algn="ctr"/>
            <a:r>
              <a:rPr lang="en-GB" sz="7200" b="1" dirty="0" smtClean="0">
                <a:ln w="12700">
                  <a:solidFill>
                    <a:srgbClr val="000000"/>
                  </a:solidFill>
                  <a:prstDash val="solid"/>
                </a:ln>
                <a:solidFill>
                  <a:srgbClr val="008000"/>
                </a:solidFill>
                <a:effectLst>
                  <a:outerShdw blurRad="41275" dist="20320" dir="1800000" algn="tl" rotWithShape="0">
                    <a:srgbClr val="000000">
                      <a:alpha val="40000"/>
                    </a:srgbClr>
                  </a:outerShdw>
                </a:effectLst>
              </a:rPr>
              <a:t>Economic</a:t>
            </a:r>
          </a:p>
          <a:p>
            <a:pPr algn="ctr"/>
            <a:r>
              <a:rPr lang="en-GB" sz="7200" b="1" dirty="0" smtClean="0">
                <a:ln w="12700">
                  <a:solidFill>
                    <a:srgbClr val="000000"/>
                  </a:solidFill>
                  <a:prstDash val="solid"/>
                </a:ln>
                <a:solidFill>
                  <a:srgbClr val="008000"/>
                </a:solidFill>
                <a:effectLst>
                  <a:outerShdw blurRad="41275" dist="20320" dir="1800000" algn="tl" rotWithShape="0">
                    <a:srgbClr val="000000">
                      <a:alpha val="40000"/>
                    </a:srgbClr>
                  </a:outerShdw>
                </a:effectLst>
              </a:rPr>
              <a:t>leakage</a:t>
            </a:r>
          </a:p>
        </p:txBody>
      </p:sp>
      <p:sp>
        <p:nvSpPr>
          <p:cNvPr id="37" name="Rectangle 36"/>
          <p:cNvSpPr/>
          <p:nvPr/>
        </p:nvSpPr>
        <p:spPr>
          <a:xfrm>
            <a:off x="3601532" y="3710397"/>
            <a:ext cx="422972" cy="584776"/>
          </a:xfrm>
          <a:prstGeom prst="rect">
            <a:avLst/>
          </a:prstGeom>
          <a:noFill/>
        </p:spPr>
        <p:txBody>
          <a:bodyPr wrap="square" lIns="91440" tIns="45720" rIns="91440" bIns="45720">
            <a:spAutoFit/>
          </a:bodyPr>
          <a:lstStyle/>
          <a:p>
            <a:pPr algn="ctr"/>
            <a:r>
              <a:rPr lang="en-GB" sz="3200" b="1" dirty="0" smtClean="0">
                <a:ln w="12700">
                  <a:solidFill>
                    <a:srgbClr val="000000"/>
                  </a:solidFill>
                  <a:prstDash val="solid"/>
                </a:ln>
                <a:solidFill>
                  <a:srgbClr val="008000"/>
                </a:solidFill>
                <a:effectLst>
                  <a:outerShdw blurRad="41275" dist="20320" dir="1800000" algn="tl" rotWithShape="0">
                    <a:srgbClr val="000000">
                      <a:alpha val="40000"/>
                    </a:srgbClr>
                  </a:outerShdw>
                </a:effectLst>
              </a:rPr>
              <a:t>1</a:t>
            </a:r>
            <a:endParaRPr lang="en-GB" sz="3200" b="1" cap="none" spc="0" dirty="0">
              <a:ln w="12700">
                <a:solidFill>
                  <a:srgbClr val="000000"/>
                </a:solidFill>
                <a:prstDash val="solid"/>
              </a:ln>
              <a:solidFill>
                <a:srgbClr val="008000"/>
              </a:solidFill>
              <a:effectLst>
                <a:outerShdw blurRad="41275" dist="20320" dir="1800000" algn="tl" rotWithShape="0">
                  <a:srgbClr val="000000">
                    <a:alpha val="40000"/>
                  </a:srgbClr>
                </a:outerShdw>
              </a:effectLst>
            </a:endParaRPr>
          </a:p>
        </p:txBody>
      </p:sp>
      <p:grpSp>
        <p:nvGrpSpPr>
          <p:cNvPr id="44" name="Group 43"/>
          <p:cNvGrpSpPr/>
          <p:nvPr/>
        </p:nvGrpSpPr>
        <p:grpSpPr>
          <a:xfrm>
            <a:off x="6000793" y="4322002"/>
            <a:ext cx="1970885" cy="1181280"/>
            <a:chOff x="3443817" y="5342380"/>
            <a:chExt cx="2434167" cy="1168574"/>
          </a:xfrm>
        </p:grpSpPr>
        <p:sp>
          <p:nvSpPr>
            <p:cNvPr id="45" name="Rounded Rectangle 44"/>
            <p:cNvSpPr/>
            <p:nvPr/>
          </p:nvSpPr>
          <p:spPr>
            <a:xfrm>
              <a:off x="3443817" y="5342380"/>
              <a:ext cx="2434167" cy="1168574"/>
            </a:xfrm>
            <a:prstGeom prst="roundRect">
              <a:avLst/>
            </a:prstGeom>
            <a:solidFill>
              <a:srgbClr val="BD06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46" name="TextBox 45"/>
            <p:cNvSpPr txBox="1"/>
            <p:nvPr/>
          </p:nvSpPr>
          <p:spPr>
            <a:xfrm>
              <a:off x="3443817" y="5342380"/>
              <a:ext cx="2414024" cy="1004738"/>
            </a:xfrm>
            <a:prstGeom prst="rect">
              <a:avLst/>
            </a:prstGeom>
            <a:noFill/>
          </p:spPr>
          <p:txBody>
            <a:bodyPr wrap="square" rtlCol="0">
              <a:spAutoFit/>
            </a:bodyPr>
            <a:lstStyle/>
            <a:p>
              <a:pPr algn="ctr"/>
              <a:r>
                <a:rPr lang="en-US" sz="1200" b="1" dirty="0" smtClean="0">
                  <a:solidFill>
                    <a:srgbClr val="FFFFFF"/>
                  </a:solidFill>
                  <a:latin typeface="Bell MT"/>
                  <a:cs typeface="Bell MT"/>
                </a:rPr>
                <a:t>Grades below C</a:t>
              </a:r>
              <a:endParaRPr lang="en-US" sz="1200" b="1" dirty="0" smtClean="0">
                <a:solidFill>
                  <a:srgbClr val="FFFFFF"/>
                </a:solidFill>
                <a:latin typeface="Bell MT"/>
                <a:cs typeface="Bell MT"/>
              </a:endParaRPr>
            </a:p>
            <a:p>
              <a:pPr algn="ctr"/>
              <a:r>
                <a:rPr lang="en-US" sz="1200" dirty="0">
                  <a:solidFill>
                    <a:schemeClr val="bg1"/>
                  </a:solidFill>
                  <a:latin typeface="Bell MT"/>
                  <a:cs typeface="Bell MT"/>
                </a:rPr>
                <a:t>You can describe which impacts the most and least significant impact of Shell locating in </a:t>
              </a:r>
              <a:r>
                <a:rPr lang="en-US" sz="1200" dirty="0" smtClean="0">
                  <a:solidFill>
                    <a:schemeClr val="bg1"/>
                  </a:solidFill>
                  <a:latin typeface="Bell MT"/>
                  <a:cs typeface="Bell MT"/>
                </a:rPr>
                <a:t>Nigeria.</a:t>
              </a:r>
              <a:endParaRPr lang="en-US" sz="1200" dirty="0">
                <a:solidFill>
                  <a:schemeClr val="bg1"/>
                </a:solidFill>
                <a:latin typeface="Bell MT"/>
                <a:cs typeface="Bell MT"/>
              </a:endParaRPr>
            </a:p>
          </p:txBody>
        </p:sp>
      </p:grpSp>
      <p:grpSp>
        <p:nvGrpSpPr>
          <p:cNvPr id="47" name="Group 46"/>
          <p:cNvGrpSpPr/>
          <p:nvPr/>
        </p:nvGrpSpPr>
        <p:grpSpPr>
          <a:xfrm>
            <a:off x="4855619" y="5589372"/>
            <a:ext cx="2042644" cy="1200329"/>
            <a:chOff x="3443817" y="5342380"/>
            <a:chExt cx="2434167" cy="1217167"/>
          </a:xfrm>
        </p:grpSpPr>
        <p:sp>
          <p:nvSpPr>
            <p:cNvPr id="48" name="Rounded Rectangle 47"/>
            <p:cNvSpPr/>
            <p:nvPr/>
          </p:nvSpPr>
          <p:spPr>
            <a:xfrm>
              <a:off x="3443817" y="5342380"/>
              <a:ext cx="2434167" cy="1168574"/>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49" name="TextBox 48"/>
            <p:cNvSpPr txBox="1"/>
            <p:nvPr/>
          </p:nvSpPr>
          <p:spPr>
            <a:xfrm>
              <a:off x="3443817" y="5342380"/>
              <a:ext cx="2414024" cy="1217167"/>
            </a:xfrm>
            <a:prstGeom prst="rect">
              <a:avLst/>
            </a:prstGeom>
            <a:noFill/>
          </p:spPr>
          <p:txBody>
            <a:bodyPr wrap="square" rtlCol="0">
              <a:spAutoFit/>
            </a:bodyPr>
            <a:lstStyle/>
            <a:p>
              <a:pPr algn="ctr"/>
              <a:r>
                <a:rPr lang="en-US" sz="1200" b="1" dirty="0" smtClean="0">
                  <a:solidFill>
                    <a:srgbClr val="FFFFFF"/>
                  </a:solidFill>
                  <a:latin typeface="Bell MT"/>
                  <a:cs typeface="Bell MT"/>
                </a:rPr>
                <a:t>Grades B-C</a:t>
              </a:r>
              <a:endParaRPr lang="en-US" sz="1200" b="1" dirty="0" smtClean="0">
                <a:solidFill>
                  <a:srgbClr val="FFFFFF"/>
                </a:solidFill>
                <a:latin typeface="Bell MT"/>
                <a:cs typeface="Bell MT"/>
              </a:endParaRPr>
            </a:p>
            <a:p>
              <a:pPr algn="ctr"/>
              <a:r>
                <a:rPr lang="en-US" sz="1200" dirty="0" smtClean="0">
                  <a:solidFill>
                    <a:schemeClr val="bg1"/>
                  </a:solidFill>
                  <a:latin typeface="Bell MT"/>
                  <a:cs typeface="Bell MT"/>
                </a:rPr>
                <a:t>You can explain the most and least significant impact of Shell locating in Nigeria, using geographical vocabulary.</a:t>
              </a:r>
              <a:endParaRPr lang="en-US" sz="1200" dirty="0">
                <a:solidFill>
                  <a:schemeClr val="bg1"/>
                </a:solidFill>
                <a:latin typeface="Bell MT"/>
                <a:cs typeface="Bell MT"/>
              </a:endParaRPr>
            </a:p>
          </p:txBody>
        </p:sp>
      </p:grpSp>
      <p:grpSp>
        <p:nvGrpSpPr>
          <p:cNvPr id="50" name="Group 49"/>
          <p:cNvGrpSpPr/>
          <p:nvPr/>
        </p:nvGrpSpPr>
        <p:grpSpPr>
          <a:xfrm>
            <a:off x="6986236" y="5558975"/>
            <a:ext cx="2008867" cy="1200329"/>
            <a:chOff x="3443817" y="5342380"/>
            <a:chExt cx="2434167" cy="1185887"/>
          </a:xfrm>
        </p:grpSpPr>
        <p:sp>
          <p:nvSpPr>
            <p:cNvPr id="51" name="Rounded Rectangle 50"/>
            <p:cNvSpPr/>
            <p:nvPr/>
          </p:nvSpPr>
          <p:spPr>
            <a:xfrm>
              <a:off x="3443817" y="5342380"/>
              <a:ext cx="2434167" cy="1168574"/>
            </a:xfrm>
            <a:prstGeom prst="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52" name="TextBox 51"/>
            <p:cNvSpPr txBox="1"/>
            <p:nvPr/>
          </p:nvSpPr>
          <p:spPr>
            <a:xfrm>
              <a:off x="3443817" y="5342380"/>
              <a:ext cx="2414024" cy="1185887"/>
            </a:xfrm>
            <a:prstGeom prst="rect">
              <a:avLst/>
            </a:prstGeom>
            <a:noFill/>
          </p:spPr>
          <p:txBody>
            <a:bodyPr wrap="square" rtlCol="0">
              <a:spAutoFit/>
            </a:bodyPr>
            <a:lstStyle/>
            <a:p>
              <a:pPr algn="ctr"/>
              <a:r>
                <a:rPr lang="en-US" sz="1200" b="1" dirty="0" smtClean="0">
                  <a:solidFill>
                    <a:srgbClr val="FFFFFF"/>
                  </a:solidFill>
                  <a:latin typeface="Bell MT"/>
                  <a:cs typeface="Bell MT"/>
                </a:rPr>
                <a:t>Grades A-A*</a:t>
              </a:r>
              <a:endParaRPr lang="en-US" sz="1200" b="1" dirty="0" smtClean="0">
                <a:solidFill>
                  <a:srgbClr val="FFFFFF"/>
                </a:solidFill>
                <a:latin typeface="Bell MT"/>
                <a:cs typeface="Bell MT"/>
              </a:endParaRPr>
            </a:p>
            <a:p>
              <a:pPr algn="ctr"/>
              <a:r>
                <a:rPr lang="en-US" sz="1200" dirty="0" smtClean="0">
                  <a:solidFill>
                    <a:schemeClr val="bg1"/>
                  </a:solidFill>
                  <a:latin typeface="Bell MT"/>
                  <a:cs typeface="Bell MT"/>
                </a:rPr>
                <a:t>You make and explain the links between the different impacts of Shell locating in Nigeria using geographical vocabulary.</a:t>
              </a:r>
              <a:endParaRPr lang="en-US" sz="1200" dirty="0">
                <a:solidFill>
                  <a:schemeClr val="bg1"/>
                </a:solidFill>
                <a:latin typeface="Bell MT"/>
                <a:cs typeface="Bell MT"/>
              </a:endParaRPr>
            </a:p>
          </p:txBody>
        </p:sp>
      </p:grpSp>
      <p:pic>
        <p:nvPicPr>
          <p:cNvPr id="53"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888" y="4561989"/>
            <a:ext cx="508316" cy="508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 name="TextBox 29"/>
          <p:cNvSpPr txBox="1">
            <a:spLocks noChangeArrowheads="1"/>
          </p:cNvSpPr>
          <p:nvPr/>
        </p:nvSpPr>
        <p:spPr bwMode="auto">
          <a:xfrm>
            <a:off x="621204" y="4746933"/>
            <a:ext cx="1295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Literacy</a:t>
            </a:r>
          </a:p>
        </p:txBody>
      </p:sp>
      <p:sp>
        <p:nvSpPr>
          <p:cNvPr id="55" name="TextBox 54"/>
          <p:cNvSpPr txBox="1"/>
          <p:nvPr/>
        </p:nvSpPr>
        <p:spPr>
          <a:xfrm>
            <a:off x="84428" y="5166266"/>
            <a:ext cx="2142446" cy="1615827"/>
          </a:xfrm>
          <a:prstGeom prst="rect">
            <a:avLst/>
          </a:prstGeom>
          <a:noFill/>
          <a:ln>
            <a:solidFill>
              <a:schemeClr val="tx1"/>
            </a:solidFill>
          </a:ln>
        </p:spPr>
        <p:txBody>
          <a:bodyPr wrap="square">
            <a:spAutoFit/>
          </a:bodyPr>
          <a:lstStyle/>
          <a:p>
            <a:pPr>
              <a:defRPr/>
            </a:pPr>
            <a:r>
              <a:rPr lang="en-US" sz="1100" dirty="0">
                <a:latin typeface="Bell MT"/>
                <a:cs typeface="Bell MT"/>
              </a:rPr>
              <a:t>Can you use these key terms</a:t>
            </a:r>
            <a:r>
              <a:rPr lang="en-US" sz="1100" dirty="0" smtClean="0">
                <a:latin typeface="Bell MT"/>
                <a:cs typeface="Bell MT"/>
              </a:rPr>
              <a:t>:</a:t>
            </a:r>
          </a:p>
          <a:p>
            <a:pPr>
              <a:defRPr/>
            </a:pPr>
            <a:endParaRPr lang="en-US" sz="1100" dirty="0">
              <a:latin typeface="Bell MT"/>
              <a:cs typeface="Bell MT"/>
            </a:endParaRPr>
          </a:p>
          <a:p>
            <a:pPr marL="171450" indent="-171450">
              <a:buFont typeface="Wingdings" charset="2"/>
              <a:buChar char="ü"/>
              <a:defRPr/>
            </a:pPr>
            <a:r>
              <a:rPr lang="en-US" sz="1100" dirty="0" smtClean="0">
                <a:latin typeface="Bell MT"/>
                <a:cs typeface="Bell MT"/>
              </a:rPr>
              <a:t>Standard of living</a:t>
            </a:r>
          </a:p>
          <a:p>
            <a:pPr marL="171450" indent="-171450">
              <a:buFont typeface="Wingdings" charset="2"/>
              <a:buChar char="ü"/>
              <a:defRPr/>
            </a:pPr>
            <a:r>
              <a:rPr lang="en-US" sz="1100" dirty="0" smtClean="0">
                <a:latin typeface="Bell MT"/>
                <a:cs typeface="Bell MT"/>
              </a:rPr>
              <a:t>Multiplier effect</a:t>
            </a:r>
          </a:p>
          <a:p>
            <a:pPr marL="171450" indent="-171450">
              <a:buFont typeface="Wingdings" charset="2"/>
              <a:buChar char="ü"/>
              <a:defRPr/>
            </a:pPr>
            <a:r>
              <a:rPr lang="en-US" sz="1100" dirty="0" smtClean="0">
                <a:latin typeface="Bell MT"/>
                <a:cs typeface="Bell MT"/>
              </a:rPr>
              <a:t>Economic investment</a:t>
            </a:r>
          </a:p>
          <a:p>
            <a:pPr marL="171450" indent="-171450">
              <a:buFont typeface="Wingdings" charset="2"/>
              <a:buChar char="ü"/>
              <a:defRPr/>
            </a:pPr>
            <a:r>
              <a:rPr lang="en-US" sz="1100" dirty="0" smtClean="0">
                <a:latin typeface="Bell MT"/>
                <a:cs typeface="Bell MT"/>
              </a:rPr>
              <a:t>Sabotage</a:t>
            </a:r>
          </a:p>
          <a:p>
            <a:pPr marL="171450" indent="-171450">
              <a:buFont typeface="Wingdings" charset="2"/>
              <a:buChar char="ü"/>
              <a:defRPr/>
            </a:pPr>
            <a:r>
              <a:rPr lang="en-US" sz="1100" dirty="0" smtClean="0">
                <a:latin typeface="Bell MT"/>
                <a:cs typeface="Bell MT"/>
              </a:rPr>
              <a:t>Pollution</a:t>
            </a:r>
          </a:p>
          <a:p>
            <a:pPr marL="171450" indent="-171450">
              <a:buFont typeface="Wingdings" charset="2"/>
              <a:buChar char="ü"/>
              <a:defRPr/>
            </a:pPr>
            <a:r>
              <a:rPr lang="en-US" sz="1100" dirty="0" smtClean="0">
                <a:latin typeface="Bell MT"/>
                <a:cs typeface="Bell MT"/>
              </a:rPr>
              <a:t>TNC</a:t>
            </a:r>
          </a:p>
          <a:p>
            <a:pPr marL="171450" indent="-171450">
              <a:buFont typeface="Wingdings" charset="2"/>
              <a:buChar char="ü"/>
              <a:defRPr/>
            </a:pPr>
            <a:r>
              <a:rPr lang="en-US" sz="1100" dirty="0" smtClean="0">
                <a:latin typeface="Bell MT"/>
                <a:cs typeface="Bell MT"/>
              </a:rPr>
              <a:t>Economic leakage</a:t>
            </a:r>
          </a:p>
        </p:txBody>
      </p:sp>
      <p:sp>
        <p:nvSpPr>
          <p:cNvPr id="56" name="Rectangle 55"/>
          <p:cNvSpPr/>
          <p:nvPr/>
        </p:nvSpPr>
        <p:spPr>
          <a:xfrm>
            <a:off x="0" y="20743"/>
            <a:ext cx="7955369" cy="461665"/>
          </a:xfrm>
          <a:prstGeom prst="rect">
            <a:avLst/>
          </a:prstGeom>
          <a:noFill/>
        </p:spPr>
        <p:txBody>
          <a:bodyPr wrap="square">
            <a:spAutoFit/>
          </a:bodyPr>
          <a:lstStyle/>
          <a:p>
            <a:pPr algn="ctr">
              <a:defRPr/>
            </a:pPr>
            <a:r>
              <a:rPr lang="en-GB" sz="24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Which impacts are the most significant?</a:t>
            </a:r>
            <a:endPar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pic>
        <p:nvPicPr>
          <p:cNvPr id="57" name="Picture 56"/>
          <p:cNvPicPr/>
          <p:nvPr/>
        </p:nvPicPr>
        <p:blipFill>
          <a:blip r:embed="rId5">
            <a:extLst>
              <a:ext uri="{28A0092B-C50C-407E-A947-70E740481C1C}">
                <a14:useLocalDpi xmlns:a14="http://schemas.microsoft.com/office/drawing/2010/main" val="0"/>
              </a:ext>
            </a:extLst>
          </a:blip>
          <a:srcRect/>
          <a:stretch>
            <a:fillRect/>
          </a:stretch>
        </p:blipFill>
        <p:spPr bwMode="auto">
          <a:xfrm>
            <a:off x="6770415" y="482408"/>
            <a:ext cx="2294758" cy="2246807"/>
          </a:xfrm>
          <a:prstGeom prst="rect">
            <a:avLst/>
          </a:prstGeom>
          <a:noFill/>
          <a:ln w="25400">
            <a:solidFill>
              <a:schemeClr val="tx2">
                <a:lumMod val="60000"/>
                <a:lumOff val="40000"/>
              </a:schemeClr>
            </a:solidFill>
          </a:ln>
          <a:extLst>
            <a:ext uri="{FAA26D3D-D897-4be2-8F04-BA451C77F1D7}">
              <ma14:placeholderFlag xmlns:ma14="http://schemas.microsoft.com/office/mac/drawingml/2011/main"/>
            </a:ext>
          </a:extLst>
        </p:spPr>
      </p:pic>
      <p:sp>
        <p:nvSpPr>
          <p:cNvPr id="58" name="Rounded Rectangle 57"/>
          <p:cNvSpPr/>
          <p:nvPr/>
        </p:nvSpPr>
        <p:spPr>
          <a:xfrm>
            <a:off x="98783" y="3718064"/>
            <a:ext cx="1425647" cy="700317"/>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Bell MT"/>
                <a:cs typeface="Bell MT"/>
              </a:rPr>
              <a:t>Annotate the impact in terms of significance.</a:t>
            </a:r>
            <a:endParaRPr lang="en-US" sz="1400" dirty="0">
              <a:solidFill>
                <a:srgbClr val="000000"/>
              </a:solidFill>
              <a:latin typeface="Bell MT"/>
              <a:cs typeface="Bell MT"/>
            </a:endParaRPr>
          </a:p>
        </p:txBody>
      </p:sp>
      <p:pic>
        <p:nvPicPr>
          <p:cNvPr id="59" name="Picture 58"/>
          <p:cNvPicPr/>
          <p:nvPr/>
        </p:nvPicPr>
        <p:blipFill>
          <a:blip r:embed="rId6">
            <a:extLst>
              <a:ext uri="{28A0092B-C50C-407E-A947-70E740481C1C}">
                <a14:useLocalDpi xmlns:a14="http://schemas.microsoft.com/office/drawing/2010/main" val="0"/>
              </a:ext>
            </a:extLst>
          </a:blip>
          <a:srcRect/>
          <a:stretch>
            <a:fillRect/>
          </a:stretch>
        </p:blipFill>
        <p:spPr bwMode="auto">
          <a:xfrm flipH="1">
            <a:off x="112888" y="3290828"/>
            <a:ext cx="681466" cy="666806"/>
          </a:xfrm>
          <a:prstGeom prst="rect">
            <a:avLst/>
          </a:prstGeom>
          <a:noFill/>
          <a:ln>
            <a:noFill/>
          </a:ln>
        </p:spPr>
      </p:pic>
      <p:pic>
        <p:nvPicPr>
          <p:cNvPr id="60" name="Picture 59"/>
          <p:cNvPicPr/>
          <p:nvPr/>
        </p:nvPicPr>
        <p:blipFill>
          <a:blip r:embed="rId7">
            <a:extLst>
              <a:ext uri="{28A0092B-C50C-407E-A947-70E740481C1C}">
                <a14:useLocalDpi xmlns:a14="http://schemas.microsoft.com/office/drawing/2010/main" val="0"/>
              </a:ext>
            </a:extLst>
          </a:blip>
          <a:srcRect/>
          <a:stretch>
            <a:fillRect/>
          </a:stretch>
        </p:blipFill>
        <p:spPr bwMode="auto">
          <a:xfrm>
            <a:off x="6651178" y="2815788"/>
            <a:ext cx="656492" cy="613756"/>
          </a:xfrm>
          <a:prstGeom prst="rect">
            <a:avLst/>
          </a:prstGeom>
          <a:noFill/>
          <a:ln>
            <a:noFill/>
          </a:ln>
        </p:spPr>
      </p:pic>
      <p:sp>
        <p:nvSpPr>
          <p:cNvPr id="61" name="TextBox 29"/>
          <p:cNvSpPr txBox="1">
            <a:spLocks noChangeArrowheads="1"/>
          </p:cNvSpPr>
          <p:nvPr/>
        </p:nvSpPr>
        <p:spPr bwMode="auto">
          <a:xfrm>
            <a:off x="7247603" y="2985394"/>
            <a:ext cx="1295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latin typeface="Apple Chancery" charset="0"/>
                <a:cs typeface="Apple Chancery" charset="0"/>
              </a:rPr>
              <a:t>Extension </a:t>
            </a:r>
            <a:endParaRPr lang="en-US" sz="1800" dirty="0">
              <a:latin typeface="Apple Chancery" charset="0"/>
              <a:cs typeface="Apple Chancery" charset="0"/>
            </a:endParaRPr>
          </a:p>
        </p:txBody>
      </p:sp>
      <p:sp>
        <p:nvSpPr>
          <p:cNvPr id="62" name="TextBox 61"/>
          <p:cNvSpPr txBox="1"/>
          <p:nvPr/>
        </p:nvSpPr>
        <p:spPr>
          <a:xfrm>
            <a:off x="6560207" y="3428829"/>
            <a:ext cx="2504966" cy="600164"/>
          </a:xfrm>
          <a:prstGeom prst="rect">
            <a:avLst/>
          </a:prstGeom>
          <a:noFill/>
          <a:ln>
            <a:solidFill>
              <a:schemeClr val="tx1"/>
            </a:solidFill>
          </a:ln>
        </p:spPr>
        <p:txBody>
          <a:bodyPr wrap="square">
            <a:spAutoFit/>
          </a:bodyPr>
          <a:lstStyle/>
          <a:p>
            <a:pPr algn="just">
              <a:defRPr/>
            </a:pPr>
            <a:r>
              <a:rPr lang="en-US" sz="1100" dirty="0" smtClean="0">
                <a:latin typeface="Bell MT"/>
                <a:cs typeface="Bell MT"/>
              </a:rPr>
              <a:t>Using figure 1 explain how oil companies have affected the standard of living in NEEs. </a:t>
            </a:r>
          </a:p>
        </p:txBody>
      </p:sp>
      <p:sp>
        <p:nvSpPr>
          <p:cNvPr id="63" name="Rounded Rectangle 62"/>
          <p:cNvSpPr/>
          <p:nvPr/>
        </p:nvSpPr>
        <p:spPr>
          <a:xfrm>
            <a:off x="7639526" y="82390"/>
            <a:ext cx="1425647" cy="409583"/>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latin typeface="Bell MT"/>
                <a:cs typeface="Bell MT"/>
              </a:rPr>
              <a:t>Figure 1- GDP by region in Nigeria</a:t>
            </a:r>
            <a:endParaRPr lang="en-US" sz="1050" dirty="0">
              <a:solidFill>
                <a:srgbClr val="000000"/>
              </a:solidFill>
              <a:latin typeface="Bell MT"/>
              <a:cs typeface="Bell MT"/>
            </a:endParaRPr>
          </a:p>
        </p:txBody>
      </p:sp>
    </p:spTree>
    <p:extLst>
      <p:ext uri="{BB962C8B-B14F-4D97-AF65-F5344CB8AC3E}">
        <p14:creationId xmlns:p14="http://schemas.microsoft.com/office/powerpoint/2010/main" val="38719853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3"/>
          <a:stretch>
            <a:fillRect/>
          </a:stretch>
        </p:blipFill>
        <p:spPr>
          <a:xfrm>
            <a:off x="5417670" y="523657"/>
            <a:ext cx="1265372" cy="3141823"/>
          </a:xfrm>
          <a:prstGeom prst="rect">
            <a:avLst/>
          </a:prstGeom>
        </p:spPr>
      </p:pic>
      <p:pic>
        <p:nvPicPr>
          <p:cNvPr id="42" name="Picture 41"/>
          <p:cNvPicPr>
            <a:picLocks noChangeAspect="1"/>
          </p:cNvPicPr>
          <p:nvPr/>
        </p:nvPicPr>
        <p:blipFill>
          <a:blip r:embed="rId3"/>
          <a:stretch>
            <a:fillRect/>
          </a:stretch>
        </p:blipFill>
        <p:spPr>
          <a:xfrm>
            <a:off x="3908671" y="482408"/>
            <a:ext cx="1265372" cy="3141823"/>
          </a:xfrm>
          <a:prstGeom prst="rect">
            <a:avLst/>
          </a:prstGeom>
        </p:spPr>
      </p:pic>
      <p:pic>
        <p:nvPicPr>
          <p:cNvPr id="41" name="Picture 40"/>
          <p:cNvPicPr>
            <a:picLocks noChangeAspect="1"/>
          </p:cNvPicPr>
          <p:nvPr/>
        </p:nvPicPr>
        <p:blipFill>
          <a:blip r:embed="rId3"/>
          <a:stretch>
            <a:fillRect/>
          </a:stretch>
        </p:blipFill>
        <p:spPr>
          <a:xfrm>
            <a:off x="2338105" y="517565"/>
            <a:ext cx="1265372" cy="3141823"/>
          </a:xfrm>
          <a:prstGeom prst="rect">
            <a:avLst/>
          </a:prstGeom>
        </p:spPr>
      </p:pic>
      <p:pic>
        <p:nvPicPr>
          <p:cNvPr id="40" name="Picture 39"/>
          <p:cNvPicPr>
            <a:picLocks noChangeAspect="1"/>
          </p:cNvPicPr>
          <p:nvPr/>
        </p:nvPicPr>
        <p:blipFill>
          <a:blip r:embed="rId3"/>
          <a:stretch>
            <a:fillRect/>
          </a:stretch>
        </p:blipFill>
        <p:spPr>
          <a:xfrm>
            <a:off x="821126" y="568574"/>
            <a:ext cx="1265372" cy="3141823"/>
          </a:xfrm>
          <a:prstGeom prst="rect">
            <a:avLst/>
          </a:prstGeom>
        </p:spPr>
      </p:pic>
      <p:sp>
        <p:nvSpPr>
          <p:cNvPr id="31" name="Rectangle 30"/>
          <p:cNvSpPr/>
          <p:nvPr/>
        </p:nvSpPr>
        <p:spPr>
          <a:xfrm>
            <a:off x="2749113" y="517565"/>
            <a:ext cx="422972" cy="584776"/>
          </a:xfrm>
          <a:prstGeom prst="rect">
            <a:avLst/>
          </a:prstGeom>
          <a:noFill/>
        </p:spPr>
        <p:txBody>
          <a:bodyPr wrap="square" lIns="91440" tIns="45720" rIns="91440" bIns="45720">
            <a:spAutoFit/>
          </a:bodyPr>
          <a:lstStyle/>
          <a:p>
            <a:pPr algn="ctr"/>
            <a:r>
              <a:rPr lang="en-GB" sz="3200" b="1" dirty="0" smtClean="0">
                <a:ln w="12700">
                  <a:solidFill>
                    <a:srgbClr val="000000"/>
                  </a:solidFill>
                  <a:prstDash val="solid"/>
                </a:ln>
                <a:solidFill>
                  <a:srgbClr val="3195AE"/>
                </a:solidFill>
                <a:effectLst>
                  <a:outerShdw blurRad="41275" dist="20320" dir="1800000" algn="tl" rotWithShape="0">
                    <a:srgbClr val="000000">
                      <a:alpha val="40000"/>
                    </a:srgbClr>
                  </a:outerShdw>
                </a:effectLst>
              </a:rPr>
              <a:t>8</a:t>
            </a:r>
            <a:endParaRPr lang="en-GB" sz="3200" b="1" cap="none" spc="0" dirty="0">
              <a:ln w="12700">
                <a:solidFill>
                  <a:srgbClr val="000000"/>
                </a:solidFill>
                <a:prstDash val="solid"/>
              </a:ln>
              <a:solidFill>
                <a:srgbClr val="3195AE"/>
              </a:solidFill>
              <a:effectLst>
                <a:outerShdw blurRad="41275" dist="20320" dir="1800000" algn="tl" rotWithShape="0">
                  <a:srgbClr val="000000">
                    <a:alpha val="40000"/>
                  </a:srgbClr>
                </a:outerShdw>
              </a:effectLst>
            </a:endParaRPr>
          </a:p>
        </p:txBody>
      </p:sp>
      <p:sp>
        <p:nvSpPr>
          <p:cNvPr id="32" name="Rectangle 31"/>
          <p:cNvSpPr/>
          <p:nvPr/>
        </p:nvSpPr>
        <p:spPr>
          <a:xfrm>
            <a:off x="4308578" y="491973"/>
            <a:ext cx="422972" cy="584776"/>
          </a:xfrm>
          <a:prstGeom prst="rect">
            <a:avLst/>
          </a:prstGeom>
          <a:noFill/>
        </p:spPr>
        <p:txBody>
          <a:bodyPr wrap="square" lIns="91440" tIns="45720" rIns="91440" bIns="45720">
            <a:spAutoFit/>
          </a:bodyPr>
          <a:lstStyle/>
          <a:p>
            <a:pPr algn="ctr"/>
            <a:r>
              <a:rPr lang="en-GB" sz="3200" b="1" dirty="0" smtClean="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rPr>
              <a:t>9</a:t>
            </a:r>
            <a:endParaRPr lang="en-GB" sz="3200" b="1" cap="none" spc="0"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
        <p:nvSpPr>
          <p:cNvPr id="33" name="Rectangle 32"/>
          <p:cNvSpPr/>
          <p:nvPr/>
        </p:nvSpPr>
        <p:spPr>
          <a:xfrm>
            <a:off x="5654936" y="515850"/>
            <a:ext cx="763753" cy="584776"/>
          </a:xfrm>
          <a:prstGeom prst="rect">
            <a:avLst/>
          </a:prstGeom>
          <a:noFill/>
        </p:spPr>
        <p:txBody>
          <a:bodyPr wrap="square" lIns="91440" tIns="45720" rIns="91440" bIns="45720">
            <a:spAutoFit/>
          </a:bodyPr>
          <a:lstStyle/>
          <a:p>
            <a:pPr algn="ctr"/>
            <a:r>
              <a:rPr lang="en-GB" sz="3200" b="1" dirty="0" smtClean="0">
                <a:ln w="12700">
                  <a:solidFill>
                    <a:srgbClr val="000000"/>
                  </a:solidFill>
                  <a:prstDash val="solid"/>
                </a:ln>
                <a:solidFill>
                  <a:srgbClr val="F45FE4"/>
                </a:solidFill>
                <a:effectLst>
                  <a:outerShdw blurRad="41275" dist="20320" dir="1800000" algn="tl" rotWithShape="0">
                    <a:srgbClr val="000000">
                      <a:alpha val="40000"/>
                    </a:srgbClr>
                  </a:outerShdw>
                </a:effectLst>
              </a:rPr>
              <a:t>10</a:t>
            </a:r>
            <a:endParaRPr lang="en-GB" sz="3200" b="1" cap="none" spc="0" dirty="0">
              <a:ln w="12700">
                <a:solidFill>
                  <a:srgbClr val="000000"/>
                </a:solidFill>
                <a:prstDash val="solid"/>
              </a:ln>
              <a:solidFill>
                <a:srgbClr val="F45FE4"/>
              </a:solidFill>
              <a:effectLst>
                <a:outerShdw blurRad="41275" dist="20320" dir="1800000" algn="tl" rotWithShape="0">
                  <a:srgbClr val="000000">
                    <a:alpha val="40000"/>
                  </a:srgbClr>
                </a:outerShdw>
              </a:effectLst>
            </a:endParaRPr>
          </a:p>
        </p:txBody>
      </p:sp>
      <p:grpSp>
        <p:nvGrpSpPr>
          <p:cNvPr id="35" name="Group 34"/>
          <p:cNvGrpSpPr/>
          <p:nvPr/>
        </p:nvGrpSpPr>
        <p:grpSpPr>
          <a:xfrm>
            <a:off x="919655" y="575714"/>
            <a:ext cx="5640552" cy="5439922"/>
            <a:chOff x="906655" y="-19079"/>
            <a:chExt cx="6451309" cy="6034714"/>
          </a:xfrm>
        </p:grpSpPr>
        <p:pic>
          <p:nvPicPr>
            <p:cNvPr id="5" name="Picture 4"/>
            <p:cNvPicPr>
              <a:picLocks noChangeAspect="1"/>
            </p:cNvPicPr>
            <p:nvPr/>
          </p:nvPicPr>
          <p:blipFill>
            <a:blip r:embed="rId3"/>
            <a:stretch>
              <a:fillRect/>
            </a:stretch>
          </p:blipFill>
          <p:spPr>
            <a:xfrm>
              <a:off x="5129234" y="1242485"/>
              <a:ext cx="1447253" cy="3485345"/>
            </a:xfrm>
            <a:prstGeom prst="rect">
              <a:avLst/>
            </a:prstGeom>
          </p:spPr>
        </p:pic>
        <p:pic>
          <p:nvPicPr>
            <p:cNvPr id="7" name="Picture 6"/>
            <p:cNvPicPr>
              <a:picLocks noChangeAspect="1"/>
            </p:cNvPicPr>
            <p:nvPr/>
          </p:nvPicPr>
          <p:blipFill>
            <a:blip r:embed="rId3"/>
            <a:stretch>
              <a:fillRect/>
            </a:stretch>
          </p:blipFill>
          <p:spPr>
            <a:xfrm>
              <a:off x="3414733" y="1242485"/>
              <a:ext cx="1447253" cy="3485345"/>
            </a:xfrm>
            <a:prstGeom prst="rect">
              <a:avLst/>
            </a:prstGeom>
          </p:spPr>
        </p:pic>
        <p:pic>
          <p:nvPicPr>
            <p:cNvPr id="10" name="Picture 9"/>
            <p:cNvPicPr>
              <a:picLocks noChangeAspect="1"/>
            </p:cNvPicPr>
            <p:nvPr/>
          </p:nvPicPr>
          <p:blipFill>
            <a:blip r:embed="rId3"/>
            <a:stretch>
              <a:fillRect/>
            </a:stretch>
          </p:blipFill>
          <p:spPr>
            <a:xfrm>
              <a:off x="1598359" y="1242485"/>
              <a:ext cx="1447253" cy="3485345"/>
            </a:xfrm>
            <a:prstGeom prst="rect">
              <a:avLst/>
            </a:prstGeom>
          </p:spPr>
        </p:pic>
        <p:pic>
          <p:nvPicPr>
            <p:cNvPr id="12" name="Picture 11"/>
            <p:cNvPicPr>
              <a:picLocks noChangeAspect="1"/>
            </p:cNvPicPr>
            <p:nvPr/>
          </p:nvPicPr>
          <p:blipFill>
            <a:blip r:embed="rId3"/>
            <a:stretch>
              <a:fillRect/>
            </a:stretch>
          </p:blipFill>
          <p:spPr>
            <a:xfrm>
              <a:off x="4250818" y="2575983"/>
              <a:ext cx="1447253" cy="3439652"/>
            </a:xfrm>
            <a:prstGeom prst="rect">
              <a:avLst/>
            </a:prstGeom>
          </p:spPr>
        </p:pic>
        <p:pic>
          <p:nvPicPr>
            <p:cNvPr id="13" name="Picture 12"/>
            <p:cNvPicPr>
              <a:picLocks noChangeAspect="1"/>
            </p:cNvPicPr>
            <p:nvPr/>
          </p:nvPicPr>
          <p:blipFill>
            <a:blip r:embed="rId3"/>
            <a:stretch>
              <a:fillRect/>
            </a:stretch>
          </p:blipFill>
          <p:spPr>
            <a:xfrm>
              <a:off x="2487088" y="2575983"/>
              <a:ext cx="1447253" cy="3439652"/>
            </a:xfrm>
            <a:prstGeom prst="rect">
              <a:avLst/>
            </a:prstGeom>
          </p:spPr>
        </p:pic>
        <p:sp>
          <p:nvSpPr>
            <p:cNvPr id="15" name="Rectangle 14"/>
            <p:cNvSpPr/>
            <p:nvPr/>
          </p:nvSpPr>
          <p:spPr>
            <a:xfrm>
              <a:off x="6239808" y="1669303"/>
              <a:ext cx="1118156" cy="810916"/>
            </a:xfrm>
            <a:prstGeom prst="rect">
              <a:avLst/>
            </a:prstGeom>
            <a:noFill/>
          </p:spPr>
          <p:txBody>
            <a:bodyPr wrap="none" lIns="91440" tIns="45720" rIns="91440" bIns="45720">
              <a:prstTxWarp prst="textDeflateInflate">
                <a:avLst/>
              </a:prstTxWarp>
              <a:spAutoFit/>
            </a:bodyPr>
            <a:lstStyle/>
            <a:p>
              <a:pPr algn="ctr"/>
              <a:r>
                <a:rPr lang="en-GB" sz="7200" b="1" dirty="0" smtClean="0">
                  <a:ln w="12700">
                    <a:solidFill>
                      <a:srgbClr val="000000"/>
                    </a:solidFill>
                    <a:prstDash val="solid"/>
                  </a:ln>
                  <a:solidFill>
                    <a:srgbClr val="F45FE4"/>
                  </a:solidFill>
                  <a:effectLst>
                    <a:outerShdw blurRad="41275" dist="20320" dir="1800000" algn="tl" rotWithShape="0">
                      <a:srgbClr val="000000">
                        <a:alpha val="40000"/>
                      </a:srgbClr>
                    </a:outerShdw>
                  </a:effectLst>
                </a:rPr>
                <a:t>Increase in</a:t>
              </a:r>
            </a:p>
            <a:p>
              <a:pPr algn="ctr"/>
              <a:r>
                <a:rPr lang="en-GB" sz="7200" b="1" cap="none" spc="0" dirty="0" smtClean="0">
                  <a:ln w="12700">
                    <a:solidFill>
                      <a:srgbClr val="000000"/>
                    </a:solidFill>
                    <a:prstDash val="solid"/>
                  </a:ln>
                  <a:solidFill>
                    <a:srgbClr val="F45FE4"/>
                  </a:solidFill>
                  <a:effectLst>
                    <a:outerShdw blurRad="41275" dist="20320" dir="1800000" algn="tl" rotWithShape="0">
                      <a:srgbClr val="000000">
                        <a:alpha val="40000"/>
                      </a:srgbClr>
                    </a:outerShdw>
                  </a:effectLst>
                </a:rPr>
                <a:t>taxes</a:t>
              </a:r>
              <a:endParaRPr lang="en-GB" sz="7200" b="1" cap="none" spc="0" dirty="0">
                <a:ln w="12700">
                  <a:solidFill>
                    <a:srgbClr val="000000"/>
                  </a:solidFill>
                  <a:prstDash val="solid"/>
                </a:ln>
                <a:solidFill>
                  <a:srgbClr val="F45FE4"/>
                </a:solidFill>
                <a:effectLst>
                  <a:outerShdw blurRad="41275" dist="20320" dir="1800000" algn="tl" rotWithShape="0">
                    <a:srgbClr val="000000">
                      <a:alpha val="40000"/>
                    </a:srgbClr>
                  </a:outerShdw>
                </a:effectLst>
              </a:endParaRPr>
            </a:p>
          </p:txBody>
        </p:sp>
        <p:sp>
          <p:nvSpPr>
            <p:cNvPr id="16" name="Rectangle 15"/>
            <p:cNvSpPr/>
            <p:nvPr/>
          </p:nvSpPr>
          <p:spPr>
            <a:xfrm>
              <a:off x="5384002" y="2826409"/>
              <a:ext cx="1042329" cy="1263870"/>
            </a:xfrm>
            <a:prstGeom prst="rect">
              <a:avLst/>
            </a:prstGeom>
            <a:noFill/>
          </p:spPr>
          <p:txBody>
            <a:bodyPr wrap="none" lIns="91440" tIns="45720" rIns="91440" bIns="45720">
              <a:prstTxWarp prst="textDeflateInflate">
                <a:avLst>
                  <a:gd name="adj" fmla="val 35000"/>
                </a:avLst>
              </a:prstTxWarp>
              <a:spAutoFit/>
            </a:bodyPr>
            <a:lstStyle/>
            <a:p>
              <a:pPr algn="ctr"/>
              <a:r>
                <a:rPr lang="en-GB" sz="7200" b="1" dirty="0" smtClean="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rPr>
                <a:t>Improved </a:t>
              </a:r>
            </a:p>
            <a:p>
              <a:pPr algn="ctr"/>
              <a:r>
                <a:rPr lang="en-GB" sz="7200" b="1" cap="none" spc="0" dirty="0" smtClean="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rPr>
                <a:t>facilities</a:t>
              </a:r>
              <a:endParaRPr lang="en-GB" sz="7200" b="1" cap="none" spc="0" dirty="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endParaRPr>
            </a:p>
          </p:txBody>
        </p:sp>
        <p:sp>
          <p:nvSpPr>
            <p:cNvPr id="17" name="Rectangle 16"/>
            <p:cNvSpPr/>
            <p:nvPr/>
          </p:nvSpPr>
          <p:spPr>
            <a:xfrm>
              <a:off x="4535677" y="4042241"/>
              <a:ext cx="1026584" cy="810916"/>
            </a:xfrm>
            <a:prstGeom prst="rect">
              <a:avLst/>
            </a:prstGeom>
            <a:noFill/>
          </p:spPr>
          <p:txBody>
            <a:bodyPr wrap="none" lIns="91440" tIns="45720" rIns="91440" bIns="45720">
              <a:prstTxWarp prst="textDeflateInflate">
                <a:avLst/>
              </a:prstTxWarp>
              <a:spAutoFit/>
            </a:bodyPr>
            <a:lstStyle/>
            <a:p>
              <a:pPr algn="ctr"/>
              <a:r>
                <a:rPr lang="en-GB" sz="7200" b="1" cap="none" spc="0" dirty="0" smtClean="0">
                  <a:ln w="12700">
                    <a:solidFill>
                      <a:srgbClr val="000000"/>
                    </a:solidFill>
                    <a:prstDash val="solid"/>
                  </a:ln>
                  <a:solidFill>
                    <a:srgbClr val="FF0000"/>
                  </a:solidFill>
                  <a:effectLst>
                    <a:outerShdw blurRad="41275" dist="20320" dir="1800000" algn="tl" rotWithShape="0">
                      <a:srgbClr val="000000">
                        <a:alpha val="40000"/>
                      </a:srgbClr>
                    </a:outerShdw>
                  </a:effectLst>
                </a:rPr>
                <a:t>Rise in </a:t>
              </a:r>
            </a:p>
            <a:p>
              <a:pPr algn="ctr"/>
              <a:r>
                <a:rPr lang="en-GB" sz="7200" b="1" cap="none" spc="0" dirty="0" smtClean="0">
                  <a:ln w="12700">
                    <a:solidFill>
                      <a:srgbClr val="000000"/>
                    </a:solidFill>
                    <a:prstDash val="solid"/>
                  </a:ln>
                  <a:solidFill>
                    <a:srgbClr val="FF0000"/>
                  </a:solidFill>
                  <a:effectLst>
                    <a:outerShdw blurRad="41275" dist="20320" dir="1800000" algn="tl" rotWithShape="0">
                      <a:srgbClr val="000000">
                        <a:alpha val="40000"/>
                      </a:srgbClr>
                    </a:outerShdw>
                  </a:effectLst>
                </a:rPr>
                <a:t>GNI</a:t>
              </a:r>
              <a:endParaRPr lang="en-GB" sz="7200" b="1" cap="none" spc="0" dirty="0">
                <a:ln w="12700">
                  <a:solidFill>
                    <a:srgbClr val="000000"/>
                  </a:solidFill>
                  <a:prstDash val="solid"/>
                </a:ln>
                <a:solidFill>
                  <a:srgbClr val="FF0000"/>
                </a:solidFill>
                <a:effectLst>
                  <a:outerShdw blurRad="41275" dist="20320" dir="1800000" algn="tl" rotWithShape="0">
                    <a:srgbClr val="000000">
                      <a:alpha val="40000"/>
                    </a:srgbClr>
                  </a:outerShdw>
                </a:effectLst>
              </a:endParaRPr>
            </a:p>
          </p:txBody>
        </p:sp>
        <p:sp>
          <p:nvSpPr>
            <p:cNvPr id="19" name="Rectangle 18"/>
            <p:cNvSpPr/>
            <p:nvPr/>
          </p:nvSpPr>
          <p:spPr>
            <a:xfrm>
              <a:off x="1808689" y="2859237"/>
              <a:ext cx="1026584" cy="1060144"/>
            </a:xfrm>
            <a:prstGeom prst="rect">
              <a:avLst/>
            </a:prstGeom>
            <a:noFill/>
          </p:spPr>
          <p:txBody>
            <a:bodyPr wrap="none" lIns="91440" tIns="45720" rIns="91440" bIns="45720">
              <a:prstTxWarp prst="textDeflateInflate">
                <a:avLst>
                  <a:gd name="adj" fmla="val 44326"/>
                </a:avLst>
              </a:prstTxWarp>
              <a:spAutoFit/>
            </a:bodyPr>
            <a:lstStyle/>
            <a:p>
              <a:pPr algn="ctr"/>
              <a:r>
                <a:rPr lang="en-GB" sz="7200" b="1" dirty="0" smtClean="0">
                  <a:ln w="12700">
                    <a:solidFill>
                      <a:srgbClr val="000000"/>
                    </a:solidFill>
                    <a:prstDash val="solid"/>
                  </a:ln>
                  <a:solidFill>
                    <a:srgbClr val="FFFF00"/>
                  </a:solidFill>
                  <a:effectLst>
                    <a:outerShdw blurRad="41275" dist="20320" dir="1800000" algn="tl" rotWithShape="0">
                      <a:srgbClr val="000000">
                        <a:alpha val="40000"/>
                      </a:srgbClr>
                    </a:outerShdw>
                  </a:effectLst>
                </a:rPr>
                <a:t>Theft and</a:t>
              </a:r>
            </a:p>
            <a:p>
              <a:pPr algn="ctr"/>
              <a:r>
                <a:rPr lang="en-GB" sz="7200" b="1" cap="none" spc="0" dirty="0" smtClean="0">
                  <a:ln w="12700">
                    <a:solidFill>
                      <a:srgbClr val="000000"/>
                    </a:solidFill>
                    <a:prstDash val="solid"/>
                  </a:ln>
                  <a:solidFill>
                    <a:srgbClr val="FFFF00"/>
                  </a:solidFill>
                  <a:effectLst>
                    <a:outerShdw blurRad="41275" dist="20320" dir="1800000" algn="tl" rotWithShape="0">
                      <a:srgbClr val="000000">
                        <a:alpha val="40000"/>
                      </a:srgbClr>
                    </a:outerShdw>
                  </a:effectLst>
                </a:rPr>
                <a:t>sabotage</a:t>
              </a:r>
            </a:p>
          </p:txBody>
        </p:sp>
        <p:sp>
          <p:nvSpPr>
            <p:cNvPr id="20" name="Rectangle 19"/>
            <p:cNvSpPr/>
            <p:nvPr/>
          </p:nvSpPr>
          <p:spPr>
            <a:xfrm>
              <a:off x="2710884" y="4042905"/>
              <a:ext cx="973667" cy="1011750"/>
            </a:xfrm>
            <a:prstGeom prst="rect">
              <a:avLst/>
            </a:prstGeom>
            <a:noFill/>
          </p:spPr>
          <p:txBody>
            <a:bodyPr wrap="none" lIns="91440" tIns="45720" rIns="91440" bIns="45720">
              <a:prstTxWarp prst="textDeflateInflate">
                <a:avLst>
                  <a:gd name="adj" fmla="val 44326"/>
                </a:avLst>
              </a:prstTxWarp>
              <a:spAutoFit/>
            </a:bodyPr>
            <a:lstStyle/>
            <a:p>
              <a:pPr algn="ctr"/>
              <a:r>
                <a:rPr lang="en-GB" sz="7200" b="1" dirty="0" smtClean="0">
                  <a:ln w="12700">
                    <a:solidFill>
                      <a:srgbClr val="000000"/>
                    </a:solidFill>
                    <a:prstDash val="solid"/>
                  </a:ln>
                  <a:solidFill>
                    <a:schemeClr val="accent6">
                      <a:lumMod val="75000"/>
                    </a:schemeClr>
                  </a:solidFill>
                  <a:effectLst>
                    <a:outerShdw blurRad="41275" dist="20320" dir="1800000" algn="tl" rotWithShape="0">
                      <a:srgbClr val="000000">
                        <a:alpha val="40000"/>
                      </a:srgbClr>
                    </a:outerShdw>
                  </a:effectLst>
                </a:rPr>
                <a:t>Dependence</a:t>
              </a:r>
            </a:p>
            <a:p>
              <a:pPr algn="ctr"/>
              <a:r>
                <a:rPr lang="en-GB" sz="7200" b="1" dirty="0" smtClean="0">
                  <a:ln w="12700">
                    <a:solidFill>
                      <a:srgbClr val="000000"/>
                    </a:solidFill>
                    <a:prstDash val="solid"/>
                  </a:ln>
                  <a:solidFill>
                    <a:schemeClr val="accent6">
                      <a:lumMod val="75000"/>
                    </a:schemeClr>
                  </a:solidFill>
                  <a:effectLst>
                    <a:outerShdw blurRad="41275" dist="20320" dir="1800000" algn="tl" rotWithShape="0">
                      <a:srgbClr val="000000">
                        <a:alpha val="40000"/>
                      </a:srgbClr>
                    </a:outerShdw>
                  </a:effectLst>
                </a:rPr>
                <a:t>on </a:t>
              </a:r>
              <a:r>
                <a:rPr lang="en-GB" sz="7200" b="1" cap="none" spc="0" dirty="0" smtClean="0">
                  <a:ln w="12700">
                    <a:solidFill>
                      <a:srgbClr val="000000"/>
                    </a:solidFill>
                    <a:prstDash val="solid"/>
                  </a:ln>
                  <a:solidFill>
                    <a:schemeClr val="accent6">
                      <a:lumMod val="75000"/>
                    </a:schemeClr>
                  </a:solidFill>
                  <a:effectLst>
                    <a:outerShdw blurRad="41275" dist="20320" dir="1800000" algn="tl" rotWithShape="0">
                      <a:srgbClr val="000000">
                        <a:alpha val="40000"/>
                      </a:srgbClr>
                    </a:outerShdw>
                  </a:effectLst>
                </a:rPr>
                <a:t>TNCs</a:t>
              </a:r>
            </a:p>
          </p:txBody>
        </p:sp>
        <p:sp>
          <p:nvSpPr>
            <p:cNvPr id="21" name="Rectangle 20"/>
            <p:cNvSpPr/>
            <p:nvPr/>
          </p:nvSpPr>
          <p:spPr>
            <a:xfrm>
              <a:off x="3699484" y="2580118"/>
              <a:ext cx="908048" cy="886732"/>
            </a:xfrm>
            <a:prstGeom prst="rect">
              <a:avLst/>
            </a:prstGeom>
            <a:noFill/>
          </p:spPr>
          <p:txBody>
            <a:bodyPr wrap="none" lIns="91440" tIns="45720" rIns="91440" bIns="45720">
              <a:prstTxWarp prst="textDeflateInflate">
                <a:avLst/>
              </a:prstTxWarp>
              <a:spAutoFit/>
            </a:bodyPr>
            <a:lstStyle/>
            <a:p>
              <a:pPr algn="ctr"/>
              <a:r>
                <a:rPr lang="en-GB" sz="7200" b="1" dirty="0" smtClean="0">
                  <a:ln w="12700">
                    <a:solidFill>
                      <a:srgbClr val="000000"/>
                    </a:solidFill>
                    <a:prstDash val="solid"/>
                  </a:ln>
                  <a:solidFill>
                    <a:schemeClr val="accent5">
                      <a:lumMod val="60000"/>
                      <a:lumOff val="40000"/>
                    </a:schemeClr>
                  </a:solidFill>
                  <a:effectLst>
                    <a:outerShdw blurRad="41275" dist="20320" dir="1800000" algn="tl" rotWithShape="0">
                      <a:srgbClr val="000000">
                        <a:alpha val="40000"/>
                      </a:srgbClr>
                    </a:outerShdw>
                  </a:effectLst>
                </a:rPr>
                <a:t>Multiplier</a:t>
              </a:r>
            </a:p>
            <a:p>
              <a:pPr algn="ctr"/>
              <a:r>
                <a:rPr lang="en-GB" sz="7200" b="1" cap="none" spc="0" dirty="0" smtClean="0">
                  <a:ln w="12700">
                    <a:solidFill>
                      <a:srgbClr val="000000"/>
                    </a:solidFill>
                    <a:prstDash val="solid"/>
                  </a:ln>
                  <a:solidFill>
                    <a:schemeClr val="accent5">
                      <a:lumMod val="60000"/>
                      <a:lumOff val="40000"/>
                    </a:schemeClr>
                  </a:solidFill>
                  <a:effectLst>
                    <a:outerShdw blurRad="41275" dist="20320" dir="1800000" algn="tl" rotWithShape="0">
                      <a:srgbClr val="000000">
                        <a:alpha val="40000"/>
                      </a:srgbClr>
                    </a:outerShdw>
                  </a:effectLst>
                </a:rPr>
                <a:t>effect</a:t>
              </a:r>
              <a:endParaRPr lang="en-GB" sz="7200" b="1" cap="none" spc="0" dirty="0">
                <a:ln w="12700">
                  <a:solidFill>
                    <a:srgbClr val="000000"/>
                  </a:solidFill>
                  <a:prstDash val="solid"/>
                </a:ln>
                <a:solidFill>
                  <a:schemeClr val="accent5">
                    <a:lumMod val="60000"/>
                    <a:lumOff val="40000"/>
                  </a:schemeClr>
                </a:solidFill>
                <a:effectLst>
                  <a:outerShdw blurRad="41275" dist="20320" dir="1800000" algn="tl" rotWithShape="0">
                    <a:srgbClr val="000000">
                      <a:alpha val="40000"/>
                    </a:srgbClr>
                  </a:outerShdw>
                </a:effectLst>
              </a:endParaRPr>
            </a:p>
          </p:txBody>
        </p:sp>
        <p:sp>
          <p:nvSpPr>
            <p:cNvPr id="22" name="Rectangle 21"/>
            <p:cNvSpPr/>
            <p:nvPr/>
          </p:nvSpPr>
          <p:spPr>
            <a:xfrm>
              <a:off x="4502149" y="1558966"/>
              <a:ext cx="1026584" cy="810916"/>
            </a:xfrm>
            <a:prstGeom prst="rect">
              <a:avLst/>
            </a:prstGeom>
            <a:noFill/>
          </p:spPr>
          <p:txBody>
            <a:bodyPr wrap="none" lIns="91440" tIns="45720" rIns="91440" bIns="45720">
              <a:prstTxWarp prst="textDeflateInflate">
                <a:avLst/>
              </a:prstTxWarp>
              <a:spAutoFit/>
            </a:bodyPr>
            <a:lstStyle/>
            <a:p>
              <a:pPr algn="ctr"/>
              <a:r>
                <a:rPr lang="en-GB" sz="7200" b="1" cap="none" spc="0" dirty="0" smtClean="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rPr>
                <a:t>Water </a:t>
              </a:r>
            </a:p>
            <a:p>
              <a:pPr algn="ctr"/>
              <a:r>
                <a:rPr lang="en-GB" sz="7200" b="1" dirty="0" smtClean="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rPr>
                <a:t>pollution</a:t>
              </a:r>
              <a:endParaRPr lang="en-GB" sz="7200" b="1" cap="none" spc="0"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
          <p:nvSpPr>
            <p:cNvPr id="23" name="Rectangle 22"/>
            <p:cNvSpPr/>
            <p:nvPr/>
          </p:nvSpPr>
          <p:spPr>
            <a:xfrm>
              <a:off x="2688167" y="1665845"/>
              <a:ext cx="1026584" cy="810916"/>
            </a:xfrm>
            <a:prstGeom prst="rect">
              <a:avLst/>
            </a:prstGeom>
            <a:noFill/>
          </p:spPr>
          <p:txBody>
            <a:bodyPr wrap="none" lIns="91440" tIns="45720" rIns="91440" bIns="45720">
              <a:prstTxWarp prst="textDeflateInflate">
                <a:avLst/>
              </a:prstTxWarp>
              <a:spAutoFit/>
            </a:bodyPr>
            <a:lstStyle/>
            <a:p>
              <a:pPr algn="ctr"/>
              <a:r>
                <a:rPr lang="en-GB" sz="7200" b="1" cap="none" spc="0" dirty="0" smtClean="0">
                  <a:ln w="12700">
                    <a:solidFill>
                      <a:srgbClr val="000000"/>
                    </a:solidFill>
                    <a:prstDash val="solid"/>
                  </a:ln>
                  <a:solidFill>
                    <a:srgbClr val="3195AE"/>
                  </a:solidFill>
                  <a:effectLst>
                    <a:outerShdw blurRad="41275" dist="20320" dir="1800000" algn="tl" rotWithShape="0">
                      <a:srgbClr val="000000">
                        <a:alpha val="40000"/>
                      </a:srgbClr>
                    </a:outerShdw>
                  </a:effectLst>
                </a:rPr>
                <a:t>Oil spills</a:t>
              </a:r>
              <a:endParaRPr lang="en-GB" sz="7200" b="1" cap="none" spc="0" dirty="0">
                <a:ln w="12700">
                  <a:solidFill>
                    <a:srgbClr val="000000"/>
                  </a:solidFill>
                  <a:prstDash val="solid"/>
                </a:ln>
                <a:solidFill>
                  <a:srgbClr val="3195AE"/>
                </a:solidFill>
                <a:effectLst>
                  <a:outerShdw blurRad="41275" dist="20320" dir="1800000" algn="tl" rotWithShape="0">
                    <a:srgbClr val="000000">
                      <a:alpha val="40000"/>
                    </a:srgbClr>
                  </a:outerShdw>
                </a:effectLst>
              </a:endParaRPr>
            </a:p>
          </p:txBody>
        </p:sp>
        <p:sp>
          <p:nvSpPr>
            <p:cNvPr id="25" name="Rectangle 24"/>
            <p:cNvSpPr/>
            <p:nvPr/>
          </p:nvSpPr>
          <p:spPr>
            <a:xfrm>
              <a:off x="4777317" y="2575984"/>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rgbClr val="FF0000"/>
                  </a:solidFill>
                  <a:effectLst>
                    <a:outerShdw blurRad="41275" dist="20320" dir="1800000" algn="tl" rotWithShape="0">
                      <a:srgbClr val="000000">
                        <a:alpha val="40000"/>
                      </a:srgbClr>
                    </a:outerShdw>
                  </a:effectLst>
                </a:rPr>
                <a:t>2</a:t>
              </a:r>
              <a:endParaRPr lang="en-GB" sz="3200" b="1" cap="none" spc="0" dirty="0">
                <a:ln w="12700">
                  <a:solidFill>
                    <a:srgbClr val="000000"/>
                  </a:solidFill>
                  <a:prstDash val="solid"/>
                </a:ln>
                <a:solidFill>
                  <a:srgbClr val="FF0000"/>
                </a:solidFill>
                <a:effectLst>
                  <a:outerShdw blurRad="41275" dist="20320" dir="1800000" algn="tl" rotWithShape="0">
                    <a:srgbClr val="000000">
                      <a:alpha val="40000"/>
                    </a:srgbClr>
                  </a:outerShdw>
                </a:effectLst>
              </a:endParaRPr>
            </a:p>
          </p:txBody>
        </p:sp>
        <p:sp>
          <p:nvSpPr>
            <p:cNvPr id="26" name="Rectangle 25"/>
            <p:cNvSpPr/>
            <p:nvPr/>
          </p:nvSpPr>
          <p:spPr>
            <a:xfrm>
              <a:off x="2991758" y="2580119"/>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rgbClr val="FF6600"/>
                  </a:solidFill>
                  <a:effectLst>
                    <a:outerShdw blurRad="41275" dist="20320" dir="1800000" algn="tl" rotWithShape="0">
                      <a:srgbClr val="000000">
                        <a:alpha val="40000"/>
                      </a:srgbClr>
                    </a:outerShdw>
                  </a:effectLst>
                </a:rPr>
                <a:t>3</a:t>
              </a:r>
              <a:endParaRPr lang="en-GB" sz="3200" b="1" cap="none" spc="0" dirty="0">
                <a:ln w="12700">
                  <a:solidFill>
                    <a:srgbClr val="000000"/>
                  </a:solidFill>
                  <a:prstDash val="solid"/>
                </a:ln>
                <a:solidFill>
                  <a:srgbClr val="FF6600"/>
                </a:solidFill>
                <a:effectLst>
                  <a:outerShdw blurRad="41275" dist="20320" dir="1800000" algn="tl" rotWithShape="0">
                    <a:srgbClr val="000000">
                      <a:alpha val="40000"/>
                    </a:srgbClr>
                  </a:outerShdw>
                </a:effectLst>
              </a:endParaRPr>
            </a:p>
          </p:txBody>
        </p:sp>
        <p:sp>
          <p:nvSpPr>
            <p:cNvPr id="27" name="Rectangle 26"/>
            <p:cNvSpPr/>
            <p:nvPr/>
          </p:nvSpPr>
          <p:spPr>
            <a:xfrm>
              <a:off x="2110497" y="1205596"/>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rgbClr val="FFFF00"/>
                  </a:solidFill>
                  <a:effectLst>
                    <a:outerShdw blurRad="41275" dist="20320" dir="1800000" algn="tl" rotWithShape="0">
                      <a:srgbClr val="000000">
                        <a:alpha val="40000"/>
                      </a:srgbClr>
                    </a:outerShdw>
                  </a:effectLst>
                </a:rPr>
                <a:t>4</a:t>
              </a:r>
              <a:endParaRPr lang="en-GB" sz="3200" b="1" cap="none" spc="0" dirty="0">
                <a:ln w="12700">
                  <a:solidFill>
                    <a:srgbClr val="000000"/>
                  </a:solidFill>
                  <a:prstDash val="solid"/>
                </a:ln>
                <a:solidFill>
                  <a:srgbClr val="FFFF00"/>
                </a:solidFill>
                <a:effectLst>
                  <a:outerShdw blurRad="41275" dist="20320" dir="1800000" algn="tl" rotWithShape="0">
                    <a:srgbClr val="000000">
                      <a:alpha val="40000"/>
                    </a:srgbClr>
                  </a:outerShdw>
                </a:effectLst>
              </a:endParaRPr>
            </a:p>
          </p:txBody>
        </p:sp>
        <p:sp>
          <p:nvSpPr>
            <p:cNvPr id="28" name="Rectangle 27"/>
            <p:cNvSpPr/>
            <p:nvPr/>
          </p:nvSpPr>
          <p:spPr>
            <a:xfrm>
              <a:off x="3930650" y="1242485"/>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chemeClr val="accent5">
                      <a:lumMod val="60000"/>
                      <a:lumOff val="40000"/>
                    </a:schemeClr>
                  </a:solidFill>
                  <a:effectLst>
                    <a:outerShdw blurRad="41275" dist="20320" dir="1800000" algn="tl" rotWithShape="0">
                      <a:srgbClr val="000000">
                        <a:alpha val="40000"/>
                      </a:srgbClr>
                    </a:outerShdw>
                  </a:effectLst>
                </a:rPr>
                <a:t>5</a:t>
              </a:r>
              <a:endParaRPr lang="en-GB" sz="3200" b="1" cap="none" spc="0" dirty="0">
                <a:ln w="12700">
                  <a:solidFill>
                    <a:srgbClr val="000000"/>
                  </a:solidFill>
                  <a:prstDash val="solid"/>
                </a:ln>
                <a:solidFill>
                  <a:schemeClr val="accent5">
                    <a:lumMod val="60000"/>
                    <a:lumOff val="40000"/>
                  </a:schemeClr>
                </a:solidFill>
                <a:effectLst>
                  <a:outerShdw blurRad="41275" dist="20320" dir="1800000" algn="tl" rotWithShape="0">
                    <a:srgbClr val="000000">
                      <a:alpha val="40000"/>
                    </a:srgbClr>
                  </a:outerShdw>
                </a:effectLst>
              </a:endParaRPr>
            </a:p>
          </p:txBody>
        </p:sp>
        <p:sp>
          <p:nvSpPr>
            <p:cNvPr id="29" name="Rectangle 28"/>
            <p:cNvSpPr/>
            <p:nvPr/>
          </p:nvSpPr>
          <p:spPr>
            <a:xfrm>
              <a:off x="5647811" y="1242485"/>
              <a:ext cx="422972" cy="584776"/>
            </a:xfrm>
            <a:prstGeom prst="rect">
              <a:avLst/>
            </a:prstGeom>
            <a:noFill/>
          </p:spPr>
          <p:txBody>
            <a:bodyPr wrap="square" lIns="91440" tIns="45720" rIns="91440" bIns="45720">
              <a:spAutoFit/>
            </a:bodyPr>
            <a:lstStyle/>
            <a:p>
              <a:pPr algn="ctr"/>
              <a:r>
                <a:rPr lang="en-GB" sz="3200" b="1" dirty="0" smtClean="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rPr>
                <a:t>6</a:t>
              </a:r>
              <a:endParaRPr lang="en-GB" sz="3200" b="1" cap="none" spc="0" dirty="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endParaRPr>
            </a:p>
          </p:txBody>
        </p:sp>
        <p:sp>
          <p:nvSpPr>
            <p:cNvPr id="30" name="Rectangle 29"/>
            <p:cNvSpPr/>
            <p:nvPr/>
          </p:nvSpPr>
          <p:spPr>
            <a:xfrm>
              <a:off x="1306104" y="-19079"/>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rgbClr val="54DD2D"/>
                  </a:solidFill>
                  <a:effectLst>
                    <a:outerShdw blurRad="41275" dist="20320" dir="1800000" algn="tl" rotWithShape="0">
                      <a:srgbClr val="000000">
                        <a:alpha val="40000"/>
                      </a:srgbClr>
                    </a:outerShdw>
                  </a:effectLst>
                </a:rPr>
                <a:t>7</a:t>
              </a:r>
              <a:endParaRPr lang="en-GB" sz="3200" b="1" cap="none" spc="0" dirty="0">
                <a:ln w="12700">
                  <a:solidFill>
                    <a:srgbClr val="000000"/>
                  </a:solidFill>
                  <a:prstDash val="solid"/>
                </a:ln>
                <a:solidFill>
                  <a:srgbClr val="54DD2D"/>
                </a:solidFill>
                <a:effectLst>
                  <a:outerShdw blurRad="41275" dist="20320" dir="1800000" algn="tl" rotWithShape="0">
                    <a:srgbClr val="000000">
                      <a:alpha val="40000"/>
                    </a:srgbClr>
                  </a:outerShdw>
                </a:effectLst>
              </a:endParaRPr>
            </a:p>
          </p:txBody>
        </p:sp>
        <p:sp>
          <p:nvSpPr>
            <p:cNvPr id="34" name="Rectangle 33"/>
            <p:cNvSpPr/>
            <p:nvPr/>
          </p:nvSpPr>
          <p:spPr>
            <a:xfrm>
              <a:off x="906655" y="1659087"/>
              <a:ext cx="1130030" cy="810916"/>
            </a:xfrm>
            <a:prstGeom prst="rect">
              <a:avLst/>
            </a:prstGeom>
            <a:noFill/>
          </p:spPr>
          <p:txBody>
            <a:bodyPr wrap="none" lIns="91440" tIns="45720" rIns="91440" bIns="45720">
              <a:prstTxWarp prst="textDeflateInflate">
                <a:avLst/>
              </a:prstTxWarp>
              <a:spAutoFit/>
            </a:bodyPr>
            <a:lstStyle/>
            <a:p>
              <a:pPr algn="ctr"/>
              <a:r>
                <a:rPr lang="en-GB" sz="7200" b="1" cap="none" spc="0" dirty="0" smtClean="0">
                  <a:ln w="12700">
                    <a:solidFill>
                      <a:srgbClr val="000000"/>
                    </a:solidFill>
                    <a:prstDash val="solid"/>
                  </a:ln>
                  <a:solidFill>
                    <a:srgbClr val="54DD2D"/>
                  </a:solidFill>
                  <a:effectLst>
                    <a:outerShdw blurRad="41275" dist="20320" dir="1800000" algn="tl" rotWithShape="0">
                      <a:srgbClr val="000000">
                        <a:alpha val="40000"/>
                      </a:srgbClr>
                    </a:outerShdw>
                  </a:effectLst>
                </a:rPr>
                <a:t>Increased </a:t>
              </a:r>
            </a:p>
            <a:p>
              <a:pPr algn="ctr"/>
              <a:r>
                <a:rPr lang="en-GB" sz="7200" b="1" dirty="0" smtClean="0">
                  <a:ln w="12700">
                    <a:solidFill>
                      <a:srgbClr val="000000"/>
                    </a:solidFill>
                    <a:prstDash val="solid"/>
                  </a:ln>
                  <a:solidFill>
                    <a:srgbClr val="54DD2D"/>
                  </a:solidFill>
                  <a:effectLst>
                    <a:outerShdw blurRad="41275" dist="20320" dir="1800000" algn="tl" rotWithShape="0">
                      <a:srgbClr val="000000">
                        <a:alpha val="40000"/>
                      </a:srgbClr>
                    </a:outerShdw>
                  </a:effectLst>
                </a:rPr>
                <a:t>employment</a:t>
              </a:r>
              <a:endParaRPr lang="en-GB" sz="7200" b="1" cap="none" spc="0" dirty="0">
                <a:ln w="12700">
                  <a:solidFill>
                    <a:srgbClr val="000000"/>
                  </a:solidFill>
                  <a:prstDash val="solid"/>
                </a:ln>
                <a:solidFill>
                  <a:srgbClr val="54DD2D"/>
                </a:solidFill>
                <a:effectLst>
                  <a:outerShdw blurRad="41275" dist="20320" dir="1800000" algn="tl" rotWithShape="0">
                    <a:srgbClr val="000000">
                      <a:alpha val="40000"/>
                    </a:srgbClr>
                  </a:outerShdw>
                </a:effectLst>
              </a:endParaRPr>
            </a:p>
          </p:txBody>
        </p:sp>
      </p:grpSp>
      <p:pic>
        <p:nvPicPr>
          <p:cNvPr id="14" name="Picture 13"/>
          <p:cNvPicPr>
            <a:picLocks noChangeAspect="1"/>
          </p:cNvPicPr>
          <p:nvPr/>
        </p:nvPicPr>
        <p:blipFill>
          <a:blip r:embed="rId3"/>
          <a:stretch>
            <a:fillRect/>
          </a:stretch>
        </p:blipFill>
        <p:spPr>
          <a:xfrm>
            <a:off x="3094138" y="3651570"/>
            <a:ext cx="1447253" cy="3213100"/>
          </a:xfrm>
          <a:prstGeom prst="rect">
            <a:avLst/>
          </a:prstGeom>
        </p:spPr>
      </p:pic>
      <p:sp>
        <p:nvSpPr>
          <p:cNvPr id="36" name="Rectangle 35"/>
          <p:cNvSpPr/>
          <p:nvPr/>
        </p:nvSpPr>
        <p:spPr>
          <a:xfrm>
            <a:off x="3277294" y="5204720"/>
            <a:ext cx="1026584" cy="810916"/>
          </a:xfrm>
          <a:prstGeom prst="rect">
            <a:avLst/>
          </a:prstGeom>
          <a:noFill/>
        </p:spPr>
        <p:txBody>
          <a:bodyPr wrap="none" lIns="91440" tIns="45720" rIns="91440" bIns="45720">
            <a:prstTxWarp prst="textDeflateInflate">
              <a:avLst/>
            </a:prstTxWarp>
            <a:spAutoFit/>
          </a:bodyPr>
          <a:lstStyle/>
          <a:p>
            <a:pPr algn="ctr"/>
            <a:r>
              <a:rPr lang="en-GB" sz="7200" b="1" dirty="0" smtClean="0">
                <a:ln w="12700">
                  <a:solidFill>
                    <a:srgbClr val="000000"/>
                  </a:solidFill>
                  <a:prstDash val="solid"/>
                </a:ln>
                <a:solidFill>
                  <a:srgbClr val="008000"/>
                </a:solidFill>
                <a:effectLst>
                  <a:outerShdw blurRad="41275" dist="20320" dir="1800000" algn="tl" rotWithShape="0">
                    <a:srgbClr val="000000">
                      <a:alpha val="40000"/>
                    </a:srgbClr>
                  </a:outerShdw>
                </a:effectLst>
              </a:rPr>
              <a:t>Economic</a:t>
            </a:r>
          </a:p>
          <a:p>
            <a:pPr algn="ctr"/>
            <a:r>
              <a:rPr lang="en-GB" sz="7200" b="1" dirty="0" smtClean="0">
                <a:ln w="12700">
                  <a:solidFill>
                    <a:srgbClr val="000000"/>
                  </a:solidFill>
                  <a:prstDash val="solid"/>
                </a:ln>
                <a:solidFill>
                  <a:srgbClr val="008000"/>
                </a:solidFill>
                <a:effectLst>
                  <a:outerShdw blurRad="41275" dist="20320" dir="1800000" algn="tl" rotWithShape="0">
                    <a:srgbClr val="000000">
                      <a:alpha val="40000"/>
                    </a:srgbClr>
                  </a:outerShdw>
                </a:effectLst>
              </a:rPr>
              <a:t>leakage</a:t>
            </a:r>
          </a:p>
        </p:txBody>
      </p:sp>
      <p:sp>
        <p:nvSpPr>
          <p:cNvPr id="37" name="Rectangle 36"/>
          <p:cNvSpPr/>
          <p:nvPr/>
        </p:nvSpPr>
        <p:spPr>
          <a:xfrm>
            <a:off x="3601532" y="3710397"/>
            <a:ext cx="422972" cy="584776"/>
          </a:xfrm>
          <a:prstGeom prst="rect">
            <a:avLst/>
          </a:prstGeom>
          <a:noFill/>
        </p:spPr>
        <p:txBody>
          <a:bodyPr wrap="square" lIns="91440" tIns="45720" rIns="91440" bIns="45720">
            <a:spAutoFit/>
          </a:bodyPr>
          <a:lstStyle/>
          <a:p>
            <a:pPr algn="ctr"/>
            <a:r>
              <a:rPr lang="en-GB" sz="3200" b="1" dirty="0" smtClean="0">
                <a:ln w="12700">
                  <a:solidFill>
                    <a:srgbClr val="000000"/>
                  </a:solidFill>
                  <a:prstDash val="solid"/>
                </a:ln>
                <a:solidFill>
                  <a:srgbClr val="008000"/>
                </a:solidFill>
                <a:effectLst>
                  <a:outerShdw blurRad="41275" dist="20320" dir="1800000" algn="tl" rotWithShape="0">
                    <a:srgbClr val="000000">
                      <a:alpha val="40000"/>
                    </a:srgbClr>
                  </a:outerShdw>
                </a:effectLst>
              </a:rPr>
              <a:t>1</a:t>
            </a:r>
            <a:endParaRPr lang="en-GB" sz="3200" b="1" cap="none" spc="0" dirty="0">
              <a:ln w="12700">
                <a:solidFill>
                  <a:srgbClr val="000000"/>
                </a:solidFill>
                <a:prstDash val="solid"/>
              </a:ln>
              <a:solidFill>
                <a:srgbClr val="008000"/>
              </a:solidFill>
              <a:effectLst>
                <a:outerShdw blurRad="41275" dist="20320" dir="1800000" algn="tl" rotWithShape="0">
                  <a:srgbClr val="000000">
                    <a:alpha val="40000"/>
                  </a:srgbClr>
                </a:outerShdw>
              </a:effectLst>
            </a:endParaRPr>
          </a:p>
        </p:txBody>
      </p:sp>
      <p:sp>
        <p:nvSpPr>
          <p:cNvPr id="56" name="Rectangle 55"/>
          <p:cNvSpPr/>
          <p:nvPr/>
        </p:nvSpPr>
        <p:spPr>
          <a:xfrm>
            <a:off x="0" y="20743"/>
            <a:ext cx="9144000" cy="461665"/>
          </a:xfrm>
          <a:prstGeom prst="rect">
            <a:avLst/>
          </a:prstGeom>
          <a:noFill/>
        </p:spPr>
        <p:txBody>
          <a:bodyPr wrap="square">
            <a:spAutoFit/>
          </a:bodyPr>
          <a:lstStyle/>
          <a:p>
            <a:pPr algn="ctr">
              <a:defRPr/>
            </a:pPr>
            <a:r>
              <a:rPr lang="en-GB" sz="24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Which impacts are the most significant?</a:t>
            </a:r>
            <a:endPar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spTree>
    <p:extLst>
      <p:ext uri="{BB962C8B-B14F-4D97-AF65-F5344CB8AC3E}">
        <p14:creationId xmlns:p14="http://schemas.microsoft.com/office/powerpoint/2010/main" val="31597479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Date Placeholder 3"/>
          <p:cNvSpPr>
            <a:spLocks noGrp="1"/>
          </p:cNvSpPr>
          <p:nvPr>
            <p:ph type="dt" sz="quarter" idx="10"/>
          </p:nvPr>
        </p:nvSpPr>
        <p:spPr>
          <a:xfrm>
            <a:off x="4623048" y="165446"/>
            <a:ext cx="4520952"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fld id="{F4438D1E-697E-024E-B46F-A63C218FD06C}" type="datetime2">
              <a:rPr lang="en-GB" sz="2400" b="1" u="sng">
                <a:latin typeface="Comic Sans MS" charset="0"/>
              </a:rPr>
              <a:pPr/>
              <a:t>Tuesday, 20 February 2018</a:t>
            </a:fld>
            <a:endParaRPr lang="en-GB" sz="2400" b="1" u="sng" dirty="0">
              <a:latin typeface="Comic Sans MS" charset="0"/>
            </a:endParaRPr>
          </a:p>
        </p:txBody>
      </p:sp>
      <p:sp>
        <p:nvSpPr>
          <p:cNvPr id="13" name="Rectangle 12"/>
          <p:cNvSpPr/>
          <p:nvPr/>
        </p:nvSpPr>
        <p:spPr>
          <a:xfrm>
            <a:off x="0" y="701743"/>
            <a:ext cx="9144000" cy="523220"/>
          </a:xfrm>
          <a:prstGeom prst="rect">
            <a:avLst/>
          </a:prstGeom>
          <a:noFill/>
        </p:spPr>
        <p:txBody>
          <a:bodyPr wrap="square">
            <a:spAutoFit/>
          </a:bodyPr>
          <a:lstStyle/>
          <a:p>
            <a:pPr algn="ctr">
              <a:defRPr/>
            </a:pPr>
            <a:r>
              <a:rPr lang="en-GB" sz="2800" b="1" u="sng"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What impact have TNCs had on Nigeria?</a:t>
            </a:r>
            <a:endParaRPr lang="en-GB" sz="2800" b="1" u="sng"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sp>
        <p:nvSpPr>
          <p:cNvPr id="7" name="Rounded Rectangle 6"/>
          <p:cNvSpPr/>
          <p:nvPr/>
        </p:nvSpPr>
        <p:spPr>
          <a:xfrm>
            <a:off x="4623048" y="1676401"/>
            <a:ext cx="4396154" cy="4618892"/>
          </a:xfrm>
          <a:prstGeom prst="roundRect">
            <a:avLst/>
          </a:prstGeom>
          <a:solidFill>
            <a:srgbClr val="0066FF"/>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just">
              <a:defRPr/>
            </a:pPr>
            <a:r>
              <a:rPr lang="en-GB" b="1" u="sng" dirty="0" smtClean="0">
                <a:latin typeface="Comic Sans MS" charset="0"/>
                <a:cs typeface="Comic Sans MS" charset="0"/>
              </a:rPr>
              <a:t>What: </a:t>
            </a:r>
            <a:r>
              <a:rPr lang="en-GB"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What impact have TNCs had on Nigeria</a:t>
            </a:r>
            <a:r>
              <a:rPr lang="en-GB"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a:t>
            </a:r>
          </a:p>
          <a:p>
            <a:pPr algn="just">
              <a:defRPr/>
            </a:pPr>
            <a:endParaRPr lang="en-GB"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a:p>
            <a:pPr algn="just">
              <a:defRPr/>
            </a:pPr>
            <a:r>
              <a:rPr lang="en-GB" b="1" u="sng" dirty="0" smtClean="0">
                <a:latin typeface="Comic Sans MS" charset="0"/>
                <a:cs typeface="Comic Sans MS" charset="0"/>
              </a:rPr>
              <a:t>How: </a:t>
            </a:r>
            <a:r>
              <a:rPr lang="en-GB" dirty="0">
                <a:latin typeface="Comic Sans MS"/>
                <a:cs typeface="Comic Sans MS"/>
              </a:rPr>
              <a:t>D</a:t>
            </a:r>
            <a:r>
              <a:rPr lang="en-GB" dirty="0" smtClean="0">
                <a:latin typeface="Comic Sans MS"/>
                <a:cs typeface="Comic Sans MS"/>
              </a:rPr>
              <a:t>escribe </a:t>
            </a:r>
            <a:r>
              <a:rPr lang="en-GB" dirty="0">
                <a:latin typeface="Comic Sans MS"/>
                <a:cs typeface="Comic Sans MS"/>
              </a:rPr>
              <a:t>the distribution of shell across the world</a:t>
            </a:r>
            <a:r>
              <a:rPr lang="en-GB" dirty="0" smtClean="0">
                <a:latin typeface="Comic Sans MS"/>
                <a:cs typeface="Comic Sans MS"/>
              </a:rPr>
              <a:t>.</a:t>
            </a:r>
            <a:endParaRPr lang="en-GB" dirty="0">
              <a:latin typeface="Comic Sans MS" charset="0"/>
              <a:cs typeface="Comic Sans MS" charset="0"/>
            </a:endParaRPr>
          </a:p>
          <a:p>
            <a:pPr algn="ctr">
              <a:defRPr/>
            </a:pPr>
            <a:r>
              <a:rPr lang="en-GB" dirty="0" smtClean="0">
                <a:latin typeface="Comic Sans MS"/>
                <a:cs typeface="Comic Sans MS"/>
              </a:rPr>
              <a:t>Using case study detail to </a:t>
            </a:r>
            <a:r>
              <a:rPr lang="en-GB" dirty="0">
                <a:latin typeface="Comic Sans MS"/>
                <a:cs typeface="Comic Sans MS"/>
              </a:rPr>
              <a:t>be able to evaluate the extent to which TNCs such as shell are important for the development of countries like Nigeria</a:t>
            </a:r>
            <a:r>
              <a:rPr lang="en-GB" dirty="0" smtClean="0">
                <a:latin typeface="Comic Sans MS"/>
                <a:cs typeface="Comic Sans MS"/>
              </a:rPr>
              <a:t>.</a:t>
            </a:r>
          </a:p>
          <a:p>
            <a:pPr algn="ctr">
              <a:defRPr/>
            </a:pPr>
            <a:r>
              <a:rPr lang="en-GB" dirty="0" smtClean="0">
                <a:latin typeface="Comic Sans MS"/>
                <a:cs typeface="Comic Sans MS"/>
              </a:rPr>
              <a:t>To assess the environmental damage (especially water pollution) that oil spills have created</a:t>
            </a:r>
            <a:endParaRPr lang="en-GB" dirty="0" smtClean="0">
              <a:latin typeface="Comic Sans MS"/>
              <a:cs typeface="Comic Sans MS"/>
            </a:endParaRPr>
          </a:p>
          <a:p>
            <a:pPr algn="ctr">
              <a:defRPr/>
            </a:pPr>
            <a:endParaRPr lang="en-GB" dirty="0">
              <a:latin typeface="Comic Sans MS"/>
              <a:cs typeface="Comic Sans MS"/>
            </a:endParaRPr>
          </a:p>
          <a:p>
            <a:pPr algn="ctr">
              <a:defRPr/>
            </a:pPr>
            <a:r>
              <a:rPr lang="en-GB" dirty="0" smtClean="0">
                <a:latin typeface="Comic Sans MS"/>
                <a:cs typeface="Comic Sans MS"/>
              </a:rPr>
              <a:t>Why: To understand that economic development has varying impacts</a:t>
            </a:r>
            <a:endParaRPr lang="en-GB" dirty="0">
              <a:latin typeface="Comic Sans MS"/>
              <a:cs typeface="Comic Sans MS"/>
            </a:endParaRPr>
          </a:p>
        </p:txBody>
      </p:sp>
      <p:sp>
        <p:nvSpPr>
          <p:cNvPr id="14" name="Rectangle 13"/>
          <p:cNvSpPr/>
          <p:nvPr/>
        </p:nvSpPr>
        <p:spPr>
          <a:xfrm>
            <a:off x="0" y="20743"/>
            <a:ext cx="4190344" cy="523220"/>
          </a:xfrm>
          <a:prstGeom prst="rect">
            <a:avLst/>
          </a:prstGeom>
          <a:noFill/>
        </p:spPr>
        <p:txBody>
          <a:bodyPr wrap="square">
            <a:spAutoFit/>
          </a:bodyPr>
          <a:lstStyle/>
          <a:p>
            <a:pPr algn="ctr">
              <a:defRPr/>
            </a:pPr>
            <a:r>
              <a:rPr lang="en-GB" sz="2800" b="1" u="sng"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Case study: Shell</a:t>
            </a:r>
            <a:endParaRPr lang="en-GB" sz="2800" b="1" u="sng"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64" y="2051539"/>
            <a:ext cx="4478336" cy="2963008"/>
          </a:xfrm>
          <a:prstGeom prst="rect">
            <a:avLst/>
          </a:prstGeom>
        </p:spPr>
      </p:pic>
    </p:spTree>
    <p:extLst>
      <p:ext uri="{BB962C8B-B14F-4D97-AF65-F5344CB8AC3E}">
        <p14:creationId xmlns:p14="http://schemas.microsoft.com/office/powerpoint/2010/main" val="21656883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a:cxnSpLocks noChangeShapeType="1"/>
          </p:cNvCxnSpPr>
          <p:nvPr/>
        </p:nvCxnSpPr>
        <p:spPr bwMode="auto">
          <a:xfrm>
            <a:off x="0" y="2205038"/>
            <a:ext cx="9144000" cy="1"/>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nvGrpSpPr>
          <p:cNvPr id="13317" name="Group 28"/>
          <p:cNvGrpSpPr>
            <a:grpSpLocks/>
          </p:cNvGrpSpPr>
          <p:nvPr/>
        </p:nvGrpSpPr>
        <p:grpSpPr bwMode="auto">
          <a:xfrm>
            <a:off x="7653338" y="0"/>
            <a:ext cx="1511300" cy="2160588"/>
            <a:chOff x="3203848" y="2852936"/>
            <a:chExt cx="2207005" cy="4005064"/>
          </a:xfrm>
        </p:grpSpPr>
        <p:pic>
          <p:nvPicPr>
            <p:cNvPr id="1333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852936"/>
              <a:ext cx="2207005" cy="4005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32" name="TextBox 8"/>
            <p:cNvSpPr txBox="1">
              <a:spLocks noChangeArrowheads="1"/>
            </p:cNvSpPr>
            <p:nvPr/>
          </p:nvSpPr>
          <p:spPr bwMode="auto">
            <a:xfrm>
              <a:off x="4172419" y="4270690"/>
              <a:ext cx="1080120" cy="46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B90000"/>
                  </a:solidFill>
                  <a:latin typeface="Arial" charset="0"/>
                </a:rPr>
                <a:t>No</a:t>
              </a:r>
            </a:p>
          </p:txBody>
        </p:sp>
        <p:sp>
          <p:nvSpPr>
            <p:cNvPr id="13333" name="TextBox 9"/>
            <p:cNvSpPr txBox="1">
              <a:spLocks noChangeArrowheads="1"/>
            </p:cNvSpPr>
            <p:nvPr/>
          </p:nvSpPr>
          <p:spPr bwMode="auto">
            <a:xfrm>
              <a:off x="3587674" y="2974302"/>
              <a:ext cx="1080120" cy="466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007434"/>
                  </a:solidFill>
                  <a:latin typeface="Arial" charset="0"/>
                </a:rPr>
                <a:t>Yes</a:t>
              </a:r>
            </a:p>
          </p:txBody>
        </p:sp>
        <p:sp>
          <p:nvSpPr>
            <p:cNvPr id="13334" name="TextBox 10"/>
            <p:cNvSpPr txBox="1">
              <a:spLocks noChangeArrowheads="1"/>
            </p:cNvSpPr>
            <p:nvPr/>
          </p:nvSpPr>
          <p:spPr bwMode="auto">
            <a:xfrm>
              <a:off x="3971501" y="3338398"/>
              <a:ext cx="1080120" cy="466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FF6600"/>
                  </a:solidFill>
                  <a:latin typeface="Arial" charset="0"/>
                </a:rPr>
                <a:t>Maybe</a:t>
              </a:r>
            </a:p>
          </p:txBody>
        </p:sp>
      </p:grpSp>
      <p:pic>
        <p:nvPicPr>
          <p:cNvPr id="13319"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96188" y="1700213"/>
            <a:ext cx="569912" cy="804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4"/>
          <p:cNvSpPr/>
          <p:nvPr/>
        </p:nvSpPr>
        <p:spPr>
          <a:xfrm>
            <a:off x="7343800" y="2276872"/>
            <a:ext cx="1440160" cy="461665"/>
          </a:xfrm>
          <a:prstGeom prst="rect">
            <a:avLst/>
          </a:prstGeom>
          <a:noFill/>
        </p:spPr>
        <p:txBody>
          <a:bodyPr>
            <a:spAutoFit/>
          </a:bodyPr>
          <a:lstStyle/>
          <a:p>
            <a:pPr algn="ctr">
              <a:defRPr/>
            </a:pPr>
            <a:r>
              <a:rPr lang="en-GB" sz="2400" b="1" dirty="0">
                <a:ln w="12700">
                  <a:solidFill>
                    <a:srgbClr val="000000"/>
                  </a:solidFill>
                  <a:prstDash val="solid"/>
                </a:ln>
                <a:solidFill>
                  <a:srgbClr val="B80000"/>
                </a:solidFill>
                <a:effectLst>
                  <a:outerShdw blurRad="41275" dist="20320" dir="1800000" algn="tl" rotWithShape="0">
                    <a:srgbClr val="000000">
                      <a:alpha val="40000"/>
                    </a:srgbClr>
                  </a:outerShdw>
                </a:effectLst>
                <a:latin typeface="Comic Sans MS"/>
                <a:cs typeface="Comic Sans MS"/>
              </a:rPr>
              <a:t>No!</a:t>
            </a:r>
          </a:p>
        </p:txBody>
      </p:sp>
      <p:pic>
        <p:nvPicPr>
          <p:cNvPr id="13321"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1773238"/>
            <a:ext cx="569912" cy="80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15"/>
          <p:cNvSpPr/>
          <p:nvPr/>
        </p:nvSpPr>
        <p:spPr>
          <a:xfrm>
            <a:off x="3203848" y="2348880"/>
            <a:ext cx="2160240" cy="461665"/>
          </a:xfrm>
          <a:prstGeom prst="rect">
            <a:avLst/>
          </a:prstGeom>
          <a:noFill/>
        </p:spPr>
        <p:txBody>
          <a:bodyPr>
            <a:spAutoFit/>
          </a:bodyPr>
          <a:lstStyle/>
          <a:p>
            <a:pPr algn="ctr">
              <a:defRPr/>
            </a:pPr>
            <a:r>
              <a:rPr lang="en-GB" sz="2400" b="1" dirty="0">
                <a:ln w="12700">
                  <a:solidFill>
                    <a:srgbClr val="000000"/>
                  </a:solidFill>
                  <a:prstDash val="solid"/>
                </a:ln>
                <a:solidFill>
                  <a:srgbClr val="FF6600"/>
                </a:solidFill>
                <a:effectLst>
                  <a:outerShdw blurRad="41275" dist="20320" dir="1800000" algn="tl" rotWithShape="0">
                    <a:srgbClr val="000000">
                      <a:alpha val="40000"/>
                    </a:srgbClr>
                  </a:outerShdw>
                </a:effectLst>
                <a:latin typeface="Comic Sans MS"/>
                <a:cs typeface="Comic Sans MS"/>
              </a:rPr>
              <a:t>Maybe?</a:t>
            </a:r>
          </a:p>
        </p:txBody>
      </p:sp>
      <p:pic>
        <p:nvPicPr>
          <p:cNvPr id="13323" name="Picture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773238"/>
            <a:ext cx="568325" cy="80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13"/>
          <p:cNvSpPr/>
          <p:nvPr/>
        </p:nvSpPr>
        <p:spPr>
          <a:xfrm>
            <a:off x="827584" y="2276872"/>
            <a:ext cx="864096" cy="461665"/>
          </a:xfrm>
          <a:prstGeom prst="rect">
            <a:avLst/>
          </a:prstGeom>
          <a:noFill/>
        </p:spPr>
        <p:txBody>
          <a:bodyPr>
            <a:spAutoFit/>
          </a:bodyPr>
          <a:lstStyle/>
          <a:p>
            <a:pPr algn="ctr">
              <a:defRPr/>
            </a:pPr>
            <a:r>
              <a:rPr lang="en-GB" sz="2400" b="1" dirty="0">
                <a:ln w="12700">
                  <a:solidFill>
                    <a:srgbClr val="000000"/>
                  </a:solidFill>
                  <a:prstDash val="solid"/>
                </a:ln>
                <a:solidFill>
                  <a:srgbClr val="007434"/>
                </a:solidFill>
                <a:effectLst>
                  <a:outerShdw blurRad="41275" dist="20320" dir="1800000" algn="tl" rotWithShape="0">
                    <a:srgbClr val="000000">
                      <a:alpha val="40000"/>
                    </a:srgbClr>
                  </a:outerShdw>
                </a:effectLst>
                <a:latin typeface="Comic Sans MS"/>
                <a:cs typeface="Comic Sans MS"/>
              </a:rPr>
              <a:t>Yes!</a:t>
            </a:r>
          </a:p>
        </p:txBody>
      </p:sp>
      <p:sp>
        <p:nvSpPr>
          <p:cNvPr id="25" name="Rounded Rectangle 24"/>
          <p:cNvSpPr>
            <a:spLocks noChangeArrowheads="1"/>
          </p:cNvSpPr>
          <p:nvPr/>
        </p:nvSpPr>
        <p:spPr bwMode="auto">
          <a:xfrm>
            <a:off x="179388" y="2852738"/>
            <a:ext cx="1871662" cy="2160587"/>
          </a:xfrm>
          <a:prstGeom prst="roundRect">
            <a:avLst>
              <a:gd name="adj" fmla="val 16667"/>
            </a:avLst>
          </a:prstGeom>
          <a:solidFill>
            <a:srgbClr val="007434"/>
          </a:solidFill>
          <a:ln>
            <a:noFill/>
          </a:ln>
          <a:effectLst>
            <a:outerShdw blurRad="40000" dist="23000" dir="5400000" rotWithShape="0">
              <a:srgbClr val="000000">
                <a:alpha val="34998"/>
              </a:srgbClr>
            </a:outerShdw>
          </a:effectLst>
          <a:extLst>
            <a:ext uri="{91240B29-F687-4f45-9708-019B960494DF}">
              <a14:hiddenLine xmlns="" xmlns:a14="http://schemas.microsoft.com/office/drawing/2010/main" w="9525">
                <a:solidFill>
                  <a:srgbClr val="000000"/>
                </a:solidFill>
                <a:round/>
                <a:headEnd/>
                <a:tailEnd/>
              </a14:hiddenLine>
            </a:ext>
          </a:extLst>
        </p:spPr>
        <p:txBody>
          <a:bodyPr anchor="ctr"/>
          <a:lstStyle/>
          <a:p>
            <a:pPr marL="285750" indent="-285750" algn="ctr">
              <a:buFont typeface="Wingdings" charset="2"/>
              <a:buChar char="ü"/>
              <a:defRPr/>
            </a:pPr>
            <a:r>
              <a:rPr lang="en-US" sz="1400" dirty="0">
                <a:solidFill>
                  <a:schemeClr val="lt1"/>
                </a:solidFill>
                <a:latin typeface="Bell MT"/>
                <a:ea typeface="+mn-ea"/>
                <a:cs typeface="Bell MT"/>
              </a:rPr>
              <a:t>Why </a:t>
            </a:r>
            <a:r>
              <a:rPr lang="en-US" sz="1400" dirty="0" smtClean="0">
                <a:solidFill>
                  <a:schemeClr val="lt1"/>
                </a:solidFill>
                <a:latin typeface="Bell MT"/>
                <a:ea typeface="+mn-ea"/>
                <a:cs typeface="Bell MT"/>
              </a:rPr>
              <a:t>are they the best way?</a:t>
            </a:r>
            <a:endParaRPr lang="en-US" sz="1400" dirty="0">
              <a:solidFill>
                <a:schemeClr val="lt1"/>
              </a:solidFill>
              <a:latin typeface="Bell MT"/>
              <a:ea typeface="+mn-ea"/>
              <a:cs typeface="Bell MT"/>
            </a:endParaRPr>
          </a:p>
          <a:p>
            <a:pPr marL="285750" indent="-285750" algn="ctr">
              <a:buFont typeface="Wingdings" charset="2"/>
              <a:buChar char="ü"/>
              <a:defRPr/>
            </a:pPr>
            <a:r>
              <a:rPr lang="en-US" sz="1400" dirty="0" smtClean="0">
                <a:solidFill>
                  <a:schemeClr val="lt1"/>
                </a:solidFill>
                <a:latin typeface="Bell MT"/>
                <a:cs typeface="Bell MT"/>
              </a:rPr>
              <a:t>Why are they the solution?</a:t>
            </a:r>
          </a:p>
          <a:p>
            <a:pPr marL="285750" indent="-285750" algn="ctr">
              <a:buFont typeface="Wingdings" charset="2"/>
              <a:buChar char="ü"/>
              <a:defRPr/>
            </a:pPr>
            <a:r>
              <a:rPr lang="en-US" sz="1400" dirty="0" smtClean="0">
                <a:solidFill>
                  <a:schemeClr val="lt1"/>
                </a:solidFill>
                <a:latin typeface="Bell MT"/>
                <a:cs typeface="Bell MT"/>
              </a:rPr>
              <a:t> </a:t>
            </a:r>
            <a:r>
              <a:rPr lang="en-US" sz="1400" dirty="0">
                <a:solidFill>
                  <a:schemeClr val="lt1"/>
                </a:solidFill>
                <a:latin typeface="Bell MT"/>
                <a:cs typeface="Bell MT"/>
              </a:rPr>
              <a:t>What are the most influential reasons?</a:t>
            </a:r>
          </a:p>
          <a:p>
            <a:pPr marL="285750" indent="-285750" algn="ctr">
              <a:buFont typeface="Wingdings" charset="2"/>
              <a:buChar char="ü"/>
              <a:defRPr/>
            </a:pPr>
            <a:endParaRPr lang="en-US" sz="1400" dirty="0">
              <a:solidFill>
                <a:schemeClr val="lt1"/>
              </a:solidFill>
              <a:latin typeface="Bell MT"/>
              <a:ea typeface="+mn-ea"/>
              <a:cs typeface="Bell MT"/>
            </a:endParaRPr>
          </a:p>
        </p:txBody>
      </p:sp>
      <p:sp>
        <p:nvSpPr>
          <p:cNvPr id="26" name="Rounded Rectangle 25"/>
          <p:cNvSpPr>
            <a:spLocks noChangeArrowheads="1"/>
          </p:cNvSpPr>
          <p:nvPr/>
        </p:nvSpPr>
        <p:spPr bwMode="auto">
          <a:xfrm>
            <a:off x="6948488" y="2924175"/>
            <a:ext cx="1871662" cy="2160588"/>
          </a:xfrm>
          <a:prstGeom prst="roundRect">
            <a:avLst>
              <a:gd name="adj" fmla="val 16667"/>
            </a:avLst>
          </a:prstGeom>
          <a:solidFill>
            <a:srgbClr val="B90000"/>
          </a:solidFill>
          <a:ln>
            <a:noFill/>
          </a:ln>
          <a:effectLst>
            <a:outerShdw blurRad="40000" dist="23000" dir="5400000" rotWithShape="0">
              <a:srgbClr val="000000">
                <a:alpha val="34998"/>
              </a:srgbClr>
            </a:outerShdw>
          </a:effectLst>
          <a:extLst>
            <a:ext uri="{91240B29-F687-4f45-9708-019B960494DF}">
              <a14:hiddenLine xmlns="" xmlns:a14="http://schemas.microsoft.com/office/drawing/2010/main" w="9525">
                <a:solidFill>
                  <a:srgbClr val="000000"/>
                </a:solidFill>
                <a:round/>
                <a:headEnd/>
                <a:tailEnd/>
              </a14:hiddenLine>
            </a:ext>
          </a:extLst>
        </p:spPr>
        <p:txBody>
          <a:bodyPr anchor="ctr"/>
          <a:lstStyle/>
          <a:p>
            <a:pPr marL="285750" indent="-285750" algn="ctr">
              <a:buFont typeface="Wingdings" charset="2"/>
              <a:buChar char="ü"/>
              <a:defRPr/>
            </a:pPr>
            <a:r>
              <a:rPr lang="en-US" sz="1400" dirty="0">
                <a:solidFill>
                  <a:schemeClr val="lt1"/>
                </a:solidFill>
                <a:latin typeface="Bell MT"/>
                <a:ea typeface="+mn-ea"/>
                <a:cs typeface="Bell MT"/>
              </a:rPr>
              <a:t>Why </a:t>
            </a:r>
            <a:r>
              <a:rPr lang="en-US" sz="1400" dirty="0" smtClean="0">
                <a:solidFill>
                  <a:schemeClr val="lt1"/>
                </a:solidFill>
                <a:latin typeface="Bell MT"/>
                <a:ea typeface="+mn-ea"/>
                <a:cs typeface="Bell MT"/>
              </a:rPr>
              <a:t>not?</a:t>
            </a:r>
            <a:endParaRPr lang="en-US" sz="1400" dirty="0">
              <a:solidFill>
                <a:schemeClr val="lt1"/>
              </a:solidFill>
              <a:latin typeface="Bell MT"/>
              <a:ea typeface="+mn-ea"/>
              <a:cs typeface="Bell MT"/>
            </a:endParaRPr>
          </a:p>
          <a:p>
            <a:pPr marL="285750" indent="-285750" algn="ctr">
              <a:buFont typeface="Wingdings" charset="2"/>
              <a:buChar char="ü"/>
              <a:defRPr/>
            </a:pPr>
            <a:r>
              <a:rPr lang="en-US" sz="1400" dirty="0" smtClean="0">
                <a:solidFill>
                  <a:schemeClr val="lt1"/>
                </a:solidFill>
                <a:latin typeface="Bell MT"/>
                <a:ea typeface="+mn-ea"/>
                <a:cs typeface="Bell MT"/>
              </a:rPr>
              <a:t>What is a better way?</a:t>
            </a:r>
            <a:endParaRPr lang="en-US" sz="1400" dirty="0">
              <a:solidFill>
                <a:schemeClr val="lt1"/>
              </a:solidFill>
              <a:latin typeface="Bell MT"/>
              <a:ea typeface="+mn-ea"/>
              <a:cs typeface="Bell MT"/>
            </a:endParaRPr>
          </a:p>
          <a:p>
            <a:pPr marL="285750" indent="-285750" algn="ctr">
              <a:buFont typeface="Wingdings" charset="2"/>
              <a:buChar char="ü"/>
              <a:defRPr/>
            </a:pPr>
            <a:r>
              <a:rPr lang="en-US" sz="1400" dirty="0" smtClean="0">
                <a:solidFill>
                  <a:schemeClr val="lt1"/>
                </a:solidFill>
                <a:latin typeface="Bell MT"/>
                <a:ea typeface="+mn-ea"/>
                <a:cs typeface="Bell MT"/>
              </a:rPr>
              <a:t>Which negatives particularly outweigh the positives? </a:t>
            </a:r>
            <a:endParaRPr lang="en-US" sz="1400" dirty="0">
              <a:solidFill>
                <a:schemeClr val="lt1"/>
              </a:solidFill>
              <a:latin typeface="Bell MT"/>
              <a:ea typeface="+mn-ea"/>
              <a:cs typeface="Bell MT"/>
            </a:endParaRPr>
          </a:p>
        </p:txBody>
      </p:sp>
      <p:sp>
        <p:nvSpPr>
          <p:cNvPr id="27" name="Rounded Rectangle 26"/>
          <p:cNvSpPr>
            <a:spLocks noChangeArrowheads="1"/>
          </p:cNvSpPr>
          <p:nvPr/>
        </p:nvSpPr>
        <p:spPr bwMode="auto">
          <a:xfrm>
            <a:off x="3348038" y="2924175"/>
            <a:ext cx="1871662" cy="2160588"/>
          </a:xfrm>
          <a:prstGeom prst="roundRect">
            <a:avLst>
              <a:gd name="adj" fmla="val 16667"/>
            </a:avLst>
          </a:prstGeom>
          <a:solidFill>
            <a:srgbClr val="FF6600"/>
          </a:solidFill>
          <a:ln>
            <a:noFill/>
          </a:ln>
          <a:effectLst>
            <a:outerShdw blurRad="40000" dist="23000" dir="5400000" rotWithShape="0">
              <a:srgbClr val="000000">
                <a:alpha val="34998"/>
              </a:srgbClr>
            </a:outerShdw>
          </a:effectLst>
          <a:extLst>
            <a:ext uri="{91240B29-F687-4f45-9708-019B960494DF}">
              <a14:hiddenLine xmlns="" xmlns:a14="http://schemas.microsoft.com/office/drawing/2010/main" w="9525">
                <a:solidFill>
                  <a:srgbClr val="000000"/>
                </a:solidFill>
                <a:round/>
                <a:headEnd/>
                <a:tailEnd/>
              </a14:hiddenLine>
            </a:ext>
          </a:extLst>
        </p:spPr>
        <p:txBody>
          <a:bodyPr anchor="ctr"/>
          <a:lstStyle/>
          <a:p>
            <a:pPr marL="285750" indent="-285750" algn="ctr">
              <a:buFont typeface="Wingdings" charset="2"/>
              <a:buChar char="ü"/>
              <a:defRPr/>
            </a:pPr>
            <a:r>
              <a:rPr lang="en-US" sz="1400" dirty="0" smtClean="0">
                <a:solidFill>
                  <a:schemeClr val="lt1"/>
                </a:solidFill>
                <a:latin typeface="Bell MT"/>
                <a:ea typeface="+mn-ea"/>
                <a:cs typeface="Bell MT"/>
              </a:rPr>
              <a:t>What </a:t>
            </a:r>
            <a:r>
              <a:rPr lang="en-US" sz="1400" dirty="0">
                <a:solidFill>
                  <a:schemeClr val="lt1"/>
                </a:solidFill>
                <a:latin typeface="Bell MT"/>
                <a:ea typeface="+mn-ea"/>
                <a:cs typeface="Bell MT"/>
              </a:rPr>
              <a:t>is making you unsure?</a:t>
            </a:r>
          </a:p>
          <a:p>
            <a:pPr marL="285750" indent="-285750" algn="ctr">
              <a:buFont typeface="Wingdings" charset="2"/>
              <a:buChar char="ü"/>
              <a:defRPr/>
            </a:pPr>
            <a:r>
              <a:rPr lang="en-US" sz="1400" dirty="0">
                <a:solidFill>
                  <a:schemeClr val="lt1"/>
                </a:solidFill>
                <a:latin typeface="Bell MT"/>
                <a:ea typeface="+mn-ea"/>
                <a:cs typeface="Bell MT"/>
              </a:rPr>
              <a:t>What would it take for you to make a decision</a:t>
            </a:r>
            <a:r>
              <a:rPr lang="en-US" sz="1400" dirty="0" smtClean="0">
                <a:solidFill>
                  <a:schemeClr val="lt1"/>
                </a:solidFill>
                <a:latin typeface="Bell MT"/>
                <a:ea typeface="+mn-ea"/>
                <a:cs typeface="Bell MT"/>
              </a:rPr>
              <a:t>?</a:t>
            </a:r>
          </a:p>
          <a:p>
            <a:pPr marL="285750" indent="-285750" algn="ctr">
              <a:buFont typeface="Wingdings" charset="2"/>
              <a:buChar char="ü"/>
              <a:defRPr/>
            </a:pPr>
            <a:r>
              <a:rPr lang="en-US" sz="1400" dirty="0" smtClean="0">
                <a:solidFill>
                  <a:schemeClr val="lt1"/>
                </a:solidFill>
                <a:latin typeface="Bell MT"/>
                <a:cs typeface="Bell MT"/>
              </a:rPr>
              <a:t>What are both sides of the argument?</a:t>
            </a:r>
            <a:endParaRPr lang="en-US" sz="1400" dirty="0">
              <a:solidFill>
                <a:schemeClr val="lt1"/>
              </a:solidFill>
              <a:latin typeface="Bell MT"/>
              <a:ea typeface="+mn-ea"/>
              <a:cs typeface="Bell MT"/>
            </a:endParaRPr>
          </a:p>
        </p:txBody>
      </p:sp>
      <p:sp>
        <p:nvSpPr>
          <p:cNvPr id="13328" name="Rectangle 29"/>
          <p:cNvSpPr>
            <a:spLocks noChangeArrowheads="1"/>
          </p:cNvSpPr>
          <p:nvPr/>
        </p:nvSpPr>
        <p:spPr bwMode="auto">
          <a:xfrm>
            <a:off x="827584" y="5187930"/>
            <a:ext cx="3842987" cy="1200329"/>
          </a:xfrm>
          <a:prstGeom prst="rect">
            <a:avLst/>
          </a:prstGeom>
          <a:noFill/>
          <a:ln w="9525">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p>
            <a:pPr marL="342900" indent="-342900">
              <a:buFontTx/>
              <a:buAutoNum type="arabicPeriod"/>
            </a:pPr>
            <a:r>
              <a:rPr lang="en-GB" sz="1200" dirty="0" smtClean="0">
                <a:latin typeface="Bell MT" charset="0"/>
              </a:rPr>
              <a:t>What is a TNC (transnational corporation)?</a:t>
            </a:r>
          </a:p>
          <a:p>
            <a:pPr marL="342900" indent="-342900">
              <a:buFontTx/>
              <a:buAutoNum type="arabicPeriod"/>
            </a:pPr>
            <a:r>
              <a:rPr lang="en-GB" sz="1200" dirty="0" smtClean="0">
                <a:latin typeface="Bell MT" charset="0"/>
              </a:rPr>
              <a:t>What are the advantages of TNCs for LICs/NEEs?</a:t>
            </a:r>
          </a:p>
          <a:p>
            <a:pPr marL="342900" indent="-342900">
              <a:buFontTx/>
              <a:buAutoNum type="arabicPeriod"/>
            </a:pPr>
            <a:r>
              <a:rPr lang="en-GB" sz="1200" dirty="0" smtClean="0">
                <a:latin typeface="Bell MT" charset="0"/>
              </a:rPr>
              <a:t>What are the disadvantages of TNCs for LICs/NEEs?</a:t>
            </a:r>
          </a:p>
          <a:p>
            <a:pPr marL="342900" indent="-342900">
              <a:buFontTx/>
              <a:buAutoNum type="arabicPeriod"/>
            </a:pPr>
            <a:r>
              <a:rPr lang="en-GB" sz="1200" dirty="0" smtClean="0">
                <a:latin typeface="Bell MT" charset="0"/>
              </a:rPr>
              <a:t>What other ways could LICs/NEEs develop economically if TNCs were not involved?</a:t>
            </a:r>
            <a:endParaRPr lang="en-GB" sz="1200" dirty="0">
              <a:latin typeface="Bell MT" charset="0"/>
            </a:endParaRPr>
          </a:p>
        </p:txBody>
      </p:sp>
      <p:pic>
        <p:nvPicPr>
          <p:cNvPr id="13329"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 y="5408772"/>
            <a:ext cx="981075" cy="979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Rectangle 31"/>
          <p:cNvSpPr/>
          <p:nvPr/>
        </p:nvSpPr>
        <p:spPr>
          <a:xfrm>
            <a:off x="1274758" y="6388259"/>
            <a:ext cx="2736304" cy="369332"/>
          </a:xfrm>
          <a:prstGeom prst="rect">
            <a:avLst/>
          </a:prstGeom>
          <a:noFill/>
        </p:spPr>
        <p:txBody>
          <a:bodyPr>
            <a:spAutoFit/>
          </a:bodyPr>
          <a:lstStyle/>
          <a:p>
            <a:pPr algn="ctr">
              <a:defRPr/>
            </a:pPr>
            <a:r>
              <a:rPr lang="en-GB" b="1" dirty="0">
                <a:ln w="12700">
                  <a:solidFill>
                    <a:srgbClr val="000000"/>
                  </a:solidFill>
                  <a:prstDash val="solid"/>
                </a:ln>
                <a:solidFill>
                  <a:srgbClr val="FFFF00"/>
                </a:solidFill>
                <a:effectLst>
                  <a:outerShdw blurRad="41275" dist="20320" dir="1800000" algn="tl" rotWithShape="0">
                    <a:srgbClr val="000000">
                      <a:alpha val="40000"/>
                    </a:srgbClr>
                  </a:outerShdw>
                </a:effectLst>
                <a:latin typeface="Comic Sans MS"/>
                <a:cs typeface="Comic Sans MS"/>
              </a:rPr>
              <a:t>How can you decide?</a:t>
            </a:r>
          </a:p>
        </p:txBody>
      </p:sp>
      <p:sp>
        <p:nvSpPr>
          <p:cNvPr id="23" name="Rectangle 22"/>
          <p:cNvSpPr/>
          <p:nvPr/>
        </p:nvSpPr>
        <p:spPr>
          <a:xfrm>
            <a:off x="419776" y="692818"/>
            <a:ext cx="7463657" cy="830997"/>
          </a:xfrm>
          <a:prstGeom prst="rect">
            <a:avLst/>
          </a:prstGeom>
          <a:noFill/>
        </p:spPr>
        <p:txBody>
          <a:bodyPr wrap="square">
            <a:spAutoFit/>
          </a:bodyPr>
          <a:lstStyle/>
          <a:p>
            <a:pPr algn="ctr">
              <a:defRPr/>
            </a:pPr>
            <a:r>
              <a:rPr lang="en-GB" sz="2400" b="1" dirty="0" smtClean="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latin typeface="Comic Sans MS"/>
                <a:cs typeface="Comic Sans MS"/>
              </a:rPr>
              <a:t>“TNCs are the solution to the economic development </a:t>
            </a:r>
            <a:r>
              <a:rPr lang="en-GB" sz="2400" b="1" smtClean="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latin typeface="Comic Sans MS"/>
                <a:cs typeface="Comic Sans MS"/>
              </a:rPr>
              <a:t>of LICs”</a:t>
            </a:r>
            <a:endParaRPr lang="en-GB" sz="2400" b="1"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latin typeface="Comic Sans MS"/>
              <a:cs typeface="Comic Sans MS"/>
            </a:endParaRPr>
          </a:p>
        </p:txBody>
      </p:sp>
      <p:sp>
        <p:nvSpPr>
          <p:cNvPr id="24" name="Rectangle 23"/>
          <p:cNvSpPr/>
          <p:nvPr/>
        </p:nvSpPr>
        <p:spPr>
          <a:xfrm>
            <a:off x="-1" y="36387"/>
            <a:ext cx="2642911" cy="523220"/>
          </a:xfrm>
          <a:prstGeom prst="rect">
            <a:avLst/>
          </a:prstGeom>
          <a:noFill/>
        </p:spPr>
        <p:txBody>
          <a:bodyPr wrap="square">
            <a:spAutoFit/>
          </a:bodyPr>
          <a:lstStyle/>
          <a:p>
            <a:pPr algn="ctr">
              <a:defRPr/>
            </a:pPr>
            <a:r>
              <a:rPr lang="en-GB" sz="28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Review</a:t>
            </a:r>
            <a:endParaRPr lang="en-GB" sz="28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sp>
        <p:nvSpPr>
          <p:cNvPr id="28" name="Rounded Rectangle 27"/>
          <p:cNvSpPr/>
          <p:nvPr/>
        </p:nvSpPr>
        <p:spPr>
          <a:xfrm>
            <a:off x="2642910" y="65473"/>
            <a:ext cx="4953278" cy="523220"/>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Bell MT"/>
                <a:cs typeface="Bell MT"/>
              </a:rPr>
              <a:t>Where do you stand in relation to the statement? Be prepared to justify?</a:t>
            </a:r>
            <a:endParaRPr lang="en-US" sz="1600" dirty="0">
              <a:solidFill>
                <a:schemeClr val="tx1"/>
              </a:solidFill>
              <a:latin typeface="Bell MT"/>
              <a:cs typeface="Bell MT"/>
            </a:endParaRPr>
          </a:p>
        </p:txBody>
      </p:sp>
      <p:sp>
        <p:nvSpPr>
          <p:cNvPr id="29" name="Rectangle 28"/>
          <p:cNvSpPr/>
          <p:nvPr/>
        </p:nvSpPr>
        <p:spPr>
          <a:xfrm>
            <a:off x="4774445" y="5254883"/>
            <a:ext cx="4390193" cy="307777"/>
          </a:xfrm>
          <a:prstGeom prst="rect">
            <a:avLst/>
          </a:prstGeom>
          <a:noFill/>
        </p:spPr>
        <p:txBody>
          <a:bodyPr wrap="square">
            <a:spAutoFit/>
          </a:bodyPr>
          <a:lstStyle/>
          <a:p>
            <a:pPr algn="ctr">
              <a:defRPr/>
            </a:pPr>
            <a:r>
              <a:rPr lang="en-GB" sz="1400" b="1" dirty="0" smtClean="0">
                <a:ln w="12700">
                  <a:solidFill>
                    <a:srgbClr val="000000"/>
                  </a:solidFill>
                  <a:prstDash val="solid"/>
                </a:ln>
                <a:solidFill>
                  <a:schemeClr val="bg1"/>
                </a:solidFill>
                <a:effectLst>
                  <a:outerShdw blurRad="41275" dist="20320" dir="1800000" algn="tl" rotWithShape="0">
                    <a:srgbClr val="000000">
                      <a:alpha val="40000"/>
                    </a:srgbClr>
                  </a:outerShdw>
                </a:effectLst>
                <a:latin typeface="Comic Sans MS"/>
                <a:cs typeface="Comic Sans MS"/>
              </a:rPr>
              <a:t>What is a TNC (transnational corporation)?</a:t>
            </a:r>
            <a:endParaRPr lang="en-GB" sz="1400" b="1" dirty="0">
              <a:ln w="12700">
                <a:solidFill>
                  <a:srgbClr val="000000"/>
                </a:solidFill>
                <a:prstDash val="solid"/>
              </a:ln>
              <a:solidFill>
                <a:schemeClr val="bg1"/>
              </a:solidFill>
              <a:effectLst>
                <a:outerShdw blurRad="41275" dist="20320" dir="1800000" algn="tl" rotWithShape="0">
                  <a:srgbClr val="000000">
                    <a:alpha val="40000"/>
                  </a:srgbClr>
                </a:outerShdw>
              </a:effectLst>
              <a:latin typeface="Comic Sans MS"/>
              <a:cs typeface="Comic Sans MS"/>
            </a:endParaRPr>
          </a:p>
        </p:txBody>
      </p:sp>
      <p:sp>
        <p:nvSpPr>
          <p:cNvPr id="3" name="Rounded Rectangle 2"/>
          <p:cNvSpPr/>
          <p:nvPr/>
        </p:nvSpPr>
        <p:spPr>
          <a:xfrm>
            <a:off x="4856778" y="5637418"/>
            <a:ext cx="4199450" cy="1038246"/>
          </a:xfrm>
          <a:prstGeom prst="roundRect">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latin typeface="Bell MT"/>
                <a:cs typeface="Bell MT"/>
              </a:rPr>
              <a:t>A TNC is is </a:t>
            </a:r>
            <a:r>
              <a:rPr lang="en-US" sz="1000" dirty="0">
                <a:solidFill>
                  <a:schemeClr val="tx1"/>
                </a:solidFill>
                <a:latin typeface="Bell MT"/>
                <a:cs typeface="Bell MT"/>
              </a:rPr>
              <a:t>a company that has operations (factories, offices, research and development, shops) in more than one country. Many TNCs are large and have well‐known brands. Often TNCs have their headquarters and areas of research, development and product innovation in the country they start in, and manufacturing and factories in other countries (often poorer ones to take advantage of cheaper labour and environmental costs)</a:t>
            </a:r>
            <a:r>
              <a:rPr lang="en-US" sz="1000" dirty="0" smtClean="0">
                <a:solidFill>
                  <a:schemeClr val="tx1"/>
                </a:solidFill>
                <a:latin typeface="Bell MT"/>
                <a:cs typeface="Bell MT"/>
              </a:rPr>
              <a:t>.  </a:t>
            </a:r>
            <a:endParaRPr lang="en-US" sz="1000" dirty="0">
              <a:solidFill>
                <a:schemeClr val="tx1"/>
              </a:solidFill>
              <a:latin typeface="Bell MT"/>
              <a:cs typeface="Bell MT"/>
            </a:endParaRPr>
          </a:p>
        </p:txBody>
      </p:sp>
    </p:spTree>
    <p:extLst>
      <p:ext uri="{BB962C8B-B14F-4D97-AF65-F5344CB8AC3E}">
        <p14:creationId xmlns:p14="http://schemas.microsoft.com/office/powerpoint/2010/main" val="12203579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20743"/>
            <a:ext cx="2745774" cy="461665"/>
          </a:xfrm>
          <a:prstGeom prst="rect">
            <a:avLst/>
          </a:prstGeom>
          <a:noFill/>
        </p:spPr>
        <p:txBody>
          <a:bodyPr wrap="square">
            <a:spAutoFit/>
          </a:bodyPr>
          <a:lstStyle/>
          <a:p>
            <a:pPr algn="ctr">
              <a:defRPr/>
            </a:pPr>
            <a:r>
              <a:rPr lang="en-GB" sz="24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Exam question </a:t>
            </a:r>
            <a:endPar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sp>
        <p:nvSpPr>
          <p:cNvPr id="17" name="Rounded Rectangle 16"/>
          <p:cNvSpPr/>
          <p:nvPr/>
        </p:nvSpPr>
        <p:spPr>
          <a:xfrm>
            <a:off x="3073191" y="108595"/>
            <a:ext cx="5868086" cy="353738"/>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Bell MT"/>
                <a:cs typeface="Bell MT"/>
              </a:rPr>
              <a:t>Using the mark scheme. Improve/write your own response to the question. </a:t>
            </a:r>
            <a:endParaRPr lang="en-US" sz="1400" dirty="0">
              <a:solidFill>
                <a:srgbClr val="000000"/>
              </a:solidFill>
              <a:latin typeface="Bell MT"/>
              <a:cs typeface="Bell MT"/>
            </a:endParaRPr>
          </a:p>
        </p:txBody>
      </p: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flipH="1">
            <a:off x="2675995" y="-1"/>
            <a:ext cx="653386" cy="526929"/>
          </a:xfrm>
          <a:prstGeom prst="rect">
            <a:avLst/>
          </a:prstGeom>
          <a:noFill/>
          <a:ln>
            <a:noFill/>
          </a:ln>
        </p:spPr>
      </p:pic>
      <p:grpSp>
        <p:nvGrpSpPr>
          <p:cNvPr id="5" name="Group 4"/>
          <p:cNvGrpSpPr/>
          <p:nvPr/>
        </p:nvGrpSpPr>
        <p:grpSpPr>
          <a:xfrm>
            <a:off x="421622" y="544893"/>
            <a:ext cx="9144000" cy="1768176"/>
            <a:chOff x="1" y="544893"/>
            <a:chExt cx="9144000" cy="1768176"/>
          </a:xfrm>
        </p:grpSpPr>
        <p:sp>
          <p:nvSpPr>
            <p:cNvPr id="2" name="TextBox 1"/>
            <p:cNvSpPr txBox="1"/>
            <p:nvPr/>
          </p:nvSpPr>
          <p:spPr>
            <a:xfrm>
              <a:off x="1" y="544893"/>
              <a:ext cx="9144000" cy="1768176"/>
            </a:xfrm>
            <a:prstGeom prst="rect">
              <a:avLst/>
            </a:prstGeom>
            <a:noFill/>
          </p:spPr>
          <p:txBody>
            <a:bodyPr wrap="square" rtlCol="0">
              <a:spAutoFit/>
            </a:bodyPr>
            <a:lstStyle/>
            <a:p>
              <a:pPr algn="ctr">
                <a:lnSpc>
                  <a:spcPct val="120000"/>
                </a:lnSpc>
              </a:pPr>
              <a:r>
                <a:rPr lang="en-US" dirty="0" smtClean="0">
                  <a:latin typeface="Bell MT"/>
                  <a:cs typeface="Bell MT"/>
                </a:rPr>
                <a:t>‘TNCs only bring advantages to the host country.’</a:t>
              </a:r>
            </a:p>
            <a:p>
              <a:pPr algn="ctr">
                <a:lnSpc>
                  <a:spcPct val="120000"/>
                </a:lnSpc>
              </a:pPr>
              <a:r>
                <a:rPr lang="en-US" dirty="0" smtClean="0">
                  <a:latin typeface="Bell MT"/>
                  <a:cs typeface="Bell MT"/>
                </a:rPr>
                <a:t>Do you agree with this statement? </a:t>
              </a:r>
            </a:p>
            <a:p>
              <a:pPr algn="ctr">
                <a:lnSpc>
                  <a:spcPct val="120000"/>
                </a:lnSpc>
              </a:pPr>
              <a:endParaRPr lang="en-US" dirty="0">
                <a:latin typeface="Bell MT"/>
                <a:cs typeface="Bell MT"/>
              </a:endParaRPr>
            </a:p>
            <a:p>
              <a:pPr algn="ctr">
                <a:lnSpc>
                  <a:spcPct val="120000"/>
                </a:lnSpc>
              </a:pPr>
              <a:endParaRPr lang="en-US" dirty="0" smtClean="0">
                <a:latin typeface="Bell MT"/>
                <a:cs typeface="Bell MT"/>
              </a:endParaRPr>
            </a:p>
            <a:p>
              <a:pPr algn="ctr">
                <a:lnSpc>
                  <a:spcPct val="130000"/>
                </a:lnSpc>
              </a:pPr>
              <a:r>
                <a:rPr lang="en-US" dirty="0" smtClean="0">
                  <a:latin typeface="Bell MT"/>
                  <a:cs typeface="Bell MT"/>
                </a:rPr>
                <a:t>Justify your decision. </a:t>
              </a:r>
              <a:r>
                <a:rPr lang="en-US" dirty="0" smtClean="0">
                  <a:latin typeface="Bell MT"/>
                  <a:cs typeface="Bell MT"/>
                </a:rPr>
                <a:t>(7 </a:t>
              </a:r>
              <a:r>
                <a:rPr lang="en-US" dirty="0" smtClean="0">
                  <a:latin typeface="Bell MT"/>
                  <a:cs typeface="Bell MT"/>
                </a:rPr>
                <a:t>marks)</a:t>
              </a:r>
              <a:endParaRPr lang="en-US" dirty="0">
                <a:latin typeface="Bell MT"/>
                <a:cs typeface="Bell MT"/>
              </a:endParaRPr>
            </a:p>
          </p:txBody>
        </p:sp>
        <p:sp>
          <p:nvSpPr>
            <p:cNvPr id="23" name="Rectangle 22"/>
            <p:cNvSpPr/>
            <p:nvPr/>
          </p:nvSpPr>
          <p:spPr>
            <a:xfrm>
              <a:off x="3981528" y="1355726"/>
              <a:ext cx="454786" cy="39470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674523" y="1355726"/>
              <a:ext cx="454786" cy="394705"/>
            </a:xfrm>
            <a:prstGeom prst="rect">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3981528" y="1750431"/>
              <a:ext cx="454786" cy="261610"/>
            </a:xfrm>
            <a:prstGeom prst="rect">
              <a:avLst/>
            </a:prstGeom>
            <a:noFill/>
          </p:spPr>
          <p:txBody>
            <a:bodyPr wrap="square" rtlCol="0">
              <a:spAutoFit/>
            </a:bodyPr>
            <a:lstStyle/>
            <a:p>
              <a:pPr algn="ctr"/>
              <a:r>
                <a:rPr lang="en-US" sz="1100" dirty="0" smtClean="0">
                  <a:latin typeface="Bell MT"/>
                  <a:cs typeface="Bell MT"/>
                </a:rPr>
                <a:t>Yes </a:t>
              </a:r>
              <a:endParaRPr lang="en-US" sz="1100" dirty="0">
                <a:latin typeface="Bell MT"/>
                <a:cs typeface="Bell MT"/>
              </a:endParaRPr>
            </a:p>
          </p:txBody>
        </p:sp>
        <p:sp>
          <p:nvSpPr>
            <p:cNvPr id="26" name="TextBox 25"/>
            <p:cNvSpPr txBox="1"/>
            <p:nvPr/>
          </p:nvSpPr>
          <p:spPr>
            <a:xfrm>
              <a:off x="4674523" y="1750431"/>
              <a:ext cx="454786" cy="261610"/>
            </a:xfrm>
            <a:prstGeom prst="rect">
              <a:avLst/>
            </a:prstGeom>
            <a:noFill/>
          </p:spPr>
          <p:txBody>
            <a:bodyPr wrap="square" rtlCol="0">
              <a:spAutoFit/>
            </a:bodyPr>
            <a:lstStyle/>
            <a:p>
              <a:pPr algn="ctr"/>
              <a:r>
                <a:rPr lang="en-US" sz="1100" dirty="0" smtClean="0">
                  <a:latin typeface="Bell MT"/>
                  <a:cs typeface="Bell MT"/>
                </a:rPr>
                <a:t>No </a:t>
              </a:r>
              <a:endParaRPr lang="en-US" sz="1100" dirty="0">
                <a:latin typeface="Bell MT"/>
                <a:cs typeface="Bell MT"/>
              </a:endParaRPr>
            </a:p>
          </p:txBody>
        </p:sp>
        <p:sp>
          <p:nvSpPr>
            <p:cNvPr id="27" name="Rounded Rectangle 26"/>
            <p:cNvSpPr/>
            <p:nvPr/>
          </p:nvSpPr>
          <p:spPr>
            <a:xfrm>
              <a:off x="3077377" y="2012041"/>
              <a:ext cx="643567" cy="274577"/>
            </a:xfrm>
            <a:prstGeom prst="roundRect">
              <a:avLst/>
            </a:prstGeom>
            <a:noFill/>
            <a:ln w="25400">
              <a:solidFill>
                <a:srgbClr val="DB00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2298519" y="900957"/>
              <a:ext cx="576076" cy="8581"/>
            </a:xfrm>
            <a:prstGeom prst="line">
              <a:avLst/>
            </a:prstGeom>
            <a:ln w="25400">
              <a:solidFill>
                <a:srgbClr val="59A384"/>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938517" y="909538"/>
              <a:ext cx="1055555" cy="8581"/>
            </a:xfrm>
            <a:prstGeom prst="line">
              <a:avLst/>
            </a:prstGeom>
            <a:ln w="254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568816" y="918119"/>
              <a:ext cx="1311790" cy="8581"/>
            </a:xfrm>
            <a:prstGeom prst="line">
              <a:avLst/>
            </a:prstGeom>
            <a:ln w="254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5" name="Rounded Rectangle 34"/>
            <p:cNvSpPr/>
            <p:nvPr/>
          </p:nvSpPr>
          <p:spPr>
            <a:xfrm>
              <a:off x="5129309" y="2012041"/>
              <a:ext cx="920211" cy="274577"/>
            </a:xfrm>
            <a:prstGeom prst="roundRect">
              <a:avLst/>
            </a:prstGeom>
            <a:noFill/>
            <a:ln w="25400">
              <a:solidFill>
                <a:srgbClr val="D5669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Rectangle 36"/>
          <p:cNvSpPr/>
          <p:nvPr/>
        </p:nvSpPr>
        <p:spPr>
          <a:xfrm>
            <a:off x="176237" y="3664935"/>
            <a:ext cx="2629712" cy="3046988"/>
          </a:xfrm>
          <a:prstGeom prst="rect">
            <a:avLst/>
          </a:prstGeom>
          <a:ln>
            <a:solidFill>
              <a:srgbClr val="DB0019"/>
            </a:solidFill>
            <a:prstDash val="dash"/>
          </a:ln>
        </p:spPr>
        <p:txBody>
          <a:bodyPr wrap="square">
            <a:spAutoFit/>
          </a:bodyPr>
          <a:lstStyle/>
          <a:p>
            <a:pPr algn="ctr"/>
            <a:r>
              <a:rPr lang="en-US" sz="1200" b="1" dirty="0" smtClean="0">
                <a:solidFill>
                  <a:srgbClr val="DB0019"/>
                </a:solidFill>
                <a:latin typeface="Bell MT"/>
                <a:cs typeface="Bell MT"/>
              </a:rPr>
              <a:t>Basic: Below C grade</a:t>
            </a:r>
            <a:endParaRPr lang="en-US" sz="1200" b="1" dirty="0" smtClean="0">
              <a:solidFill>
                <a:srgbClr val="DB0019"/>
              </a:solidFill>
              <a:latin typeface="Bell MT"/>
              <a:cs typeface="Bell MT"/>
            </a:endParaRPr>
          </a:p>
          <a:p>
            <a:pPr marL="171450" indent="-171450">
              <a:buFont typeface="Wingdings" charset="2"/>
              <a:buChar char="ü"/>
            </a:pPr>
            <a:r>
              <a:rPr lang="en-US" sz="1200" dirty="0" smtClean="0">
                <a:latin typeface="Bell MT"/>
                <a:cs typeface="Bell MT"/>
              </a:rPr>
              <a:t>Demonstrates </a:t>
            </a:r>
            <a:r>
              <a:rPr lang="en-US" sz="1200" dirty="0">
                <a:solidFill>
                  <a:srgbClr val="DB0019"/>
                </a:solidFill>
                <a:latin typeface="Bell MT"/>
                <a:cs typeface="Bell MT"/>
              </a:rPr>
              <a:t>limited knowledge </a:t>
            </a:r>
            <a:r>
              <a:rPr lang="en-US" sz="1200" dirty="0">
                <a:latin typeface="Bell MT"/>
                <a:cs typeface="Bell MT"/>
              </a:rPr>
              <a:t>of </a:t>
            </a:r>
            <a:r>
              <a:rPr lang="en-US" sz="1200" dirty="0" smtClean="0">
                <a:latin typeface="Bell MT"/>
                <a:cs typeface="Bell MT"/>
              </a:rPr>
              <a:t>the characteristics </a:t>
            </a:r>
            <a:r>
              <a:rPr lang="en-US" sz="1200" dirty="0">
                <a:latin typeface="Bell MT"/>
                <a:cs typeface="Bell MT"/>
              </a:rPr>
              <a:t>of one or more TNCs. </a:t>
            </a:r>
            <a:r>
              <a:rPr lang="en-US" sz="1200" dirty="0" smtClean="0">
                <a:latin typeface="Bell MT"/>
                <a:cs typeface="Bell MT"/>
              </a:rPr>
              <a:t>Answers may </a:t>
            </a:r>
            <a:r>
              <a:rPr lang="en-US" sz="1200" dirty="0">
                <a:latin typeface="Bell MT"/>
                <a:cs typeface="Bell MT"/>
              </a:rPr>
              <a:t>be largely </a:t>
            </a:r>
            <a:r>
              <a:rPr lang="en-US" sz="1200" dirty="0" smtClean="0">
                <a:latin typeface="Bell MT"/>
                <a:cs typeface="Bell MT"/>
              </a:rPr>
              <a:t>generic. </a:t>
            </a:r>
          </a:p>
          <a:p>
            <a:pPr marL="171450" indent="-171450">
              <a:buFont typeface="Wingdings" charset="2"/>
              <a:buChar char="ü"/>
            </a:pPr>
            <a:r>
              <a:rPr lang="en-US" sz="1200" dirty="0" smtClean="0">
                <a:latin typeface="Bell MT"/>
                <a:cs typeface="Bell MT"/>
              </a:rPr>
              <a:t>Shows </a:t>
            </a:r>
            <a:r>
              <a:rPr lang="en-US" sz="1200" dirty="0">
                <a:solidFill>
                  <a:srgbClr val="DB0019"/>
                </a:solidFill>
                <a:latin typeface="Bell MT"/>
                <a:cs typeface="Bell MT"/>
              </a:rPr>
              <a:t>some geographical </a:t>
            </a:r>
            <a:r>
              <a:rPr lang="en-US" sz="1200" dirty="0" smtClean="0">
                <a:solidFill>
                  <a:srgbClr val="DB0019"/>
                </a:solidFill>
                <a:latin typeface="Bell MT"/>
                <a:cs typeface="Bell MT"/>
              </a:rPr>
              <a:t>understanding </a:t>
            </a:r>
            <a:r>
              <a:rPr lang="en-US" sz="1200" dirty="0" smtClean="0">
                <a:latin typeface="Bell MT"/>
                <a:cs typeface="Bell MT"/>
              </a:rPr>
              <a:t>of </a:t>
            </a:r>
            <a:r>
              <a:rPr lang="en-US" sz="1200" dirty="0">
                <a:latin typeface="Bell MT"/>
                <a:cs typeface="Bell MT"/>
              </a:rPr>
              <a:t>the advantages and disadvantages of </a:t>
            </a:r>
            <a:r>
              <a:rPr lang="en-US" sz="1200" dirty="0" smtClean="0">
                <a:latin typeface="Bell MT"/>
                <a:cs typeface="Bell MT"/>
              </a:rPr>
              <a:t>TNCs for </a:t>
            </a:r>
            <a:r>
              <a:rPr lang="en-US" sz="1200" dirty="0">
                <a:latin typeface="Bell MT"/>
                <a:cs typeface="Bell MT"/>
              </a:rPr>
              <a:t>host </a:t>
            </a:r>
            <a:r>
              <a:rPr lang="en-US" sz="1200" dirty="0" smtClean="0">
                <a:latin typeface="Bell MT"/>
                <a:cs typeface="Bell MT"/>
              </a:rPr>
              <a:t>countries.</a:t>
            </a:r>
          </a:p>
          <a:p>
            <a:pPr marL="171450" indent="-171450">
              <a:buFont typeface="Wingdings" charset="2"/>
              <a:buChar char="ü"/>
            </a:pPr>
            <a:r>
              <a:rPr lang="en-US" sz="1200" dirty="0" smtClean="0">
                <a:latin typeface="Bell MT"/>
                <a:cs typeface="Bell MT"/>
              </a:rPr>
              <a:t>May </a:t>
            </a:r>
            <a:r>
              <a:rPr lang="en-US" sz="1200" dirty="0">
                <a:latin typeface="Bell MT"/>
                <a:cs typeface="Bell MT"/>
              </a:rPr>
              <a:t>either include </a:t>
            </a:r>
            <a:r>
              <a:rPr lang="en-US" sz="1200" dirty="0">
                <a:solidFill>
                  <a:srgbClr val="DB0019"/>
                </a:solidFill>
                <a:latin typeface="Bell MT"/>
                <a:cs typeface="Bell MT"/>
              </a:rPr>
              <a:t>limited application </a:t>
            </a:r>
            <a:r>
              <a:rPr lang="en-US" sz="1200" dirty="0" smtClean="0">
                <a:solidFill>
                  <a:srgbClr val="DB0019"/>
                </a:solidFill>
                <a:latin typeface="Bell MT"/>
                <a:cs typeface="Bell MT"/>
              </a:rPr>
              <a:t>of knowledge</a:t>
            </a:r>
            <a:r>
              <a:rPr lang="en-US" sz="1200" dirty="0" smtClean="0">
                <a:latin typeface="Bell MT"/>
                <a:cs typeface="Bell MT"/>
              </a:rPr>
              <a:t> </a:t>
            </a:r>
            <a:r>
              <a:rPr lang="en-US" sz="1200" dirty="0">
                <a:latin typeface="Bell MT"/>
                <a:cs typeface="Bell MT"/>
              </a:rPr>
              <a:t>and understanding in making </a:t>
            </a:r>
            <a:r>
              <a:rPr lang="en-US" sz="1200" dirty="0" smtClean="0">
                <a:latin typeface="Bell MT"/>
                <a:cs typeface="Bell MT"/>
              </a:rPr>
              <a:t>a judgement </a:t>
            </a:r>
            <a:r>
              <a:rPr lang="en-US" sz="1200" dirty="0">
                <a:latin typeface="Bell MT"/>
                <a:cs typeface="Bell MT"/>
              </a:rPr>
              <a:t>about the issues and/or reach </a:t>
            </a:r>
            <a:r>
              <a:rPr lang="en-US" sz="1200" dirty="0" smtClean="0">
                <a:latin typeface="Bell MT"/>
                <a:cs typeface="Bell MT"/>
              </a:rPr>
              <a:t>a conclusion</a:t>
            </a:r>
            <a:r>
              <a:rPr lang="en-US" sz="1200" dirty="0">
                <a:latin typeface="Bell MT"/>
                <a:cs typeface="Bell MT"/>
              </a:rPr>
              <a:t>. </a:t>
            </a:r>
            <a:r>
              <a:rPr lang="en-US" sz="1200" dirty="0">
                <a:solidFill>
                  <a:srgbClr val="DB0019"/>
                </a:solidFill>
                <a:latin typeface="Bell MT"/>
                <a:cs typeface="Bell MT"/>
              </a:rPr>
              <a:t>Justification is limited </a:t>
            </a:r>
            <a:r>
              <a:rPr lang="en-US" sz="1200" dirty="0">
                <a:latin typeface="Bell MT"/>
                <a:cs typeface="Bell MT"/>
              </a:rPr>
              <a:t>to one </a:t>
            </a:r>
            <a:r>
              <a:rPr lang="en-US" sz="1200" dirty="0" smtClean="0">
                <a:latin typeface="Bell MT"/>
                <a:cs typeface="Bell MT"/>
              </a:rPr>
              <a:t>or more </a:t>
            </a:r>
            <a:r>
              <a:rPr lang="en-US" sz="1200" dirty="0">
                <a:latin typeface="Bell MT"/>
                <a:cs typeface="Bell MT"/>
              </a:rPr>
              <a:t>simple points.</a:t>
            </a:r>
          </a:p>
        </p:txBody>
      </p:sp>
      <p:sp>
        <p:nvSpPr>
          <p:cNvPr id="38" name="Rectangle 37"/>
          <p:cNvSpPr/>
          <p:nvPr/>
        </p:nvSpPr>
        <p:spPr>
          <a:xfrm>
            <a:off x="3073191" y="3664935"/>
            <a:ext cx="2650359" cy="3046987"/>
          </a:xfrm>
          <a:prstGeom prst="rect">
            <a:avLst/>
          </a:prstGeom>
          <a:ln>
            <a:solidFill>
              <a:schemeClr val="accent6">
                <a:lumMod val="75000"/>
              </a:schemeClr>
            </a:solidFill>
            <a:prstDash val="dash"/>
          </a:ln>
        </p:spPr>
        <p:txBody>
          <a:bodyPr wrap="square">
            <a:spAutoFit/>
          </a:bodyPr>
          <a:lstStyle/>
          <a:p>
            <a:pPr algn="ctr"/>
            <a:r>
              <a:rPr lang="en-US" sz="1200" b="1" dirty="0" smtClean="0">
                <a:solidFill>
                  <a:srgbClr val="FF6600"/>
                </a:solidFill>
                <a:latin typeface="Bell MT"/>
                <a:cs typeface="Bell MT"/>
              </a:rPr>
              <a:t>Clear </a:t>
            </a:r>
            <a:r>
              <a:rPr lang="en-US" sz="1200" b="1" dirty="0" smtClean="0">
                <a:solidFill>
                  <a:srgbClr val="FF6600"/>
                </a:solidFill>
                <a:latin typeface="Bell MT"/>
                <a:cs typeface="Bell MT"/>
              </a:rPr>
              <a:t>: B-C grade</a:t>
            </a:r>
            <a:endParaRPr lang="en-US" sz="1200" b="1" dirty="0" smtClean="0">
              <a:solidFill>
                <a:srgbClr val="FF6600"/>
              </a:solidFill>
              <a:latin typeface="Bell MT"/>
              <a:cs typeface="Bell MT"/>
            </a:endParaRPr>
          </a:p>
          <a:p>
            <a:pPr marL="171450" indent="-171450">
              <a:buFont typeface="Wingdings" charset="2"/>
              <a:buChar char="ü"/>
            </a:pPr>
            <a:r>
              <a:rPr lang="en-US" sz="1200" dirty="0" smtClean="0">
                <a:latin typeface="Bell MT"/>
                <a:cs typeface="Bell MT"/>
              </a:rPr>
              <a:t>Demonstrates </a:t>
            </a:r>
            <a:r>
              <a:rPr lang="en-US" sz="1200" dirty="0">
                <a:solidFill>
                  <a:srgbClr val="FF6600"/>
                </a:solidFill>
                <a:latin typeface="Bell MT"/>
                <a:cs typeface="Bell MT"/>
              </a:rPr>
              <a:t>reasonable knowledge </a:t>
            </a:r>
            <a:r>
              <a:rPr lang="en-US" sz="1200" dirty="0" smtClean="0">
                <a:latin typeface="Bell MT"/>
                <a:cs typeface="Bell MT"/>
              </a:rPr>
              <a:t>of the </a:t>
            </a:r>
            <a:r>
              <a:rPr lang="en-US" sz="1200" dirty="0">
                <a:latin typeface="Bell MT"/>
                <a:cs typeface="Bell MT"/>
              </a:rPr>
              <a:t>characteristics of one or more </a:t>
            </a:r>
            <a:r>
              <a:rPr lang="en-US" sz="1200" dirty="0" smtClean="0">
                <a:latin typeface="Bell MT"/>
                <a:cs typeface="Bell MT"/>
              </a:rPr>
              <a:t>TNCs. Therefore uses some specific facts linked to a case study. </a:t>
            </a:r>
          </a:p>
          <a:p>
            <a:pPr marL="171450" indent="-171450">
              <a:buFont typeface="Wingdings" charset="2"/>
              <a:buChar char="ü"/>
            </a:pPr>
            <a:r>
              <a:rPr lang="en-US" sz="1200" dirty="0" smtClean="0">
                <a:latin typeface="Bell MT"/>
                <a:cs typeface="Bell MT"/>
              </a:rPr>
              <a:t>Shows </a:t>
            </a:r>
            <a:r>
              <a:rPr lang="en-US" sz="1200" dirty="0">
                <a:solidFill>
                  <a:srgbClr val="FF6600"/>
                </a:solidFill>
                <a:latin typeface="Bell MT"/>
                <a:cs typeface="Bell MT"/>
              </a:rPr>
              <a:t>clear geographical </a:t>
            </a:r>
            <a:r>
              <a:rPr lang="en-US" sz="1200" dirty="0" smtClean="0">
                <a:solidFill>
                  <a:srgbClr val="FF6600"/>
                </a:solidFill>
                <a:latin typeface="Bell MT"/>
                <a:cs typeface="Bell MT"/>
              </a:rPr>
              <a:t>understanding </a:t>
            </a:r>
            <a:r>
              <a:rPr lang="en-US" sz="1200" dirty="0" smtClean="0">
                <a:latin typeface="Bell MT"/>
                <a:cs typeface="Bell MT"/>
              </a:rPr>
              <a:t>of </a:t>
            </a:r>
            <a:r>
              <a:rPr lang="en-US" sz="1200" dirty="0">
                <a:latin typeface="Bell MT"/>
                <a:cs typeface="Bell MT"/>
              </a:rPr>
              <a:t>the advantages and disadvantages of </a:t>
            </a:r>
            <a:r>
              <a:rPr lang="en-US" sz="1200" dirty="0" smtClean="0">
                <a:latin typeface="Bell MT"/>
                <a:cs typeface="Bell MT"/>
              </a:rPr>
              <a:t>TNCs for </a:t>
            </a:r>
            <a:r>
              <a:rPr lang="en-US" sz="1200" dirty="0">
                <a:latin typeface="Bell MT"/>
                <a:cs typeface="Bell MT"/>
              </a:rPr>
              <a:t>host </a:t>
            </a:r>
            <a:r>
              <a:rPr lang="en-US" sz="1200" dirty="0" smtClean="0">
                <a:latin typeface="Bell MT"/>
                <a:cs typeface="Bell MT"/>
              </a:rPr>
              <a:t>countries.</a:t>
            </a:r>
          </a:p>
          <a:p>
            <a:pPr marL="171450" indent="-171450">
              <a:buFont typeface="Wingdings" charset="2"/>
              <a:buChar char="ü"/>
            </a:pPr>
            <a:r>
              <a:rPr lang="en-US" sz="1200" dirty="0" smtClean="0">
                <a:latin typeface="Bell MT"/>
                <a:cs typeface="Bell MT"/>
              </a:rPr>
              <a:t>Includes </a:t>
            </a:r>
            <a:r>
              <a:rPr lang="en-US" sz="1200" dirty="0">
                <a:solidFill>
                  <a:srgbClr val="FF6600"/>
                </a:solidFill>
                <a:latin typeface="Bell MT"/>
                <a:cs typeface="Bell MT"/>
              </a:rPr>
              <a:t>reasonable application </a:t>
            </a:r>
            <a:r>
              <a:rPr lang="en-US" sz="1200" dirty="0" smtClean="0">
                <a:solidFill>
                  <a:srgbClr val="FF6600"/>
                </a:solidFill>
                <a:latin typeface="Bell MT"/>
                <a:cs typeface="Bell MT"/>
              </a:rPr>
              <a:t>of knowledge</a:t>
            </a:r>
            <a:r>
              <a:rPr lang="en-US" sz="1200" dirty="0" smtClean="0">
                <a:latin typeface="Bell MT"/>
                <a:cs typeface="Bell MT"/>
              </a:rPr>
              <a:t> </a:t>
            </a:r>
            <a:r>
              <a:rPr lang="en-US" sz="1200" dirty="0">
                <a:latin typeface="Bell MT"/>
                <a:cs typeface="Bell MT"/>
              </a:rPr>
              <a:t>and understanding in making </a:t>
            </a:r>
            <a:r>
              <a:rPr lang="en-US" sz="1200" dirty="0" smtClean="0">
                <a:latin typeface="Bell MT"/>
                <a:cs typeface="Bell MT"/>
              </a:rPr>
              <a:t>a judgement </a:t>
            </a:r>
            <a:r>
              <a:rPr lang="en-US" sz="1200" dirty="0">
                <a:latin typeface="Bell MT"/>
                <a:cs typeface="Bell MT"/>
              </a:rPr>
              <a:t>about the issues and reaching </a:t>
            </a:r>
            <a:r>
              <a:rPr lang="en-US" sz="1200" dirty="0" smtClean="0">
                <a:latin typeface="Bell MT"/>
                <a:cs typeface="Bell MT"/>
              </a:rPr>
              <a:t>a conclusion</a:t>
            </a:r>
            <a:r>
              <a:rPr lang="en-US" sz="1200" dirty="0">
                <a:latin typeface="Bell MT"/>
                <a:cs typeface="Bell MT"/>
              </a:rPr>
              <a:t>. </a:t>
            </a:r>
            <a:r>
              <a:rPr lang="en-US" sz="1200" dirty="0">
                <a:solidFill>
                  <a:srgbClr val="FF6600"/>
                </a:solidFill>
                <a:latin typeface="Bell MT"/>
                <a:cs typeface="Bell MT"/>
              </a:rPr>
              <a:t>Justification is clear </a:t>
            </a:r>
            <a:r>
              <a:rPr lang="en-US" sz="1200" dirty="0">
                <a:latin typeface="Bell MT"/>
                <a:cs typeface="Bell MT"/>
              </a:rPr>
              <a:t>and </a:t>
            </a:r>
            <a:r>
              <a:rPr lang="en-US" sz="1200" dirty="0" smtClean="0">
                <a:latin typeface="Bell MT"/>
                <a:cs typeface="Bell MT"/>
              </a:rPr>
              <a:t>well supported.</a:t>
            </a:r>
          </a:p>
          <a:p>
            <a:endParaRPr lang="en-US" sz="1200" dirty="0">
              <a:latin typeface="Bell MT"/>
              <a:cs typeface="Bell MT"/>
            </a:endParaRPr>
          </a:p>
        </p:txBody>
      </p:sp>
      <p:sp>
        <p:nvSpPr>
          <p:cNvPr id="39" name="Rectangle 38"/>
          <p:cNvSpPr/>
          <p:nvPr/>
        </p:nvSpPr>
        <p:spPr>
          <a:xfrm>
            <a:off x="6049520" y="3650153"/>
            <a:ext cx="2646173" cy="2862322"/>
          </a:xfrm>
          <a:prstGeom prst="rect">
            <a:avLst/>
          </a:prstGeom>
          <a:ln>
            <a:solidFill>
              <a:srgbClr val="008000"/>
            </a:solidFill>
            <a:prstDash val="dash"/>
          </a:ln>
        </p:spPr>
        <p:txBody>
          <a:bodyPr wrap="square">
            <a:spAutoFit/>
          </a:bodyPr>
          <a:lstStyle/>
          <a:p>
            <a:pPr algn="ctr"/>
            <a:r>
              <a:rPr lang="en-US" sz="1200" b="1" dirty="0" smtClean="0">
                <a:solidFill>
                  <a:srgbClr val="008000"/>
                </a:solidFill>
                <a:latin typeface="Bell MT"/>
                <a:cs typeface="Bell MT"/>
              </a:rPr>
              <a:t>Detailed </a:t>
            </a:r>
            <a:r>
              <a:rPr lang="en-US" sz="1200" b="1" dirty="0" smtClean="0">
                <a:solidFill>
                  <a:srgbClr val="008000"/>
                </a:solidFill>
                <a:latin typeface="Bell MT"/>
                <a:cs typeface="Bell MT"/>
              </a:rPr>
              <a:t>: A-A* grade </a:t>
            </a:r>
          </a:p>
          <a:p>
            <a:pPr algn="ctr"/>
            <a:r>
              <a:rPr lang="en-US" sz="1200" dirty="0" smtClean="0">
                <a:latin typeface="Bell MT"/>
                <a:cs typeface="Bell MT"/>
              </a:rPr>
              <a:t>Demonstrates </a:t>
            </a:r>
            <a:r>
              <a:rPr lang="en-US" sz="1200" dirty="0">
                <a:solidFill>
                  <a:srgbClr val="008000"/>
                </a:solidFill>
                <a:latin typeface="Bell MT"/>
                <a:cs typeface="Bell MT"/>
              </a:rPr>
              <a:t>comprehensive and </a:t>
            </a:r>
            <a:r>
              <a:rPr lang="en-US" sz="1200" dirty="0" smtClean="0">
                <a:solidFill>
                  <a:srgbClr val="008000"/>
                </a:solidFill>
                <a:latin typeface="Bell MT"/>
                <a:cs typeface="Bell MT"/>
              </a:rPr>
              <a:t>specific knowledge</a:t>
            </a:r>
            <a:r>
              <a:rPr lang="en-US" sz="1200" dirty="0" smtClean="0">
                <a:latin typeface="Bell MT"/>
                <a:cs typeface="Bell MT"/>
              </a:rPr>
              <a:t> </a:t>
            </a:r>
            <a:r>
              <a:rPr lang="en-US" sz="1200" dirty="0">
                <a:latin typeface="Bell MT"/>
                <a:cs typeface="Bell MT"/>
              </a:rPr>
              <a:t>of the characteristics of </a:t>
            </a:r>
            <a:r>
              <a:rPr lang="en-US" sz="1200" dirty="0" smtClean="0">
                <a:latin typeface="Bell MT"/>
                <a:cs typeface="Bell MT"/>
              </a:rPr>
              <a:t>one or more TNCs.</a:t>
            </a:r>
          </a:p>
          <a:p>
            <a:pPr marL="171450" indent="-171450">
              <a:buFont typeface="Wingdings" charset="2"/>
              <a:buChar char="ü"/>
            </a:pPr>
            <a:r>
              <a:rPr lang="en-US" sz="1200" dirty="0" smtClean="0">
                <a:latin typeface="Bell MT"/>
                <a:cs typeface="Bell MT"/>
              </a:rPr>
              <a:t>Shows </a:t>
            </a:r>
            <a:r>
              <a:rPr lang="en-US" sz="1200" dirty="0">
                <a:solidFill>
                  <a:srgbClr val="008000"/>
                </a:solidFill>
                <a:latin typeface="Bell MT"/>
                <a:cs typeface="Bell MT"/>
              </a:rPr>
              <a:t>thorough and </a:t>
            </a:r>
            <a:r>
              <a:rPr lang="en-US" sz="1200" dirty="0" smtClean="0">
                <a:solidFill>
                  <a:srgbClr val="008000"/>
                </a:solidFill>
                <a:latin typeface="Bell MT"/>
                <a:cs typeface="Bell MT"/>
              </a:rPr>
              <a:t>accurate geographical </a:t>
            </a:r>
            <a:r>
              <a:rPr lang="en-US" sz="1200" dirty="0">
                <a:solidFill>
                  <a:srgbClr val="008000"/>
                </a:solidFill>
                <a:latin typeface="Bell MT"/>
                <a:cs typeface="Bell MT"/>
              </a:rPr>
              <a:t>understanding </a:t>
            </a:r>
            <a:r>
              <a:rPr lang="en-US" sz="1200" dirty="0">
                <a:latin typeface="Bell MT"/>
                <a:cs typeface="Bell MT"/>
              </a:rPr>
              <a:t>of </a:t>
            </a:r>
            <a:r>
              <a:rPr lang="en-US" sz="1200" dirty="0" smtClean="0">
                <a:latin typeface="Bell MT"/>
                <a:cs typeface="Bell MT"/>
              </a:rPr>
              <a:t>the advantages and </a:t>
            </a:r>
            <a:r>
              <a:rPr lang="en-US" sz="1200" dirty="0">
                <a:latin typeface="Bell MT"/>
                <a:cs typeface="Bell MT"/>
              </a:rPr>
              <a:t>disadvantages of </a:t>
            </a:r>
            <a:r>
              <a:rPr lang="en-US" sz="1200" dirty="0" smtClean="0">
                <a:latin typeface="Bell MT"/>
                <a:cs typeface="Bell MT"/>
              </a:rPr>
              <a:t>TNCs for </a:t>
            </a:r>
            <a:r>
              <a:rPr lang="en-US" sz="1200" dirty="0">
                <a:latin typeface="Bell MT"/>
                <a:cs typeface="Bell MT"/>
              </a:rPr>
              <a:t>host </a:t>
            </a:r>
            <a:r>
              <a:rPr lang="en-US" sz="1200" dirty="0" smtClean="0">
                <a:latin typeface="Bell MT"/>
                <a:cs typeface="Bell MT"/>
              </a:rPr>
              <a:t>countries.</a:t>
            </a:r>
          </a:p>
          <a:p>
            <a:pPr marL="171450" indent="-171450">
              <a:buFont typeface="Wingdings" charset="2"/>
              <a:buChar char="ü"/>
            </a:pPr>
            <a:r>
              <a:rPr lang="en-US" sz="1200" dirty="0" smtClean="0">
                <a:latin typeface="Bell MT"/>
                <a:cs typeface="Bell MT"/>
              </a:rPr>
              <a:t>Demonstrates </a:t>
            </a:r>
            <a:r>
              <a:rPr lang="en-US" sz="1200" dirty="0">
                <a:solidFill>
                  <a:srgbClr val="008000"/>
                </a:solidFill>
                <a:latin typeface="Bell MT"/>
                <a:cs typeface="Bell MT"/>
              </a:rPr>
              <a:t>effective application </a:t>
            </a:r>
            <a:r>
              <a:rPr lang="en-US" sz="1200" dirty="0" smtClean="0">
                <a:solidFill>
                  <a:srgbClr val="008000"/>
                </a:solidFill>
                <a:latin typeface="Bell MT"/>
                <a:cs typeface="Bell MT"/>
              </a:rPr>
              <a:t>of knowledge </a:t>
            </a:r>
            <a:r>
              <a:rPr lang="en-US" sz="1200" dirty="0">
                <a:solidFill>
                  <a:srgbClr val="008000"/>
                </a:solidFill>
                <a:latin typeface="Bell MT"/>
                <a:cs typeface="Bell MT"/>
              </a:rPr>
              <a:t>and understanding </a:t>
            </a:r>
            <a:r>
              <a:rPr lang="en-US" sz="1200" dirty="0">
                <a:latin typeface="Bell MT"/>
                <a:cs typeface="Bell MT"/>
              </a:rPr>
              <a:t>in making </a:t>
            </a:r>
            <a:r>
              <a:rPr lang="en-US" sz="1200" dirty="0" smtClean="0">
                <a:latin typeface="Bell MT"/>
                <a:cs typeface="Bell MT"/>
              </a:rPr>
              <a:t>a judgement </a:t>
            </a:r>
            <a:r>
              <a:rPr lang="en-US" sz="1200" dirty="0">
                <a:latin typeface="Bell MT"/>
                <a:cs typeface="Bell MT"/>
              </a:rPr>
              <a:t>about the issues and </a:t>
            </a:r>
            <a:r>
              <a:rPr lang="en-US" sz="1200" dirty="0" smtClean="0">
                <a:latin typeface="Bell MT"/>
                <a:cs typeface="Bell MT"/>
              </a:rPr>
              <a:t>reaching a substantiated </a:t>
            </a:r>
            <a:r>
              <a:rPr lang="en-US" sz="1200" dirty="0">
                <a:latin typeface="Bell MT"/>
                <a:cs typeface="Bell MT"/>
              </a:rPr>
              <a:t>conclusion. </a:t>
            </a:r>
            <a:r>
              <a:rPr lang="en-US" sz="1200" dirty="0">
                <a:solidFill>
                  <a:srgbClr val="008000"/>
                </a:solidFill>
                <a:latin typeface="Bell MT"/>
                <a:cs typeface="Bell MT"/>
              </a:rPr>
              <a:t>Justification </a:t>
            </a:r>
            <a:r>
              <a:rPr lang="en-US" sz="1200" dirty="0" smtClean="0">
                <a:solidFill>
                  <a:srgbClr val="008000"/>
                </a:solidFill>
                <a:latin typeface="Bell MT"/>
                <a:cs typeface="Bell MT"/>
              </a:rPr>
              <a:t>is detailed </a:t>
            </a:r>
            <a:r>
              <a:rPr lang="en-US" sz="1200" dirty="0">
                <a:latin typeface="Bell MT"/>
                <a:cs typeface="Bell MT"/>
              </a:rPr>
              <a:t>and balanced</a:t>
            </a:r>
            <a:r>
              <a:rPr lang="en-US" sz="1200" dirty="0" smtClean="0">
                <a:latin typeface="Bell MT"/>
                <a:cs typeface="Bell MT"/>
              </a:rPr>
              <a:t>.</a:t>
            </a:r>
          </a:p>
          <a:p>
            <a:endParaRPr lang="en-US" sz="1200" dirty="0">
              <a:latin typeface="Bell MT"/>
              <a:cs typeface="Bell MT"/>
            </a:endParaRPr>
          </a:p>
        </p:txBody>
      </p:sp>
      <p:pic>
        <p:nvPicPr>
          <p:cNvPr id="20"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94108" y="1102410"/>
            <a:ext cx="583973" cy="583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Box 29"/>
          <p:cNvSpPr txBox="1">
            <a:spLocks noChangeArrowheads="1"/>
          </p:cNvSpPr>
          <p:nvPr/>
        </p:nvSpPr>
        <p:spPr bwMode="auto">
          <a:xfrm>
            <a:off x="7478081" y="1301628"/>
            <a:ext cx="1295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Literacy</a:t>
            </a:r>
          </a:p>
        </p:txBody>
      </p:sp>
      <p:sp>
        <p:nvSpPr>
          <p:cNvPr id="28" name="TextBox 27"/>
          <p:cNvSpPr txBox="1"/>
          <p:nvPr/>
        </p:nvSpPr>
        <p:spPr>
          <a:xfrm>
            <a:off x="6894108" y="1720557"/>
            <a:ext cx="2118060" cy="1754327"/>
          </a:xfrm>
          <a:prstGeom prst="rect">
            <a:avLst/>
          </a:prstGeom>
          <a:noFill/>
          <a:ln>
            <a:solidFill>
              <a:schemeClr val="tx1"/>
            </a:solidFill>
          </a:ln>
        </p:spPr>
        <p:txBody>
          <a:bodyPr wrap="square">
            <a:spAutoFit/>
          </a:bodyPr>
          <a:lstStyle/>
          <a:p>
            <a:pPr>
              <a:defRPr/>
            </a:pPr>
            <a:r>
              <a:rPr lang="en-US" sz="1200" dirty="0">
                <a:latin typeface="Bell MT"/>
                <a:cs typeface="Bell MT"/>
              </a:rPr>
              <a:t>Can you use these key terms</a:t>
            </a:r>
            <a:r>
              <a:rPr lang="en-US" sz="1200" dirty="0" smtClean="0">
                <a:latin typeface="Bell MT"/>
                <a:cs typeface="Bell MT"/>
              </a:rPr>
              <a:t>:</a:t>
            </a:r>
          </a:p>
          <a:p>
            <a:pPr>
              <a:defRPr/>
            </a:pPr>
            <a:endParaRPr lang="en-US" sz="1200" dirty="0">
              <a:latin typeface="Bell MT"/>
              <a:cs typeface="Bell MT"/>
            </a:endParaRPr>
          </a:p>
          <a:p>
            <a:pPr marL="171450" indent="-171450">
              <a:buFont typeface="Wingdings" charset="2"/>
              <a:buChar char="ü"/>
              <a:defRPr/>
            </a:pPr>
            <a:r>
              <a:rPr lang="en-US" sz="1200" dirty="0" smtClean="0">
                <a:latin typeface="Bell MT"/>
                <a:cs typeface="Bell MT"/>
              </a:rPr>
              <a:t>Economic investment</a:t>
            </a:r>
          </a:p>
          <a:p>
            <a:pPr marL="171450" indent="-171450">
              <a:buFont typeface="Wingdings" charset="2"/>
              <a:buChar char="ü"/>
              <a:defRPr/>
            </a:pPr>
            <a:r>
              <a:rPr lang="en-US" sz="1200" dirty="0" smtClean="0">
                <a:latin typeface="Bell MT"/>
                <a:cs typeface="Bell MT"/>
              </a:rPr>
              <a:t>Infrastructure</a:t>
            </a:r>
          </a:p>
          <a:p>
            <a:pPr marL="171450" indent="-171450">
              <a:buFont typeface="Wingdings" charset="2"/>
              <a:buChar char="ü"/>
              <a:defRPr/>
            </a:pPr>
            <a:r>
              <a:rPr lang="en-US" sz="1200" dirty="0" smtClean="0">
                <a:latin typeface="Bell MT"/>
                <a:cs typeface="Bell MT"/>
              </a:rPr>
              <a:t>Local businesses</a:t>
            </a:r>
          </a:p>
          <a:p>
            <a:pPr marL="171450" indent="-171450">
              <a:buFont typeface="Wingdings" charset="2"/>
              <a:buChar char="ü"/>
              <a:defRPr/>
            </a:pPr>
            <a:r>
              <a:rPr lang="en-US" sz="1200" dirty="0" smtClean="0">
                <a:latin typeface="Bell MT"/>
                <a:cs typeface="Bell MT"/>
              </a:rPr>
              <a:t>Dependent</a:t>
            </a:r>
          </a:p>
          <a:p>
            <a:pPr marL="171450" indent="-171450">
              <a:buFont typeface="Wingdings" charset="2"/>
              <a:buChar char="ü"/>
              <a:defRPr/>
            </a:pPr>
            <a:r>
              <a:rPr lang="en-US" sz="1200" dirty="0" smtClean="0">
                <a:latin typeface="Bell MT"/>
                <a:cs typeface="Bell MT"/>
              </a:rPr>
              <a:t>Economic leakage</a:t>
            </a:r>
          </a:p>
          <a:p>
            <a:pPr marL="171450" indent="-171450">
              <a:buFont typeface="Wingdings" charset="2"/>
              <a:buChar char="ü"/>
              <a:defRPr/>
            </a:pPr>
            <a:r>
              <a:rPr lang="en-US" sz="1200" dirty="0" smtClean="0">
                <a:latin typeface="Bell MT"/>
                <a:cs typeface="Bell MT"/>
              </a:rPr>
              <a:t>Employment</a:t>
            </a:r>
          </a:p>
          <a:p>
            <a:pPr marL="171450" indent="-171450">
              <a:buFont typeface="Wingdings" charset="2"/>
              <a:buChar char="ü"/>
              <a:defRPr/>
            </a:pPr>
            <a:r>
              <a:rPr lang="en-US" sz="1200" dirty="0" smtClean="0">
                <a:latin typeface="Bell MT"/>
                <a:cs typeface="Bell MT"/>
              </a:rPr>
              <a:t>International links</a:t>
            </a:r>
          </a:p>
        </p:txBody>
      </p:sp>
      <p:sp>
        <p:nvSpPr>
          <p:cNvPr id="30" name="TextBox 29"/>
          <p:cNvSpPr txBox="1">
            <a:spLocks noChangeArrowheads="1"/>
          </p:cNvSpPr>
          <p:nvPr/>
        </p:nvSpPr>
        <p:spPr bwMode="auto">
          <a:xfrm>
            <a:off x="782811" y="857554"/>
            <a:ext cx="1474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latin typeface="Apple Chancery" charset="0"/>
                <a:cs typeface="Apple Chancery" charset="0"/>
              </a:rPr>
              <a:t>Structure</a:t>
            </a:r>
            <a:endParaRPr lang="en-US" sz="1800" dirty="0">
              <a:solidFill>
                <a:srgbClr val="000000"/>
              </a:solidFill>
              <a:latin typeface="Apple Chancery" charset="0"/>
              <a:cs typeface="Apple Chancery" charset="0"/>
            </a:endParaRPr>
          </a:p>
        </p:txBody>
      </p:sp>
      <p:pic>
        <p:nvPicPr>
          <p:cNvPr id="32" name="Picture 31"/>
          <p:cNvPicPr>
            <a:picLocks noChangeAspect="1"/>
          </p:cNvPicPr>
          <p:nvPr/>
        </p:nvPicPr>
        <p:blipFill>
          <a:blip r:embed="rId5"/>
          <a:stretch>
            <a:fillRect/>
          </a:stretch>
        </p:blipFill>
        <p:spPr>
          <a:xfrm>
            <a:off x="87757" y="531832"/>
            <a:ext cx="695054" cy="695054"/>
          </a:xfrm>
          <a:prstGeom prst="rect">
            <a:avLst/>
          </a:prstGeom>
        </p:spPr>
      </p:pic>
      <p:sp>
        <p:nvSpPr>
          <p:cNvPr id="34" name="TextBox 33"/>
          <p:cNvSpPr txBox="1"/>
          <p:nvPr/>
        </p:nvSpPr>
        <p:spPr>
          <a:xfrm>
            <a:off x="87756" y="1226886"/>
            <a:ext cx="3241625" cy="2292935"/>
          </a:xfrm>
          <a:prstGeom prst="rect">
            <a:avLst/>
          </a:prstGeom>
          <a:noFill/>
          <a:ln>
            <a:solidFill>
              <a:schemeClr val="tx1"/>
            </a:solidFill>
          </a:ln>
        </p:spPr>
        <p:txBody>
          <a:bodyPr wrap="square">
            <a:spAutoFit/>
          </a:bodyPr>
          <a:lstStyle/>
          <a:p>
            <a:pPr algn="just">
              <a:defRPr/>
            </a:pPr>
            <a:r>
              <a:rPr lang="en-US" sz="1100" dirty="0" smtClean="0">
                <a:latin typeface="Bell MT"/>
                <a:cs typeface="Bell MT"/>
              </a:rPr>
              <a:t>Paragraph structure:</a:t>
            </a:r>
          </a:p>
          <a:p>
            <a:pPr algn="just">
              <a:defRPr/>
            </a:pPr>
            <a:endParaRPr lang="en-US" sz="1100" dirty="0" smtClean="0">
              <a:latin typeface="Bell MT"/>
              <a:cs typeface="Bell MT"/>
            </a:endParaRPr>
          </a:p>
          <a:p>
            <a:pPr marL="171450" indent="-171450" algn="just">
              <a:buFont typeface="Arial"/>
              <a:buChar char="•"/>
              <a:defRPr/>
            </a:pPr>
            <a:r>
              <a:rPr lang="en-US" sz="1100" dirty="0" smtClean="0">
                <a:solidFill>
                  <a:srgbClr val="B40703"/>
                </a:solidFill>
                <a:latin typeface="Bell MT"/>
                <a:cs typeface="Bell MT"/>
              </a:rPr>
              <a:t>An introduction to TNCs that operate in Nigeria and whether you agree or disagree with the statement. </a:t>
            </a:r>
            <a:endParaRPr lang="en-US" sz="1100" dirty="0" smtClean="0">
              <a:solidFill>
                <a:srgbClr val="FF6600"/>
              </a:solidFill>
              <a:latin typeface="Bell MT"/>
              <a:cs typeface="Bell MT"/>
            </a:endParaRPr>
          </a:p>
          <a:p>
            <a:pPr marL="171450" indent="-171450" algn="just">
              <a:buFont typeface="Arial"/>
              <a:buChar char="•"/>
              <a:defRPr/>
            </a:pPr>
            <a:r>
              <a:rPr lang="en-US" sz="1100" dirty="0" smtClean="0">
                <a:solidFill>
                  <a:srgbClr val="FF6600"/>
                </a:solidFill>
                <a:latin typeface="Bell MT"/>
                <a:cs typeface="Bell MT"/>
              </a:rPr>
              <a:t>A detailed explanation of advantages that TNCs bring to countries such as Nigeria. </a:t>
            </a:r>
          </a:p>
          <a:p>
            <a:pPr marL="171450" indent="-171450" algn="just">
              <a:buFont typeface="Arial"/>
              <a:buChar char="•"/>
              <a:defRPr/>
            </a:pPr>
            <a:r>
              <a:rPr lang="en-US" sz="1100" dirty="0" smtClean="0">
                <a:solidFill>
                  <a:srgbClr val="FF6600"/>
                </a:solidFill>
                <a:latin typeface="Bell MT"/>
                <a:cs typeface="Bell MT"/>
              </a:rPr>
              <a:t>A detailed explanation of the disadvantages that TNCs bring to countries such as Nigeria.</a:t>
            </a:r>
          </a:p>
          <a:p>
            <a:pPr marL="171450" indent="-171450" algn="just">
              <a:buFont typeface="Arial"/>
              <a:buChar char="•"/>
              <a:defRPr/>
            </a:pPr>
            <a:r>
              <a:rPr lang="en-US" sz="1100" dirty="0" smtClean="0">
                <a:solidFill>
                  <a:srgbClr val="4D8A02"/>
                </a:solidFill>
                <a:latin typeface="Bell MT"/>
                <a:cs typeface="Bell MT"/>
              </a:rPr>
              <a:t>A conclusion that reaches a judgement on whether TNCs only bring advantages. </a:t>
            </a:r>
          </a:p>
          <a:p>
            <a:pPr marL="171450" indent="-171450" algn="just">
              <a:buFont typeface="Arial"/>
              <a:buChar char="•"/>
              <a:defRPr/>
            </a:pPr>
            <a:r>
              <a:rPr lang="en-US" sz="1100" dirty="0" smtClean="0">
                <a:solidFill>
                  <a:schemeClr val="accent4">
                    <a:lumMod val="75000"/>
                  </a:schemeClr>
                </a:solidFill>
                <a:latin typeface="Bell MT"/>
                <a:cs typeface="Bell MT"/>
              </a:rPr>
              <a:t>Reasons for the judgement reached in the conclusion.</a:t>
            </a:r>
          </a:p>
        </p:txBody>
      </p:sp>
    </p:spTree>
    <p:extLst>
      <p:ext uri="{BB962C8B-B14F-4D97-AF65-F5344CB8AC3E}">
        <p14:creationId xmlns:p14="http://schemas.microsoft.com/office/powerpoint/2010/main" val="11187503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jclark\AppData\Local\Microsoft\Windows\Temporary Internet Files\Content.IE5\IXUZQDL9\old-white-background.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2" name="Rectangle 1"/>
          <p:cNvSpPr/>
          <p:nvPr/>
        </p:nvSpPr>
        <p:spPr>
          <a:xfrm>
            <a:off x="0" y="0"/>
            <a:ext cx="2741083" cy="52322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GB" sz="28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Exam question</a:t>
            </a:r>
            <a:endParaRPr lang="en-GB" sz="28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sp>
        <p:nvSpPr>
          <p:cNvPr id="5" name="Rectangle 4"/>
          <p:cNvSpPr/>
          <p:nvPr/>
        </p:nvSpPr>
        <p:spPr>
          <a:xfrm>
            <a:off x="6438265" y="121829"/>
            <a:ext cx="2628431" cy="1938992"/>
          </a:xfrm>
          <a:prstGeom prst="rect">
            <a:avLst/>
          </a:prstGeom>
          <a:ln w="57150" cmpd="thickThin">
            <a:solidFill>
              <a:srgbClr val="E40E12"/>
            </a:solidFill>
          </a:ln>
        </p:spPr>
        <p:txBody>
          <a:bodyPr wrap="square">
            <a:spAutoFit/>
          </a:bodyPr>
          <a:lstStyle/>
          <a:p>
            <a:r>
              <a:rPr lang="en-US" sz="1000" b="1" dirty="0" smtClean="0">
                <a:solidFill>
                  <a:srgbClr val="DB0019"/>
                </a:solidFill>
                <a:latin typeface="Bell MT"/>
                <a:cs typeface="Bell MT"/>
              </a:rPr>
              <a:t>Basic</a:t>
            </a:r>
            <a:r>
              <a:rPr lang="en-US" sz="1000" b="1" dirty="0">
                <a:solidFill>
                  <a:srgbClr val="DB0019"/>
                </a:solidFill>
                <a:latin typeface="Bell MT"/>
                <a:cs typeface="Bell MT"/>
              </a:rPr>
              <a:t>: Below C </a:t>
            </a:r>
            <a:r>
              <a:rPr lang="en-US" sz="1000" b="1" dirty="0" smtClean="0">
                <a:solidFill>
                  <a:srgbClr val="DB0019"/>
                </a:solidFill>
                <a:latin typeface="Bell MT"/>
                <a:cs typeface="Bell MT"/>
              </a:rPr>
              <a:t>grade</a:t>
            </a:r>
            <a:endParaRPr lang="en-US" sz="1000" dirty="0">
              <a:latin typeface="Bell MT"/>
              <a:cs typeface="Bell MT"/>
            </a:endParaRPr>
          </a:p>
          <a:p>
            <a:pPr marL="171450" indent="-171450">
              <a:buFont typeface="Wingdings" charset="2"/>
              <a:buChar char="ü"/>
            </a:pPr>
            <a:r>
              <a:rPr lang="en-US" sz="1000" dirty="0" smtClean="0">
                <a:latin typeface="Bell MT"/>
                <a:cs typeface="Bell MT"/>
              </a:rPr>
              <a:t>Demonstrates </a:t>
            </a:r>
            <a:r>
              <a:rPr lang="en-US" sz="1000" dirty="0">
                <a:solidFill>
                  <a:srgbClr val="DB0019"/>
                </a:solidFill>
                <a:latin typeface="Bell MT"/>
                <a:cs typeface="Bell MT"/>
              </a:rPr>
              <a:t>limited knowledge </a:t>
            </a:r>
            <a:r>
              <a:rPr lang="en-US" sz="1000" dirty="0">
                <a:latin typeface="Bell MT"/>
                <a:cs typeface="Bell MT"/>
              </a:rPr>
              <a:t>of the characteristics of one or more TNCs. Answers may be largely generic. </a:t>
            </a:r>
          </a:p>
          <a:p>
            <a:pPr marL="171450" indent="-171450">
              <a:buFont typeface="Wingdings" charset="2"/>
              <a:buChar char="ü"/>
            </a:pPr>
            <a:r>
              <a:rPr lang="en-US" sz="1000" dirty="0">
                <a:latin typeface="Bell MT"/>
                <a:cs typeface="Bell MT"/>
              </a:rPr>
              <a:t>Shows </a:t>
            </a:r>
            <a:r>
              <a:rPr lang="en-US" sz="1000" dirty="0">
                <a:solidFill>
                  <a:srgbClr val="DB0019"/>
                </a:solidFill>
                <a:latin typeface="Bell MT"/>
                <a:cs typeface="Bell MT"/>
              </a:rPr>
              <a:t>some geographical understanding </a:t>
            </a:r>
            <a:r>
              <a:rPr lang="en-US" sz="1000" dirty="0">
                <a:latin typeface="Bell MT"/>
                <a:cs typeface="Bell MT"/>
              </a:rPr>
              <a:t>of the advantages and disadvantages of TNCs for host countries.</a:t>
            </a:r>
          </a:p>
          <a:p>
            <a:pPr marL="171450" indent="-171450">
              <a:buFont typeface="Wingdings" charset="2"/>
              <a:buChar char="ü"/>
            </a:pPr>
            <a:r>
              <a:rPr lang="en-US" sz="1000" dirty="0">
                <a:latin typeface="Bell MT"/>
                <a:cs typeface="Bell MT"/>
              </a:rPr>
              <a:t>May either include </a:t>
            </a:r>
            <a:r>
              <a:rPr lang="en-US" sz="1000" dirty="0">
                <a:solidFill>
                  <a:srgbClr val="DB0019"/>
                </a:solidFill>
                <a:latin typeface="Bell MT"/>
                <a:cs typeface="Bell MT"/>
              </a:rPr>
              <a:t>limited application of knowledge</a:t>
            </a:r>
            <a:r>
              <a:rPr lang="en-US" sz="1000" dirty="0">
                <a:latin typeface="Bell MT"/>
                <a:cs typeface="Bell MT"/>
              </a:rPr>
              <a:t> and understanding in making a judgement about the issues and/or reach a conclusion. </a:t>
            </a:r>
            <a:r>
              <a:rPr lang="en-US" sz="1000" dirty="0">
                <a:solidFill>
                  <a:srgbClr val="DB0019"/>
                </a:solidFill>
                <a:latin typeface="Bell MT"/>
                <a:cs typeface="Bell MT"/>
              </a:rPr>
              <a:t>Justification is limited </a:t>
            </a:r>
            <a:r>
              <a:rPr lang="en-US" sz="1000" dirty="0">
                <a:latin typeface="Bell MT"/>
                <a:cs typeface="Bell MT"/>
              </a:rPr>
              <a:t>to one or more simple points.</a:t>
            </a:r>
          </a:p>
        </p:txBody>
      </p:sp>
      <p:sp>
        <p:nvSpPr>
          <p:cNvPr id="6" name="Rectangle 5"/>
          <p:cNvSpPr/>
          <p:nvPr/>
        </p:nvSpPr>
        <p:spPr>
          <a:xfrm>
            <a:off x="6438265" y="2319307"/>
            <a:ext cx="2628431" cy="2123658"/>
          </a:xfrm>
          <a:prstGeom prst="rect">
            <a:avLst/>
          </a:prstGeom>
          <a:ln w="57150" cmpd="thickThin">
            <a:solidFill>
              <a:srgbClr val="FF6600"/>
            </a:solidFill>
          </a:ln>
        </p:spPr>
        <p:txBody>
          <a:bodyPr wrap="square">
            <a:spAutoFit/>
          </a:bodyPr>
          <a:lstStyle/>
          <a:p>
            <a:pPr algn="ctr"/>
            <a:r>
              <a:rPr lang="en-GB" sz="1200" b="1" dirty="0" smtClean="0">
                <a:solidFill>
                  <a:srgbClr val="FF6600"/>
                </a:solidFill>
                <a:latin typeface="Bell MT"/>
                <a:cs typeface="Bell MT"/>
              </a:rPr>
              <a:t>Clear B-C grade</a:t>
            </a:r>
            <a:endParaRPr lang="en-GB" sz="1200" dirty="0">
              <a:solidFill>
                <a:srgbClr val="FF6600"/>
              </a:solidFill>
              <a:latin typeface="Bell MT"/>
              <a:cs typeface="Bell MT"/>
            </a:endParaRPr>
          </a:p>
          <a:p>
            <a:pPr marL="171450" indent="-171450">
              <a:buFont typeface="Wingdings" charset="2"/>
              <a:buChar char="ü"/>
            </a:pPr>
            <a:r>
              <a:rPr lang="en-US" sz="1000" dirty="0">
                <a:latin typeface="Bell MT"/>
                <a:cs typeface="Bell MT"/>
              </a:rPr>
              <a:t>Demonstrates </a:t>
            </a:r>
            <a:r>
              <a:rPr lang="en-US" sz="1000" dirty="0">
                <a:solidFill>
                  <a:srgbClr val="FF6600"/>
                </a:solidFill>
                <a:latin typeface="Bell MT"/>
                <a:cs typeface="Bell MT"/>
              </a:rPr>
              <a:t>reasonable knowledge </a:t>
            </a:r>
            <a:r>
              <a:rPr lang="en-US" sz="1000" dirty="0">
                <a:latin typeface="Bell MT"/>
                <a:cs typeface="Bell MT"/>
              </a:rPr>
              <a:t>of the characteristics of one or more TNCs. Therefore uses some specific facts linked to a case study. </a:t>
            </a:r>
          </a:p>
          <a:p>
            <a:pPr marL="171450" indent="-171450">
              <a:buFont typeface="Wingdings" charset="2"/>
              <a:buChar char="ü"/>
            </a:pPr>
            <a:r>
              <a:rPr lang="en-US" sz="1000" dirty="0">
                <a:latin typeface="Bell MT"/>
                <a:cs typeface="Bell MT"/>
              </a:rPr>
              <a:t>Shows </a:t>
            </a:r>
            <a:r>
              <a:rPr lang="en-US" sz="1000" dirty="0">
                <a:solidFill>
                  <a:srgbClr val="FF6600"/>
                </a:solidFill>
                <a:latin typeface="Bell MT"/>
                <a:cs typeface="Bell MT"/>
              </a:rPr>
              <a:t>clear geographical understanding </a:t>
            </a:r>
            <a:r>
              <a:rPr lang="en-US" sz="1000" dirty="0">
                <a:latin typeface="Bell MT"/>
                <a:cs typeface="Bell MT"/>
              </a:rPr>
              <a:t>of the advantages and disadvantages of TNCs for host countries.</a:t>
            </a:r>
          </a:p>
          <a:p>
            <a:pPr marL="171450" indent="-171450">
              <a:buFont typeface="Wingdings" charset="2"/>
              <a:buChar char="ü"/>
            </a:pPr>
            <a:r>
              <a:rPr lang="en-US" sz="1000" dirty="0">
                <a:latin typeface="Bell MT"/>
                <a:cs typeface="Bell MT"/>
              </a:rPr>
              <a:t>Includes </a:t>
            </a:r>
            <a:r>
              <a:rPr lang="en-US" sz="1000" dirty="0">
                <a:solidFill>
                  <a:srgbClr val="FF6600"/>
                </a:solidFill>
                <a:latin typeface="Bell MT"/>
                <a:cs typeface="Bell MT"/>
              </a:rPr>
              <a:t>reasonable application of knowledge</a:t>
            </a:r>
            <a:r>
              <a:rPr lang="en-US" sz="1000" dirty="0">
                <a:latin typeface="Bell MT"/>
                <a:cs typeface="Bell MT"/>
              </a:rPr>
              <a:t> and understanding in making a judgement about the issues and reaching a conclusion. </a:t>
            </a:r>
            <a:r>
              <a:rPr lang="en-US" sz="1000" dirty="0">
                <a:solidFill>
                  <a:srgbClr val="FF6600"/>
                </a:solidFill>
                <a:latin typeface="Bell MT"/>
                <a:cs typeface="Bell MT"/>
              </a:rPr>
              <a:t>Justification is clear </a:t>
            </a:r>
            <a:r>
              <a:rPr lang="en-US" sz="1000" dirty="0">
                <a:latin typeface="Bell MT"/>
                <a:cs typeface="Bell MT"/>
              </a:rPr>
              <a:t>and well supported.</a:t>
            </a:r>
          </a:p>
        </p:txBody>
      </p:sp>
      <p:sp>
        <p:nvSpPr>
          <p:cNvPr id="10" name="Rectangle 9"/>
          <p:cNvSpPr/>
          <p:nvPr/>
        </p:nvSpPr>
        <p:spPr>
          <a:xfrm>
            <a:off x="6438265" y="4642009"/>
            <a:ext cx="2590874" cy="2123658"/>
          </a:xfrm>
          <a:prstGeom prst="rect">
            <a:avLst/>
          </a:prstGeom>
          <a:ln w="57150" cmpd="thickThin">
            <a:solidFill>
              <a:srgbClr val="008000"/>
            </a:solidFill>
          </a:ln>
        </p:spPr>
        <p:txBody>
          <a:bodyPr wrap="square">
            <a:spAutoFit/>
          </a:bodyPr>
          <a:lstStyle/>
          <a:p>
            <a:pPr algn="ctr"/>
            <a:r>
              <a:rPr lang="en-GB" sz="1200" b="1" dirty="0" smtClean="0">
                <a:solidFill>
                  <a:srgbClr val="008000"/>
                </a:solidFill>
                <a:latin typeface="Bell MT"/>
                <a:cs typeface="Bell MT"/>
              </a:rPr>
              <a:t>Detailed </a:t>
            </a:r>
            <a:r>
              <a:rPr lang="en-GB" sz="1200" b="1" dirty="0" smtClean="0">
                <a:solidFill>
                  <a:srgbClr val="008000"/>
                </a:solidFill>
                <a:latin typeface="Bell MT"/>
                <a:cs typeface="Bell MT"/>
              </a:rPr>
              <a:t>A-A* grade</a:t>
            </a:r>
            <a:endParaRPr lang="en-GB" sz="1200" dirty="0">
              <a:solidFill>
                <a:srgbClr val="008000"/>
              </a:solidFill>
              <a:latin typeface="Bell MT"/>
              <a:cs typeface="Bell MT"/>
            </a:endParaRPr>
          </a:p>
          <a:p>
            <a:pPr marL="171450" indent="-171450">
              <a:buFont typeface="Wingdings" charset="2"/>
              <a:buChar char="ü"/>
            </a:pPr>
            <a:r>
              <a:rPr lang="en-US" sz="1000" dirty="0">
                <a:latin typeface="Bell MT"/>
                <a:cs typeface="Bell MT"/>
              </a:rPr>
              <a:t>Demonstrates </a:t>
            </a:r>
            <a:r>
              <a:rPr lang="en-US" sz="1000" dirty="0">
                <a:solidFill>
                  <a:srgbClr val="008000"/>
                </a:solidFill>
                <a:latin typeface="Bell MT"/>
                <a:cs typeface="Bell MT"/>
              </a:rPr>
              <a:t>comprehensive and specific knowledge</a:t>
            </a:r>
            <a:r>
              <a:rPr lang="en-US" sz="1000" dirty="0">
                <a:latin typeface="Bell MT"/>
                <a:cs typeface="Bell MT"/>
              </a:rPr>
              <a:t> of the characteristics of one or more TNCs.</a:t>
            </a:r>
          </a:p>
          <a:p>
            <a:pPr marL="171450" indent="-171450">
              <a:buFont typeface="Wingdings" charset="2"/>
              <a:buChar char="ü"/>
            </a:pPr>
            <a:r>
              <a:rPr lang="en-US" sz="1000" dirty="0">
                <a:latin typeface="Bell MT"/>
                <a:cs typeface="Bell MT"/>
              </a:rPr>
              <a:t>Shows </a:t>
            </a:r>
            <a:r>
              <a:rPr lang="en-US" sz="1000" dirty="0">
                <a:solidFill>
                  <a:srgbClr val="008000"/>
                </a:solidFill>
                <a:latin typeface="Bell MT"/>
                <a:cs typeface="Bell MT"/>
              </a:rPr>
              <a:t>thorough and accurate geographical understanding </a:t>
            </a:r>
            <a:r>
              <a:rPr lang="en-US" sz="1000" dirty="0">
                <a:latin typeface="Bell MT"/>
                <a:cs typeface="Bell MT"/>
              </a:rPr>
              <a:t>of the advantages and disadvantages of TNCs for host countries.</a:t>
            </a:r>
          </a:p>
          <a:p>
            <a:pPr marL="171450" indent="-171450">
              <a:buFont typeface="Wingdings" charset="2"/>
              <a:buChar char="ü"/>
            </a:pPr>
            <a:r>
              <a:rPr lang="en-US" sz="1000" dirty="0">
                <a:latin typeface="Bell MT"/>
                <a:cs typeface="Bell MT"/>
              </a:rPr>
              <a:t>Demonstrates </a:t>
            </a:r>
            <a:r>
              <a:rPr lang="en-US" sz="1000" dirty="0">
                <a:solidFill>
                  <a:srgbClr val="008000"/>
                </a:solidFill>
                <a:latin typeface="Bell MT"/>
                <a:cs typeface="Bell MT"/>
              </a:rPr>
              <a:t>effective application of knowledge and understanding </a:t>
            </a:r>
            <a:r>
              <a:rPr lang="en-US" sz="1000" dirty="0">
                <a:latin typeface="Bell MT"/>
                <a:cs typeface="Bell MT"/>
              </a:rPr>
              <a:t>in making a judgement about the issues and reaching a substantiated conclusion. </a:t>
            </a:r>
            <a:r>
              <a:rPr lang="en-US" sz="1000" dirty="0">
                <a:solidFill>
                  <a:srgbClr val="008000"/>
                </a:solidFill>
                <a:latin typeface="Bell MT"/>
                <a:cs typeface="Bell MT"/>
              </a:rPr>
              <a:t>Justification is detailed </a:t>
            </a:r>
            <a:r>
              <a:rPr lang="en-US" sz="1000" dirty="0">
                <a:latin typeface="Bell MT"/>
                <a:cs typeface="Bell MT"/>
              </a:rPr>
              <a:t>and balanced.</a:t>
            </a:r>
          </a:p>
        </p:txBody>
      </p:sp>
      <p:sp>
        <p:nvSpPr>
          <p:cNvPr id="12" name="Text Box 12"/>
          <p:cNvSpPr txBox="1"/>
          <p:nvPr/>
        </p:nvSpPr>
        <p:spPr>
          <a:xfrm>
            <a:off x="192405" y="818790"/>
            <a:ext cx="5939790" cy="5819605"/>
          </a:xfrm>
          <a:prstGeom prst="rect">
            <a:avLst/>
          </a:prstGeom>
          <a:solidFill>
            <a:schemeClr val="lt1">
              <a:alpha val="70000"/>
            </a:schemeClr>
          </a:solidFill>
          <a:ln w="57150" cmpd="thickThin">
            <a:solidFill>
              <a:srgbClr val="502260"/>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900">
                <a:solidFill>
                  <a:srgbClr val="000000"/>
                </a:solidFill>
                <a:effectLst/>
                <a:ea typeface="Calibri"/>
                <a:cs typeface="Times New Roman"/>
              </a:rPr>
              <a:t> </a:t>
            </a:r>
            <a:endParaRPr lang="en-GB" sz="1100">
              <a:effectLst/>
              <a:ea typeface="Calibri"/>
              <a:cs typeface="Times New Roman"/>
            </a:endParaRPr>
          </a:p>
        </p:txBody>
      </p:sp>
      <p:sp>
        <p:nvSpPr>
          <p:cNvPr id="13" name="Text Box 48"/>
          <p:cNvSpPr txBox="1"/>
          <p:nvPr/>
        </p:nvSpPr>
        <p:spPr>
          <a:xfrm>
            <a:off x="878205" y="825141"/>
            <a:ext cx="4985882" cy="133738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100" u="sng" dirty="0" smtClean="0">
                <a:solidFill>
                  <a:srgbClr val="4F1F60"/>
                </a:solidFill>
                <a:effectLst/>
                <a:latin typeface="KG Chelsea Market Script"/>
                <a:ea typeface="Calibri"/>
                <a:cs typeface="Times New Roman"/>
              </a:rPr>
              <a:t>‘TNC’s only bring advantages to the host country.’</a:t>
            </a:r>
          </a:p>
          <a:p>
            <a:pPr algn="ctr">
              <a:lnSpc>
                <a:spcPct val="107000"/>
              </a:lnSpc>
              <a:spcAft>
                <a:spcPts val="800"/>
              </a:spcAft>
            </a:pPr>
            <a:r>
              <a:rPr lang="en-GB" sz="1100" u="sng" dirty="0" smtClean="0">
                <a:solidFill>
                  <a:srgbClr val="4F1F60"/>
                </a:solidFill>
                <a:latin typeface="KG Chelsea Market Script"/>
                <a:ea typeface="Calibri"/>
                <a:cs typeface="Times New Roman"/>
              </a:rPr>
              <a:t>Do you agree with this statement?</a:t>
            </a:r>
          </a:p>
          <a:p>
            <a:pPr algn="ctr">
              <a:lnSpc>
                <a:spcPct val="107000"/>
              </a:lnSpc>
              <a:spcAft>
                <a:spcPts val="800"/>
              </a:spcAft>
            </a:pPr>
            <a:endParaRPr lang="en-GB" sz="1100" u="sng" dirty="0">
              <a:solidFill>
                <a:srgbClr val="4F1F60"/>
              </a:solidFill>
              <a:effectLst/>
              <a:latin typeface="KG Chelsea Market Script"/>
              <a:ea typeface="Calibri"/>
              <a:cs typeface="Times New Roman"/>
            </a:endParaRPr>
          </a:p>
          <a:p>
            <a:pPr algn="ctr">
              <a:lnSpc>
                <a:spcPct val="107000"/>
              </a:lnSpc>
              <a:spcAft>
                <a:spcPts val="800"/>
              </a:spcAft>
            </a:pPr>
            <a:endParaRPr lang="en-GB" sz="1100" u="sng" dirty="0" smtClean="0">
              <a:solidFill>
                <a:srgbClr val="4F1F60"/>
              </a:solidFill>
              <a:latin typeface="KG Chelsea Market Script"/>
              <a:ea typeface="Calibri"/>
              <a:cs typeface="Times New Roman"/>
            </a:endParaRPr>
          </a:p>
          <a:p>
            <a:pPr algn="ctr">
              <a:lnSpc>
                <a:spcPct val="107000"/>
              </a:lnSpc>
              <a:spcAft>
                <a:spcPts val="800"/>
              </a:spcAft>
            </a:pPr>
            <a:r>
              <a:rPr lang="en-GB" sz="1100" u="sng" dirty="0" smtClean="0">
                <a:solidFill>
                  <a:srgbClr val="4F1F60"/>
                </a:solidFill>
                <a:latin typeface="KG Chelsea Market Script"/>
                <a:ea typeface="Calibri"/>
                <a:cs typeface="Times New Roman"/>
              </a:rPr>
              <a:t>Justify your decision (9 marks)</a:t>
            </a:r>
            <a:endParaRPr lang="en-GB" sz="1100" dirty="0">
              <a:effectLst/>
              <a:ea typeface="Calibri"/>
              <a:cs typeface="Times New Roman"/>
            </a:endParaRPr>
          </a:p>
          <a:p>
            <a:pPr algn="ctr">
              <a:lnSpc>
                <a:spcPct val="107000"/>
              </a:lnSpc>
              <a:spcAft>
                <a:spcPts val="800"/>
              </a:spcAft>
            </a:pPr>
            <a:r>
              <a:rPr lang="en-GB" sz="1100" dirty="0">
                <a:solidFill>
                  <a:srgbClr val="4F1F60"/>
                </a:solidFill>
                <a:effectLst/>
                <a:ea typeface="Calibri"/>
                <a:cs typeface="Times New Roman"/>
              </a:rPr>
              <a:t> </a:t>
            </a:r>
            <a:endParaRPr lang="en-GB" sz="1100" dirty="0">
              <a:effectLst/>
              <a:ea typeface="Calibri"/>
              <a:cs typeface="Times New Roman"/>
            </a:endParaRPr>
          </a:p>
        </p:txBody>
      </p:sp>
      <p:pic>
        <p:nvPicPr>
          <p:cNvPr id="14" name="Picture 13" descr="http://www.clker.com/cliparts/B/V/P/X/Z/e/thumbtack-pushpin-2-hi.png"/>
          <p:cNvPicPr/>
          <p:nvPr/>
        </p:nvPicPr>
        <p:blipFill>
          <a:blip r:embed="rId3" cstate="print">
            <a:duotone>
              <a:prstClr val="black"/>
              <a:srgbClr val="D16EFF">
                <a:tint val="45000"/>
                <a:satMod val="400000"/>
              </a:srgbClr>
            </a:duotone>
            <a:extLst>
              <a:ext uri="{28A0092B-C50C-407E-A947-70E740481C1C}">
                <a14:useLocalDpi xmlns:a14="http://schemas.microsoft.com/office/drawing/2010/main" val="0"/>
              </a:ext>
            </a:extLst>
          </a:blip>
          <a:srcRect/>
          <a:stretch>
            <a:fillRect/>
          </a:stretch>
        </p:blipFill>
        <p:spPr bwMode="auto">
          <a:xfrm>
            <a:off x="5562203" y="565462"/>
            <a:ext cx="787400" cy="741680"/>
          </a:xfrm>
          <a:prstGeom prst="rect">
            <a:avLst/>
          </a:prstGeom>
          <a:noFill/>
          <a:ln>
            <a:noFill/>
          </a:ln>
        </p:spPr>
      </p:pic>
      <p:pic>
        <p:nvPicPr>
          <p:cNvPr id="15" name="Picture 14" descr="http://www.clipartbest.com/cliparts/niE/yno/niEynodiA.jpeg"/>
          <p:cNvPicPr/>
          <p:nvPr/>
        </p:nvPicPr>
        <p:blipFill rotWithShape="1">
          <a:blip r:embed="rId4" cstate="print">
            <a:clrChange>
              <a:clrFrom>
                <a:srgbClr val="FFFFFF"/>
              </a:clrFrom>
              <a:clrTo>
                <a:srgbClr val="FFFFFF">
                  <a:alpha val="0"/>
                </a:srgbClr>
              </a:clrTo>
            </a:clrChange>
            <a:duotone>
              <a:prstClr val="black"/>
              <a:srgbClr val="B259FF">
                <a:tint val="45000"/>
                <a:satMod val="400000"/>
              </a:srgbClr>
            </a:duotone>
            <a:extLst>
              <a:ext uri="{28A0092B-C50C-407E-A947-70E740481C1C}">
                <a14:useLocalDpi xmlns:a14="http://schemas.microsoft.com/office/drawing/2010/main" val="0"/>
              </a:ext>
            </a:extLst>
          </a:blip>
          <a:srcRect l="24159" t="1748" r="19782"/>
          <a:stretch/>
        </p:blipFill>
        <p:spPr bwMode="auto">
          <a:xfrm rot="810698">
            <a:off x="0" y="440331"/>
            <a:ext cx="1006475" cy="1412240"/>
          </a:xfrm>
          <a:prstGeom prst="rect">
            <a:avLst/>
          </a:prstGeom>
          <a:noFill/>
          <a:ln>
            <a:noFill/>
          </a:ln>
          <a:extLst>
            <a:ext uri="{53640926-AAD7-44d8-BBD7-CCE9431645EC}">
              <a14:shadowObscured xmlns="" xmlns:a14="http://schemas.microsoft.com/office/drawing/2010/main"/>
            </a:ext>
          </a:extLst>
        </p:spPr>
      </p:pic>
      <p:pic>
        <p:nvPicPr>
          <p:cNvPr id="16" name="Picture 15" descr="http://www.clker.com/cliparts/B/V/P/X/Z/e/thumbtack-pushpin-2-hi.png"/>
          <p:cNvPicPr/>
          <p:nvPr/>
        </p:nvPicPr>
        <p:blipFill>
          <a:blip r:embed="rId3" cstate="print">
            <a:duotone>
              <a:prstClr val="black"/>
              <a:srgbClr val="BB56FF">
                <a:tint val="45000"/>
                <a:satMod val="400000"/>
              </a:srgbClr>
            </a:duotone>
            <a:extLst>
              <a:ext uri="{28A0092B-C50C-407E-A947-70E740481C1C}">
                <a14:useLocalDpi xmlns:a14="http://schemas.microsoft.com/office/drawing/2010/main" val="0"/>
              </a:ext>
            </a:extLst>
          </a:blip>
          <a:srcRect/>
          <a:stretch>
            <a:fillRect/>
          </a:stretch>
        </p:blipFill>
        <p:spPr bwMode="auto">
          <a:xfrm>
            <a:off x="-299781" y="6267555"/>
            <a:ext cx="787400" cy="741680"/>
          </a:xfrm>
          <a:prstGeom prst="rect">
            <a:avLst/>
          </a:prstGeom>
          <a:noFill/>
          <a:ln>
            <a:noFill/>
          </a:ln>
        </p:spPr>
      </p:pic>
      <p:pic>
        <p:nvPicPr>
          <p:cNvPr id="17" name="Picture 16" descr="http://www.clker.com/cliparts/B/V/P/X/Z/e/thumbtack-pushpin-2-hi.png"/>
          <p:cNvPicPr/>
          <p:nvPr/>
        </p:nvPicPr>
        <p:blipFill>
          <a:blip r:embed="rId5" cstate="print">
            <a:duotone>
              <a:prstClr val="black"/>
              <a:srgbClr val="C16DFF">
                <a:tint val="45000"/>
                <a:satMod val="400000"/>
              </a:srgbClr>
            </a:duotone>
            <a:extLst>
              <a:ext uri="{28A0092B-C50C-407E-A947-70E740481C1C}">
                <a14:useLocalDpi xmlns:a14="http://schemas.microsoft.com/office/drawing/2010/main" val="0"/>
              </a:ext>
            </a:extLst>
          </a:blip>
          <a:srcRect/>
          <a:stretch>
            <a:fillRect/>
          </a:stretch>
        </p:blipFill>
        <p:spPr bwMode="auto">
          <a:xfrm rot="1994303">
            <a:off x="5512009" y="6171721"/>
            <a:ext cx="787400" cy="741680"/>
          </a:xfrm>
          <a:prstGeom prst="rect">
            <a:avLst/>
          </a:prstGeom>
          <a:noFill/>
          <a:ln>
            <a:noFill/>
          </a:ln>
        </p:spPr>
      </p:pic>
      <p:sp>
        <p:nvSpPr>
          <p:cNvPr id="19" name="Rounded Rectangle 18"/>
          <p:cNvSpPr/>
          <p:nvPr/>
        </p:nvSpPr>
        <p:spPr>
          <a:xfrm>
            <a:off x="2693248" y="93800"/>
            <a:ext cx="3170839" cy="606074"/>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Bell MT"/>
                <a:cs typeface="Bell MT"/>
              </a:rPr>
              <a:t>Peer assess the example answer using the level criteria.</a:t>
            </a:r>
            <a:endParaRPr lang="en-US" sz="1400" dirty="0">
              <a:solidFill>
                <a:srgbClr val="000000"/>
              </a:solidFill>
              <a:latin typeface="Bell MT"/>
              <a:cs typeface="Bell MT"/>
            </a:endParaRPr>
          </a:p>
        </p:txBody>
      </p:sp>
      <p:pic>
        <p:nvPicPr>
          <p:cNvPr id="20" name="Picture 19"/>
          <p:cNvPicPr/>
          <p:nvPr/>
        </p:nvPicPr>
        <p:blipFill>
          <a:blip r:embed="rId6">
            <a:extLst>
              <a:ext uri="{28A0092B-C50C-407E-A947-70E740481C1C}">
                <a14:useLocalDpi xmlns:a14="http://schemas.microsoft.com/office/drawing/2010/main" val="0"/>
              </a:ext>
            </a:extLst>
          </a:blip>
          <a:srcRect/>
          <a:stretch>
            <a:fillRect/>
          </a:stretch>
        </p:blipFill>
        <p:spPr bwMode="auto">
          <a:xfrm flipH="1">
            <a:off x="2545917" y="159136"/>
            <a:ext cx="583998" cy="666806"/>
          </a:xfrm>
          <a:prstGeom prst="rect">
            <a:avLst/>
          </a:prstGeom>
          <a:noFill/>
          <a:ln>
            <a:noFill/>
          </a:ln>
        </p:spPr>
      </p:pic>
      <p:sp>
        <p:nvSpPr>
          <p:cNvPr id="22" name="Text Box 8"/>
          <p:cNvSpPr txBox="1"/>
          <p:nvPr/>
        </p:nvSpPr>
        <p:spPr>
          <a:xfrm>
            <a:off x="192405" y="596541"/>
            <a:ext cx="685800" cy="685800"/>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2600">
                <a:solidFill>
                  <a:srgbClr val="FFFFFF"/>
                </a:solidFill>
                <a:effectLst/>
                <a:latin typeface="Bell MT"/>
                <a:ea typeface="Calibri"/>
                <a:cs typeface="Times New Roman"/>
              </a:rPr>
              <a:t>1</a:t>
            </a:r>
            <a:endParaRPr lang="en-GB" sz="1100">
              <a:effectLst/>
              <a:ea typeface="Calibri"/>
              <a:cs typeface="Times New Roman"/>
            </a:endParaRPr>
          </a:p>
        </p:txBody>
      </p:sp>
      <p:sp>
        <p:nvSpPr>
          <p:cNvPr id="3" name="Rectangle 2"/>
          <p:cNvSpPr/>
          <p:nvPr/>
        </p:nvSpPr>
        <p:spPr>
          <a:xfrm>
            <a:off x="398926" y="2704027"/>
            <a:ext cx="5584469" cy="3477875"/>
          </a:xfrm>
          <a:prstGeom prst="rect">
            <a:avLst/>
          </a:prstGeom>
        </p:spPr>
        <p:txBody>
          <a:bodyPr wrap="square">
            <a:spAutoFit/>
          </a:bodyPr>
          <a:lstStyle/>
          <a:p>
            <a:pPr algn="just"/>
            <a:r>
              <a:rPr lang="en-US" sz="2000" dirty="0">
                <a:latin typeface="Bell MT"/>
                <a:cs typeface="Bell MT"/>
              </a:rPr>
              <a:t>TNCs such as Shell or BP can bring many advantages to the host country, such as hiring locals and teaching them skills and bringing more money into an undeveloped area. However,  they can often cause more harm than good. They can displace local people with large construction projects and can take materials, such as oil and gold from a country and the country not see anything back from it. In 1958, oil was discovered in the Nigeria Delta and Shell came to extract it. This was disadvantageous as oils spills damaged the surrounding environment. </a:t>
            </a:r>
          </a:p>
        </p:txBody>
      </p:sp>
      <p:sp>
        <p:nvSpPr>
          <p:cNvPr id="35" name="Rectangle 34"/>
          <p:cNvSpPr/>
          <p:nvPr/>
        </p:nvSpPr>
        <p:spPr>
          <a:xfrm>
            <a:off x="2902522" y="1481452"/>
            <a:ext cx="335203" cy="26898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3474558" y="1481452"/>
            <a:ext cx="335203" cy="252094"/>
          </a:xfrm>
          <a:prstGeom prst="rect">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2902522" y="1750431"/>
            <a:ext cx="354628" cy="213947"/>
          </a:xfrm>
          <a:prstGeom prst="rect">
            <a:avLst/>
          </a:prstGeom>
          <a:noFill/>
        </p:spPr>
        <p:txBody>
          <a:bodyPr wrap="square" rtlCol="0">
            <a:spAutoFit/>
          </a:bodyPr>
          <a:lstStyle/>
          <a:p>
            <a:pPr algn="ctr"/>
            <a:r>
              <a:rPr lang="en-US" sz="800" dirty="0" smtClean="0">
                <a:latin typeface="Bell MT"/>
                <a:cs typeface="Bell MT"/>
              </a:rPr>
              <a:t>Yes </a:t>
            </a:r>
            <a:endParaRPr lang="en-US" sz="800" dirty="0">
              <a:latin typeface="Bell MT"/>
              <a:cs typeface="Bell MT"/>
            </a:endParaRPr>
          </a:p>
        </p:txBody>
      </p:sp>
      <p:sp>
        <p:nvSpPr>
          <p:cNvPr id="38" name="TextBox 37"/>
          <p:cNvSpPr txBox="1"/>
          <p:nvPr/>
        </p:nvSpPr>
        <p:spPr>
          <a:xfrm>
            <a:off x="3474558" y="1733546"/>
            <a:ext cx="335203" cy="230832"/>
          </a:xfrm>
          <a:prstGeom prst="rect">
            <a:avLst/>
          </a:prstGeom>
          <a:noFill/>
        </p:spPr>
        <p:txBody>
          <a:bodyPr wrap="square" rtlCol="0">
            <a:spAutoFit/>
          </a:bodyPr>
          <a:lstStyle/>
          <a:p>
            <a:pPr algn="ctr"/>
            <a:r>
              <a:rPr lang="en-US" sz="900" dirty="0" smtClean="0">
                <a:latin typeface="Bell MT"/>
                <a:cs typeface="Bell MT"/>
              </a:rPr>
              <a:t>No </a:t>
            </a:r>
            <a:endParaRPr lang="en-US" sz="900" dirty="0">
              <a:latin typeface="Bell MT"/>
              <a:cs typeface="Bell MT"/>
            </a:endParaRPr>
          </a:p>
        </p:txBody>
      </p:sp>
    </p:spTree>
    <p:extLst>
      <p:ext uri="{BB962C8B-B14F-4D97-AF65-F5344CB8AC3E}">
        <p14:creationId xmlns:p14="http://schemas.microsoft.com/office/powerpoint/2010/main" val="1676547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jclark\AppData\Local\Microsoft\Windows\Temporary Internet Files\Content.IE5\IXUZQDL9\old-white-background.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2" name="Rectangle 1"/>
          <p:cNvSpPr/>
          <p:nvPr/>
        </p:nvSpPr>
        <p:spPr>
          <a:xfrm>
            <a:off x="0" y="0"/>
            <a:ext cx="2741083" cy="52322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GB" sz="28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Exam question</a:t>
            </a:r>
            <a:endParaRPr lang="en-GB" sz="28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sp>
        <p:nvSpPr>
          <p:cNvPr id="5" name="Rectangle 4"/>
          <p:cNvSpPr/>
          <p:nvPr/>
        </p:nvSpPr>
        <p:spPr>
          <a:xfrm>
            <a:off x="6438265" y="121829"/>
            <a:ext cx="2628431" cy="1969770"/>
          </a:xfrm>
          <a:prstGeom prst="rect">
            <a:avLst/>
          </a:prstGeom>
          <a:ln w="57150" cmpd="thickThin">
            <a:solidFill>
              <a:srgbClr val="E40E12"/>
            </a:solidFill>
          </a:ln>
        </p:spPr>
        <p:txBody>
          <a:bodyPr wrap="square">
            <a:spAutoFit/>
          </a:bodyPr>
          <a:lstStyle/>
          <a:p>
            <a:pPr algn="ctr"/>
            <a:r>
              <a:rPr lang="en-GB" sz="1200" b="1" dirty="0" smtClean="0">
                <a:solidFill>
                  <a:srgbClr val="E40E12"/>
                </a:solidFill>
                <a:latin typeface="Bell MT"/>
                <a:cs typeface="Bell MT"/>
              </a:rPr>
              <a:t>Basic level </a:t>
            </a:r>
            <a:r>
              <a:rPr lang="en-GB" sz="1200" b="1" dirty="0" smtClean="0">
                <a:solidFill>
                  <a:srgbClr val="E40E12"/>
                </a:solidFill>
                <a:latin typeface="Bell MT"/>
                <a:cs typeface="Bell MT"/>
              </a:rPr>
              <a:t>: Below C grade</a:t>
            </a:r>
          </a:p>
          <a:p>
            <a:pPr algn="ctr"/>
            <a:r>
              <a:rPr lang="en-US" sz="1000" dirty="0" smtClean="0">
                <a:latin typeface="Bell MT"/>
                <a:cs typeface="Bell MT"/>
              </a:rPr>
              <a:t>Demonstrates </a:t>
            </a:r>
            <a:r>
              <a:rPr lang="en-US" sz="1000" dirty="0">
                <a:solidFill>
                  <a:srgbClr val="DB0019"/>
                </a:solidFill>
                <a:latin typeface="Bell MT"/>
                <a:cs typeface="Bell MT"/>
              </a:rPr>
              <a:t>limited knowledge </a:t>
            </a:r>
            <a:r>
              <a:rPr lang="en-US" sz="1000" dirty="0">
                <a:latin typeface="Bell MT"/>
                <a:cs typeface="Bell MT"/>
              </a:rPr>
              <a:t>of the characteristics of one or more TNCs. Answers may be largely generic. </a:t>
            </a:r>
          </a:p>
          <a:p>
            <a:pPr marL="171450" indent="-171450">
              <a:buFont typeface="Wingdings" charset="2"/>
              <a:buChar char="ü"/>
            </a:pPr>
            <a:r>
              <a:rPr lang="en-US" sz="1000" dirty="0">
                <a:latin typeface="Bell MT"/>
                <a:cs typeface="Bell MT"/>
              </a:rPr>
              <a:t>Shows </a:t>
            </a:r>
            <a:r>
              <a:rPr lang="en-US" sz="1000" dirty="0">
                <a:solidFill>
                  <a:srgbClr val="DB0019"/>
                </a:solidFill>
                <a:latin typeface="Bell MT"/>
                <a:cs typeface="Bell MT"/>
              </a:rPr>
              <a:t>some geographical understanding </a:t>
            </a:r>
            <a:r>
              <a:rPr lang="en-US" sz="1000" dirty="0">
                <a:latin typeface="Bell MT"/>
                <a:cs typeface="Bell MT"/>
              </a:rPr>
              <a:t>of the advantages and disadvantages of TNCs for host countries.</a:t>
            </a:r>
          </a:p>
          <a:p>
            <a:pPr marL="171450" indent="-171450">
              <a:buFont typeface="Wingdings" charset="2"/>
              <a:buChar char="ü"/>
            </a:pPr>
            <a:r>
              <a:rPr lang="en-US" sz="1000" dirty="0">
                <a:latin typeface="Bell MT"/>
                <a:cs typeface="Bell MT"/>
              </a:rPr>
              <a:t>May either include </a:t>
            </a:r>
            <a:r>
              <a:rPr lang="en-US" sz="1000" dirty="0">
                <a:solidFill>
                  <a:srgbClr val="DB0019"/>
                </a:solidFill>
                <a:latin typeface="Bell MT"/>
                <a:cs typeface="Bell MT"/>
              </a:rPr>
              <a:t>limited application of knowledge</a:t>
            </a:r>
            <a:r>
              <a:rPr lang="en-US" sz="1000" dirty="0">
                <a:latin typeface="Bell MT"/>
                <a:cs typeface="Bell MT"/>
              </a:rPr>
              <a:t> and understanding in making a judgement about the issues and/or reach a conclusion. </a:t>
            </a:r>
            <a:r>
              <a:rPr lang="en-US" sz="1000" dirty="0">
                <a:solidFill>
                  <a:srgbClr val="DB0019"/>
                </a:solidFill>
                <a:latin typeface="Bell MT"/>
                <a:cs typeface="Bell MT"/>
              </a:rPr>
              <a:t>Justification is limited </a:t>
            </a:r>
            <a:r>
              <a:rPr lang="en-US" sz="1000" dirty="0">
                <a:latin typeface="Bell MT"/>
                <a:cs typeface="Bell MT"/>
              </a:rPr>
              <a:t>to one or more simple points.</a:t>
            </a:r>
          </a:p>
        </p:txBody>
      </p:sp>
      <p:sp>
        <p:nvSpPr>
          <p:cNvPr id="6" name="Rectangle 5"/>
          <p:cNvSpPr/>
          <p:nvPr/>
        </p:nvSpPr>
        <p:spPr>
          <a:xfrm>
            <a:off x="6438265" y="2319307"/>
            <a:ext cx="2628431" cy="2123658"/>
          </a:xfrm>
          <a:prstGeom prst="rect">
            <a:avLst/>
          </a:prstGeom>
          <a:ln w="57150" cmpd="thickThin">
            <a:solidFill>
              <a:srgbClr val="FF6600"/>
            </a:solidFill>
          </a:ln>
        </p:spPr>
        <p:txBody>
          <a:bodyPr wrap="square">
            <a:spAutoFit/>
          </a:bodyPr>
          <a:lstStyle/>
          <a:p>
            <a:pPr algn="ctr"/>
            <a:r>
              <a:rPr lang="en-GB" sz="1200" b="1" dirty="0" smtClean="0">
                <a:solidFill>
                  <a:srgbClr val="FF6600"/>
                </a:solidFill>
                <a:latin typeface="Bell MT"/>
                <a:cs typeface="Bell MT"/>
              </a:rPr>
              <a:t>Clear </a:t>
            </a:r>
            <a:r>
              <a:rPr lang="en-GB" sz="1200" b="1" dirty="0" smtClean="0">
                <a:solidFill>
                  <a:srgbClr val="FF6600"/>
                </a:solidFill>
                <a:latin typeface="Bell MT"/>
                <a:cs typeface="Bell MT"/>
              </a:rPr>
              <a:t>level: B-C grade</a:t>
            </a:r>
            <a:endParaRPr lang="en-GB" sz="1200" dirty="0">
              <a:solidFill>
                <a:srgbClr val="FF6600"/>
              </a:solidFill>
              <a:latin typeface="Bell MT"/>
              <a:cs typeface="Bell MT"/>
            </a:endParaRPr>
          </a:p>
          <a:p>
            <a:pPr marL="171450" indent="-171450">
              <a:buFont typeface="Wingdings" charset="2"/>
              <a:buChar char="ü"/>
            </a:pPr>
            <a:r>
              <a:rPr lang="en-US" sz="1000" dirty="0">
                <a:latin typeface="Bell MT"/>
                <a:cs typeface="Bell MT"/>
              </a:rPr>
              <a:t>Demonstrates </a:t>
            </a:r>
            <a:r>
              <a:rPr lang="en-US" sz="1000" dirty="0">
                <a:solidFill>
                  <a:srgbClr val="FF6600"/>
                </a:solidFill>
                <a:latin typeface="Bell MT"/>
                <a:cs typeface="Bell MT"/>
              </a:rPr>
              <a:t>reasonable knowledge </a:t>
            </a:r>
            <a:r>
              <a:rPr lang="en-US" sz="1000" dirty="0">
                <a:latin typeface="Bell MT"/>
                <a:cs typeface="Bell MT"/>
              </a:rPr>
              <a:t>of the characteristics of one or more TNCs. Therefore uses some specific facts linked to a case study. </a:t>
            </a:r>
          </a:p>
          <a:p>
            <a:pPr marL="171450" indent="-171450">
              <a:buFont typeface="Wingdings" charset="2"/>
              <a:buChar char="ü"/>
            </a:pPr>
            <a:r>
              <a:rPr lang="en-US" sz="1000" dirty="0">
                <a:latin typeface="Bell MT"/>
                <a:cs typeface="Bell MT"/>
              </a:rPr>
              <a:t>Shows </a:t>
            </a:r>
            <a:r>
              <a:rPr lang="en-US" sz="1000" dirty="0">
                <a:solidFill>
                  <a:srgbClr val="FF6600"/>
                </a:solidFill>
                <a:latin typeface="Bell MT"/>
                <a:cs typeface="Bell MT"/>
              </a:rPr>
              <a:t>clear geographical understanding </a:t>
            </a:r>
            <a:r>
              <a:rPr lang="en-US" sz="1000" dirty="0">
                <a:latin typeface="Bell MT"/>
                <a:cs typeface="Bell MT"/>
              </a:rPr>
              <a:t>of the advantages and disadvantages of TNCs for host countries.</a:t>
            </a:r>
          </a:p>
          <a:p>
            <a:pPr marL="171450" indent="-171450">
              <a:buFont typeface="Wingdings" charset="2"/>
              <a:buChar char="ü"/>
            </a:pPr>
            <a:r>
              <a:rPr lang="en-US" sz="1000" dirty="0">
                <a:latin typeface="Bell MT"/>
                <a:cs typeface="Bell MT"/>
              </a:rPr>
              <a:t>Includes </a:t>
            </a:r>
            <a:r>
              <a:rPr lang="en-US" sz="1000" dirty="0">
                <a:solidFill>
                  <a:srgbClr val="FF6600"/>
                </a:solidFill>
                <a:latin typeface="Bell MT"/>
                <a:cs typeface="Bell MT"/>
              </a:rPr>
              <a:t>reasonable application of knowledge</a:t>
            </a:r>
            <a:r>
              <a:rPr lang="en-US" sz="1000" dirty="0">
                <a:latin typeface="Bell MT"/>
                <a:cs typeface="Bell MT"/>
              </a:rPr>
              <a:t> and understanding in making a judgement about the issues and reaching a conclusion. </a:t>
            </a:r>
            <a:r>
              <a:rPr lang="en-US" sz="1000" dirty="0">
                <a:solidFill>
                  <a:srgbClr val="FF6600"/>
                </a:solidFill>
                <a:latin typeface="Bell MT"/>
                <a:cs typeface="Bell MT"/>
              </a:rPr>
              <a:t>Justification is clear </a:t>
            </a:r>
            <a:r>
              <a:rPr lang="en-US" sz="1000" dirty="0">
                <a:latin typeface="Bell MT"/>
                <a:cs typeface="Bell MT"/>
              </a:rPr>
              <a:t>and well supported.</a:t>
            </a:r>
          </a:p>
        </p:txBody>
      </p:sp>
      <p:sp>
        <p:nvSpPr>
          <p:cNvPr id="10" name="Rectangle 9"/>
          <p:cNvSpPr/>
          <p:nvPr/>
        </p:nvSpPr>
        <p:spPr>
          <a:xfrm>
            <a:off x="6438265" y="4642009"/>
            <a:ext cx="2590874" cy="2123658"/>
          </a:xfrm>
          <a:prstGeom prst="rect">
            <a:avLst/>
          </a:prstGeom>
          <a:ln w="57150" cmpd="thickThin">
            <a:solidFill>
              <a:srgbClr val="008000"/>
            </a:solidFill>
          </a:ln>
        </p:spPr>
        <p:txBody>
          <a:bodyPr wrap="square">
            <a:spAutoFit/>
          </a:bodyPr>
          <a:lstStyle/>
          <a:p>
            <a:pPr algn="ctr"/>
            <a:r>
              <a:rPr lang="en-GB" sz="1200" b="1" dirty="0" smtClean="0">
                <a:solidFill>
                  <a:srgbClr val="008000"/>
                </a:solidFill>
                <a:latin typeface="Bell MT"/>
                <a:cs typeface="Bell MT"/>
              </a:rPr>
              <a:t>Detailed: A-A* grade</a:t>
            </a:r>
            <a:endParaRPr lang="en-GB" sz="1200" dirty="0">
              <a:solidFill>
                <a:srgbClr val="008000"/>
              </a:solidFill>
              <a:latin typeface="Bell MT"/>
              <a:cs typeface="Bell MT"/>
            </a:endParaRPr>
          </a:p>
          <a:p>
            <a:pPr marL="171450" indent="-171450">
              <a:buFont typeface="Wingdings" charset="2"/>
              <a:buChar char="ü"/>
            </a:pPr>
            <a:r>
              <a:rPr lang="en-US" sz="1000" dirty="0">
                <a:latin typeface="Bell MT"/>
                <a:cs typeface="Bell MT"/>
              </a:rPr>
              <a:t>Demonstrates </a:t>
            </a:r>
            <a:r>
              <a:rPr lang="en-US" sz="1000" dirty="0">
                <a:solidFill>
                  <a:srgbClr val="008000"/>
                </a:solidFill>
                <a:latin typeface="Bell MT"/>
                <a:cs typeface="Bell MT"/>
              </a:rPr>
              <a:t>comprehensive and specific knowledge</a:t>
            </a:r>
            <a:r>
              <a:rPr lang="en-US" sz="1000" dirty="0">
                <a:latin typeface="Bell MT"/>
                <a:cs typeface="Bell MT"/>
              </a:rPr>
              <a:t> of the characteristics of one or more TNCs.</a:t>
            </a:r>
          </a:p>
          <a:p>
            <a:pPr marL="171450" indent="-171450">
              <a:buFont typeface="Wingdings" charset="2"/>
              <a:buChar char="ü"/>
            </a:pPr>
            <a:r>
              <a:rPr lang="en-US" sz="1000" dirty="0">
                <a:latin typeface="Bell MT"/>
                <a:cs typeface="Bell MT"/>
              </a:rPr>
              <a:t>Shows </a:t>
            </a:r>
            <a:r>
              <a:rPr lang="en-US" sz="1000" dirty="0">
                <a:solidFill>
                  <a:srgbClr val="008000"/>
                </a:solidFill>
                <a:latin typeface="Bell MT"/>
                <a:cs typeface="Bell MT"/>
              </a:rPr>
              <a:t>thorough and accurate geographical understanding </a:t>
            </a:r>
            <a:r>
              <a:rPr lang="en-US" sz="1000" dirty="0">
                <a:latin typeface="Bell MT"/>
                <a:cs typeface="Bell MT"/>
              </a:rPr>
              <a:t>of the advantages and disadvantages of TNCs for host countries.</a:t>
            </a:r>
          </a:p>
          <a:p>
            <a:pPr marL="171450" indent="-171450">
              <a:buFont typeface="Wingdings" charset="2"/>
              <a:buChar char="ü"/>
            </a:pPr>
            <a:r>
              <a:rPr lang="en-US" sz="1000" dirty="0">
                <a:latin typeface="Bell MT"/>
                <a:cs typeface="Bell MT"/>
              </a:rPr>
              <a:t>Demonstrates </a:t>
            </a:r>
            <a:r>
              <a:rPr lang="en-US" sz="1000" dirty="0">
                <a:solidFill>
                  <a:srgbClr val="008000"/>
                </a:solidFill>
                <a:latin typeface="Bell MT"/>
                <a:cs typeface="Bell MT"/>
              </a:rPr>
              <a:t>effective application of knowledge and understanding </a:t>
            </a:r>
            <a:r>
              <a:rPr lang="en-US" sz="1000" dirty="0">
                <a:latin typeface="Bell MT"/>
                <a:cs typeface="Bell MT"/>
              </a:rPr>
              <a:t>in making a judgement about the issues and reaching a substantiated conclusion. </a:t>
            </a:r>
            <a:r>
              <a:rPr lang="en-US" sz="1000" dirty="0">
                <a:solidFill>
                  <a:srgbClr val="008000"/>
                </a:solidFill>
                <a:latin typeface="Bell MT"/>
                <a:cs typeface="Bell MT"/>
              </a:rPr>
              <a:t>Justification is detailed </a:t>
            </a:r>
            <a:r>
              <a:rPr lang="en-US" sz="1000" dirty="0">
                <a:latin typeface="Bell MT"/>
                <a:cs typeface="Bell MT"/>
              </a:rPr>
              <a:t>and balanced.</a:t>
            </a:r>
          </a:p>
        </p:txBody>
      </p:sp>
      <p:sp>
        <p:nvSpPr>
          <p:cNvPr id="12" name="Text Box 12"/>
          <p:cNvSpPr txBox="1"/>
          <p:nvPr/>
        </p:nvSpPr>
        <p:spPr>
          <a:xfrm>
            <a:off x="192405" y="818790"/>
            <a:ext cx="5939790" cy="5819605"/>
          </a:xfrm>
          <a:prstGeom prst="rect">
            <a:avLst/>
          </a:prstGeom>
          <a:solidFill>
            <a:schemeClr val="lt1">
              <a:alpha val="70000"/>
            </a:schemeClr>
          </a:solidFill>
          <a:ln w="57150" cmpd="thickThin">
            <a:solidFill>
              <a:srgbClr val="502260"/>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900">
                <a:solidFill>
                  <a:srgbClr val="000000"/>
                </a:solidFill>
                <a:effectLst/>
                <a:ea typeface="Calibri"/>
                <a:cs typeface="Times New Roman"/>
              </a:rPr>
              <a:t> </a:t>
            </a:r>
            <a:endParaRPr lang="en-GB" sz="1100">
              <a:effectLst/>
              <a:ea typeface="Calibri"/>
              <a:cs typeface="Times New Roman"/>
            </a:endParaRPr>
          </a:p>
        </p:txBody>
      </p:sp>
      <p:sp>
        <p:nvSpPr>
          <p:cNvPr id="13" name="Text Box 48"/>
          <p:cNvSpPr txBox="1"/>
          <p:nvPr/>
        </p:nvSpPr>
        <p:spPr>
          <a:xfrm>
            <a:off x="878205" y="825141"/>
            <a:ext cx="4985882" cy="133738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100" u="sng" dirty="0" smtClean="0">
                <a:solidFill>
                  <a:srgbClr val="4F1F60"/>
                </a:solidFill>
                <a:effectLst/>
                <a:latin typeface="KG Chelsea Market Script"/>
                <a:ea typeface="Calibri"/>
                <a:cs typeface="Times New Roman"/>
              </a:rPr>
              <a:t>‘TNC’s only bring advantages to the host country.’</a:t>
            </a:r>
          </a:p>
          <a:p>
            <a:pPr algn="ctr">
              <a:lnSpc>
                <a:spcPct val="107000"/>
              </a:lnSpc>
              <a:spcAft>
                <a:spcPts val="800"/>
              </a:spcAft>
            </a:pPr>
            <a:r>
              <a:rPr lang="en-GB" sz="1100" u="sng" dirty="0" smtClean="0">
                <a:solidFill>
                  <a:srgbClr val="4F1F60"/>
                </a:solidFill>
                <a:latin typeface="KG Chelsea Market Script"/>
                <a:ea typeface="Calibri"/>
                <a:cs typeface="Times New Roman"/>
              </a:rPr>
              <a:t>Do you agree with this statement?</a:t>
            </a:r>
          </a:p>
          <a:p>
            <a:pPr algn="ctr">
              <a:lnSpc>
                <a:spcPct val="107000"/>
              </a:lnSpc>
              <a:spcAft>
                <a:spcPts val="800"/>
              </a:spcAft>
            </a:pPr>
            <a:endParaRPr lang="en-GB" sz="1100" u="sng" dirty="0">
              <a:solidFill>
                <a:srgbClr val="4F1F60"/>
              </a:solidFill>
              <a:effectLst/>
              <a:latin typeface="KG Chelsea Market Script"/>
              <a:ea typeface="Calibri"/>
              <a:cs typeface="Times New Roman"/>
            </a:endParaRPr>
          </a:p>
          <a:p>
            <a:pPr algn="ctr">
              <a:lnSpc>
                <a:spcPct val="107000"/>
              </a:lnSpc>
              <a:spcAft>
                <a:spcPts val="800"/>
              </a:spcAft>
            </a:pPr>
            <a:endParaRPr lang="en-GB" sz="1100" u="sng" dirty="0" smtClean="0">
              <a:solidFill>
                <a:srgbClr val="4F1F60"/>
              </a:solidFill>
              <a:latin typeface="KG Chelsea Market Script"/>
              <a:ea typeface="Calibri"/>
              <a:cs typeface="Times New Roman"/>
            </a:endParaRPr>
          </a:p>
          <a:p>
            <a:pPr algn="ctr">
              <a:lnSpc>
                <a:spcPct val="107000"/>
              </a:lnSpc>
              <a:spcAft>
                <a:spcPts val="800"/>
              </a:spcAft>
            </a:pPr>
            <a:r>
              <a:rPr lang="en-GB" sz="1100" u="sng" dirty="0" smtClean="0">
                <a:solidFill>
                  <a:srgbClr val="4F1F60"/>
                </a:solidFill>
                <a:latin typeface="KG Chelsea Market Script"/>
                <a:ea typeface="Calibri"/>
                <a:cs typeface="Times New Roman"/>
              </a:rPr>
              <a:t>Justify your decision (9 marks)</a:t>
            </a:r>
            <a:endParaRPr lang="en-GB" sz="1100" dirty="0">
              <a:effectLst/>
              <a:ea typeface="Calibri"/>
              <a:cs typeface="Times New Roman"/>
            </a:endParaRPr>
          </a:p>
          <a:p>
            <a:pPr algn="ctr">
              <a:lnSpc>
                <a:spcPct val="107000"/>
              </a:lnSpc>
              <a:spcAft>
                <a:spcPts val="800"/>
              </a:spcAft>
            </a:pPr>
            <a:r>
              <a:rPr lang="en-GB" sz="1100" dirty="0">
                <a:solidFill>
                  <a:srgbClr val="4F1F60"/>
                </a:solidFill>
                <a:effectLst/>
                <a:ea typeface="Calibri"/>
                <a:cs typeface="Times New Roman"/>
              </a:rPr>
              <a:t> </a:t>
            </a:r>
            <a:endParaRPr lang="en-GB" sz="1100" dirty="0">
              <a:effectLst/>
              <a:ea typeface="Calibri"/>
              <a:cs typeface="Times New Roman"/>
            </a:endParaRPr>
          </a:p>
        </p:txBody>
      </p:sp>
      <p:pic>
        <p:nvPicPr>
          <p:cNvPr id="14" name="Picture 13" descr="http://www.clker.com/cliparts/B/V/P/X/Z/e/thumbtack-pushpin-2-hi.png"/>
          <p:cNvPicPr/>
          <p:nvPr/>
        </p:nvPicPr>
        <p:blipFill>
          <a:blip r:embed="rId3" cstate="print">
            <a:duotone>
              <a:prstClr val="black"/>
              <a:srgbClr val="D16EFF">
                <a:tint val="45000"/>
                <a:satMod val="400000"/>
              </a:srgbClr>
            </a:duotone>
            <a:extLst>
              <a:ext uri="{28A0092B-C50C-407E-A947-70E740481C1C}">
                <a14:useLocalDpi xmlns:a14="http://schemas.microsoft.com/office/drawing/2010/main" val="0"/>
              </a:ext>
            </a:extLst>
          </a:blip>
          <a:srcRect/>
          <a:stretch>
            <a:fillRect/>
          </a:stretch>
        </p:blipFill>
        <p:spPr bwMode="auto">
          <a:xfrm>
            <a:off x="5562203" y="565462"/>
            <a:ext cx="787400" cy="741680"/>
          </a:xfrm>
          <a:prstGeom prst="rect">
            <a:avLst/>
          </a:prstGeom>
          <a:noFill/>
          <a:ln>
            <a:noFill/>
          </a:ln>
        </p:spPr>
      </p:pic>
      <p:pic>
        <p:nvPicPr>
          <p:cNvPr id="15" name="Picture 14" descr="http://www.clipartbest.com/cliparts/niE/yno/niEynodiA.jpeg"/>
          <p:cNvPicPr/>
          <p:nvPr/>
        </p:nvPicPr>
        <p:blipFill rotWithShape="1">
          <a:blip r:embed="rId4" cstate="print">
            <a:clrChange>
              <a:clrFrom>
                <a:srgbClr val="FFFFFF"/>
              </a:clrFrom>
              <a:clrTo>
                <a:srgbClr val="FFFFFF">
                  <a:alpha val="0"/>
                </a:srgbClr>
              </a:clrTo>
            </a:clrChange>
            <a:duotone>
              <a:prstClr val="black"/>
              <a:srgbClr val="B259FF">
                <a:tint val="45000"/>
                <a:satMod val="400000"/>
              </a:srgbClr>
            </a:duotone>
            <a:extLst>
              <a:ext uri="{28A0092B-C50C-407E-A947-70E740481C1C}">
                <a14:useLocalDpi xmlns:a14="http://schemas.microsoft.com/office/drawing/2010/main" val="0"/>
              </a:ext>
            </a:extLst>
          </a:blip>
          <a:srcRect l="24159" t="1748" r="19782"/>
          <a:stretch/>
        </p:blipFill>
        <p:spPr bwMode="auto">
          <a:xfrm rot="810698">
            <a:off x="0" y="440331"/>
            <a:ext cx="1006475" cy="1412240"/>
          </a:xfrm>
          <a:prstGeom prst="rect">
            <a:avLst/>
          </a:prstGeom>
          <a:noFill/>
          <a:ln>
            <a:noFill/>
          </a:ln>
          <a:extLst>
            <a:ext uri="{53640926-AAD7-44d8-BBD7-CCE9431645EC}">
              <a14:shadowObscured xmlns="" xmlns:a14="http://schemas.microsoft.com/office/drawing/2010/main"/>
            </a:ext>
          </a:extLst>
        </p:spPr>
      </p:pic>
      <p:pic>
        <p:nvPicPr>
          <p:cNvPr id="16" name="Picture 15" descr="http://www.clker.com/cliparts/B/V/P/X/Z/e/thumbtack-pushpin-2-hi.png"/>
          <p:cNvPicPr/>
          <p:nvPr/>
        </p:nvPicPr>
        <p:blipFill>
          <a:blip r:embed="rId3" cstate="print">
            <a:duotone>
              <a:prstClr val="black"/>
              <a:srgbClr val="BB56FF">
                <a:tint val="45000"/>
                <a:satMod val="400000"/>
              </a:srgbClr>
            </a:duotone>
            <a:extLst>
              <a:ext uri="{28A0092B-C50C-407E-A947-70E740481C1C}">
                <a14:useLocalDpi xmlns:a14="http://schemas.microsoft.com/office/drawing/2010/main" val="0"/>
              </a:ext>
            </a:extLst>
          </a:blip>
          <a:srcRect/>
          <a:stretch>
            <a:fillRect/>
          </a:stretch>
        </p:blipFill>
        <p:spPr bwMode="auto">
          <a:xfrm>
            <a:off x="-299781" y="6267555"/>
            <a:ext cx="787400" cy="741680"/>
          </a:xfrm>
          <a:prstGeom prst="rect">
            <a:avLst/>
          </a:prstGeom>
          <a:noFill/>
          <a:ln>
            <a:noFill/>
          </a:ln>
        </p:spPr>
      </p:pic>
      <p:pic>
        <p:nvPicPr>
          <p:cNvPr id="17" name="Picture 16" descr="http://www.clker.com/cliparts/B/V/P/X/Z/e/thumbtack-pushpin-2-hi.png"/>
          <p:cNvPicPr/>
          <p:nvPr/>
        </p:nvPicPr>
        <p:blipFill>
          <a:blip r:embed="rId5" cstate="print">
            <a:duotone>
              <a:prstClr val="black"/>
              <a:srgbClr val="C16DFF">
                <a:tint val="45000"/>
                <a:satMod val="400000"/>
              </a:srgbClr>
            </a:duotone>
            <a:extLst>
              <a:ext uri="{28A0092B-C50C-407E-A947-70E740481C1C}">
                <a14:useLocalDpi xmlns:a14="http://schemas.microsoft.com/office/drawing/2010/main" val="0"/>
              </a:ext>
            </a:extLst>
          </a:blip>
          <a:srcRect/>
          <a:stretch>
            <a:fillRect/>
          </a:stretch>
        </p:blipFill>
        <p:spPr bwMode="auto">
          <a:xfrm rot="1994303">
            <a:off x="5512009" y="6171721"/>
            <a:ext cx="787400" cy="741680"/>
          </a:xfrm>
          <a:prstGeom prst="rect">
            <a:avLst/>
          </a:prstGeom>
          <a:noFill/>
          <a:ln>
            <a:noFill/>
          </a:ln>
        </p:spPr>
      </p:pic>
      <p:sp>
        <p:nvSpPr>
          <p:cNvPr id="19" name="Rounded Rectangle 18"/>
          <p:cNvSpPr/>
          <p:nvPr/>
        </p:nvSpPr>
        <p:spPr>
          <a:xfrm>
            <a:off x="2693248" y="93800"/>
            <a:ext cx="3170839" cy="606074"/>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Bell MT"/>
                <a:cs typeface="Bell MT"/>
              </a:rPr>
              <a:t>Peer assess the example answer using the level criteria.</a:t>
            </a:r>
            <a:endParaRPr lang="en-US" sz="1400" dirty="0">
              <a:solidFill>
                <a:srgbClr val="000000"/>
              </a:solidFill>
              <a:latin typeface="Bell MT"/>
              <a:cs typeface="Bell MT"/>
            </a:endParaRPr>
          </a:p>
        </p:txBody>
      </p:sp>
      <p:pic>
        <p:nvPicPr>
          <p:cNvPr id="20" name="Picture 19"/>
          <p:cNvPicPr/>
          <p:nvPr/>
        </p:nvPicPr>
        <p:blipFill>
          <a:blip r:embed="rId6">
            <a:extLst>
              <a:ext uri="{28A0092B-C50C-407E-A947-70E740481C1C}">
                <a14:useLocalDpi xmlns:a14="http://schemas.microsoft.com/office/drawing/2010/main" val="0"/>
              </a:ext>
            </a:extLst>
          </a:blip>
          <a:srcRect/>
          <a:stretch>
            <a:fillRect/>
          </a:stretch>
        </p:blipFill>
        <p:spPr bwMode="auto">
          <a:xfrm flipH="1">
            <a:off x="2545917" y="159136"/>
            <a:ext cx="583998" cy="666806"/>
          </a:xfrm>
          <a:prstGeom prst="rect">
            <a:avLst/>
          </a:prstGeom>
          <a:noFill/>
          <a:ln>
            <a:noFill/>
          </a:ln>
        </p:spPr>
      </p:pic>
      <p:sp>
        <p:nvSpPr>
          <p:cNvPr id="22" name="Text Box 8"/>
          <p:cNvSpPr txBox="1"/>
          <p:nvPr/>
        </p:nvSpPr>
        <p:spPr>
          <a:xfrm>
            <a:off x="192405" y="596541"/>
            <a:ext cx="685800" cy="685800"/>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2600">
                <a:solidFill>
                  <a:srgbClr val="FFFFFF"/>
                </a:solidFill>
                <a:effectLst/>
                <a:latin typeface="Bell MT"/>
                <a:ea typeface="Calibri"/>
                <a:cs typeface="Times New Roman"/>
              </a:rPr>
              <a:t>1</a:t>
            </a:r>
            <a:endParaRPr lang="en-GB" sz="1100">
              <a:effectLst/>
              <a:ea typeface="Calibri"/>
              <a:cs typeface="Times New Roman"/>
            </a:endParaRPr>
          </a:p>
        </p:txBody>
      </p:sp>
      <p:sp>
        <p:nvSpPr>
          <p:cNvPr id="35" name="Rectangle 34"/>
          <p:cNvSpPr/>
          <p:nvPr/>
        </p:nvSpPr>
        <p:spPr>
          <a:xfrm>
            <a:off x="2902522" y="1481452"/>
            <a:ext cx="335203" cy="26898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3474558" y="1481452"/>
            <a:ext cx="335203" cy="252094"/>
          </a:xfrm>
          <a:prstGeom prst="rect">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2902522" y="1750431"/>
            <a:ext cx="335203" cy="215444"/>
          </a:xfrm>
          <a:prstGeom prst="rect">
            <a:avLst/>
          </a:prstGeom>
          <a:noFill/>
        </p:spPr>
        <p:txBody>
          <a:bodyPr wrap="square" rtlCol="0">
            <a:spAutoFit/>
          </a:bodyPr>
          <a:lstStyle/>
          <a:p>
            <a:pPr algn="ctr"/>
            <a:r>
              <a:rPr lang="en-US" sz="800" dirty="0" smtClean="0">
                <a:latin typeface="Bell MT"/>
                <a:cs typeface="Bell MT"/>
              </a:rPr>
              <a:t>Yes </a:t>
            </a:r>
            <a:endParaRPr lang="en-US" sz="800" dirty="0">
              <a:latin typeface="Bell MT"/>
              <a:cs typeface="Bell MT"/>
            </a:endParaRPr>
          </a:p>
        </p:txBody>
      </p:sp>
      <p:sp>
        <p:nvSpPr>
          <p:cNvPr id="38" name="TextBox 37"/>
          <p:cNvSpPr txBox="1"/>
          <p:nvPr/>
        </p:nvSpPr>
        <p:spPr>
          <a:xfrm>
            <a:off x="3474558" y="1733546"/>
            <a:ext cx="335203" cy="230832"/>
          </a:xfrm>
          <a:prstGeom prst="rect">
            <a:avLst/>
          </a:prstGeom>
          <a:noFill/>
        </p:spPr>
        <p:txBody>
          <a:bodyPr wrap="square" rtlCol="0">
            <a:spAutoFit/>
          </a:bodyPr>
          <a:lstStyle/>
          <a:p>
            <a:pPr algn="ctr"/>
            <a:r>
              <a:rPr lang="en-US" sz="900" dirty="0" smtClean="0">
                <a:latin typeface="Bell MT"/>
                <a:cs typeface="Bell MT"/>
              </a:rPr>
              <a:t>No </a:t>
            </a:r>
            <a:endParaRPr lang="en-US" sz="900" dirty="0">
              <a:latin typeface="Bell MT"/>
              <a:cs typeface="Bell MT"/>
            </a:endParaRPr>
          </a:p>
        </p:txBody>
      </p:sp>
      <p:sp>
        <p:nvSpPr>
          <p:cNvPr id="21" name="TextBox 20"/>
          <p:cNvSpPr txBox="1"/>
          <p:nvPr/>
        </p:nvSpPr>
        <p:spPr>
          <a:xfrm>
            <a:off x="399132" y="2330668"/>
            <a:ext cx="5464956" cy="3785652"/>
          </a:xfrm>
          <a:prstGeom prst="rect">
            <a:avLst/>
          </a:prstGeom>
          <a:noFill/>
        </p:spPr>
        <p:txBody>
          <a:bodyPr wrap="square" rtlCol="0">
            <a:spAutoFit/>
          </a:bodyPr>
          <a:lstStyle/>
          <a:p>
            <a:pPr algn="just"/>
            <a:r>
              <a:rPr lang="en-US" sz="1600" dirty="0" smtClean="0">
                <a:latin typeface="Bell MT"/>
                <a:cs typeface="Bell MT"/>
              </a:rPr>
              <a:t>Shell operates oil extraction in Nigeria. They have brought 65,000 permanent jobs 250,000 jobs in related industries. This has triggered the multiplier effect because all of these workers will have money to spend on services and in shops. Similarly, 91% of Shell’s oil contracts went to Nigerian companies. </a:t>
            </a:r>
          </a:p>
          <a:p>
            <a:pPr algn="just"/>
            <a:r>
              <a:rPr lang="en-US" sz="1600" dirty="0" smtClean="0">
                <a:latin typeface="Bell MT"/>
                <a:cs typeface="Bell MT"/>
              </a:rPr>
              <a:t>On the other hand, Shell has brought environmental and social issues to Nigeria. Oil spills have ruined many fishing places. The increased unbalanced wealth has also increased corruption and the gap between rich and poor.  Many gangs have stolen oil for themselves which doesn’t benefit normal hardworking Nigerians. </a:t>
            </a:r>
          </a:p>
          <a:p>
            <a:pPr algn="just"/>
            <a:r>
              <a:rPr lang="en-US" sz="1600" dirty="0" smtClean="0">
                <a:latin typeface="Bell MT"/>
                <a:cs typeface="Bell MT"/>
              </a:rPr>
              <a:t>The host country isn't the only one to have benefited though, England and the Netherlands have also benefitted, which makes investing in Nigeria a more attractive prospect, such as Chinese investors in Abuja. </a:t>
            </a:r>
            <a:endParaRPr lang="en-US" sz="1600" dirty="0">
              <a:latin typeface="Bell MT"/>
              <a:cs typeface="Bell MT"/>
            </a:endParaRPr>
          </a:p>
        </p:txBody>
      </p:sp>
    </p:spTree>
    <p:extLst>
      <p:ext uri="{BB962C8B-B14F-4D97-AF65-F5344CB8AC3E}">
        <p14:creationId xmlns:p14="http://schemas.microsoft.com/office/powerpoint/2010/main" val="10393347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20743"/>
            <a:ext cx="2745774" cy="461665"/>
          </a:xfrm>
          <a:prstGeom prst="rect">
            <a:avLst/>
          </a:prstGeom>
          <a:noFill/>
        </p:spPr>
        <p:txBody>
          <a:bodyPr wrap="square">
            <a:spAutoFit/>
          </a:bodyPr>
          <a:lstStyle/>
          <a:p>
            <a:pPr algn="ctr">
              <a:defRPr/>
            </a:pPr>
            <a:r>
              <a:rPr lang="en-GB" sz="24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Exam </a:t>
            </a:r>
            <a:r>
              <a:rPr lang="en-GB" sz="24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question </a:t>
            </a:r>
            <a:endPar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pic>
        <p:nvPicPr>
          <p:cNvPr id="20" name="Picture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55487" y="3872030"/>
            <a:ext cx="583973" cy="583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Box 29"/>
          <p:cNvSpPr txBox="1">
            <a:spLocks noChangeArrowheads="1"/>
          </p:cNvSpPr>
          <p:nvPr/>
        </p:nvSpPr>
        <p:spPr bwMode="auto">
          <a:xfrm>
            <a:off x="6925322" y="4086116"/>
            <a:ext cx="1295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Literacy</a:t>
            </a:r>
          </a:p>
        </p:txBody>
      </p:sp>
      <p:sp>
        <p:nvSpPr>
          <p:cNvPr id="28" name="TextBox 27"/>
          <p:cNvSpPr txBox="1"/>
          <p:nvPr/>
        </p:nvSpPr>
        <p:spPr>
          <a:xfrm>
            <a:off x="6513992" y="4688637"/>
            <a:ext cx="2118060" cy="1938992"/>
          </a:xfrm>
          <a:prstGeom prst="rect">
            <a:avLst/>
          </a:prstGeom>
          <a:noFill/>
          <a:ln>
            <a:solidFill>
              <a:schemeClr val="tx1"/>
            </a:solidFill>
          </a:ln>
        </p:spPr>
        <p:txBody>
          <a:bodyPr wrap="square">
            <a:spAutoFit/>
          </a:bodyPr>
          <a:lstStyle/>
          <a:p>
            <a:pPr>
              <a:defRPr/>
            </a:pPr>
            <a:r>
              <a:rPr lang="en-US" sz="1200" dirty="0">
                <a:latin typeface="Bell MT"/>
                <a:cs typeface="Bell MT"/>
              </a:rPr>
              <a:t>Can you use these key terms</a:t>
            </a:r>
            <a:r>
              <a:rPr lang="en-US" sz="1200" dirty="0" smtClean="0">
                <a:latin typeface="Bell MT"/>
                <a:cs typeface="Bell MT"/>
              </a:rPr>
              <a:t>:</a:t>
            </a:r>
          </a:p>
          <a:p>
            <a:pPr>
              <a:defRPr/>
            </a:pPr>
            <a:endParaRPr lang="en-US" sz="1200" dirty="0">
              <a:latin typeface="Bell MT"/>
              <a:cs typeface="Bell MT"/>
            </a:endParaRPr>
          </a:p>
          <a:p>
            <a:pPr marL="171450" indent="-171450">
              <a:buFont typeface="Wingdings" charset="2"/>
              <a:buChar char="ü"/>
              <a:defRPr/>
            </a:pPr>
            <a:r>
              <a:rPr lang="en-US" sz="1200" dirty="0" smtClean="0">
                <a:latin typeface="Bell MT"/>
                <a:cs typeface="Bell MT"/>
              </a:rPr>
              <a:t>Oil extraction</a:t>
            </a:r>
            <a:endParaRPr lang="en-US" sz="1200" dirty="0" smtClean="0">
              <a:latin typeface="Bell MT"/>
              <a:cs typeface="Bell MT"/>
            </a:endParaRPr>
          </a:p>
          <a:p>
            <a:pPr marL="171450" indent="-171450">
              <a:buFont typeface="Wingdings" charset="2"/>
              <a:buChar char="ü"/>
              <a:defRPr/>
            </a:pPr>
            <a:r>
              <a:rPr lang="en-US" sz="1200" dirty="0" smtClean="0">
                <a:latin typeface="Bell MT"/>
                <a:cs typeface="Bell MT"/>
              </a:rPr>
              <a:t>Water pollution</a:t>
            </a:r>
            <a:endParaRPr lang="en-US" sz="1200" dirty="0" smtClean="0">
              <a:latin typeface="Bell MT"/>
              <a:cs typeface="Bell MT"/>
            </a:endParaRPr>
          </a:p>
          <a:p>
            <a:pPr marL="171450" indent="-171450">
              <a:buFont typeface="Wingdings" charset="2"/>
              <a:buChar char="ü"/>
              <a:defRPr/>
            </a:pPr>
            <a:r>
              <a:rPr lang="en-US" sz="1200" dirty="0" smtClean="0">
                <a:latin typeface="Bell MT"/>
                <a:cs typeface="Bell MT"/>
              </a:rPr>
              <a:t>Soil contamination </a:t>
            </a:r>
            <a:endParaRPr lang="en-US" sz="1200" dirty="0" smtClean="0">
              <a:latin typeface="Bell MT"/>
              <a:cs typeface="Bell MT"/>
            </a:endParaRPr>
          </a:p>
          <a:p>
            <a:pPr marL="171450" indent="-171450">
              <a:buFont typeface="Wingdings" charset="2"/>
              <a:buChar char="ü"/>
              <a:defRPr/>
            </a:pPr>
            <a:r>
              <a:rPr lang="en-US" sz="1200" dirty="0" smtClean="0">
                <a:latin typeface="Bell MT"/>
                <a:cs typeface="Bell MT"/>
              </a:rPr>
              <a:t>Industrial development</a:t>
            </a:r>
          </a:p>
          <a:p>
            <a:pPr marL="171450" indent="-171450">
              <a:buFont typeface="Wingdings" charset="2"/>
              <a:buChar char="ü"/>
              <a:defRPr/>
            </a:pPr>
            <a:r>
              <a:rPr lang="en-US" sz="1200" dirty="0" smtClean="0">
                <a:latin typeface="Bell MT"/>
                <a:cs typeface="Bell MT"/>
              </a:rPr>
              <a:t>Export</a:t>
            </a:r>
          </a:p>
          <a:p>
            <a:pPr marL="171450" indent="-171450">
              <a:buFont typeface="Wingdings" charset="2"/>
              <a:buChar char="ü"/>
              <a:defRPr/>
            </a:pPr>
            <a:r>
              <a:rPr lang="en-US" sz="1200" dirty="0" smtClean="0">
                <a:latin typeface="Bell MT"/>
                <a:cs typeface="Bell MT"/>
              </a:rPr>
              <a:t>Primary industries </a:t>
            </a:r>
            <a:endParaRPr lang="en-US" sz="1200" dirty="0" smtClean="0">
              <a:latin typeface="Bell MT"/>
              <a:cs typeface="Bell MT"/>
            </a:endParaRPr>
          </a:p>
          <a:p>
            <a:pPr marL="171450" indent="-171450">
              <a:buFont typeface="Wingdings" charset="2"/>
              <a:buChar char="ü"/>
              <a:defRPr/>
            </a:pPr>
            <a:r>
              <a:rPr lang="en-US" sz="1200" dirty="0" smtClean="0">
                <a:latin typeface="Bell MT"/>
                <a:cs typeface="Bell MT"/>
              </a:rPr>
              <a:t>Environmental degradation</a:t>
            </a:r>
          </a:p>
          <a:p>
            <a:pPr marL="171450" indent="-171450">
              <a:buFont typeface="Wingdings" charset="2"/>
              <a:buChar char="ü"/>
              <a:defRPr/>
            </a:pPr>
            <a:endParaRPr lang="en-US" sz="1200" dirty="0">
              <a:latin typeface="Bell MT"/>
              <a:cs typeface="Bell MT"/>
            </a:endParaRPr>
          </a:p>
        </p:txBody>
      </p:sp>
      <p:grpSp>
        <p:nvGrpSpPr>
          <p:cNvPr id="9" name="Group 8"/>
          <p:cNvGrpSpPr/>
          <p:nvPr/>
        </p:nvGrpSpPr>
        <p:grpSpPr>
          <a:xfrm>
            <a:off x="280944" y="1257706"/>
            <a:ext cx="8833876" cy="1596588"/>
            <a:chOff x="-498117" y="1347512"/>
            <a:chExt cx="8833876" cy="1596588"/>
          </a:xfrm>
        </p:grpSpPr>
        <p:sp>
          <p:nvSpPr>
            <p:cNvPr id="2" name="TextBox 1"/>
            <p:cNvSpPr txBox="1"/>
            <p:nvPr/>
          </p:nvSpPr>
          <p:spPr>
            <a:xfrm>
              <a:off x="-498117" y="1406307"/>
              <a:ext cx="8833876" cy="1537793"/>
            </a:xfrm>
            <a:prstGeom prst="rect">
              <a:avLst/>
            </a:prstGeom>
            <a:noFill/>
          </p:spPr>
          <p:txBody>
            <a:bodyPr wrap="square" rtlCol="0">
              <a:spAutoFit/>
            </a:bodyPr>
            <a:lstStyle/>
            <a:p>
              <a:r>
                <a:rPr lang="en-US" sz="2400" dirty="0" smtClean="0"/>
                <a:t>For </a:t>
              </a:r>
              <a:r>
                <a:rPr lang="en-US" sz="2400" dirty="0"/>
                <a:t>an example of an economic activity in a named area you have studied, describe how the threats to the natural environment are being managed.  [7]</a:t>
              </a:r>
            </a:p>
            <a:p>
              <a:pPr algn="ctr">
                <a:lnSpc>
                  <a:spcPct val="130000"/>
                </a:lnSpc>
              </a:pPr>
              <a:endParaRPr lang="en-US" dirty="0">
                <a:latin typeface="Bell MT"/>
                <a:cs typeface="Bell MT"/>
              </a:endParaRPr>
            </a:p>
          </p:txBody>
        </p:sp>
        <p:pic>
          <p:nvPicPr>
            <p:cNvPr id="41" name="Picture 40"/>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t="32397" b="33480"/>
            <a:stretch/>
          </p:blipFill>
          <p:spPr bwMode="auto">
            <a:xfrm rot="5400000">
              <a:off x="4071305" y="1550432"/>
              <a:ext cx="723037" cy="317197"/>
            </a:xfrm>
            <a:prstGeom prst="rect">
              <a:avLst/>
            </a:prstGeom>
            <a:noFill/>
            <a:ln>
              <a:noFill/>
            </a:ln>
            <a:extLst>
              <a:ext uri="{FAA26D3D-D897-4be2-8F04-BA451C77F1D7}">
                <ma14:placeholderFlag xmlns:ma14="http://schemas.microsoft.com/office/mac/drawingml/2011/main"/>
              </a:ext>
            </a:extLst>
          </p:spPr>
        </p:pic>
        <p:pic>
          <p:nvPicPr>
            <p:cNvPr id="42" name="Picture 4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t="32397" b="33480"/>
            <a:stretch/>
          </p:blipFill>
          <p:spPr bwMode="auto">
            <a:xfrm rot="5400000">
              <a:off x="1209339" y="2156484"/>
              <a:ext cx="723037" cy="317197"/>
            </a:xfrm>
            <a:prstGeom prst="rect">
              <a:avLst/>
            </a:prstGeom>
            <a:noFill/>
            <a:ln>
              <a:noFill/>
            </a:ln>
            <a:extLst>
              <a:ext uri="{FAA26D3D-D897-4be2-8F04-BA451C77F1D7}">
                <ma14:placeholderFlag xmlns:ma14="http://schemas.microsoft.com/office/mac/drawingml/2011/main"/>
              </a:ext>
            </a:extLst>
          </p:spPr>
        </p:pic>
        <p:pic>
          <p:nvPicPr>
            <p:cNvPr id="43" name="Picture 42"/>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t="32397" b="33480"/>
            <a:stretch/>
          </p:blipFill>
          <p:spPr bwMode="auto">
            <a:xfrm rot="5400000">
              <a:off x="5120707" y="1988184"/>
              <a:ext cx="723037" cy="317197"/>
            </a:xfrm>
            <a:prstGeom prst="rect">
              <a:avLst/>
            </a:prstGeom>
            <a:noFill/>
            <a:ln>
              <a:noFill/>
            </a:ln>
            <a:extLst>
              <a:ext uri="{FAA26D3D-D897-4be2-8F04-BA451C77F1D7}">
                <ma14:placeholderFlag xmlns:ma14="http://schemas.microsoft.com/office/mac/drawingml/2011/main"/>
              </a:ext>
            </a:extLst>
          </p:spPr>
        </p:pic>
      </p:grpSp>
      <p:sp>
        <p:nvSpPr>
          <p:cNvPr id="44" name="Rounded Rectangular Callout 43"/>
          <p:cNvSpPr/>
          <p:nvPr/>
        </p:nvSpPr>
        <p:spPr>
          <a:xfrm>
            <a:off x="4229167" y="240532"/>
            <a:ext cx="2293476" cy="863052"/>
          </a:xfrm>
          <a:prstGeom prst="wedgeRoundRectCallout">
            <a:avLst>
              <a:gd name="adj1" fmla="val -17968"/>
              <a:gd name="adj2" fmla="val 64741"/>
              <a:gd name="adj3" fmla="val 16667"/>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i="1" u="sng" dirty="0" smtClean="0">
                <a:solidFill>
                  <a:schemeClr val="bg1"/>
                </a:solidFill>
                <a:latin typeface="Bell MT"/>
                <a:cs typeface="Bell MT"/>
              </a:rPr>
              <a:t>Use your own knowledge of a place too. </a:t>
            </a:r>
          </a:p>
          <a:p>
            <a:pPr marL="171450" indent="-171450">
              <a:buFont typeface="Wingdings" charset="2"/>
              <a:buChar char="ü"/>
            </a:pPr>
            <a:r>
              <a:rPr lang="en-GB" sz="1200" dirty="0" smtClean="0">
                <a:solidFill>
                  <a:schemeClr val="bg1"/>
                </a:solidFill>
                <a:latin typeface="Bell MT"/>
                <a:cs typeface="Bell MT"/>
              </a:rPr>
              <a:t>For example in</a:t>
            </a:r>
            <a:r>
              <a:rPr lang="mr-IN" sz="1200" dirty="0" smtClean="0">
                <a:solidFill>
                  <a:schemeClr val="bg1"/>
                </a:solidFill>
                <a:latin typeface="Bell MT"/>
                <a:cs typeface="Bell MT"/>
              </a:rPr>
              <a:t>…</a:t>
            </a:r>
            <a:r>
              <a:rPr lang="en-GB" sz="1200" dirty="0" smtClean="0">
                <a:solidFill>
                  <a:schemeClr val="bg1"/>
                </a:solidFill>
                <a:latin typeface="Bell MT"/>
                <a:cs typeface="Bell MT"/>
              </a:rPr>
              <a:t>..</a:t>
            </a:r>
          </a:p>
          <a:p>
            <a:pPr marL="171450" indent="-171450">
              <a:buFont typeface="Wingdings" charset="2"/>
              <a:buChar char="ü"/>
            </a:pPr>
            <a:r>
              <a:rPr lang="en-GB" sz="1200" dirty="0" smtClean="0">
                <a:solidFill>
                  <a:schemeClr val="bg1"/>
                </a:solidFill>
                <a:latin typeface="Bell MT"/>
                <a:cs typeface="Bell MT"/>
              </a:rPr>
              <a:t>This can also be supported by</a:t>
            </a:r>
            <a:r>
              <a:rPr lang="mr-IN" sz="1200" dirty="0" smtClean="0">
                <a:solidFill>
                  <a:schemeClr val="bg1"/>
                </a:solidFill>
                <a:latin typeface="Bell MT"/>
                <a:cs typeface="Bell MT"/>
              </a:rPr>
              <a:t>…</a:t>
            </a:r>
            <a:r>
              <a:rPr lang="en-GB" sz="1200" dirty="0" smtClean="0">
                <a:solidFill>
                  <a:schemeClr val="bg1"/>
                </a:solidFill>
                <a:latin typeface="Bell MT"/>
                <a:cs typeface="Bell MT"/>
              </a:rPr>
              <a:t>.</a:t>
            </a:r>
            <a:endParaRPr lang="en-US" sz="1200" dirty="0">
              <a:solidFill>
                <a:schemeClr val="bg1"/>
              </a:solidFill>
              <a:latin typeface="Bell MT"/>
              <a:cs typeface="Bell MT"/>
            </a:endParaRPr>
          </a:p>
        </p:txBody>
      </p:sp>
      <p:sp>
        <p:nvSpPr>
          <p:cNvPr id="45" name="Rounded Rectangular Callout 44"/>
          <p:cNvSpPr/>
          <p:nvPr/>
        </p:nvSpPr>
        <p:spPr>
          <a:xfrm>
            <a:off x="703454" y="2973802"/>
            <a:ext cx="2891757" cy="671332"/>
          </a:xfrm>
          <a:prstGeom prst="wedgeRoundRectCallout">
            <a:avLst>
              <a:gd name="adj1" fmla="val -231"/>
              <a:gd name="adj2" fmla="val -128753"/>
              <a:gd name="adj3" fmla="val 16667"/>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i="1" u="sng" dirty="0" smtClean="0">
                <a:solidFill>
                  <a:schemeClr val="bg1"/>
                </a:solidFill>
                <a:latin typeface="Bell MT"/>
                <a:cs typeface="Bell MT"/>
              </a:rPr>
              <a:t>Indicate how it is being managed .</a:t>
            </a:r>
            <a:endParaRPr lang="en-US" sz="1200" i="1" u="sng" dirty="0" smtClean="0">
              <a:solidFill>
                <a:schemeClr val="bg1"/>
              </a:solidFill>
              <a:latin typeface="Bell MT"/>
              <a:cs typeface="Bell MT"/>
            </a:endParaRPr>
          </a:p>
          <a:p>
            <a:pPr algn="ctr"/>
            <a:r>
              <a:rPr lang="en-US" sz="1200" dirty="0" smtClean="0">
                <a:solidFill>
                  <a:schemeClr val="bg1"/>
                </a:solidFill>
                <a:latin typeface="Bell MT"/>
                <a:cs typeface="Bell MT"/>
              </a:rPr>
              <a:t>To reduce the </a:t>
            </a:r>
            <a:r>
              <a:rPr lang="en-US" sz="1200" dirty="0" err="1" smtClean="0">
                <a:solidFill>
                  <a:schemeClr val="bg1"/>
                </a:solidFill>
                <a:latin typeface="Bell MT"/>
                <a:cs typeface="Bell MT"/>
              </a:rPr>
              <a:t>imapcts</a:t>
            </a:r>
            <a:r>
              <a:rPr lang="en-US" sz="1200" dirty="0" smtClean="0">
                <a:solidFill>
                  <a:schemeClr val="bg1"/>
                </a:solidFill>
                <a:latin typeface="Bell MT"/>
                <a:cs typeface="Bell MT"/>
              </a:rPr>
              <a:t> </a:t>
            </a:r>
            <a:r>
              <a:rPr lang="mr-IN" sz="1200" dirty="0" smtClean="0">
                <a:solidFill>
                  <a:schemeClr val="bg1"/>
                </a:solidFill>
                <a:latin typeface="Bell MT"/>
                <a:cs typeface="Bell MT"/>
              </a:rPr>
              <a:t>…</a:t>
            </a:r>
            <a:r>
              <a:rPr lang="en-GB" sz="1200" dirty="0" smtClean="0">
                <a:solidFill>
                  <a:schemeClr val="bg1"/>
                </a:solidFill>
                <a:latin typeface="Bell MT"/>
                <a:cs typeface="Bell MT"/>
              </a:rPr>
              <a:t>..</a:t>
            </a:r>
          </a:p>
          <a:p>
            <a:pPr algn="ctr"/>
            <a:r>
              <a:rPr lang="en-GB" sz="1200" dirty="0" smtClean="0">
                <a:solidFill>
                  <a:schemeClr val="bg1"/>
                </a:solidFill>
                <a:latin typeface="Bell MT"/>
                <a:cs typeface="Bell MT"/>
              </a:rPr>
              <a:t>This means that</a:t>
            </a:r>
            <a:r>
              <a:rPr lang="mr-IN" sz="1200" dirty="0" smtClean="0">
                <a:solidFill>
                  <a:schemeClr val="bg1"/>
                </a:solidFill>
                <a:latin typeface="Bell MT"/>
                <a:cs typeface="Bell MT"/>
              </a:rPr>
              <a:t>…</a:t>
            </a:r>
            <a:r>
              <a:rPr lang="en-GB" sz="1200" dirty="0" smtClean="0">
                <a:solidFill>
                  <a:schemeClr val="bg1"/>
                </a:solidFill>
                <a:latin typeface="Bell MT"/>
                <a:cs typeface="Bell MT"/>
              </a:rPr>
              <a:t>..</a:t>
            </a:r>
            <a:endParaRPr lang="en-US" sz="1200" dirty="0" smtClean="0">
              <a:solidFill>
                <a:schemeClr val="bg1"/>
              </a:solidFill>
              <a:latin typeface="Bell MT"/>
              <a:cs typeface="Bell MT"/>
            </a:endParaRPr>
          </a:p>
        </p:txBody>
      </p:sp>
      <p:sp>
        <p:nvSpPr>
          <p:cNvPr id="46" name="Rounded Rectangular Callout 45"/>
          <p:cNvSpPr/>
          <p:nvPr/>
        </p:nvSpPr>
        <p:spPr>
          <a:xfrm>
            <a:off x="3963978" y="2538003"/>
            <a:ext cx="4916843" cy="732654"/>
          </a:xfrm>
          <a:prstGeom prst="wedgeRoundRectCallout">
            <a:avLst>
              <a:gd name="adj1" fmla="val -4706"/>
              <a:gd name="adj2" fmla="val -88561"/>
              <a:gd name="adj3" fmla="val 16667"/>
            </a:avLst>
          </a:prstGeom>
          <a:solidFill>
            <a:schemeClr val="accent4">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i="1" u="sng" dirty="0" smtClean="0">
                <a:solidFill>
                  <a:schemeClr val="bg1"/>
                </a:solidFill>
                <a:latin typeface="Bell MT"/>
                <a:cs typeface="Bell MT"/>
              </a:rPr>
              <a:t>Explain the threats on the  natural environment</a:t>
            </a:r>
            <a:endParaRPr lang="en-US" sz="1200" i="1" u="sng" dirty="0" smtClean="0">
              <a:solidFill>
                <a:schemeClr val="bg1"/>
              </a:solidFill>
              <a:latin typeface="Bell MT"/>
              <a:cs typeface="Bell MT"/>
            </a:endParaRPr>
          </a:p>
          <a:p>
            <a:pPr algn="ctr"/>
            <a:r>
              <a:rPr lang="en-US" sz="1200" dirty="0" smtClean="0">
                <a:solidFill>
                  <a:schemeClr val="bg1"/>
                </a:solidFill>
                <a:latin typeface="Bell MT"/>
                <a:cs typeface="Bell MT"/>
              </a:rPr>
              <a:t>Because of the economic activity the impact on the environment is</a:t>
            </a:r>
            <a:r>
              <a:rPr lang="mr-IN" sz="1200" dirty="0" smtClean="0">
                <a:solidFill>
                  <a:schemeClr val="bg1"/>
                </a:solidFill>
                <a:latin typeface="Bell MT"/>
                <a:cs typeface="Bell MT"/>
              </a:rPr>
              <a:t>…</a:t>
            </a:r>
            <a:r>
              <a:rPr lang="en-GB" sz="1200" dirty="0" smtClean="0">
                <a:solidFill>
                  <a:schemeClr val="bg1"/>
                </a:solidFill>
                <a:latin typeface="Bell MT"/>
                <a:cs typeface="Bell MT"/>
              </a:rPr>
              <a:t>..</a:t>
            </a:r>
          </a:p>
          <a:p>
            <a:pPr algn="ctr"/>
            <a:r>
              <a:rPr lang="en-GB" sz="1200" dirty="0" smtClean="0">
                <a:solidFill>
                  <a:schemeClr val="bg1"/>
                </a:solidFill>
                <a:latin typeface="Bell MT"/>
                <a:cs typeface="Bell MT"/>
              </a:rPr>
              <a:t>This means that</a:t>
            </a:r>
            <a:r>
              <a:rPr lang="mr-IN" sz="1200" dirty="0" smtClean="0">
                <a:solidFill>
                  <a:schemeClr val="bg1"/>
                </a:solidFill>
                <a:latin typeface="Bell MT"/>
                <a:cs typeface="Bell MT"/>
              </a:rPr>
              <a:t>…</a:t>
            </a:r>
            <a:r>
              <a:rPr lang="en-GB" sz="1200" dirty="0" smtClean="0">
                <a:solidFill>
                  <a:schemeClr val="bg1"/>
                </a:solidFill>
                <a:latin typeface="Bell MT"/>
                <a:cs typeface="Bell MT"/>
              </a:rPr>
              <a:t>..</a:t>
            </a:r>
            <a:endParaRPr lang="en-US" sz="1200" dirty="0" smtClean="0">
              <a:solidFill>
                <a:schemeClr val="bg1"/>
              </a:solidFill>
              <a:latin typeface="Bell MT"/>
              <a:cs typeface="Bell MT"/>
            </a:endParaRPr>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10000" b="90000" l="2540" r="96905">
                        <a14:backgroundMark x1="77460" y1="40227" x2="77460" y2="40227"/>
                      </a14:backgroundRemoval>
                    </a14:imgEffect>
                  </a14:imgLayer>
                </a14:imgProps>
              </a:ext>
            </a:extLst>
          </a:blip>
          <a:stretch>
            <a:fillRect/>
          </a:stretch>
        </p:blipFill>
        <p:spPr>
          <a:xfrm>
            <a:off x="1632699" y="503257"/>
            <a:ext cx="1767373" cy="617178"/>
          </a:xfrm>
          <a:prstGeom prst="rect">
            <a:avLst/>
          </a:prstGeom>
        </p:spPr>
      </p:pic>
      <p:sp>
        <p:nvSpPr>
          <p:cNvPr id="48" name="Rounded Rectangle 47"/>
          <p:cNvSpPr/>
          <p:nvPr/>
        </p:nvSpPr>
        <p:spPr>
          <a:xfrm>
            <a:off x="94390" y="4106255"/>
            <a:ext cx="4603492" cy="353738"/>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Bell MT"/>
                <a:cs typeface="Bell MT"/>
              </a:rPr>
              <a:t>Figure 2: </a:t>
            </a:r>
            <a:r>
              <a:rPr lang="en-US" sz="1400" dirty="0" smtClean="0">
                <a:solidFill>
                  <a:srgbClr val="000000"/>
                </a:solidFill>
                <a:latin typeface="Bell MT"/>
                <a:cs typeface="Bell MT"/>
              </a:rPr>
              <a:t>Oil pollution </a:t>
            </a:r>
            <a:r>
              <a:rPr lang="en-US" sz="1400" dirty="0" smtClean="0">
                <a:solidFill>
                  <a:srgbClr val="000000"/>
                </a:solidFill>
                <a:latin typeface="Bell MT"/>
                <a:cs typeface="Bell MT"/>
              </a:rPr>
              <a:t>in </a:t>
            </a:r>
            <a:r>
              <a:rPr lang="en-US" sz="1400" dirty="0" smtClean="0">
                <a:solidFill>
                  <a:srgbClr val="000000"/>
                </a:solidFill>
                <a:latin typeface="Bell MT"/>
                <a:cs typeface="Bell MT"/>
              </a:rPr>
              <a:t>Nigeria.</a:t>
            </a:r>
            <a:endParaRPr lang="en-US" sz="1400" dirty="0">
              <a:solidFill>
                <a:srgbClr val="000000"/>
              </a:solidFill>
              <a:latin typeface="Bell MT"/>
              <a:cs typeface="Bell MT"/>
            </a:endParaRPr>
          </a:p>
        </p:txBody>
      </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454" y="4579501"/>
            <a:ext cx="3260524" cy="2157265"/>
          </a:xfrm>
          <a:prstGeom prst="rect">
            <a:avLst/>
          </a:prstGeom>
        </p:spPr>
      </p:pic>
    </p:spTree>
    <p:extLst>
      <p:ext uri="{BB962C8B-B14F-4D97-AF65-F5344CB8AC3E}">
        <p14:creationId xmlns:p14="http://schemas.microsoft.com/office/powerpoint/2010/main" val="1765087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20743"/>
            <a:ext cx="2745774" cy="461665"/>
          </a:xfrm>
          <a:prstGeom prst="rect">
            <a:avLst/>
          </a:prstGeom>
          <a:noFill/>
        </p:spPr>
        <p:txBody>
          <a:bodyPr wrap="square">
            <a:spAutoFit/>
          </a:bodyPr>
          <a:lstStyle/>
          <a:p>
            <a:pPr algn="ctr">
              <a:defRPr/>
            </a:pPr>
            <a:r>
              <a:rPr lang="en-GB" sz="24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Exam </a:t>
            </a:r>
            <a:r>
              <a:rPr lang="en-GB" sz="24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question </a:t>
            </a:r>
            <a:endPar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sp>
        <p:nvSpPr>
          <p:cNvPr id="17" name="Rounded Rectangle 16"/>
          <p:cNvSpPr/>
          <p:nvPr/>
        </p:nvSpPr>
        <p:spPr>
          <a:xfrm>
            <a:off x="201793" y="5140035"/>
            <a:ext cx="5868086" cy="353738"/>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Bell MT"/>
                <a:cs typeface="Bell MT"/>
              </a:rPr>
              <a:t>Using the mark scheme</a:t>
            </a:r>
            <a:r>
              <a:rPr lang="en-US" sz="1400" dirty="0">
                <a:solidFill>
                  <a:srgbClr val="000000"/>
                </a:solidFill>
                <a:latin typeface="Bell MT"/>
                <a:cs typeface="Bell MT"/>
              </a:rPr>
              <a:t> </a:t>
            </a:r>
            <a:r>
              <a:rPr lang="en-US" sz="1400" dirty="0" smtClean="0">
                <a:solidFill>
                  <a:srgbClr val="000000"/>
                </a:solidFill>
                <a:latin typeface="Bell MT"/>
                <a:cs typeface="Bell MT"/>
              </a:rPr>
              <a:t>write your answer to the question below. </a:t>
            </a:r>
            <a:endParaRPr lang="en-US" sz="1400" dirty="0">
              <a:solidFill>
                <a:srgbClr val="000000"/>
              </a:solidFill>
              <a:latin typeface="Bell MT"/>
              <a:cs typeface="Bell MT"/>
            </a:endParaRPr>
          </a:p>
        </p:txBody>
      </p: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flipH="1">
            <a:off x="94390" y="4989609"/>
            <a:ext cx="653386" cy="526929"/>
          </a:xfrm>
          <a:prstGeom prst="rect">
            <a:avLst/>
          </a:prstGeom>
          <a:noFill/>
          <a:ln>
            <a:noFill/>
          </a:ln>
        </p:spPr>
      </p:pic>
      <p:sp>
        <p:nvSpPr>
          <p:cNvPr id="37" name="Rectangle 36"/>
          <p:cNvSpPr/>
          <p:nvPr/>
        </p:nvSpPr>
        <p:spPr>
          <a:xfrm>
            <a:off x="262046" y="5695531"/>
            <a:ext cx="2629712" cy="1061829"/>
          </a:xfrm>
          <a:prstGeom prst="rect">
            <a:avLst/>
          </a:prstGeom>
          <a:ln>
            <a:solidFill>
              <a:srgbClr val="DB0019"/>
            </a:solidFill>
            <a:prstDash val="dash"/>
          </a:ln>
        </p:spPr>
        <p:txBody>
          <a:bodyPr wrap="square">
            <a:spAutoFit/>
          </a:bodyPr>
          <a:lstStyle/>
          <a:p>
            <a:pPr algn="ctr"/>
            <a:r>
              <a:rPr lang="en-US" sz="1050" b="1" dirty="0" smtClean="0">
                <a:solidFill>
                  <a:srgbClr val="DB0019"/>
                </a:solidFill>
                <a:latin typeface="Bell MT"/>
                <a:cs typeface="Bell MT"/>
              </a:rPr>
              <a:t>Basic (1-2 marks)</a:t>
            </a:r>
          </a:p>
          <a:p>
            <a:pPr marL="171450" indent="-171450">
              <a:buFont typeface="Wingdings" charset="2"/>
              <a:buChar char="ü"/>
            </a:pPr>
            <a:r>
              <a:rPr lang="en-US" sz="1050" dirty="0">
                <a:latin typeface="Bell MT"/>
                <a:cs typeface="Bell MT"/>
              </a:rPr>
              <a:t>Demonstrates </a:t>
            </a:r>
            <a:r>
              <a:rPr lang="en-US" sz="1050" dirty="0">
                <a:solidFill>
                  <a:srgbClr val="DB0019"/>
                </a:solidFill>
                <a:latin typeface="Bell MT"/>
                <a:cs typeface="Bell MT"/>
              </a:rPr>
              <a:t>limited knowledge </a:t>
            </a:r>
            <a:r>
              <a:rPr lang="en-US" sz="1050" dirty="0">
                <a:latin typeface="Bell MT"/>
                <a:cs typeface="Bell MT"/>
              </a:rPr>
              <a:t>an LIC/NEE. Answers may be largely generic. </a:t>
            </a:r>
          </a:p>
          <a:p>
            <a:pPr marL="171450" indent="-171450">
              <a:buFont typeface="Wingdings" charset="2"/>
              <a:buChar char="ü"/>
            </a:pPr>
            <a:r>
              <a:rPr lang="en-US" sz="1050" dirty="0" smtClean="0">
                <a:latin typeface="Bell MT"/>
                <a:cs typeface="Bell MT"/>
              </a:rPr>
              <a:t>Shows </a:t>
            </a:r>
            <a:r>
              <a:rPr lang="en-US" sz="1050" dirty="0">
                <a:solidFill>
                  <a:srgbClr val="DB0019"/>
                </a:solidFill>
                <a:latin typeface="Bell MT"/>
                <a:cs typeface="Bell MT"/>
              </a:rPr>
              <a:t>some geographical </a:t>
            </a:r>
            <a:r>
              <a:rPr lang="en-US" sz="1050" dirty="0" smtClean="0">
                <a:solidFill>
                  <a:srgbClr val="DB0019"/>
                </a:solidFill>
                <a:latin typeface="Bell MT"/>
                <a:cs typeface="Bell MT"/>
              </a:rPr>
              <a:t>understanding </a:t>
            </a:r>
            <a:r>
              <a:rPr lang="en-US" sz="1050" dirty="0" smtClean="0">
                <a:latin typeface="Bell MT"/>
                <a:cs typeface="Bell MT"/>
              </a:rPr>
              <a:t>of how aid can support development.</a:t>
            </a:r>
          </a:p>
          <a:p>
            <a:pPr marL="171450" indent="-171450">
              <a:buFont typeface="Wingdings" charset="2"/>
              <a:buChar char="ü"/>
            </a:pPr>
            <a:r>
              <a:rPr lang="en-US" sz="1050" dirty="0" smtClean="0">
                <a:latin typeface="Bell MT"/>
                <a:cs typeface="Bell MT"/>
              </a:rPr>
              <a:t>Makes </a:t>
            </a:r>
            <a:r>
              <a:rPr lang="en-US" sz="1050" dirty="0" smtClean="0">
                <a:solidFill>
                  <a:srgbClr val="C10A0A"/>
                </a:solidFill>
                <a:latin typeface="Bell MT"/>
                <a:cs typeface="Bell MT"/>
              </a:rPr>
              <a:t>limited use </a:t>
            </a:r>
            <a:r>
              <a:rPr lang="en-US" sz="1050" dirty="0" smtClean="0">
                <a:latin typeface="Bell MT"/>
                <a:cs typeface="Bell MT"/>
              </a:rPr>
              <a:t>of figure 2 to support.</a:t>
            </a:r>
          </a:p>
        </p:txBody>
      </p:sp>
      <p:sp>
        <p:nvSpPr>
          <p:cNvPr id="38" name="Rectangle 37"/>
          <p:cNvSpPr/>
          <p:nvPr/>
        </p:nvSpPr>
        <p:spPr>
          <a:xfrm>
            <a:off x="3200242" y="5700002"/>
            <a:ext cx="2782772" cy="1061829"/>
          </a:xfrm>
          <a:prstGeom prst="rect">
            <a:avLst/>
          </a:prstGeom>
          <a:ln>
            <a:solidFill>
              <a:schemeClr val="accent6">
                <a:lumMod val="75000"/>
              </a:schemeClr>
            </a:solidFill>
            <a:prstDash val="dash"/>
          </a:ln>
        </p:spPr>
        <p:txBody>
          <a:bodyPr wrap="square">
            <a:spAutoFit/>
          </a:bodyPr>
          <a:lstStyle/>
          <a:p>
            <a:pPr algn="ctr"/>
            <a:r>
              <a:rPr lang="en-US" sz="1050" b="1" dirty="0" smtClean="0">
                <a:solidFill>
                  <a:srgbClr val="FF6600"/>
                </a:solidFill>
                <a:latin typeface="Bell MT"/>
                <a:cs typeface="Bell MT"/>
              </a:rPr>
              <a:t>Clear (3-4 marks)</a:t>
            </a:r>
          </a:p>
          <a:p>
            <a:pPr marL="171450" indent="-171450">
              <a:buFont typeface="Wingdings" charset="2"/>
              <a:buChar char="ü"/>
            </a:pPr>
            <a:r>
              <a:rPr lang="en-US" sz="1050" dirty="0" smtClean="0">
                <a:latin typeface="Bell MT"/>
                <a:cs typeface="Bell MT"/>
              </a:rPr>
              <a:t>Demonstrates </a:t>
            </a:r>
            <a:r>
              <a:rPr lang="en-US" sz="1050" dirty="0" smtClean="0">
                <a:solidFill>
                  <a:srgbClr val="FF6600"/>
                </a:solidFill>
                <a:latin typeface="Bell MT"/>
                <a:cs typeface="Bell MT"/>
              </a:rPr>
              <a:t>accurate </a:t>
            </a:r>
            <a:r>
              <a:rPr lang="en-US" sz="1050" dirty="0">
                <a:solidFill>
                  <a:srgbClr val="FF6600"/>
                </a:solidFill>
                <a:latin typeface="Bell MT"/>
                <a:cs typeface="Bell MT"/>
              </a:rPr>
              <a:t>knowledge </a:t>
            </a:r>
            <a:r>
              <a:rPr lang="en-US" sz="1050" dirty="0" smtClean="0">
                <a:latin typeface="Bell MT"/>
                <a:cs typeface="Bell MT"/>
              </a:rPr>
              <a:t>of an LIC/NEE. </a:t>
            </a:r>
          </a:p>
          <a:p>
            <a:pPr marL="171450" indent="-171450">
              <a:buFont typeface="Wingdings" charset="2"/>
              <a:buChar char="ü"/>
            </a:pPr>
            <a:r>
              <a:rPr lang="en-US" sz="1050" dirty="0" smtClean="0">
                <a:latin typeface="Bell MT"/>
                <a:cs typeface="Bell MT"/>
              </a:rPr>
              <a:t>Shows </a:t>
            </a:r>
            <a:r>
              <a:rPr lang="en-US" sz="1050" dirty="0">
                <a:solidFill>
                  <a:srgbClr val="FF6600"/>
                </a:solidFill>
                <a:latin typeface="Bell MT"/>
                <a:cs typeface="Bell MT"/>
              </a:rPr>
              <a:t>clear geographical </a:t>
            </a:r>
            <a:r>
              <a:rPr lang="en-US" sz="1050" dirty="0" smtClean="0">
                <a:solidFill>
                  <a:srgbClr val="FF6600"/>
                </a:solidFill>
                <a:latin typeface="Bell MT"/>
                <a:cs typeface="Bell MT"/>
              </a:rPr>
              <a:t>understanding </a:t>
            </a:r>
            <a:r>
              <a:rPr lang="en-US" sz="1050" dirty="0" smtClean="0">
                <a:latin typeface="Bell MT"/>
                <a:cs typeface="Bell MT"/>
              </a:rPr>
              <a:t>of how aid can support development</a:t>
            </a:r>
          </a:p>
          <a:p>
            <a:pPr marL="171450" indent="-171450">
              <a:buFont typeface="Wingdings" charset="2"/>
              <a:buChar char="ü"/>
            </a:pPr>
            <a:r>
              <a:rPr lang="en-US" sz="1050" dirty="0" smtClean="0">
                <a:latin typeface="Bell MT"/>
                <a:cs typeface="Bell MT"/>
              </a:rPr>
              <a:t>Makes </a:t>
            </a:r>
            <a:r>
              <a:rPr lang="en-US" sz="1050" dirty="0" smtClean="0">
                <a:solidFill>
                  <a:srgbClr val="FF6600"/>
                </a:solidFill>
                <a:latin typeface="Bell MT"/>
                <a:cs typeface="Bell MT"/>
              </a:rPr>
              <a:t>clear use </a:t>
            </a:r>
            <a:r>
              <a:rPr lang="en-US" sz="1050" dirty="0" smtClean="0">
                <a:latin typeface="Bell MT"/>
                <a:cs typeface="Bell MT"/>
              </a:rPr>
              <a:t>of figure 2 to support. </a:t>
            </a:r>
          </a:p>
        </p:txBody>
      </p:sp>
      <p:sp>
        <p:nvSpPr>
          <p:cNvPr id="39" name="Rectangle 38"/>
          <p:cNvSpPr/>
          <p:nvPr/>
        </p:nvSpPr>
        <p:spPr>
          <a:xfrm>
            <a:off x="6172512" y="5399412"/>
            <a:ext cx="2782772" cy="1384995"/>
          </a:xfrm>
          <a:prstGeom prst="rect">
            <a:avLst/>
          </a:prstGeom>
          <a:ln>
            <a:solidFill>
              <a:srgbClr val="008000"/>
            </a:solidFill>
            <a:prstDash val="dash"/>
          </a:ln>
        </p:spPr>
        <p:txBody>
          <a:bodyPr wrap="square">
            <a:spAutoFit/>
          </a:bodyPr>
          <a:lstStyle/>
          <a:p>
            <a:pPr algn="ctr"/>
            <a:r>
              <a:rPr lang="en-US" sz="1050" b="1" dirty="0" smtClean="0">
                <a:solidFill>
                  <a:srgbClr val="008000"/>
                </a:solidFill>
                <a:latin typeface="Bell MT"/>
                <a:cs typeface="Bell MT"/>
              </a:rPr>
              <a:t>Detailed (5-6 marks)</a:t>
            </a:r>
          </a:p>
          <a:p>
            <a:pPr marL="171450" indent="-171450">
              <a:buFont typeface="Wingdings" charset="2"/>
              <a:buChar char="ü"/>
            </a:pPr>
            <a:r>
              <a:rPr lang="en-US" sz="1050" dirty="0" smtClean="0">
                <a:latin typeface="Bell MT"/>
                <a:cs typeface="Bell MT"/>
              </a:rPr>
              <a:t>Demonstrates </a:t>
            </a:r>
            <a:r>
              <a:rPr lang="en-US" sz="1050" dirty="0">
                <a:solidFill>
                  <a:srgbClr val="008000"/>
                </a:solidFill>
                <a:latin typeface="Bell MT"/>
                <a:cs typeface="Bell MT"/>
              </a:rPr>
              <a:t>comprehensive and </a:t>
            </a:r>
            <a:r>
              <a:rPr lang="en-US" sz="1050" dirty="0" smtClean="0">
                <a:solidFill>
                  <a:srgbClr val="008000"/>
                </a:solidFill>
                <a:latin typeface="Bell MT"/>
                <a:cs typeface="Bell MT"/>
              </a:rPr>
              <a:t>specific knowledge</a:t>
            </a:r>
            <a:r>
              <a:rPr lang="en-US" sz="1050" dirty="0" smtClean="0">
                <a:latin typeface="Bell MT"/>
                <a:cs typeface="Bell MT"/>
              </a:rPr>
              <a:t> </a:t>
            </a:r>
            <a:r>
              <a:rPr lang="en-US" sz="1050" dirty="0">
                <a:latin typeface="Bell MT"/>
                <a:cs typeface="Bell MT"/>
              </a:rPr>
              <a:t>of </a:t>
            </a:r>
            <a:r>
              <a:rPr lang="en-US" sz="1050" dirty="0" smtClean="0">
                <a:latin typeface="Bell MT"/>
                <a:cs typeface="Bell MT"/>
              </a:rPr>
              <a:t>an LIC/NEE. </a:t>
            </a:r>
          </a:p>
          <a:p>
            <a:pPr marL="171450" indent="-171450">
              <a:buFont typeface="Wingdings" charset="2"/>
              <a:buChar char="ü"/>
            </a:pPr>
            <a:r>
              <a:rPr lang="en-US" sz="1050" dirty="0" smtClean="0">
                <a:latin typeface="Bell MT"/>
                <a:cs typeface="Bell MT"/>
              </a:rPr>
              <a:t>Shows </a:t>
            </a:r>
            <a:r>
              <a:rPr lang="en-US" sz="1050" dirty="0">
                <a:solidFill>
                  <a:srgbClr val="008000"/>
                </a:solidFill>
                <a:latin typeface="Bell MT"/>
                <a:cs typeface="Bell MT"/>
              </a:rPr>
              <a:t>thorough and </a:t>
            </a:r>
            <a:r>
              <a:rPr lang="en-US" sz="1050" dirty="0" smtClean="0">
                <a:solidFill>
                  <a:srgbClr val="008000"/>
                </a:solidFill>
                <a:latin typeface="Bell MT"/>
                <a:cs typeface="Bell MT"/>
              </a:rPr>
              <a:t>accurate geographical </a:t>
            </a:r>
            <a:r>
              <a:rPr lang="en-US" sz="1050" dirty="0">
                <a:solidFill>
                  <a:srgbClr val="008000"/>
                </a:solidFill>
                <a:latin typeface="Bell MT"/>
                <a:cs typeface="Bell MT"/>
              </a:rPr>
              <a:t>understanding </a:t>
            </a:r>
            <a:r>
              <a:rPr lang="en-US" sz="1050" dirty="0">
                <a:latin typeface="Bell MT"/>
                <a:cs typeface="Bell MT"/>
              </a:rPr>
              <a:t>of </a:t>
            </a:r>
            <a:r>
              <a:rPr lang="en-US" sz="1050" dirty="0" smtClean="0">
                <a:latin typeface="Bell MT"/>
                <a:cs typeface="Bell MT"/>
              </a:rPr>
              <a:t>how aid can support development. </a:t>
            </a:r>
          </a:p>
          <a:p>
            <a:pPr marL="171450" indent="-171450">
              <a:buFont typeface="Wingdings" charset="2"/>
              <a:buChar char="ü"/>
            </a:pPr>
            <a:r>
              <a:rPr lang="en-US" sz="1050" dirty="0" smtClean="0">
                <a:latin typeface="Bell MT"/>
                <a:cs typeface="Bell MT"/>
              </a:rPr>
              <a:t>Demonstrates </a:t>
            </a:r>
            <a:r>
              <a:rPr lang="en-US" sz="1050" dirty="0">
                <a:solidFill>
                  <a:srgbClr val="008000"/>
                </a:solidFill>
                <a:latin typeface="Bell MT"/>
                <a:cs typeface="Bell MT"/>
              </a:rPr>
              <a:t>effective application </a:t>
            </a:r>
            <a:r>
              <a:rPr lang="en-US" sz="1050" dirty="0" smtClean="0">
                <a:latin typeface="Bell MT"/>
                <a:cs typeface="Bell MT"/>
              </a:rPr>
              <a:t>of figure 2. </a:t>
            </a:r>
          </a:p>
        </p:txBody>
      </p:sp>
      <p:pic>
        <p:nvPicPr>
          <p:cNvPr id="20"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2952" y="2851795"/>
            <a:ext cx="583973" cy="583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Box 29"/>
          <p:cNvSpPr txBox="1">
            <a:spLocks noChangeArrowheads="1"/>
          </p:cNvSpPr>
          <p:nvPr/>
        </p:nvSpPr>
        <p:spPr bwMode="auto">
          <a:xfrm>
            <a:off x="7336652" y="3086019"/>
            <a:ext cx="1295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Literacy</a:t>
            </a:r>
          </a:p>
        </p:txBody>
      </p:sp>
      <p:sp>
        <p:nvSpPr>
          <p:cNvPr id="28" name="TextBox 27"/>
          <p:cNvSpPr txBox="1"/>
          <p:nvPr/>
        </p:nvSpPr>
        <p:spPr>
          <a:xfrm>
            <a:off x="6856338" y="3464308"/>
            <a:ext cx="2118060" cy="1754326"/>
          </a:xfrm>
          <a:prstGeom prst="rect">
            <a:avLst/>
          </a:prstGeom>
          <a:noFill/>
          <a:ln>
            <a:solidFill>
              <a:schemeClr val="tx1"/>
            </a:solidFill>
          </a:ln>
        </p:spPr>
        <p:txBody>
          <a:bodyPr wrap="square">
            <a:spAutoFit/>
          </a:bodyPr>
          <a:lstStyle/>
          <a:p>
            <a:pPr>
              <a:defRPr/>
            </a:pPr>
            <a:r>
              <a:rPr lang="en-US" sz="1200" dirty="0">
                <a:latin typeface="Bell MT"/>
                <a:cs typeface="Bell MT"/>
              </a:rPr>
              <a:t>Can you use these key terms</a:t>
            </a:r>
            <a:r>
              <a:rPr lang="en-US" sz="1200" dirty="0" smtClean="0">
                <a:latin typeface="Bell MT"/>
                <a:cs typeface="Bell MT"/>
              </a:rPr>
              <a:t>:</a:t>
            </a:r>
          </a:p>
          <a:p>
            <a:pPr>
              <a:defRPr/>
            </a:pPr>
            <a:endParaRPr lang="en-US" sz="1200" dirty="0">
              <a:latin typeface="Bell MT"/>
              <a:cs typeface="Bell MT"/>
            </a:endParaRPr>
          </a:p>
          <a:p>
            <a:pPr marL="171450" indent="-171450">
              <a:buFont typeface="Wingdings" charset="2"/>
              <a:buChar char="ü"/>
              <a:defRPr/>
            </a:pPr>
            <a:r>
              <a:rPr lang="en-US" sz="1200" dirty="0" smtClean="0">
                <a:latin typeface="Bell MT"/>
                <a:cs typeface="Bell MT"/>
              </a:rPr>
              <a:t>Mining </a:t>
            </a:r>
          </a:p>
          <a:p>
            <a:pPr marL="171450" indent="-171450">
              <a:buFont typeface="Wingdings" charset="2"/>
              <a:buChar char="ü"/>
              <a:defRPr/>
            </a:pPr>
            <a:r>
              <a:rPr lang="en-US" sz="1200" dirty="0" smtClean="0">
                <a:latin typeface="Bell MT"/>
                <a:cs typeface="Bell MT"/>
              </a:rPr>
              <a:t>Pollution</a:t>
            </a:r>
          </a:p>
          <a:p>
            <a:pPr marL="171450" indent="-171450">
              <a:buFont typeface="Wingdings" charset="2"/>
              <a:buChar char="ü"/>
              <a:defRPr/>
            </a:pPr>
            <a:r>
              <a:rPr lang="en-US" sz="1200" dirty="0" smtClean="0">
                <a:latin typeface="Bell MT"/>
                <a:cs typeface="Bell MT"/>
              </a:rPr>
              <a:t>Tropical rainforest</a:t>
            </a:r>
          </a:p>
          <a:p>
            <a:pPr marL="171450" indent="-171450">
              <a:buFont typeface="Wingdings" charset="2"/>
              <a:buChar char="ü"/>
              <a:defRPr/>
            </a:pPr>
            <a:r>
              <a:rPr lang="en-US" sz="1200" dirty="0" smtClean="0">
                <a:latin typeface="Bell MT"/>
                <a:cs typeface="Bell MT"/>
              </a:rPr>
              <a:t>Industrial development</a:t>
            </a:r>
          </a:p>
          <a:p>
            <a:pPr marL="171450" indent="-171450">
              <a:buFont typeface="Wingdings" charset="2"/>
              <a:buChar char="ü"/>
              <a:defRPr/>
            </a:pPr>
            <a:r>
              <a:rPr lang="en-US" sz="1200" dirty="0" smtClean="0">
                <a:latin typeface="Bell MT"/>
                <a:cs typeface="Bell MT"/>
              </a:rPr>
              <a:t>Export</a:t>
            </a:r>
          </a:p>
          <a:p>
            <a:pPr marL="171450" indent="-171450">
              <a:buFont typeface="Wingdings" charset="2"/>
              <a:buChar char="ü"/>
              <a:defRPr/>
            </a:pPr>
            <a:r>
              <a:rPr lang="en-US" sz="1200" dirty="0" smtClean="0">
                <a:latin typeface="Bell MT"/>
                <a:cs typeface="Bell MT"/>
              </a:rPr>
              <a:t>Environmental degradation</a:t>
            </a:r>
          </a:p>
          <a:p>
            <a:pPr marL="171450" indent="-171450">
              <a:buFont typeface="Wingdings" charset="2"/>
              <a:buChar char="ü"/>
              <a:defRPr/>
            </a:pPr>
            <a:endParaRPr lang="en-US" sz="1200" dirty="0">
              <a:latin typeface="Bell MT"/>
              <a:cs typeface="Bell MT"/>
            </a:endParaRPr>
          </a:p>
        </p:txBody>
      </p:sp>
      <p:grpSp>
        <p:nvGrpSpPr>
          <p:cNvPr id="9" name="Group 8"/>
          <p:cNvGrpSpPr/>
          <p:nvPr/>
        </p:nvGrpSpPr>
        <p:grpSpPr>
          <a:xfrm>
            <a:off x="1016001" y="522277"/>
            <a:ext cx="8019668" cy="1444842"/>
            <a:chOff x="338110" y="547065"/>
            <a:chExt cx="8019668" cy="1444842"/>
          </a:xfrm>
        </p:grpSpPr>
        <p:sp>
          <p:nvSpPr>
            <p:cNvPr id="2" name="TextBox 1"/>
            <p:cNvSpPr txBox="1"/>
            <p:nvPr/>
          </p:nvSpPr>
          <p:spPr>
            <a:xfrm>
              <a:off x="338110" y="819278"/>
              <a:ext cx="8019668" cy="1172629"/>
            </a:xfrm>
            <a:prstGeom prst="rect">
              <a:avLst/>
            </a:prstGeom>
            <a:noFill/>
          </p:spPr>
          <p:txBody>
            <a:bodyPr wrap="square" rtlCol="0">
              <a:spAutoFit/>
            </a:bodyPr>
            <a:lstStyle/>
            <a:p>
              <a:pPr algn="ctr">
                <a:lnSpc>
                  <a:spcPct val="130000"/>
                </a:lnSpc>
              </a:pPr>
              <a:r>
                <a:rPr lang="en-US" dirty="0" smtClean="0">
                  <a:latin typeface="Bell MT"/>
                  <a:cs typeface="Bell MT"/>
                </a:rPr>
                <a:t>With the help of figure 2   and your own knowledge    explain how economic growth can have harmful impacts on the environment    of LICs.    (6 marks) </a:t>
              </a:r>
            </a:p>
            <a:p>
              <a:pPr algn="ctr">
                <a:lnSpc>
                  <a:spcPct val="130000"/>
                </a:lnSpc>
              </a:pPr>
              <a:endParaRPr lang="en-US" dirty="0">
                <a:latin typeface="Bell MT"/>
                <a:cs typeface="Bell MT"/>
              </a:endParaRPr>
            </a:p>
          </p:txBody>
        </p:sp>
        <p:pic>
          <p:nvPicPr>
            <p:cNvPr id="36" name="Picture 35"/>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t="32397" b="33480"/>
            <a:stretch/>
          </p:blipFill>
          <p:spPr bwMode="auto">
            <a:xfrm rot="5400000">
              <a:off x="2823506" y="749985"/>
              <a:ext cx="723037" cy="317197"/>
            </a:xfrm>
            <a:prstGeom prst="rect">
              <a:avLst/>
            </a:prstGeom>
            <a:noFill/>
            <a:ln>
              <a:noFill/>
            </a:ln>
            <a:extLst>
              <a:ext uri="{FAA26D3D-D897-4be2-8F04-BA451C77F1D7}">
                <ma14:placeholderFlag xmlns:ma14="http://schemas.microsoft.com/office/mac/drawingml/2011/main"/>
              </a:ext>
            </a:extLst>
          </p:spPr>
        </p:pic>
        <p:pic>
          <p:nvPicPr>
            <p:cNvPr id="41" name="Picture 40"/>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t="32397" b="33480"/>
            <a:stretch/>
          </p:blipFill>
          <p:spPr bwMode="auto">
            <a:xfrm rot="5400000">
              <a:off x="5376643" y="749985"/>
              <a:ext cx="723037" cy="317197"/>
            </a:xfrm>
            <a:prstGeom prst="rect">
              <a:avLst/>
            </a:prstGeom>
            <a:noFill/>
            <a:ln>
              <a:noFill/>
            </a:ln>
            <a:extLst>
              <a:ext uri="{FAA26D3D-D897-4be2-8F04-BA451C77F1D7}">
                <ma14:placeholderFlag xmlns:ma14="http://schemas.microsoft.com/office/mac/drawingml/2011/main"/>
              </a:ext>
            </a:extLst>
          </p:spPr>
        </p:pic>
        <p:pic>
          <p:nvPicPr>
            <p:cNvPr id="42" name="Picture 4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t="32397" b="33480"/>
            <a:stretch/>
          </p:blipFill>
          <p:spPr bwMode="auto">
            <a:xfrm rot="5400000">
              <a:off x="5256943" y="1457940"/>
              <a:ext cx="723037" cy="317197"/>
            </a:xfrm>
            <a:prstGeom prst="rect">
              <a:avLst/>
            </a:prstGeom>
            <a:noFill/>
            <a:ln>
              <a:noFill/>
            </a:ln>
            <a:extLst>
              <a:ext uri="{FAA26D3D-D897-4be2-8F04-BA451C77F1D7}">
                <ma14:placeholderFlag xmlns:ma14="http://schemas.microsoft.com/office/mac/drawingml/2011/main"/>
              </a:ext>
            </a:extLst>
          </p:spPr>
        </p:pic>
        <p:pic>
          <p:nvPicPr>
            <p:cNvPr id="43" name="Picture 42"/>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t="32397" b="33480"/>
            <a:stretch/>
          </p:blipFill>
          <p:spPr bwMode="auto">
            <a:xfrm rot="5400000">
              <a:off x="6861142" y="1392701"/>
              <a:ext cx="723037" cy="317197"/>
            </a:xfrm>
            <a:prstGeom prst="rect">
              <a:avLst/>
            </a:prstGeom>
            <a:noFill/>
            <a:ln>
              <a:noFill/>
            </a:ln>
            <a:extLst>
              <a:ext uri="{FAA26D3D-D897-4be2-8F04-BA451C77F1D7}">
                <ma14:placeholderFlag xmlns:ma14="http://schemas.microsoft.com/office/mac/drawingml/2011/main"/>
              </a:ext>
            </a:extLst>
          </p:spPr>
        </p:pic>
      </p:grpSp>
      <p:sp>
        <p:nvSpPr>
          <p:cNvPr id="8" name="Rounded Rectangular Callout 7"/>
          <p:cNvSpPr/>
          <p:nvPr/>
        </p:nvSpPr>
        <p:spPr>
          <a:xfrm>
            <a:off x="1341921" y="2886069"/>
            <a:ext cx="1549837" cy="1156477"/>
          </a:xfrm>
          <a:prstGeom prst="wedgeRoundRectCallout">
            <a:avLst>
              <a:gd name="adj1" fmla="val 64220"/>
              <a:gd name="adj2" fmla="val -7783"/>
              <a:gd name="adj3" fmla="val 16667"/>
            </a:avLst>
          </a:prstGeom>
          <a:solidFill>
            <a:srgbClr val="C10A0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i="1" u="sng" dirty="0" smtClean="0">
                <a:solidFill>
                  <a:schemeClr val="bg1"/>
                </a:solidFill>
                <a:latin typeface="Bell MT"/>
                <a:cs typeface="Bell MT"/>
              </a:rPr>
              <a:t>Refer to the figure. </a:t>
            </a:r>
          </a:p>
          <a:p>
            <a:pPr marL="171450" indent="-171450">
              <a:buFont typeface="Wingdings" charset="2"/>
              <a:buChar char="ü"/>
            </a:pPr>
            <a:r>
              <a:rPr lang="en-US" sz="1200" dirty="0" smtClean="0">
                <a:solidFill>
                  <a:schemeClr val="bg1"/>
                </a:solidFill>
                <a:latin typeface="Bell MT"/>
                <a:cs typeface="Bell MT"/>
              </a:rPr>
              <a:t>Figure 2 shows that</a:t>
            </a:r>
            <a:r>
              <a:rPr lang="mr-IN" sz="1200" dirty="0" smtClean="0">
                <a:solidFill>
                  <a:schemeClr val="bg1"/>
                </a:solidFill>
                <a:latin typeface="Bell MT"/>
                <a:cs typeface="Bell MT"/>
              </a:rPr>
              <a:t>…</a:t>
            </a:r>
            <a:endParaRPr lang="en-GB" sz="1200" dirty="0">
              <a:solidFill>
                <a:schemeClr val="bg1"/>
              </a:solidFill>
              <a:latin typeface="Bell MT"/>
              <a:cs typeface="Bell MT"/>
            </a:endParaRPr>
          </a:p>
          <a:p>
            <a:pPr marL="171450" indent="-171450">
              <a:buFont typeface="Wingdings" charset="2"/>
              <a:buChar char="ü"/>
            </a:pPr>
            <a:r>
              <a:rPr lang="en-GB" sz="1200" dirty="0" smtClean="0">
                <a:solidFill>
                  <a:schemeClr val="bg1"/>
                </a:solidFill>
                <a:latin typeface="Bell MT"/>
                <a:cs typeface="Bell MT"/>
              </a:rPr>
              <a:t>This an be supported </a:t>
            </a:r>
            <a:r>
              <a:rPr lang="en-GB" sz="1200" dirty="0">
                <a:solidFill>
                  <a:schemeClr val="bg1"/>
                </a:solidFill>
                <a:latin typeface="Bell MT"/>
                <a:cs typeface="Bell MT"/>
              </a:rPr>
              <a:t>b</a:t>
            </a:r>
            <a:r>
              <a:rPr lang="en-GB" sz="1200" dirty="0" smtClean="0">
                <a:solidFill>
                  <a:schemeClr val="bg1"/>
                </a:solidFill>
                <a:latin typeface="Bell MT"/>
                <a:cs typeface="Bell MT"/>
              </a:rPr>
              <a:t>y figure 2</a:t>
            </a:r>
            <a:r>
              <a:rPr lang="mr-IN" sz="1200" dirty="0" smtClean="0">
                <a:solidFill>
                  <a:schemeClr val="bg1"/>
                </a:solidFill>
                <a:latin typeface="Bell MT"/>
                <a:cs typeface="Bell MT"/>
              </a:rPr>
              <a:t>………</a:t>
            </a:r>
            <a:endParaRPr lang="en-US" sz="1200" dirty="0">
              <a:solidFill>
                <a:schemeClr val="bg1"/>
              </a:solidFill>
              <a:latin typeface="Bell MT"/>
              <a:cs typeface="Bell MT"/>
            </a:endParaRPr>
          </a:p>
        </p:txBody>
      </p:sp>
      <p:sp>
        <p:nvSpPr>
          <p:cNvPr id="44" name="Rounded Rectangular Callout 43"/>
          <p:cNvSpPr/>
          <p:nvPr/>
        </p:nvSpPr>
        <p:spPr>
          <a:xfrm>
            <a:off x="3963978" y="50882"/>
            <a:ext cx="2293476" cy="863052"/>
          </a:xfrm>
          <a:prstGeom prst="wedgeRoundRectCallout">
            <a:avLst>
              <a:gd name="adj1" fmla="val -17968"/>
              <a:gd name="adj2" fmla="val 64741"/>
              <a:gd name="adj3" fmla="val 16667"/>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i="1" u="sng" dirty="0" smtClean="0">
                <a:solidFill>
                  <a:schemeClr val="bg1"/>
                </a:solidFill>
                <a:latin typeface="Bell MT"/>
                <a:cs typeface="Bell MT"/>
              </a:rPr>
              <a:t>Use your own knowledge of a place too. </a:t>
            </a:r>
          </a:p>
          <a:p>
            <a:pPr marL="171450" indent="-171450">
              <a:buFont typeface="Wingdings" charset="2"/>
              <a:buChar char="ü"/>
            </a:pPr>
            <a:r>
              <a:rPr lang="en-GB" sz="1200" dirty="0" smtClean="0">
                <a:solidFill>
                  <a:schemeClr val="bg1"/>
                </a:solidFill>
                <a:latin typeface="Bell MT"/>
                <a:cs typeface="Bell MT"/>
              </a:rPr>
              <a:t>For example in</a:t>
            </a:r>
            <a:r>
              <a:rPr lang="mr-IN" sz="1200" dirty="0" smtClean="0">
                <a:solidFill>
                  <a:schemeClr val="bg1"/>
                </a:solidFill>
                <a:latin typeface="Bell MT"/>
                <a:cs typeface="Bell MT"/>
              </a:rPr>
              <a:t>…</a:t>
            </a:r>
            <a:r>
              <a:rPr lang="en-GB" sz="1200" dirty="0" smtClean="0">
                <a:solidFill>
                  <a:schemeClr val="bg1"/>
                </a:solidFill>
                <a:latin typeface="Bell MT"/>
                <a:cs typeface="Bell MT"/>
              </a:rPr>
              <a:t>..</a:t>
            </a:r>
          </a:p>
          <a:p>
            <a:pPr marL="171450" indent="-171450">
              <a:buFont typeface="Wingdings" charset="2"/>
              <a:buChar char="ü"/>
            </a:pPr>
            <a:r>
              <a:rPr lang="en-GB" sz="1200" dirty="0" smtClean="0">
                <a:solidFill>
                  <a:schemeClr val="bg1"/>
                </a:solidFill>
                <a:latin typeface="Bell MT"/>
                <a:cs typeface="Bell MT"/>
              </a:rPr>
              <a:t>This can also be supported by</a:t>
            </a:r>
            <a:r>
              <a:rPr lang="mr-IN" sz="1200" dirty="0" smtClean="0">
                <a:solidFill>
                  <a:schemeClr val="bg1"/>
                </a:solidFill>
                <a:latin typeface="Bell MT"/>
                <a:cs typeface="Bell MT"/>
              </a:rPr>
              <a:t>…</a:t>
            </a:r>
            <a:r>
              <a:rPr lang="en-GB" sz="1200" dirty="0" smtClean="0">
                <a:solidFill>
                  <a:schemeClr val="bg1"/>
                </a:solidFill>
                <a:latin typeface="Bell MT"/>
                <a:cs typeface="Bell MT"/>
              </a:rPr>
              <a:t>.</a:t>
            </a:r>
            <a:endParaRPr lang="en-US" sz="1200" dirty="0">
              <a:solidFill>
                <a:schemeClr val="bg1"/>
              </a:solidFill>
              <a:latin typeface="Bell MT"/>
              <a:cs typeface="Bell MT"/>
            </a:endParaRPr>
          </a:p>
        </p:txBody>
      </p:sp>
      <p:sp>
        <p:nvSpPr>
          <p:cNvPr id="45" name="Rounded Rectangular Callout 44"/>
          <p:cNvSpPr/>
          <p:nvPr/>
        </p:nvSpPr>
        <p:spPr>
          <a:xfrm>
            <a:off x="2813476" y="1695423"/>
            <a:ext cx="2891757" cy="671332"/>
          </a:xfrm>
          <a:prstGeom prst="wedgeRoundRectCallout">
            <a:avLst>
              <a:gd name="adj1" fmla="val -3880"/>
              <a:gd name="adj2" fmla="val -78112"/>
              <a:gd name="adj3" fmla="val 16667"/>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i="1" u="sng" dirty="0" smtClean="0">
                <a:solidFill>
                  <a:schemeClr val="bg1"/>
                </a:solidFill>
                <a:latin typeface="Bell MT"/>
                <a:cs typeface="Bell MT"/>
              </a:rPr>
              <a:t>Develop your points.</a:t>
            </a:r>
          </a:p>
          <a:p>
            <a:pPr algn="ctr"/>
            <a:r>
              <a:rPr lang="en-US" sz="1200" dirty="0" smtClean="0">
                <a:solidFill>
                  <a:schemeClr val="bg1"/>
                </a:solidFill>
                <a:latin typeface="Bell MT"/>
                <a:cs typeface="Bell MT"/>
              </a:rPr>
              <a:t>This harms the environment because</a:t>
            </a:r>
            <a:r>
              <a:rPr lang="mr-IN" sz="1200" dirty="0" smtClean="0">
                <a:solidFill>
                  <a:schemeClr val="bg1"/>
                </a:solidFill>
                <a:latin typeface="Bell MT"/>
                <a:cs typeface="Bell MT"/>
              </a:rPr>
              <a:t>…</a:t>
            </a:r>
            <a:r>
              <a:rPr lang="en-GB" sz="1200" dirty="0" smtClean="0">
                <a:solidFill>
                  <a:schemeClr val="bg1"/>
                </a:solidFill>
                <a:latin typeface="Bell MT"/>
                <a:cs typeface="Bell MT"/>
              </a:rPr>
              <a:t>..</a:t>
            </a:r>
          </a:p>
          <a:p>
            <a:pPr algn="ctr"/>
            <a:r>
              <a:rPr lang="en-GB" sz="1200" dirty="0" smtClean="0">
                <a:solidFill>
                  <a:schemeClr val="bg1"/>
                </a:solidFill>
                <a:latin typeface="Bell MT"/>
                <a:cs typeface="Bell MT"/>
              </a:rPr>
              <a:t>This means that</a:t>
            </a:r>
            <a:r>
              <a:rPr lang="mr-IN" sz="1200" dirty="0" smtClean="0">
                <a:solidFill>
                  <a:schemeClr val="bg1"/>
                </a:solidFill>
                <a:latin typeface="Bell MT"/>
                <a:cs typeface="Bell MT"/>
              </a:rPr>
              <a:t>…</a:t>
            </a:r>
            <a:r>
              <a:rPr lang="en-GB" sz="1200" dirty="0" smtClean="0">
                <a:solidFill>
                  <a:schemeClr val="bg1"/>
                </a:solidFill>
                <a:latin typeface="Bell MT"/>
                <a:cs typeface="Bell MT"/>
              </a:rPr>
              <a:t>..</a:t>
            </a:r>
            <a:endParaRPr lang="en-US" sz="1200" dirty="0" smtClean="0">
              <a:solidFill>
                <a:schemeClr val="bg1"/>
              </a:solidFill>
              <a:latin typeface="Bell MT"/>
              <a:cs typeface="Bell MT"/>
            </a:endParaRPr>
          </a:p>
        </p:txBody>
      </p:sp>
      <p:sp>
        <p:nvSpPr>
          <p:cNvPr id="46" name="Rounded Rectangular Callout 45"/>
          <p:cNvSpPr/>
          <p:nvPr/>
        </p:nvSpPr>
        <p:spPr>
          <a:xfrm>
            <a:off x="6454951" y="1953269"/>
            <a:ext cx="1923740" cy="732654"/>
          </a:xfrm>
          <a:prstGeom prst="wedgeRoundRectCallout">
            <a:avLst>
              <a:gd name="adj1" fmla="val -12240"/>
              <a:gd name="adj2" fmla="val -102962"/>
              <a:gd name="adj3" fmla="val 16667"/>
            </a:avLst>
          </a:prstGeom>
          <a:solidFill>
            <a:schemeClr val="accent4">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i="1" u="sng" dirty="0" smtClean="0">
                <a:solidFill>
                  <a:schemeClr val="bg1"/>
                </a:solidFill>
                <a:latin typeface="Bell MT"/>
                <a:cs typeface="Bell MT"/>
              </a:rPr>
              <a:t>Link to your case study</a:t>
            </a:r>
          </a:p>
          <a:p>
            <a:pPr algn="ctr"/>
            <a:r>
              <a:rPr lang="en-US" sz="1200" dirty="0" smtClean="0">
                <a:solidFill>
                  <a:schemeClr val="bg1"/>
                </a:solidFill>
                <a:latin typeface="Bell MT"/>
                <a:cs typeface="Bell MT"/>
              </a:rPr>
              <a:t>This supports development because</a:t>
            </a:r>
            <a:r>
              <a:rPr lang="mr-IN" sz="1200" dirty="0" smtClean="0">
                <a:solidFill>
                  <a:schemeClr val="bg1"/>
                </a:solidFill>
                <a:latin typeface="Bell MT"/>
                <a:cs typeface="Bell MT"/>
              </a:rPr>
              <a:t>…</a:t>
            </a:r>
            <a:r>
              <a:rPr lang="en-GB" sz="1200" dirty="0" smtClean="0">
                <a:solidFill>
                  <a:schemeClr val="bg1"/>
                </a:solidFill>
                <a:latin typeface="Bell MT"/>
                <a:cs typeface="Bell MT"/>
              </a:rPr>
              <a:t>..</a:t>
            </a:r>
          </a:p>
          <a:p>
            <a:pPr algn="ctr"/>
            <a:r>
              <a:rPr lang="en-GB" sz="1200" dirty="0" smtClean="0">
                <a:solidFill>
                  <a:schemeClr val="bg1"/>
                </a:solidFill>
                <a:latin typeface="Bell MT"/>
                <a:cs typeface="Bell MT"/>
              </a:rPr>
              <a:t>This means that</a:t>
            </a:r>
            <a:r>
              <a:rPr lang="mr-IN" sz="1200" dirty="0" smtClean="0">
                <a:solidFill>
                  <a:schemeClr val="bg1"/>
                </a:solidFill>
                <a:latin typeface="Bell MT"/>
                <a:cs typeface="Bell MT"/>
              </a:rPr>
              <a:t>…</a:t>
            </a:r>
            <a:r>
              <a:rPr lang="en-GB" sz="1200" dirty="0" smtClean="0">
                <a:solidFill>
                  <a:schemeClr val="bg1"/>
                </a:solidFill>
                <a:latin typeface="Bell MT"/>
                <a:cs typeface="Bell MT"/>
              </a:rPr>
              <a:t>..</a:t>
            </a:r>
            <a:endParaRPr lang="en-US" sz="1200" dirty="0" smtClean="0">
              <a:solidFill>
                <a:schemeClr val="bg1"/>
              </a:solidFill>
              <a:latin typeface="Bell MT"/>
              <a:cs typeface="Bell MT"/>
            </a:endParaRPr>
          </a:p>
        </p:txBody>
      </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10000" b="90000" l="2540" r="96905">
                        <a14:backgroundMark x1="77460" y1="40227" x2="77460" y2="40227"/>
                      </a14:backgroundRemoval>
                    </a14:imgEffect>
                  </a14:imgLayer>
                </a14:imgProps>
              </a:ext>
            </a:extLst>
          </a:blip>
          <a:stretch>
            <a:fillRect/>
          </a:stretch>
        </p:blipFill>
        <p:spPr>
          <a:xfrm>
            <a:off x="1762141" y="362963"/>
            <a:ext cx="1767373" cy="617178"/>
          </a:xfrm>
          <a:prstGeom prst="rect">
            <a:avLst/>
          </a:prstGeom>
        </p:spPr>
      </p:pic>
      <p:pic>
        <p:nvPicPr>
          <p:cNvPr id="24" name="Picture 23"/>
          <p:cNvPicPr/>
          <p:nvPr/>
        </p:nvPicPr>
        <p:blipFill>
          <a:blip r:embed="rId8">
            <a:extLst>
              <a:ext uri="{28A0092B-C50C-407E-A947-70E740481C1C}">
                <a14:useLocalDpi xmlns:a14="http://schemas.microsoft.com/office/drawing/2010/main" val="0"/>
              </a:ext>
            </a:extLst>
          </a:blip>
          <a:srcRect/>
          <a:stretch>
            <a:fillRect/>
          </a:stretch>
        </p:blipFill>
        <p:spPr bwMode="auto">
          <a:xfrm>
            <a:off x="869695" y="2728011"/>
            <a:ext cx="3763980" cy="2334510"/>
          </a:xfrm>
          <a:prstGeom prst="rect">
            <a:avLst/>
          </a:prstGeom>
          <a:noFill/>
          <a:ln w="25400">
            <a:solidFill>
              <a:schemeClr val="tx2">
                <a:lumMod val="60000"/>
                <a:lumOff val="40000"/>
              </a:schemeClr>
            </a:solidFill>
          </a:ln>
        </p:spPr>
      </p:pic>
      <p:sp>
        <p:nvSpPr>
          <p:cNvPr id="48" name="Rounded Rectangle 47"/>
          <p:cNvSpPr/>
          <p:nvPr/>
        </p:nvSpPr>
        <p:spPr>
          <a:xfrm>
            <a:off x="407742" y="2444542"/>
            <a:ext cx="4603492" cy="353738"/>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Bell MT"/>
                <a:cs typeface="Bell MT"/>
              </a:rPr>
              <a:t>Figure 2: Gold mining in Nigeria.</a:t>
            </a:r>
            <a:endParaRPr lang="en-US" sz="1400" dirty="0">
              <a:solidFill>
                <a:srgbClr val="000000"/>
              </a:solidFill>
              <a:latin typeface="Bell MT"/>
              <a:cs typeface="Bell MT"/>
            </a:endParaRPr>
          </a:p>
        </p:txBody>
      </p:sp>
      <p:sp>
        <p:nvSpPr>
          <p:cNvPr id="26" name="Rounded Rectangular Callout 25"/>
          <p:cNvSpPr/>
          <p:nvPr/>
        </p:nvSpPr>
        <p:spPr>
          <a:xfrm>
            <a:off x="0" y="666459"/>
            <a:ext cx="1182660" cy="1700296"/>
          </a:xfrm>
          <a:prstGeom prst="wedgeRoundRectCallout">
            <a:avLst>
              <a:gd name="adj1" fmla="val 68800"/>
              <a:gd name="adj2" fmla="val -25654"/>
              <a:gd name="adj3" fmla="val 16667"/>
            </a:avLst>
          </a:prstGeom>
          <a:solidFill>
            <a:srgbClr val="C10A0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i="1" u="sng" dirty="0" smtClean="0">
                <a:solidFill>
                  <a:schemeClr val="bg1"/>
                </a:solidFill>
                <a:latin typeface="Bell MT"/>
                <a:cs typeface="Bell MT"/>
              </a:rPr>
              <a:t>Refer to the figure. </a:t>
            </a:r>
          </a:p>
          <a:p>
            <a:pPr marL="171450" indent="-171450">
              <a:buFont typeface="Wingdings" charset="2"/>
              <a:buChar char="ü"/>
            </a:pPr>
            <a:r>
              <a:rPr lang="en-US" sz="1200" dirty="0" smtClean="0">
                <a:solidFill>
                  <a:schemeClr val="bg1"/>
                </a:solidFill>
                <a:latin typeface="Bell MT"/>
                <a:cs typeface="Bell MT"/>
              </a:rPr>
              <a:t>Figure 2 shows that</a:t>
            </a:r>
            <a:r>
              <a:rPr lang="mr-IN" sz="1200" dirty="0" smtClean="0">
                <a:solidFill>
                  <a:schemeClr val="bg1"/>
                </a:solidFill>
                <a:latin typeface="Bell MT"/>
                <a:cs typeface="Bell MT"/>
              </a:rPr>
              <a:t>…</a:t>
            </a:r>
            <a:endParaRPr lang="en-GB" sz="1200" dirty="0">
              <a:solidFill>
                <a:schemeClr val="bg1"/>
              </a:solidFill>
              <a:latin typeface="Bell MT"/>
              <a:cs typeface="Bell MT"/>
            </a:endParaRPr>
          </a:p>
          <a:p>
            <a:pPr marL="171450" indent="-171450">
              <a:buFont typeface="Wingdings" charset="2"/>
              <a:buChar char="ü"/>
            </a:pPr>
            <a:r>
              <a:rPr lang="en-GB" sz="1200" dirty="0" smtClean="0">
                <a:solidFill>
                  <a:schemeClr val="bg1"/>
                </a:solidFill>
                <a:latin typeface="Bell MT"/>
                <a:cs typeface="Bell MT"/>
              </a:rPr>
              <a:t>This an be supported </a:t>
            </a:r>
            <a:r>
              <a:rPr lang="en-GB" sz="1200" dirty="0">
                <a:solidFill>
                  <a:schemeClr val="bg1"/>
                </a:solidFill>
                <a:latin typeface="Bell MT"/>
                <a:cs typeface="Bell MT"/>
              </a:rPr>
              <a:t>b</a:t>
            </a:r>
            <a:r>
              <a:rPr lang="en-GB" sz="1200" dirty="0" smtClean="0">
                <a:solidFill>
                  <a:schemeClr val="bg1"/>
                </a:solidFill>
                <a:latin typeface="Bell MT"/>
                <a:cs typeface="Bell MT"/>
              </a:rPr>
              <a:t>y figure 2</a:t>
            </a:r>
            <a:r>
              <a:rPr lang="mr-IN" sz="1200" dirty="0" smtClean="0">
                <a:solidFill>
                  <a:schemeClr val="bg1"/>
                </a:solidFill>
                <a:latin typeface="Bell MT"/>
                <a:cs typeface="Bell MT"/>
              </a:rPr>
              <a:t>………</a:t>
            </a:r>
            <a:endParaRPr lang="en-US" sz="1200" dirty="0">
              <a:solidFill>
                <a:schemeClr val="bg1"/>
              </a:solidFill>
              <a:latin typeface="Bell MT"/>
              <a:cs typeface="Bell MT"/>
            </a:endParaRPr>
          </a:p>
        </p:txBody>
      </p:sp>
    </p:spTree>
    <p:extLst>
      <p:ext uri="{BB962C8B-B14F-4D97-AF65-F5344CB8AC3E}">
        <p14:creationId xmlns:p14="http://schemas.microsoft.com/office/powerpoint/2010/main" val="304115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9611" y="274638"/>
            <a:ext cx="6776235" cy="6005527"/>
          </a:xfrm>
        </p:spPr>
      </p:pic>
      <p:sp>
        <p:nvSpPr>
          <p:cNvPr id="5" name="Oval 4"/>
          <p:cNvSpPr/>
          <p:nvPr/>
        </p:nvSpPr>
        <p:spPr>
          <a:xfrm>
            <a:off x="1019908" y="5392615"/>
            <a:ext cx="6881446" cy="88755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359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9762" y="20743"/>
            <a:ext cx="2758421" cy="1384995"/>
          </a:xfrm>
          <a:prstGeom prst="rect">
            <a:avLst/>
          </a:prstGeom>
          <a:noFill/>
        </p:spPr>
        <p:txBody>
          <a:bodyPr wrap="square">
            <a:spAutoFit/>
          </a:bodyPr>
          <a:lstStyle/>
          <a:p>
            <a:pPr algn="ctr">
              <a:defRPr/>
            </a:pPr>
            <a:r>
              <a:rPr lang="en-GB" sz="28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Link to previous learning</a:t>
            </a:r>
            <a:endParaRPr lang="en-GB" sz="28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sp>
        <p:nvSpPr>
          <p:cNvPr id="5" name="TextBox 4"/>
          <p:cNvSpPr txBox="1"/>
          <p:nvPr/>
        </p:nvSpPr>
        <p:spPr>
          <a:xfrm>
            <a:off x="233362" y="1410843"/>
            <a:ext cx="4095221" cy="5170645"/>
          </a:xfrm>
          <a:prstGeom prst="rect">
            <a:avLst/>
          </a:prstGeom>
          <a:noFill/>
        </p:spPr>
        <p:txBody>
          <a:bodyPr wrap="square" rtlCol="0">
            <a:spAutoFit/>
          </a:bodyPr>
          <a:lstStyle/>
          <a:p>
            <a:pPr algn="just"/>
            <a:r>
              <a:rPr lang="en-US" sz="2200" b="1" dirty="0" smtClean="0">
                <a:solidFill>
                  <a:srgbClr val="B40703"/>
                </a:solidFill>
                <a:latin typeface="Bell MT"/>
                <a:cs typeface="Bell MT"/>
              </a:rPr>
              <a:t>Easy (Grades 1-3)</a:t>
            </a:r>
          </a:p>
          <a:p>
            <a:pPr algn="just"/>
            <a:r>
              <a:rPr lang="en-US" sz="2200" dirty="0" smtClean="0">
                <a:solidFill>
                  <a:srgbClr val="B40703"/>
                </a:solidFill>
                <a:latin typeface="Bell MT"/>
                <a:cs typeface="Bell MT"/>
              </a:rPr>
              <a:t>Describe how Nigeria’s economy has changed using figure 1. </a:t>
            </a:r>
          </a:p>
          <a:p>
            <a:pPr algn="just"/>
            <a:r>
              <a:rPr lang="en-US" sz="2200" dirty="0" smtClean="0">
                <a:solidFill>
                  <a:srgbClr val="B40703"/>
                </a:solidFill>
                <a:latin typeface="Bell MT"/>
                <a:cs typeface="Bell MT"/>
              </a:rPr>
              <a:t>(2 marks)</a:t>
            </a:r>
          </a:p>
          <a:p>
            <a:pPr algn="just"/>
            <a:endParaRPr lang="en-US" sz="2200" dirty="0">
              <a:latin typeface="Bell MT"/>
              <a:cs typeface="Bell MT"/>
            </a:endParaRPr>
          </a:p>
          <a:p>
            <a:pPr algn="just"/>
            <a:r>
              <a:rPr lang="en-US" sz="2200" b="1" dirty="0" smtClean="0">
                <a:solidFill>
                  <a:srgbClr val="FF6600"/>
                </a:solidFill>
                <a:latin typeface="Bell MT"/>
                <a:cs typeface="Bell MT"/>
              </a:rPr>
              <a:t>Medium (Grades 4-6)</a:t>
            </a:r>
          </a:p>
          <a:p>
            <a:pPr algn="just"/>
            <a:r>
              <a:rPr lang="en-US" sz="2200" dirty="0" smtClean="0">
                <a:solidFill>
                  <a:srgbClr val="FF6600"/>
                </a:solidFill>
                <a:latin typeface="Bell MT"/>
                <a:cs typeface="Bell MT"/>
              </a:rPr>
              <a:t>Explain how the changes have helped Nigeria’s economic development. (4 marks)</a:t>
            </a:r>
          </a:p>
          <a:p>
            <a:pPr algn="just"/>
            <a:endParaRPr lang="en-US" sz="2200" dirty="0">
              <a:latin typeface="Bell MT"/>
              <a:cs typeface="Bell MT"/>
            </a:endParaRPr>
          </a:p>
          <a:p>
            <a:pPr algn="just"/>
            <a:r>
              <a:rPr lang="en-US" sz="2200" b="1" dirty="0" smtClean="0">
                <a:solidFill>
                  <a:srgbClr val="008000"/>
                </a:solidFill>
                <a:latin typeface="Bell MT"/>
                <a:cs typeface="Bell MT"/>
              </a:rPr>
              <a:t>Hard (Grades 7-9)</a:t>
            </a:r>
          </a:p>
          <a:p>
            <a:pPr algn="just"/>
            <a:r>
              <a:rPr lang="en-US" sz="2200" dirty="0" smtClean="0">
                <a:solidFill>
                  <a:srgbClr val="008000"/>
                </a:solidFill>
                <a:latin typeface="Bell MT"/>
                <a:cs typeface="Bell MT"/>
              </a:rPr>
              <a:t>Explain the impact of Nigeria’s economic development on the quality of life of the people. (6 marks)</a:t>
            </a:r>
            <a:endParaRPr lang="en-US" sz="2200" dirty="0">
              <a:solidFill>
                <a:srgbClr val="008000"/>
              </a:solidFill>
              <a:latin typeface="Bell MT"/>
              <a:cs typeface="Bell MT"/>
            </a:endParaRPr>
          </a:p>
        </p:txBody>
      </p:sp>
      <p:sp>
        <p:nvSpPr>
          <p:cNvPr id="6" name="Rounded Rectangle 5"/>
          <p:cNvSpPr/>
          <p:nvPr/>
        </p:nvSpPr>
        <p:spPr>
          <a:xfrm>
            <a:off x="2579159" y="115993"/>
            <a:ext cx="6078008" cy="687140"/>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Bell MT"/>
                <a:cs typeface="Bell MT"/>
              </a:rPr>
              <a:t>Using what you have learnt </a:t>
            </a:r>
            <a:r>
              <a:rPr lang="en-US" sz="1600" dirty="0" smtClean="0">
                <a:solidFill>
                  <a:schemeClr val="tx1"/>
                </a:solidFill>
                <a:latin typeface="Bell MT"/>
                <a:cs typeface="Bell MT"/>
              </a:rPr>
              <a:t>about the </a:t>
            </a:r>
            <a:r>
              <a:rPr lang="en-US" sz="1600" i="1" dirty="0" smtClean="0">
                <a:solidFill>
                  <a:schemeClr val="tx1"/>
                </a:solidFill>
                <a:latin typeface="Bell MT"/>
                <a:cs typeface="Bell MT"/>
              </a:rPr>
              <a:t>changes in economic structure as a country develops</a:t>
            </a:r>
            <a:r>
              <a:rPr lang="en-US" sz="1600" dirty="0" smtClean="0">
                <a:solidFill>
                  <a:schemeClr val="tx1"/>
                </a:solidFill>
                <a:latin typeface="Bell MT"/>
                <a:cs typeface="Bell MT"/>
              </a:rPr>
              <a:t> answer </a:t>
            </a:r>
            <a:r>
              <a:rPr lang="en-US" sz="1600" dirty="0" smtClean="0">
                <a:solidFill>
                  <a:schemeClr val="tx1"/>
                </a:solidFill>
                <a:latin typeface="Bell MT"/>
                <a:cs typeface="Bell MT"/>
              </a:rPr>
              <a:t>one of the levelled questions below. Bullet point your answer. </a:t>
            </a:r>
            <a:endParaRPr lang="en-US" sz="1600" dirty="0">
              <a:solidFill>
                <a:schemeClr val="tx1"/>
              </a:solidFill>
              <a:latin typeface="Bell MT"/>
              <a:cs typeface="Bell MT"/>
            </a:endParaRPr>
          </a:p>
        </p:txBody>
      </p:sp>
      <p:sp>
        <p:nvSpPr>
          <p:cNvPr id="8" name="Rounded Rectangle 7"/>
          <p:cNvSpPr/>
          <p:nvPr/>
        </p:nvSpPr>
        <p:spPr>
          <a:xfrm>
            <a:off x="5238156" y="1308620"/>
            <a:ext cx="3002368" cy="439438"/>
          </a:xfrm>
          <a:prstGeom prst="roundRect">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Bell MT"/>
                <a:cs typeface="Bell MT"/>
              </a:rPr>
              <a:t>Figure 1- Nigeria’s employment structure 1999- 2012</a:t>
            </a:r>
            <a:endParaRPr lang="en-US" sz="1400" dirty="0">
              <a:solidFill>
                <a:schemeClr val="tx1"/>
              </a:solidFill>
              <a:latin typeface="Bell MT"/>
              <a:cs typeface="Bell MT"/>
            </a:endParaRPr>
          </a:p>
        </p:txBody>
      </p:sp>
      <p:grpSp>
        <p:nvGrpSpPr>
          <p:cNvPr id="7" name="Group 6"/>
          <p:cNvGrpSpPr/>
          <p:nvPr/>
        </p:nvGrpSpPr>
        <p:grpSpPr>
          <a:xfrm>
            <a:off x="4496204" y="2018144"/>
            <a:ext cx="4428263" cy="2186768"/>
            <a:chOff x="1121103" y="1989488"/>
            <a:chExt cx="6164063" cy="3020443"/>
          </a:xfrm>
        </p:grpSpPr>
        <p:pic>
          <p:nvPicPr>
            <p:cNvPr id="9" name="Picture 8"/>
            <p:cNvPicPr>
              <a:picLocks noChangeAspect="1"/>
            </p:cNvPicPr>
            <p:nvPr/>
          </p:nvPicPr>
          <p:blipFill>
            <a:blip r:embed="rId3"/>
            <a:stretch>
              <a:fillRect/>
            </a:stretch>
          </p:blipFill>
          <p:spPr>
            <a:xfrm>
              <a:off x="1235647" y="1989488"/>
              <a:ext cx="6049519" cy="2939748"/>
            </a:xfrm>
            <a:prstGeom prst="rect">
              <a:avLst/>
            </a:prstGeom>
          </p:spPr>
        </p:pic>
        <p:sp>
          <p:nvSpPr>
            <p:cNvPr id="10" name="Rectangle 9"/>
            <p:cNvSpPr/>
            <p:nvPr/>
          </p:nvSpPr>
          <p:spPr>
            <a:xfrm>
              <a:off x="1121103" y="4782207"/>
              <a:ext cx="1199931" cy="2277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5997215" y="4579274"/>
            <a:ext cx="1742966" cy="1453932"/>
            <a:chOff x="297793" y="1448676"/>
            <a:chExt cx="1742966" cy="1453932"/>
          </a:xfrm>
        </p:grpSpPr>
        <p:sp>
          <p:nvSpPr>
            <p:cNvPr id="12" name="Rectangle 11"/>
            <p:cNvSpPr/>
            <p:nvPr/>
          </p:nvSpPr>
          <p:spPr>
            <a:xfrm>
              <a:off x="297793" y="1989488"/>
              <a:ext cx="411655" cy="376621"/>
            </a:xfrm>
            <a:prstGeom prst="rect">
              <a:avLst/>
            </a:prstGeom>
            <a:solidFill>
              <a:srgbClr val="FED33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97793" y="1448676"/>
              <a:ext cx="411655" cy="376621"/>
            </a:xfrm>
            <a:prstGeom prst="rect">
              <a:avLst/>
            </a:prstGeom>
            <a:solidFill>
              <a:srgbClr val="8ABB1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97793" y="2525987"/>
              <a:ext cx="411655" cy="376621"/>
            </a:xfrm>
            <a:prstGeom prst="rect">
              <a:avLst/>
            </a:prstGeom>
            <a:solidFill>
              <a:srgbClr val="9F4A9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709448" y="1486743"/>
              <a:ext cx="1331311" cy="338554"/>
            </a:xfrm>
            <a:prstGeom prst="rect">
              <a:avLst/>
            </a:prstGeom>
            <a:noFill/>
          </p:spPr>
          <p:txBody>
            <a:bodyPr wrap="square" rtlCol="0">
              <a:spAutoFit/>
            </a:bodyPr>
            <a:lstStyle/>
            <a:p>
              <a:r>
                <a:rPr lang="en-US" sz="1600" dirty="0" smtClean="0">
                  <a:latin typeface="Bell MT"/>
                  <a:cs typeface="Bell MT"/>
                </a:rPr>
                <a:t>Agriculture</a:t>
              </a:r>
              <a:endParaRPr lang="en-US" sz="1600" dirty="0">
                <a:latin typeface="Bell MT"/>
                <a:cs typeface="Bell MT"/>
              </a:endParaRPr>
            </a:p>
          </p:txBody>
        </p:sp>
        <p:sp>
          <p:nvSpPr>
            <p:cNvPr id="16" name="TextBox 15"/>
            <p:cNvSpPr txBox="1"/>
            <p:nvPr/>
          </p:nvSpPr>
          <p:spPr>
            <a:xfrm>
              <a:off x="709448" y="2008286"/>
              <a:ext cx="1331311" cy="338554"/>
            </a:xfrm>
            <a:prstGeom prst="rect">
              <a:avLst/>
            </a:prstGeom>
            <a:noFill/>
          </p:spPr>
          <p:txBody>
            <a:bodyPr wrap="square" rtlCol="0">
              <a:spAutoFit/>
            </a:bodyPr>
            <a:lstStyle/>
            <a:p>
              <a:r>
                <a:rPr lang="en-US" sz="1600" dirty="0" smtClean="0">
                  <a:latin typeface="Bell MT"/>
                  <a:cs typeface="Bell MT"/>
                </a:rPr>
                <a:t>Industry</a:t>
              </a:r>
              <a:endParaRPr lang="en-US" sz="1600" dirty="0">
                <a:latin typeface="Bell MT"/>
                <a:cs typeface="Bell MT"/>
              </a:endParaRPr>
            </a:p>
          </p:txBody>
        </p:sp>
        <p:sp>
          <p:nvSpPr>
            <p:cNvPr id="17" name="TextBox 16"/>
            <p:cNvSpPr txBox="1"/>
            <p:nvPr/>
          </p:nvSpPr>
          <p:spPr>
            <a:xfrm>
              <a:off x="709448" y="2525987"/>
              <a:ext cx="1331311" cy="338554"/>
            </a:xfrm>
            <a:prstGeom prst="rect">
              <a:avLst/>
            </a:prstGeom>
            <a:noFill/>
          </p:spPr>
          <p:txBody>
            <a:bodyPr wrap="square" rtlCol="0">
              <a:spAutoFit/>
            </a:bodyPr>
            <a:lstStyle/>
            <a:p>
              <a:r>
                <a:rPr lang="en-US" sz="1600" dirty="0" smtClean="0">
                  <a:latin typeface="Bell MT"/>
                  <a:cs typeface="Bell MT"/>
                </a:rPr>
                <a:t>Services</a:t>
              </a:r>
              <a:endParaRPr lang="en-US" sz="1600" dirty="0">
                <a:latin typeface="Bell MT"/>
                <a:cs typeface="Bell MT"/>
              </a:endParaRPr>
            </a:p>
          </p:txBody>
        </p:sp>
      </p:grpSp>
    </p:spTree>
    <p:extLst>
      <p:ext uri="{BB962C8B-B14F-4D97-AF65-F5344CB8AC3E}">
        <p14:creationId xmlns:p14="http://schemas.microsoft.com/office/powerpoint/2010/main" val="16668544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a:cxnSpLocks noChangeShapeType="1"/>
          </p:cNvCxnSpPr>
          <p:nvPr/>
        </p:nvCxnSpPr>
        <p:spPr bwMode="auto">
          <a:xfrm>
            <a:off x="0" y="2205038"/>
            <a:ext cx="9144000" cy="1"/>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nvGrpSpPr>
          <p:cNvPr id="13317" name="Group 28"/>
          <p:cNvGrpSpPr>
            <a:grpSpLocks/>
          </p:cNvGrpSpPr>
          <p:nvPr/>
        </p:nvGrpSpPr>
        <p:grpSpPr bwMode="auto">
          <a:xfrm>
            <a:off x="7653338" y="0"/>
            <a:ext cx="1511300" cy="2160588"/>
            <a:chOff x="3203848" y="2852936"/>
            <a:chExt cx="2207005" cy="4005064"/>
          </a:xfrm>
        </p:grpSpPr>
        <p:pic>
          <p:nvPicPr>
            <p:cNvPr id="1333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852936"/>
              <a:ext cx="2207005" cy="4005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32" name="TextBox 8"/>
            <p:cNvSpPr txBox="1">
              <a:spLocks noChangeArrowheads="1"/>
            </p:cNvSpPr>
            <p:nvPr/>
          </p:nvSpPr>
          <p:spPr bwMode="auto">
            <a:xfrm>
              <a:off x="4172419" y="4270690"/>
              <a:ext cx="1080120" cy="46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B90000"/>
                  </a:solidFill>
                  <a:latin typeface="Arial" charset="0"/>
                </a:rPr>
                <a:t>No</a:t>
              </a:r>
            </a:p>
          </p:txBody>
        </p:sp>
        <p:sp>
          <p:nvSpPr>
            <p:cNvPr id="13333" name="TextBox 9"/>
            <p:cNvSpPr txBox="1">
              <a:spLocks noChangeArrowheads="1"/>
            </p:cNvSpPr>
            <p:nvPr/>
          </p:nvSpPr>
          <p:spPr bwMode="auto">
            <a:xfrm>
              <a:off x="3587674" y="2974302"/>
              <a:ext cx="1080120" cy="466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007434"/>
                  </a:solidFill>
                  <a:latin typeface="Arial" charset="0"/>
                </a:rPr>
                <a:t>Yes</a:t>
              </a:r>
            </a:p>
          </p:txBody>
        </p:sp>
        <p:sp>
          <p:nvSpPr>
            <p:cNvPr id="13334" name="TextBox 10"/>
            <p:cNvSpPr txBox="1">
              <a:spLocks noChangeArrowheads="1"/>
            </p:cNvSpPr>
            <p:nvPr/>
          </p:nvSpPr>
          <p:spPr bwMode="auto">
            <a:xfrm>
              <a:off x="3971501" y="3338398"/>
              <a:ext cx="1080120" cy="466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FF6600"/>
                  </a:solidFill>
                  <a:latin typeface="Arial" charset="0"/>
                </a:rPr>
                <a:t>Maybe</a:t>
              </a:r>
            </a:p>
          </p:txBody>
        </p:sp>
      </p:grpSp>
      <p:pic>
        <p:nvPicPr>
          <p:cNvPr id="13319"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96188" y="1700213"/>
            <a:ext cx="569912" cy="804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4"/>
          <p:cNvSpPr/>
          <p:nvPr/>
        </p:nvSpPr>
        <p:spPr>
          <a:xfrm>
            <a:off x="7343800" y="2276872"/>
            <a:ext cx="1440160" cy="461665"/>
          </a:xfrm>
          <a:prstGeom prst="rect">
            <a:avLst/>
          </a:prstGeom>
          <a:noFill/>
        </p:spPr>
        <p:txBody>
          <a:bodyPr>
            <a:spAutoFit/>
          </a:bodyPr>
          <a:lstStyle/>
          <a:p>
            <a:pPr algn="ctr">
              <a:defRPr/>
            </a:pPr>
            <a:r>
              <a:rPr lang="en-GB" sz="2400" b="1" dirty="0">
                <a:ln w="12700">
                  <a:solidFill>
                    <a:srgbClr val="000000"/>
                  </a:solidFill>
                  <a:prstDash val="solid"/>
                </a:ln>
                <a:solidFill>
                  <a:srgbClr val="B80000"/>
                </a:solidFill>
                <a:effectLst>
                  <a:outerShdw blurRad="41275" dist="20320" dir="1800000" algn="tl" rotWithShape="0">
                    <a:srgbClr val="000000">
                      <a:alpha val="40000"/>
                    </a:srgbClr>
                  </a:outerShdw>
                </a:effectLst>
                <a:latin typeface="Comic Sans MS"/>
                <a:cs typeface="Comic Sans MS"/>
              </a:rPr>
              <a:t>No!</a:t>
            </a:r>
          </a:p>
        </p:txBody>
      </p:sp>
      <p:pic>
        <p:nvPicPr>
          <p:cNvPr id="13321"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1773238"/>
            <a:ext cx="569912" cy="80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15"/>
          <p:cNvSpPr/>
          <p:nvPr/>
        </p:nvSpPr>
        <p:spPr>
          <a:xfrm>
            <a:off x="3203848" y="2348880"/>
            <a:ext cx="2160240" cy="461665"/>
          </a:xfrm>
          <a:prstGeom prst="rect">
            <a:avLst/>
          </a:prstGeom>
          <a:noFill/>
        </p:spPr>
        <p:txBody>
          <a:bodyPr>
            <a:spAutoFit/>
          </a:bodyPr>
          <a:lstStyle/>
          <a:p>
            <a:pPr algn="ctr">
              <a:defRPr/>
            </a:pPr>
            <a:r>
              <a:rPr lang="en-GB" sz="2400" b="1" dirty="0">
                <a:ln w="12700">
                  <a:solidFill>
                    <a:srgbClr val="000000"/>
                  </a:solidFill>
                  <a:prstDash val="solid"/>
                </a:ln>
                <a:solidFill>
                  <a:srgbClr val="FF6600"/>
                </a:solidFill>
                <a:effectLst>
                  <a:outerShdw blurRad="41275" dist="20320" dir="1800000" algn="tl" rotWithShape="0">
                    <a:srgbClr val="000000">
                      <a:alpha val="40000"/>
                    </a:srgbClr>
                  </a:outerShdw>
                </a:effectLst>
                <a:latin typeface="Comic Sans MS"/>
                <a:cs typeface="Comic Sans MS"/>
              </a:rPr>
              <a:t>Maybe?</a:t>
            </a:r>
          </a:p>
        </p:txBody>
      </p:sp>
      <p:pic>
        <p:nvPicPr>
          <p:cNvPr id="13323" name="Picture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773238"/>
            <a:ext cx="568325" cy="80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13"/>
          <p:cNvSpPr/>
          <p:nvPr/>
        </p:nvSpPr>
        <p:spPr>
          <a:xfrm>
            <a:off x="827584" y="2276872"/>
            <a:ext cx="864096" cy="461665"/>
          </a:xfrm>
          <a:prstGeom prst="rect">
            <a:avLst/>
          </a:prstGeom>
          <a:noFill/>
        </p:spPr>
        <p:txBody>
          <a:bodyPr>
            <a:spAutoFit/>
          </a:bodyPr>
          <a:lstStyle/>
          <a:p>
            <a:pPr algn="ctr">
              <a:defRPr/>
            </a:pPr>
            <a:r>
              <a:rPr lang="en-GB" sz="2400" b="1" dirty="0">
                <a:ln w="12700">
                  <a:solidFill>
                    <a:srgbClr val="000000"/>
                  </a:solidFill>
                  <a:prstDash val="solid"/>
                </a:ln>
                <a:solidFill>
                  <a:srgbClr val="007434"/>
                </a:solidFill>
                <a:effectLst>
                  <a:outerShdw blurRad="41275" dist="20320" dir="1800000" algn="tl" rotWithShape="0">
                    <a:srgbClr val="000000">
                      <a:alpha val="40000"/>
                    </a:srgbClr>
                  </a:outerShdw>
                </a:effectLst>
                <a:latin typeface="Comic Sans MS"/>
                <a:cs typeface="Comic Sans MS"/>
              </a:rPr>
              <a:t>Yes!</a:t>
            </a:r>
          </a:p>
        </p:txBody>
      </p:sp>
      <p:sp>
        <p:nvSpPr>
          <p:cNvPr id="25" name="Rounded Rectangle 24"/>
          <p:cNvSpPr>
            <a:spLocks noChangeArrowheads="1"/>
          </p:cNvSpPr>
          <p:nvPr/>
        </p:nvSpPr>
        <p:spPr bwMode="auto">
          <a:xfrm>
            <a:off x="179388" y="2852738"/>
            <a:ext cx="1871662" cy="2160587"/>
          </a:xfrm>
          <a:prstGeom prst="roundRect">
            <a:avLst>
              <a:gd name="adj" fmla="val 16667"/>
            </a:avLst>
          </a:prstGeom>
          <a:solidFill>
            <a:srgbClr val="007434"/>
          </a:solidFill>
          <a:ln>
            <a:noFill/>
          </a:ln>
          <a:effectLst>
            <a:outerShdw blurRad="40000" dist="23000" dir="5400000" rotWithShape="0">
              <a:srgbClr val="000000">
                <a:alpha val="34998"/>
              </a:srgbClr>
            </a:outerShdw>
          </a:effectLst>
          <a:extLst>
            <a:ext uri="{91240B29-F687-4f45-9708-019B960494DF}">
              <a14:hiddenLine xmlns="" xmlns:a14="http://schemas.microsoft.com/office/drawing/2010/main" w="9525">
                <a:solidFill>
                  <a:srgbClr val="000000"/>
                </a:solidFill>
                <a:round/>
                <a:headEnd/>
                <a:tailEnd/>
              </a14:hiddenLine>
            </a:ext>
          </a:extLst>
        </p:spPr>
        <p:txBody>
          <a:bodyPr anchor="ctr"/>
          <a:lstStyle/>
          <a:p>
            <a:pPr marL="285750" indent="-285750" algn="ctr">
              <a:buFont typeface="Wingdings" charset="2"/>
              <a:buChar char="ü"/>
              <a:defRPr/>
            </a:pPr>
            <a:r>
              <a:rPr lang="en-US" sz="1400" dirty="0">
                <a:solidFill>
                  <a:schemeClr val="lt1"/>
                </a:solidFill>
                <a:latin typeface="Bell MT"/>
                <a:ea typeface="+mn-ea"/>
                <a:cs typeface="Bell MT"/>
              </a:rPr>
              <a:t>Why </a:t>
            </a:r>
            <a:r>
              <a:rPr lang="en-US" sz="1400" dirty="0" smtClean="0">
                <a:solidFill>
                  <a:schemeClr val="lt1"/>
                </a:solidFill>
                <a:latin typeface="Bell MT"/>
                <a:ea typeface="+mn-ea"/>
                <a:cs typeface="Bell MT"/>
              </a:rPr>
              <a:t>are they the best way?</a:t>
            </a:r>
            <a:endParaRPr lang="en-US" sz="1400" dirty="0">
              <a:solidFill>
                <a:schemeClr val="lt1"/>
              </a:solidFill>
              <a:latin typeface="Bell MT"/>
              <a:ea typeface="+mn-ea"/>
              <a:cs typeface="Bell MT"/>
            </a:endParaRPr>
          </a:p>
          <a:p>
            <a:pPr marL="285750" indent="-285750" algn="ctr">
              <a:buFont typeface="Wingdings" charset="2"/>
              <a:buChar char="ü"/>
              <a:defRPr/>
            </a:pPr>
            <a:r>
              <a:rPr lang="en-US" sz="1400" dirty="0" smtClean="0">
                <a:solidFill>
                  <a:schemeClr val="lt1"/>
                </a:solidFill>
                <a:latin typeface="Bell MT"/>
                <a:cs typeface="Bell MT"/>
              </a:rPr>
              <a:t>Why are they the solution?</a:t>
            </a:r>
          </a:p>
          <a:p>
            <a:pPr marL="285750" indent="-285750" algn="ctr">
              <a:buFont typeface="Wingdings" charset="2"/>
              <a:buChar char="ü"/>
              <a:defRPr/>
            </a:pPr>
            <a:r>
              <a:rPr lang="en-US" sz="1400" dirty="0" smtClean="0">
                <a:solidFill>
                  <a:schemeClr val="lt1"/>
                </a:solidFill>
                <a:latin typeface="Bell MT"/>
                <a:cs typeface="Bell MT"/>
              </a:rPr>
              <a:t> </a:t>
            </a:r>
            <a:r>
              <a:rPr lang="en-US" sz="1400" dirty="0">
                <a:solidFill>
                  <a:schemeClr val="lt1"/>
                </a:solidFill>
                <a:latin typeface="Bell MT"/>
                <a:cs typeface="Bell MT"/>
              </a:rPr>
              <a:t>What are the most influential reasons?</a:t>
            </a:r>
          </a:p>
          <a:p>
            <a:pPr marL="285750" indent="-285750" algn="ctr">
              <a:buFont typeface="Wingdings" charset="2"/>
              <a:buChar char="ü"/>
              <a:defRPr/>
            </a:pPr>
            <a:endParaRPr lang="en-US" sz="1400" dirty="0">
              <a:solidFill>
                <a:schemeClr val="lt1"/>
              </a:solidFill>
              <a:latin typeface="Bell MT"/>
              <a:ea typeface="+mn-ea"/>
              <a:cs typeface="Bell MT"/>
            </a:endParaRPr>
          </a:p>
        </p:txBody>
      </p:sp>
      <p:sp>
        <p:nvSpPr>
          <p:cNvPr id="26" name="Rounded Rectangle 25"/>
          <p:cNvSpPr>
            <a:spLocks noChangeArrowheads="1"/>
          </p:cNvSpPr>
          <p:nvPr/>
        </p:nvSpPr>
        <p:spPr bwMode="auto">
          <a:xfrm>
            <a:off x="6948488" y="2924175"/>
            <a:ext cx="1871662" cy="2160588"/>
          </a:xfrm>
          <a:prstGeom prst="roundRect">
            <a:avLst>
              <a:gd name="adj" fmla="val 16667"/>
            </a:avLst>
          </a:prstGeom>
          <a:solidFill>
            <a:srgbClr val="B90000"/>
          </a:solidFill>
          <a:ln>
            <a:noFill/>
          </a:ln>
          <a:effectLst>
            <a:outerShdw blurRad="40000" dist="23000" dir="5400000" rotWithShape="0">
              <a:srgbClr val="000000">
                <a:alpha val="34998"/>
              </a:srgbClr>
            </a:outerShdw>
          </a:effectLst>
          <a:extLst>
            <a:ext uri="{91240B29-F687-4f45-9708-019B960494DF}">
              <a14:hiddenLine xmlns="" xmlns:a14="http://schemas.microsoft.com/office/drawing/2010/main" w="9525">
                <a:solidFill>
                  <a:srgbClr val="000000"/>
                </a:solidFill>
                <a:round/>
                <a:headEnd/>
                <a:tailEnd/>
              </a14:hiddenLine>
            </a:ext>
          </a:extLst>
        </p:spPr>
        <p:txBody>
          <a:bodyPr anchor="ctr"/>
          <a:lstStyle/>
          <a:p>
            <a:pPr marL="285750" indent="-285750" algn="ctr">
              <a:buFont typeface="Wingdings" charset="2"/>
              <a:buChar char="ü"/>
              <a:defRPr/>
            </a:pPr>
            <a:r>
              <a:rPr lang="en-US" sz="1400" dirty="0">
                <a:solidFill>
                  <a:schemeClr val="lt1"/>
                </a:solidFill>
                <a:latin typeface="Bell MT"/>
                <a:ea typeface="+mn-ea"/>
                <a:cs typeface="Bell MT"/>
              </a:rPr>
              <a:t>Why </a:t>
            </a:r>
            <a:r>
              <a:rPr lang="en-US" sz="1400" dirty="0" smtClean="0">
                <a:solidFill>
                  <a:schemeClr val="lt1"/>
                </a:solidFill>
                <a:latin typeface="Bell MT"/>
                <a:ea typeface="+mn-ea"/>
                <a:cs typeface="Bell MT"/>
              </a:rPr>
              <a:t>not?</a:t>
            </a:r>
            <a:endParaRPr lang="en-US" sz="1400" dirty="0">
              <a:solidFill>
                <a:schemeClr val="lt1"/>
              </a:solidFill>
              <a:latin typeface="Bell MT"/>
              <a:ea typeface="+mn-ea"/>
              <a:cs typeface="Bell MT"/>
            </a:endParaRPr>
          </a:p>
          <a:p>
            <a:pPr marL="285750" indent="-285750" algn="ctr">
              <a:buFont typeface="Wingdings" charset="2"/>
              <a:buChar char="ü"/>
              <a:defRPr/>
            </a:pPr>
            <a:r>
              <a:rPr lang="en-US" sz="1400" dirty="0" smtClean="0">
                <a:solidFill>
                  <a:schemeClr val="lt1"/>
                </a:solidFill>
                <a:latin typeface="Bell MT"/>
                <a:ea typeface="+mn-ea"/>
                <a:cs typeface="Bell MT"/>
              </a:rPr>
              <a:t>What is a better way?</a:t>
            </a:r>
            <a:endParaRPr lang="en-US" sz="1400" dirty="0">
              <a:solidFill>
                <a:schemeClr val="lt1"/>
              </a:solidFill>
              <a:latin typeface="Bell MT"/>
              <a:ea typeface="+mn-ea"/>
              <a:cs typeface="Bell MT"/>
            </a:endParaRPr>
          </a:p>
          <a:p>
            <a:pPr marL="285750" indent="-285750" algn="ctr">
              <a:buFont typeface="Wingdings" charset="2"/>
              <a:buChar char="ü"/>
              <a:defRPr/>
            </a:pPr>
            <a:r>
              <a:rPr lang="en-US" sz="1400" dirty="0" smtClean="0">
                <a:solidFill>
                  <a:schemeClr val="lt1"/>
                </a:solidFill>
                <a:latin typeface="Bell MT"/>
                <a:ea typeface="+mn-ea"/>
                <a:cs typeface="Bell MT"/>
              </a:rPr>
              <a:t>Which negatives particularly outweigh the positives? </a:t>
            </a:r>
            <a:endParaRPr lang="en-US" sz="1400" dirty="0">
              <a:solidFill>
                <a:schemeClr val="lt1"/>
              </a:solidFill>
              <a:latin typeface="Bell MT"/>
              <a:ea typeface="+mn-ea"/>
              <a:cs typeface="Bell MT"/>
            </a:endParaRPr>
          </a:p>
        </p:txBody>
      </p:sp>
      <p:sp>
        <p:nvSpPr>
          <p:cNvPr id="27" name="Rounded Rectangle 26"/>
          <p:cNvSpPr>
            <a:spLocks noChangeArrowheads="1"/>
          </p:cNvSpPr>
          <p:nvPr/>
        </p:nvSpPr>
        <p:spPr bwMode="auto">
          <a:xfrm>
            <a:off x="3348038" y="2924175"/>
            <a:ext cx="1871662" cy="2160588"/>
          </a:xfrm>
          <a:prstGeom prst="roundRect">
            <a:avLst>
              <a:gd name="adj" fmla="val 16667"/>
            </a:avLst>
          </a:prstGeom>
          <a:solidFill>
            <a:srgbClr val="FF6600"/>
          </a:solidFill>
          <a:ln>
            <a:noFill/>
          </a:ln>
          <a:effectLst>
            <a:outerShdw blurRad="40000" dist="23000" dir="5400000" rotWithShape="0">
              <a:srgbClr val="000000">
                <a:alpha val="34998"/>
              </a:srgbClr>
            </a:outerShdw>
          </a:effectLst>
          <a:extLst>
            <a:ext uri="{91240B29-F687-4f45-9708-019B960494DF}">
              <a14:hiddenLine xmlns="" xmlns:a14="http://schemas.microsoft.com/office/drawing/2010/main" w="9525">
                <a:solidFill>
                  <a:srgbClr val="000000"/>
                </a:solidFill>
                <a:round/>
                <a:headEnd/>
                <a:tailEnd/>
              </a14:hiddenLine>
            </a:ext>
          </a:extLst>
        </p:spPr>
        <p:txBody>
          <a:bodyPr anchor="ctr"/>
          <a:lstStyle/>
          <a:p>
            <a:pPr marL="285750" indent="-285750" algn="ctr">
              <a:buFont typeface="Wingdings" charset="2"/>
              <a:buChar char="ü"/>
              <a:defRPr/>
            </a:pPr>
            <a:r>
              <a:rPr lang="en-US" sz="1400" dirty="0" smtClean="0">
                <a:solidFill>
                  <a:schemeClr val="lt1"/>
                </a:solidFill>
                <a:latin typeface="Bell MT"/>
                <a:ea typeface="+mn-ea"/>
                <a:cs typeface="Bell MT"/>
              </a:rPr>
              <a:t>What </a:t>
            </a:r>
            <a:r>
              <a:rPr lang="en-US" sz="1400" dirty="0">
                <a:solidFill>
                  <a:schemeClr val="lt1"/>
                </a:solidFill>
                <a:latin typeface="Bell MT"/>
                <a:ea typeface="+mn-ea"/>
                <a:cs typeface="Bell MT"/>
              </a:rPr>
              <a:t>is making you unsure?</a:t>
            </a:r>
          </a:p>
          <a:p>
            <a:pPr marL="285750" indent="-285750" algn="ctr">
              <a:buFont typeface="Wingdings" charset="2"/>
              <a:buChar char="ü"/>
              <a:defRPr/>
            </a:pPr>
            <a:r>
              <a:rPr lang="en-US" sz="1400" dirty="0">
                <a:solidFill>
                  <a:schemeClr val="lt1"/>
                </a:solidFill>
                <a:latin typeface="Bell MT"/>
                <a:ea typeface="+mn-ea"/>
                <a:cs typeface="Bell MT"/>
              </a:rPr>
              <a:t>What would it take for you to make a decision</a:t>
            </a:r>
            <a:r>
              <a:rPr lang="en-US" sz="1400" dirty="0" smtClean="0">
                <a:solidFill>
                  <a:schemeClr val="lt1"/>
                </a:solidFill>
                <a:latin typeface="Bell MT"/>
                <a:ea typeface="+mn-ea"/>
                <a:cs typeface="Bell MT"/>
              </a:rPr>
              <a:t>?</a:t>
            </a:r>
          </a:p>
          <a:p>
            <a:pPr marL="285750" indent="-285750" algn="ctr">
              <a:buFont typeface="Wingdings" charset="2"/>
              <a:buChar char="ü"/>
              <a:defRPr/>
            </a:pPr>
            <a:r>
              <a:rPr lang="en-US" sz="1400" dirty="0" smtClean="0">
                <a:solidFill>
                  <a:schemeClr val="lt1"/>
                </a:solidFill>
                <a:latin typeface="Bell MT"/>
                <a:cs typeface="Bell MT"/>
              </a:rPr>
              <a:t>What are both sides of the argument?</a:t>
            </a:r>
            <a:endParaRPr lang="en-US" sz="1400" dirty="0">
              <a:solidFill>
                <a:schemeClr val="lt1"/>
              </a:solidFill>
              <a:latin typeface="Bell MT"/>
              <a:ea typeface="+mn-ea"/>
              <a:cs typeface="Bell MT"/>
            </a:endParaRPr>
          </a:p>
        </p:txBody>
      </p:sp>
      <p:sp>
        <p:nvSpPr>
          <p:cNvPr id="13328" name="Rectangle 29"/>
          <p:cNvSpPr>
            <a:spLocks noChangeArrowheads="1"/>
          </p:cNvSpPr>
          <p:nvPr/>
        </p:nvSpPr>
        <p:spPr bwMode="auto">
          <a:xfrm>
            <a:off x="827584" y="5187930"/>
            <a:ext cx="3842987" cy="1200329"/>
          </a:xfrm>
          <a:prstGeom prst="rect">
            <a:avLst/>
          </a:prstGeom>
          <a:noFill/>
          <a:ln w="9525">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p>
            <a:pPr marL="342900" indent="-342900">
              <a:buFontTx/>
              <a:buAutoNum type="arabicPeriod"/>
            </a:pPr>
            <a:r>
              <a:rPr lang="en-GB" sz="1200" dirty="0" smtClean="0">
                <a:latin typeface="Bell MT" charset="0"/>
              </a:rPr>
              <a:t>What is a TNC (transnational corporation)?</a:t>
            </a:r>
          </a:p>
          <a:p>
            <a:pPr marL="342900" indent="-342900">
              <a:buFontTx/>
              <a:buAutoNum type="arabicPeriod"/>
            </a:pPr>
            <a:r>
              <a:rPr lang="en-GB" sz="1200" dirty="0" smtClean="0">
                <a:latin typeface="Bell MT" charset="0"/>
              </a:rPr>
              <a:t>What are the advantages of TNCs for LICs?</a:t>
            </a:r>
          </a:p>
          <a:p>
            <a:pPr marL="342900" indent="-342900">
              <a:buFontTx/>
              <a:buAutoNum type="arabicPeriod"/>
            </a:pPr>
            <a:r>
              <a:rPr lang="en-GB" sz="1200" dirty="0" smtClean="0">
                <a:latin typeface="Bell MT" charset="0"/>
              </a:rPr>
              <a:t>What are the disadvantages of TNCs for LICs/NEEs?</a:t>
            </a:r>
          </a:p>
          <a:p>
            <a:pPr marL="342900" indent="-342900">
              <a:buFontTx/>
              <a:buAutoNum type="arabicPeriod"/>
            </a:pPr>
            <a:r>
              <a:rPr lang="en-GB" sz="1200" dirty="0" smtClean="0">
                <a:latin typeface="Bell MT" charset="0"/>
              </a:rPr>
              <a:t>What other ways could LICs develop economically if TNCs were not involved?</a:t>
            </a:r>
            <a:endParaRPr lang="en-GB" sz="1200" dirty="0">
              <a:latin typeface="Bell MT" charset="0"/>
            </a:endParaRPr>
          </a:p>
        </p:txBody>
      </p:sp>
      <p:pic>
        <p:nvPicPr>
          <p:cNvPr id="13329"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 y="5408772"/>
            <a:ext cx="981075" cy="979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Rectangle 31"/>
          <p:cNvSpPr/>
          <p:nvPr/>
        </p:nvSpPr>
        <p:spPr>
          <a:xfrm>
            <a:off x="1274758" y="6388259"/>
            <a:ext cx="2736304" cy="369332"/>
          </a:xfrm>
          <a:prstGeom prst="rect">
            <a:avLst/>
          </a:prstGeom>
          <a:noFill/>
        </p:spPr>
        <p:txBody>
          <a:bodyPr>
            <a:spAutoFit/>
          </a:bodyPr>
          <a:lstStyle/>
          <a:p>
            <a:pPr algn="ctr">
              <a:defRPr/>
            </a:pPr>
            <a:r>
              <a:rPr lang="en-GB" b="1" dirty="0">
                <a:ln w="12700">
                  <a:solidFill>
                    <a:srgbClr val="000000"/>
                  </a:solidFill>
                  <a:prstDash val="solid"/>
                </a:ln>
                <a:solidFill>
                  <a:srgbClr val="FFFF00"/>
                </a:solidFill>
                <a:effectLst>
                  <a:outerShdw blurRad="41275" dist="20320" dir="1800000" algn="tl" rotWithShape="0">
                    <a:srgbClr val="000000">
                      <a:alpha val="40000"/>
                    </a:srgbClr>
                  </a:outerShdw>
                </a:effectLst>
                <a:latin typeface="Comic Sans MS"/>
                <a:cs typeface="Comic Sans MS"/>
              </a:rPr>
              <a:t>How can you decide?</a:t>
            </a:r>
          </a:p>
        </p:txBody>
      </p:sp>
      <p:sp>
        <p:nvSpPr>
          <p:cNvPr id="23" name="Rectangle 22"/>
          <p:cNvSpPr/>
          <p:nvPr/>
        </p:nvSpPr>
        <p:spPr>
          <a:xfrm>
            <a:off x="419776" y="692818"/>
            <a:ext cx="7463657" cy="830997"/>
          </a:xfrm>
          <a:prstGeom prst="rect">
            <a:avLst/>
          </a:prstGeom>
          <a:noFill/>
        </p:spPr>
        <p:txBody>
          <a:bodyPr wrap="square">
            <a:spAutoFit/>
          </a:bodyPr>
          <a:lstStyle/>
          <a:p>
            <a:pPr algn="ctr">
              <a:defRPr/>
            </a:pPr>
            <a:r>
              <a:rPr lang="en-GB" sz="2400" b="1" dirty="0" smtClean="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latin typeface="Comic Sans MS"/>
                <a:cs typeface="Comic Sans MS"/>
              </a:rPr>
              <a:t>“TNCs are the solution to the economic development of LICs”</a:t>
            </a:r>
            <a:endParaRPr lang="en-GB" sz="2400" b="1"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latin typeface="Comic Sans MS"/>
              <a:cs typeface="Comic Sans MS"/>
            </a:endParaRPr>
          </a:p>
        </p:txBody>
      </p:sp>
      <p:sp>
        <p:nvSpPr>
          <p:cNvPr id="24" name="Rectangle 23"/>
          <p:cNvSpPr/>
          <p:nvPr/>
        </p:nvSpPr>
        <p:spPr>
          <a:xfrm>
            <a:off x="-1" y="36387"/>
            <a:ext cx="2642911" cy="523220"/>
          </a:xfrm>
          <a:prstGeom prst="rect">
            <a:avLst/>
          </a:prstGeom>
          <a:noFill/>
        </p:spPr>
        <p:txBody>
          <a:bodyPr wrap="square">
            <a:spAutoFit/>
          </a:bodyPr>
          <a:lstStyle/>
          <a:p>
            <a:pPr algn="ctr">
              <a:defRPr/>
            </a:pPr>
            <a:r>
              <a:rPr lang="en-GB" sz="28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Initial ideas</a:t>
            </a:r>
            <a:endParaRPr lang="en-GB" sz="28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sp>
        <p:nvSpPr>
          <p:cNvPr id="28" name="Rounded Rectangle 27"/>
          <p:cNvSpPr/>
          <p:nvPr/>
        </p:nvSpPr>
        <p:spPr>
          <a:xfrm>
            <a:off x="2642910" y="65473"/>
            <a:ext cx="4953278" cy="523220"/>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Bell MT"/>
                <a:cs typeface="Bell MT"/>
              </a:rPr>
              <a:t>Where do you stand in relation to the statement? Be prepared to justify?</a:t>
            </a:r>
            <a:endParaRPr lang="en-US" sz="1600" dirty="0">
              <a:solidFill>
                <a:schemeClr val="tx1"/>
              </a:solidFill>
              <a:latin typeface="Bell MT"/>
              <a:cs typeface="Bell MT"/>
            </a:endParaRPr>
          </a:p>
        </p:txBody>
      </p:sp>
      <p:sp>
        <p:nvSpPr>
          <p:cNvPr id="29" name="Rectangle 28"/>
          <p:cNvSpPr/>
          <p:nvPr/>
        </p:nvSpPr>
        <p:spPr>
          <a:xfrm>
            <a:off x="4774445" y="5254883"/>
            <a:ext cx="4390193" cy="307777"/>
          </a:xfrm>
          <a:prstGeom prst="rect">
            <a:avLst/>
          </a:prstGeom>
          <a:noFill/>
        </p:spPr>
        <p:txBody>
          <a:bodyPr wrap="square">
            <a:spAutoFit/>
          </a:bodyPr>
          <a:lstStyle/>
          <a:p>
            <a:pPr algn="ctr">
              <a:defRPr/>
            </a:pPr>
            <a:r>
              <a:rPr lang="en-GB" sz="1400" b="1" dirty="0" smtClean="0">
                <a:ln w="12700">
                  <a:solidFill>
                    <a:srgbClr val="000000"/>
                  </a:solidFill>
                  <a:prstDash val="solid"/>
                </a:ln>
                <a:solidFill>
                  <a:schemeClr val="bg1"/>
                </a:solidFill>
                <a:effectLst>
                  <a:outerShdw blurRad="41275" dist="20320" dir="1800000" algn="tl" rotWithShape="0">
                    <a:srgbClr val="000000">
                      <a:alpha val="40000"/>
                    </a:srgbClr>
                  </a:outerShdw>
                </a:effectLst>
                <a:latin typeface="Comic Sans MS"/>
                <a:cs typeface="Comic Sans MS"/>
              </a:rPr>
              <a:t>What is a TNC (transnational corporation)?</a:t>
            </a:r>
            <a:endParaRPr lang="en-GB" sz="1400" b="1" dirty="0">
              <a:ln w="12700">
                <a:solidFill>
                  <a:srgbClr val="000000"/>
                </a:solidFill>
                <a:prstDash val="solid"/>
              </a:ln>
              <a:solidFill>
                <a:schemeClr val="bg1"/>
              </a:solidFill>
              <a:effectLst>
                <a:outerShdw blurRad="41275" dist="20320" dir="1800000" algn="tl" rotWithShape="0">
                  <a:srgbClr val="000000">
                    <a:alpha val="40000"/>
                  </a:srgbClr>
                </a:outerShdw>
              </a:effectLst>
              <a:latin typeface="Comic Sans MS"/>
              <a:cs typeface="Comic Sans MS"/>
            </a:endParaRPr>
          </a:p>
        </p:txBody>
      </p:sp>
      <p:sp>
        <p:nvSpPr>
          <p:cNvPr id="3" name="Rounded Rectangle 2"/>
          <p:cNvSpPr/>
          <p:nvPr/>
        </p:nvSpPr>
        <p:spPr>
          <a:xfrm>
            <a:off x="4856778" y="5637418"/>
            <a:ext cx="4199450" cy="1038246"/>
          </a:xfrm>
          <a:prstGeom prst="roundRect">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latin typeface="Bell MT"/>
                <a:cs typeface="Bell MT"/>
              </a:rPr>
              <a:t>A TNC is is </a:t>
            </a:r>
            <a:r>
              <a:rPr lang="en-US" sz="1000" dirty="0">
                <a:solidFill>
                  <a:schemeClr val="tx1"/>
                </a:solidFill>
                <a:latin typeface="Bell MT"/>
                <a:cs typeface="Bell MT"/>
              </a:rPr>
              <a:t>a company that has operations (factories, offices, research and development, shops) in more than one country. Many TNCs are large and have well‐known brands. Often TNCs have their headquarters and areas of research, development and product innovation in the country they start in, and manufacturing and factories in other countries (often poorer ones to take advantage of cheaper labour and environmental costs)</a:t>
            </a:r>
            <a:r>
              <a:rPr lang="en-US" sz="1000" dirty="0" smtClean="0">
                <a:solidFill>
                  <a:schemeClr val="tx1"/>
                </a:solidFill>
                <a:latin typeface="Bell MT"/>
                <a:cs typeface="Bell MT"/>
              </a:rPr>
              <a:t>.  </a:t>
            </a:r>
            <a:endParaRPr lang="en-US" sz="1000" dirty="0">
              <a:solidFill>
                <a:schemeClr val="tx1"/>
              </a:solidFill>
              <a:latin typeface="Bell MT"/>
              <a:cs typeface="Bell MT"/>
            </a:endParaRPr>
          </a:p>
        </p:txBody>
      </p:sp>
    </p:spTree>
    <p:extLst>
      <p:ext uri="{BB962C8B-B14F-4D97-AF65-F5344CB8AC3E}">
        <p14:creationId xmlns:p14="http://schemas.microsoft.com/office/powerpoint/2010/main" val="920162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l="22513" t="8180" b="4498"/>
          <a:stretch/>
        </p:blipFill>
        <p:spPr bwMode="auto">
          <a:xfrm>
            <a:off x="240256" y="1052657"/>
            <a:ext cx="5411462" cy="3512670"/>
          </a:xfrm>
          <a:prstGeom prst="rect">
            <a:avLst/>
          </a:prstGeom>
          <a:noFill/>
          <a:ln>
            <a:noFill/>
          </a:ln>
        </p:spPr>
      </p:pic>
      <p:sp>
        <p:nvSpPr>
          <p:cNvPr id="5" name="Rectangle 4"/>
          <p:cNvSpPr/>
          <p:nvPr/>
        </p:nvSpPr>
        <p:spPr>
          <a:xfrm>
            <a:off x="0" y="20743"/>
            <a:ext cx="9144000" cy="461665"/>
          </a:xfrm>
          <a:prstGeom prst="rect">
            <a:avLst/>
          </a:prstGeom>
          <a:noFill/>
        </p:spPr>
        <p:txBody>
          <a:bodyPr wrap="square">
            <a:spAutoFit/>
          </a:bodyPr>
          <a:lstStyle/>
          <a:p>
            <a:pPr algn="ctr">
              <a:defRPr/>
            </a:pPr>
            <a:r>
              <a:rPr lang="en-GB" sz="24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What is the distribution of shell globally and in Nigeria?</a:t>
            </a:r>
            <a:endPar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sp>
        <p:nvSpPr>
          <p:cNvPr id="6" name="Rounded Rectangle 5"/>
          <p:cNvSpPr/>
          <p:nvPr/>
        </p:nvSpPr>
        <p:spPr>
          <a:xfrm>
            <a:off x="1372887" y="1086983"/>
            <a:ext cx="3375014" cy="297489"/>
          </a:xfrm>
          <a:prstGeom prst="roundRect">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Bell MT"/>
                <a:cs typeface="Bell MT"/>
              </a:rPr>
              <a:t>Figure 2- Countries that shell operates in</a:t>
            </a:r>
            <a:endParaRPr lang="en-US" sz="1400" dirty="0">
              <a:solidFill>
                <a:srgbClr val="000000"/>
              </a:solidFill>
              <a:latin typeface="Bell MT"/>
              <a:cs typeface="Bell MT"/>
            </a:endParaRPr>
          </a:p>
        </p:txBody>
      </p:sp>
      <p:pic>
        <p:nvPicPr>
          <p:cNvPr id="8" name="Picture 2" descr="Image result for blank clock 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999" y="824990"/>
            <a:ext cx="3055970" cy="2873225"/>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pic>
      <p:sp>
        <p:nvSpPr>
          <p:cNvPr id="9" name="Rectangle 8"/>
          <p:cNvSpPr/>
          <p:nvPr/>
        </p:nvSpPr>
        <p:spPr>
          <a:xfrm>
            <a:off x="6885231" y="1052657"/>
            <a:ext cx="897628" cy="27571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ct val="110000"/>
              </a:lnSpc>
            </a:pPr>
            <a:r>
              <a:rPr lang="en-GB" sz="1100" b="1" u="sng" dirty="0"/>
              <a:t>C</a:t>
            </a:r>
            <a:r>
              <a:rPr lang="en-GB" sz="1100" dirty="0"/>
              <a:t>ontinent</a:t>
            </a:r>
          </a:p>
        </p:txBody>
      </p:sp>
      <p:sp>
        <p:nvSpPr>
          <p:cNvPr id="10" name="Rectangle 9"/>
          <p:cNvSpPr/>
          <p:nvPr/>
        </p:nvSpPr>
        <p:spPr>
          <a:xfrm>
            <a:off x="7539757" y="1840356"/>
            <a:ext cx="1115705" cy="27571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10000"/>
              </a:lnSpc>
            </a:pPr>
            <a:r>
              <a:rPr lang="en-GB" sz="1100" b="1" u="sng" dirty="0"/>
              <a:t>L</a:t>
            </a:r>
            <a:r>
              <a:rPr lang="en-GB" sz="1100" dirty="0"/>
              <a:t>ines of latitude</a:t>
            </a:r>
          </a:p>
        </p:txBody>
      </p:sp>
      <p:sp>
        <p:nvSpPr>
          <p:cNvPr id="11" name="Rectangle 10"/>
          <p:cNvSpPr/>
          <p:nvPr/>
        </p:nvSpPr>
        <p:spPr>
          <a:xfrm>
            <a:off x="7445791" y="2659782"/>
            <a:ext cx="1115705" cy="27571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lnSpc>
                <a:spcPct val="110000"/>
              </a:lnSpc>
            </a:pPr>
            <a:r>
              <a:rPr lang="en-GB" sz="1100" b="1" u="sng" dirty="0"/>
              <a:t>O</a:t>
            </a:r>
            <a:r>
              <a:rPr lang="en-GB" sz="1100" dirty="0"/>
              <a:t>ceans &amp; Seas</a:t>
            </a:r>
          </a:p>
        </p:txBody>
      </p:sp>
      <p:sp>
        <p:nvSpPr>
          <p:cNvPr id="12" name="Rectangle 11"/>
          <p:cNvSpPr/>
          <p:nvPr/>
        </p:nvSpPr>
        <p:spPr>
          <a:xfrm>
            <a:off x="6111203" y="2659782"/>
            <a:ext cx="1045251" cy="27571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lnSpc>
                <a:spcPct val="110000"/>
              </a:lnSpc>
            </a:pPr>
            <a:r>
              <a:rPr lang="en-GB" sz="1100" b="1" u="sng" dirty="0"/>
              <a:t>C</a:t>
            </a:r>
            <a:r>
              <a:rPr lang="en-GB" sz="1100" dirty="0"/>
              <a:t>ountry</a:t>
            </a:r>
            <a:endParaRPr lang="en-GB" sz="1100" b="1" u="sng" dirty="0"/>
          </a:p>
        </p:txBody>
      </p:sp>
      <p:sp>
        <p:nvSpPr>
          <p:cNvPr id="13" name="Rectangle 12"/>
          <p:cNvSpPr/>
          <p:nvPr/>
        </p:nvSpPr>
        <p:spPr>
          <a:xfrm>
            <a:off x="6076881" y="1840356"/>
            <a:ext cx="1191125" cy="27571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110000"/>
              </a:lnSpc>
            </a:pPr>
            <a:r>
              <a:rPr lang="en-GB" sz="1100" b="1" u="sng" dirty="0"/>
              <a:t>C</a:t>
            </a:r>
            <a:r>
              <a:rPr lang="en-GB" sz="1100" dirty="0"/>
              <a:t>ompass Rose</a:t>
            </a:r>
            <a:endParaRPr lang="en-GB" sz="1100" b="1" u="sng" dirty="0"/>
          </a:p>
        </p:txBody>
      </p:sp>
      <p:pic>
        <p:nvPicPr>
          <p:cNvPr id="14" name="Picture 2" descr="Image result for continen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63949" y="1400024"/>
            <a:ext cx="694888" cy="352632"/>
          </a:xfrm>
          <a:prstGeom prst="rect">
            <a:avLst/>
          </a:prstGeom>
          <a:noFill/>
          <a:ln>
            <a:solidFill>
              <a:schemeClr val="accent6">
                <a:lumMod val="75000"/>
              </a:schemeClr>
            </a:solidFill>
          </a:ln>
          <a:extLst>
            <a:ext uri="{909E8E84-426E-40dd-AFC4-6F175D3DCCD1}">
              <a14:hiddenFill xmlns="" xmlns:a14="http://schemas.microsoft.com/office/drawing/2010/main">
                <a:solidFill>
                  <a:srgbClr val="FFFFFF"/>
                </a:solidFill>
              </a14:hiddenFill>
            </a:ext>
          </a:extLst>
        </p:spPr>
      </p:pic>
      <p:pic>
        <p:nvPicPr>
          <p:cNvPr id="15" name="Picture 14"/>
          <p:cNvPicPr>
            <a:picLocks noChangeAspect="1"/>
          </p:cNvPicPr>
          <p:nvPr/>
        </p:nvPicPr>
        <p:blipFill>
          <a:blip r:embed="rId5"/>
          <a:stretch>
            <a:fillRect/>
          </a:stretch>
        </p:blipFill>
        <p:spPr>
          <a:xfrm>
            <a:off x="8026626" y="2169533"/>
            <a:ext cx="425999" cy="402883"/>
          </a:xfrm>
          <a:prstGeom prst="rect">
            <a:avLst/>
          </a:prstGeom>
          <a:ln>
            <a:solidFill>
              <a:srgbClr val="DB0019"/>
            </a:solidFill>
          </a:ln>
        </p:spPr>
      </p:pic>
      <p:pic>
        <p:nvPicPr>
          <p:cNvPr id="16" name="Picture 15"/>
          <p:cNvPicPr>
            <a:picLocks noChangeAspect="1"/>
          </p:cNvPicPr>
          <p:nvPr/>
        </p:nvPicPr>
        <p:blipFill>
          <a:blip r:embed="rId6"/>
          <a:stretch>
            <a:fillRect/>
          </a:stretch>
        </p:blipFill>
        <p:spPr>
          <a:xfrm>
            <a:off x="7468107" y="3002910"/>
            <a:ext cx="629503" cy="363657"/>
          </a:xfrm>
          <a:prstGeom prst="rect">
            <a:avLst/>
          </a:prstGeom>
          <a:ln>
            <a:solidFill>
              <a:schemeClr val="tx2">
                <a:lumMod val="40000"/>
                <a:lumOff val="60000"/>
              </a:schemeClr>
            </a:solidFill>
          </a:ln>
        </p:spPr>
      </p:pic>
      <p:pic>
        <p:nvPicPr>
          <p:cNvPr id="17" name="Picture 16"/>
          <p:cNvPicPr>
            <a:picLocks noChangeAspect="1"/>
          </p:cNvPicPr>
          <p:nvPr/>
        </p:nvPicPr>
        <p:blipFill>
          <a:blip r:embed="rId7"/>
          <a:stretch>
            <a:fillRect/>
          </a:stretch>
        </p:blipFill>
        <p:spPr>
          <a:xfrm>
            <a:off x="6756529" y="3002910"/>
            <a:ext cx="322698" cy="389463"/>
          </a:xfrm>
          <a:prstGeom prst="rect">
            <a:avLst/>
          </a:prstGeom>
          <a:ln>
            <a:solidFill>
              <a:schemeClr val="accent4">
                <a:lumMod val="75000"/>
              </a:schemeClr>
            </a:solidFill>
          </a:ln>
        </p:spPr>
      </p:pic>
      <p:pic>
        <p:nvPicPr>
          <p:cNvPr id="18" name="Picture 4" descr="Image result for compass poin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5969" y="2169533"/>
            <a:ext cx="380969" cy="402883"/>
          </a:xfrm>
          <a:prstGeom prst="rect">
            <a:avLst/>
          </a:prstGeom>
          <a:noFill/>
          <a:ln>
            <a:solidFill>
              <a:srgbClr val="008000"/>
            </a:solidFill>
          </a:ln>
          <a:extLst>
            <a:ext uri="{909E8E84-426E-40dd-AFC4-6F175D3DCCD1}">
              <a14:hiddenFill xmlns="" xmlns:a14="http://schemas.microsoft.com/office/drawing/2010/main">
                <a:solidFill>
                  <a:srgbClr val="FFFFFF"/>
                </a:solidFill>
              </a14:hiddenFill>
            </a:ext>
          </a:extLst>
        </p:spPr>
      </p:pic>
      <p:sp>
        <p:nvSpPr>
          <p:cNvPr id="19" name="Rounded Rectangle 18"/>
          <p:cNvSpPr/>
          <p:nvPr/>
        </p:nvSpPr>
        <p:spPr>
          <a:xfrm>
            <a:off x="600050" y="519381"/>
            <a:ext cx="5051667" cy="403877"/>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Bell MT"/>
                <a:cs typeface="Bell MT"/>
              </a:rPr>
              <a:t>Describe the distribution of where shell operates shown in figure 2. (4 marks)</a:t>
            </a:r>
            <a:endParaRPr lang="en-US" sz="1400" dirty="0">
              <a:solidFill>
                <a:srgbClr val="000000"/>
              </a:solidFill>
              <a:latin typeface="Bell MT"/>
              <a:cs typeface="Bell MT"/>
            </a:endParaRPr>
          </a:p>
        </p:txBody>
      </p:sp>
      <p:pic>
        <p:nvPicPr>
          <p:cNvPr id="20" name="Picture 19"/>
          <p:cNvPicPr/>
          <p:nvPr/>
        </p:nvPicPr>
        <p:blipFill>
          <a:blip r:embed="rId9">
            <a:extLst>
              <a:ext uri="{28A0092B-C50C-407E-A947-70E740481C1C}">
                <a14:useLocalDpi xmlns:a14="http://schemas.microsoft.com/office/drawing/2010/main" val="0"/>
              </a:ext>
            </a:extLst>
          </a:blip>
          <a:srcRect/>
          <a:stretch>
            <a:fillRect/>
          </a:stretch>
        </p:blipFill>
        <p:spPr bwMode="auto">
          <a:xfrm flipH="1">
            <a:off x="240256" y="352787"/>
            <a:ext cx="586483" cy="666806"/>
          </a:xfrm>
          <a:prstGeom prst="rect">
            <a:avLst/>
          </a:prstGeom>
          <a:noFill/>
          <a:ln>
            <a:noFill/>
          </a:ln>
        </p:spPr>
      </p:pic>
      <p:pic>
        <p:nvPicPr>
          <p:cNvPr id="21" name="Picture 2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01244" y="3981353"/>
            <a:ext cx="583973" cy="583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extBox 29"/>
          <p:cNvSpPr txBox="1">
            <a:spLocks noChangeArrowheads="1"/>
          </p:cNvSpPr>
          <p:nvPr/>
        </p:nvSpPr>
        <p:spPr bwMode="auto">
          <a:xfrm>
            <a:off x="7285217" y="4228454"/>
            <a:ext cx="1295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Literacy</a:t>
            </a:r>
          </a:p>
        </p:txBody>
      </p:sp>
      <p:sp>
        <p:nvSpPr>
          <p:cNvPr id="23" name="TextBox 22"/>
          <p:cNvSpPr txBox="1"/>
          <p:nvPr/>
        </p:nvSpPr>
        <p:spPr>
          <a:xfrm>
            <a:off x="6701244" y="4635100"/>
            <a:ext cx="2189725" cy="2123658"/>
          </a:xfrm>
          <a:prstGeom prst="rect">
            <a:avLst/>
          </a:prstGeom>
          <a:noFill/>
          <a:ln>
            <a:solidFill>
              <a:schemeClr val="tx1"/>
            </a:solidFill>
          </a:ln>
        </p:spPr>
        <p:txBody>
          <a:bodyPr wrap="square">
            <a:spAutoFit/>
          </a:bodyPr>
          <a:lstStyle/>
          <a:p>
            <a:pPr>
              <a:defRPr/>
            </a:pPr>
            <a:r>
              <a:rPr lang="en-US" sz="1200" dirty="0">
                <a:latin typeface="Bell MT"/>
                <a:cs typeface="Bell MT"/>
              </a:rPr>
              <a:t>Can you use these key terms</a:t>
            </a:r>
            <a:r>
              <a:rPr lang="en-US" sz="1200" dirty="0" smtClean="0">
                <a:latin typeface="Bell MT"/>
                <a:cs typeface="Bell MT"/>
              </a:rPr>
              <a:t>:</a:t>
            </a:r>
          </a:p>
          <a:p>
            <a:pPr>
              <a:defRPr/>
            </a:pPr>
            <a:endParaRPr lang="en-US" sz="1200" dirty="0">
              <a:latin typeface="Bell MT"/>
              <a:cs typeface="Bell MT"/>
            </a:endParaRPr>
          </a:p>
          <a:p>
            <a:pPr marL="171450" indent="-171450">
              <a:buFont typeface="Wingdings" charset="2"/>
              <a:buChar char="ü"/>
              <a:defRPr/>
            </a:pPr>
            <a:r>
              <a:rPr lang="en-US" sz="1200" dirty="0" smtClean="0">
                <a:latin typeface="Bell MT"/>
                <a:cs typeface="Bell MT"/>
              </a:rPr>
              <a:t>Cluster</a:t>
            </a:r>
          </a:p>
          <a:p>
            <a:pPr marL="171450" indent="-171450">
              <a:buFont typeface="Wingdings" charset="2"/>
              <a:buChar char="ü"/>
              <a:defRPr/>
            </a:pPr>
            <a:r>
              <a:rPr lang="en-US" sz="1200" dirty="0" smtClean="0">
                <a:latin typeface="Bell MT"/>
                <a:cs typeface="Bell MT"/>
              </a:rPr>
              <a:t>Spread</a:t>
            </a:r>
          </a:p>
          <a:p>
            <a:pPr marL="171450" indent="-171450">
              <a:buFont typeface="Wingdings" charset="2"/>
              <a:buChar char="ü"/>
              <a:defRPr/>
            </a:pPr>
            <a:r>
              <a:rPr lang="en-US" sz="1200" dirty="0" smtClean="0">
                <a:latin typeface="Bell MT"/>
                <a:cs typeface="Bell MT"/>
              </a:rPr>
              <a:t>Density</a:t>
            </a:r>
          </a:p>
          <a:p>
            <a:pPr marL="171450" indent="-171450">
              <a:buFont typeface="Wingdings" charset="2"/>
              <a:buChar char="ü"/>
              <a:defRPr/>
            </a:pPr>
            <a:r>
              <a:rPr lang="en-US" sz="1200" dirty="0" smtClean="0">
                <a:latin typeface="Bell MT"/>
                <a:cs typeface="Bell MT"/>
              </a:rPr>
              <a:t>Densely</a:t>
            </a:r>
          </a:p>
          <a:p>
            <a:pPr marL="171450" indent="-171450">
              <a:buFont typeface="Wingdings" charset="2"/>
              <a:buChar char="ü"/>
              <a:defRPr/>
            </a:pPr>
            <a:r>
              <a:rPr lang="en-US" sz="1200" dirty="0" smtClean="0">
                <a:latin typeface="Bell MT"/>
                <a:cs typeface="Bell MT"/>
              </a:rPr>
              <a:t>Sparsely </a:t>
            </a:r>
          </a:p>
          <a:p>
            <a:pPr marL="171450" indent="-171450">
              <a:buFont typeface="Wingdings" charset="2"/>
              <a:buChar char="ü"/>
              <a:defRPr/>
            </a:pPr>
            <a:r>
              <a:rPr lang="en-US" sz="1200" dirty="0" smtClean="0">
                <a:latin typeface="Bell MT"/>
                <a:cs typeface="Bell MT"/>
              </a:rPr>
              <a:t>North</a:t>
            </a:r>
          </a:p>
          <a:p>
            <a:pPr marL="171450" indent="-171450">
              <a:buFont typeface="Wingdings" charset="2"/>
              <a:buChar char="ü"/>
              <a:defRPr/>
            </a:pPr>
            <a:r>
              <a:rPr lang="en-US" sz="1200" dirty="0" smtClean="0">
                <a:latin typeface="Bell MT"/>
                <a:cs typeface="Bell MT"/>
              </a:rPr>
              <a:t>South</a:t>
            </a:r>
          </a:p>
          <a:p>
            <a:pPr marL="171450" indent="-171450">
              <a:buFont typeface="Wingdings" charset="2"/>
              <a:buChar char="ü"/>
              <a:defRPr/>
            </a:pPr>
            <a:r>
              <a:rPr lang="en-US" sz="1200" dirty="0" smtClean="0">
                <a:latin typeface="Bell MT"/>
                <a:cs typeface="Bell MT"/>
              </a:rPr>
              <a:t>East</a:t>
            </a:r>
          </a:p>
          <a:p>
            <a:pPr marL="171450" indent="-171450">
              <a:buFont typeface="Wingdings" charset="2"/>
              <a:buChar char="ü"/>
              <a:defRPr/>
            </a:pPr>
            <a:r>
              <a:rPr lang="en-US" sz="1200" dirty="0" smtClean="0">
                <a:latin typeface="Bell MT"/>
                <a:cs typeface="Bell MT"/>
              </a:rPr>
              <a:t>West</a:t>
            </a:r>
          </a:p>
        </p:txBody>
      </p:sp>
      <p:grpSp>
        <p:nvGrpSpPr>
          <p:cNvPr id="24" name="Group 23"/>
          <p:cNvGrpSpPr/>
          <p:nvPr/>
        </p:nvGrpSpPr>
        <p:grpSpPr>
          <a:xfrm>
            <a:off x="116208" y="5195117"/>
            <a:ext cx="2040375" cy="1450390"/>
            <a:chOff x="1512353" y="5093301"/>
            <a:chExt cx="2370667" cy="1631549"/>
          </a:xfrm>
        </p:grpSpPr>
        <p:sp>
          <p:nvSpPr>
            <p:cNvPr id="25" name="Rounded Rectangle 24"/>
            <p:cNvSpPr/>
            <p:nvPr/>
          </p:nvSpPr>
          <p:spPr>
            <a:xfrm>
              <a:off x="1512353" y="5095017"/>
              <a:ext cx="2370667" cy="1629833"/>
            </a:xfrm>
            <a:prstGeom prst="roundRect">
              <a:avLst/>
            </a:prstGeom>
            <a:solidFill>
              <a:srgbClr val="BD06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6" name="TextBox 25"/>
            <p:cNvSpPr txBox="1"/>
            <p:nvPr/>
          </p:nvSpPr>
          <p:spPr>
            <a:xfrm>
              <a:off x="1512353" y="5093301"/>
              <a:ext cx="2351049" cy="1557986"/>
            </a:xfrm>
            <a:prstGeom prst="rect">
              <a:avLst/>
            </a:prstGeom>
            <a:noFill/>
          </p:spPr>
          <p:txBody>
            <a:bodyPr wrap="square" rtlCol="0">
              <a:spAutoFit/>
            </a:bodyPr>
            <a:lstStyle/>
            <a:p>
              <a:pPr algn="ctr"/>
              <a:r>
                <a:rPr lang="en-US" sz="1200" b="1" dirty="0" smtClean="0">
                  <a:solidFill>
                    <a:srgbClr val="FFFFFF"/>
                  </a:solidFill>
                  <a:latin typeface="Bell MT"/>
                  <a:cs typeface="Bell MT"/>
                </a:rPr>
                <a:t>Grades </a:t>
              </a:r>
              <a:r>
                <a:rPr lang="en-US" sz="1200" b="1" dirty="0" smtClean="0">
                  <a:solidFill>
                    <a:srgbClr val="FFFFFF"/>
                  </a:solidFill>
                  <a:latin typeface="Bell MT"/>
                  <a:cs typeface="Bell MT"/>
                </a:rPr>
                <a:t>Below C</a:t>
              </a:r>
              <a:endParaRPr lang="en-US" sz="1200" b="1" dirty="0" smtClean="0">
                <a:solidFill>
                  <a:srgbClr val="FFFFFF"/>
                </a:solidFill>
                <a:latin typeface="Bell MT"/>
                <a:cs typeface="Bell MT"/>
              </a:endParaRPr>
            </a:p>
            <a:p>
              <a:pPr algn="ctr"/>
              <a:r>
                <a:rPr lang="en-US" sz="1200" dirty="0" smtClean="0">
                  <a:solidFill>
                    <a:schemeClr val="bg1"/>
                  </a:solidFill>
                  <a:latin typeface="Bell MT"/>
                  <a:cs typeface="Bell MT"/>
                </a:rPr>
                <a:t>You can identify the areas where shell operates across the globe. You focus on the dense and spare clusters that can be found across the world. </a:t>
              </a:r>
              <a:endParaRPr lang="en-US" sz="1200" dirty="0">
                <a:solidFill>
                  <a:schemeClr val="bg1"/>
                </a:solidFill>
                <a:latin typeface="Bell MT"/>
                <a:cs typeface="Bell MT"/>
              </a:endParaRPr>
            </a:p>
          </p:txBody>
        </p:sp>
      </p:grpSp>
      <p:grpSp>
        <p:nvGrpSpPr>
          <p:cNvPr id="27" name="Group 26"/>
          <p:cNvGrpSpPr/>
          <p:nvPr/>
        </p:nvGrpSpPr>
        <p:grpSpPr>
          <a:xfrm>
            <a:off x="2265387" y="5161414"/>
            <a:ext cx="2057400" cy="1534390"/>
            <a:chOff x="3369733" y="4975635"/>
            <a:chExt cx="2370667" cy="1629833"/>
          </a:xfrm>
        </p:grpSpPr>
        <p:sp>
          <p:nvSpPr>
            <p:cNvPr id="28" name="Rounded Rectangle 27"/>
            <p:cNvSpPr/>
            <p:nvPr/>
          </p:nvSpPr>
          <p:spPr>
            <a:xfrm>
              <a:off x="3369733" y="4975635"/>
              <a:ext cx="2370667" cy="1629833"/>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9" name="TextBox 28"/>
            <p:cNvSpPr txBox="1"/>
            <p:nvPr/>
          </p:nvSpPr>
          <p:spPr>
            <a:xfrm>
              <a:off x="3369733" y="4975635"/>
              <a:ext cx="2370667" cy="1471145"/>
            </a:xfrm>
            <a:prstGeom prst="rect">
              <a:avLst/>
            </a:prstGeom>
            <a:noFill/>
          </p:spPr>
          <p:txBody>
            <a:bodyPr wrap="square" rtlCol="0">
              <a:spAutoFit/>
            </a:bodyPr>
            <a:lstStyle/>
            <a:p>
              <a:pPr algn="ctr"/>
              <a:r>
                <a:rPr lang="en-US" sz="1200" b="1" dirty="0" smtClean="0">
                  <a:solidFill>
                    <a:srgbClr val="FFFFFF"/>
                  </a:solidFill>
                  <a:latin typeface="Bell MT"/>
                  <a:cs typeface="Bell MT"/>
                </a:rPr>
                <a:t>Grades </a:t>
              </a:r>
              <a:r>
                <a:rPr lang="en-US" sz="1200" b="1" dirty="0" smtClean="0">
                  <a:solidFill>
                    <a:srgbClr val="FFFFFF"/>
                  </a:solidFill>
                  <a:latin typeface="Bell MT"/>
                  <a:cs typeface="Bell MT"/>
                </a:rPr>
                <a:t>B-C</a:t>
              </a:r>
              <a:endParaRPr lang="en-US" sz="1200" b="1" dirty="0" smtClean="0">
                <a:solidFill>
                  <a:srgbClr val="FFFFFF"/>
                </a:solidFill>
                <a:latin typeface="Bell MT"/>
                <a:cs typeface="Bell MT"/>
              </a:endParaRPr>
            </a:p>
            <a:p>
              <a:pPr algn="ctr"/>
              <a:r>
                <a:rPr lang="en-US" sz="1200" dirty="0" smtClean="0">
                  <a:solidFill>
                    <a:schemeClr val="bg1"/>
                  </a:solidFill>
                  <a:latin typeface="Bell MT"/>
                  <a:cs typeface="Bell MT"/>
                </a:rPr>
                <a:t>You can  use geographical skills to clearly describe the distribution of where shell operates across the world. You use the skill of direction to be specific. </a:t>
              </a:r>
              <a:endParaRPr lang="en-US" sz="1200" dirty="0">
                <a:solidFill>
                  <a:schemeClr val="bg1"/>
                </a:solidFill>
                <a:latin typeface="Bell MT"/>
                <a:cs typeface="Bell MT"/>
              </a:endParaRPr>
            </a:p>
          </p:txBody>
        </p:sp>
      </p:grpSp>
      <p:grpSp>
        <p:nvGrpSpPr>
          <p:cNvPr id="30" name="Group 29"/>
          <p:cNvGrpSpPr/>
          <p:nvPr/>
        </p:nvGrpSpPr>
        <p:grpSpPr>
          <a:xfrm>
            <a:off x="4432327" y="5195118"/>
            <a:ext cx="2067983" cy="1450390"/>
            <a:chOff x="6544733" y="5079999"/>
            <a:chExt cx="2370667" cy="1629834"/>
          </a:xfrm>
        </p:grpSpPr>
        <p:sp>
          <p:nvSpPr>
            <p:cNvPr id="31" name="Rounded Rectangle 30"/>
            <p:cNvSpPr/>
            <p:nvPr/>
          </p:nvSpPr>
          <p:spPr>
            <a:xfrm>
              <a:off x="6544733" y="5080000"/>
              <a:ext cx="2370667" cy="1629833"/>
            </a:xfrm>
            <a:prstGeom prst="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2" name="TextBox 31"/>
            <p:cNvSpPr txBox="1"/>
            <p:nvPr/>
          </p:nvSpPr>
          <p:spPr>
            <a:xfrm>
              <a:off x="6544734" y="5079999"/>
              <a:ext cx="2370666" cy="1556348"/>
            </a:xfrm>
            <a:prstGeom prst="rect">
              <a:avLst/>
            </a:prstGeom>
            <a:noFill/>
          </p:spPr>
          <p:txBody>
            <a:bodyPr wrap="square" rtlCol="0">
              <a:spAutoFit/>
            </a:bodyPr>
            <a:lstStyle/>
            <a:p>
              <a:pPr algn="ctr"/>
              <a:r>
                <a:rPr lang="en-US" sz="1200" b="1" dirty="0" smtClean="0">
                  <a:solidFill>
                    <a:srgbClr val="FFFFFF"/>
                  </a:solidFill>
                  <a:latin typeface="Bell MT"/>
                  <a:cs typeface="Bell MT"/>
                </a:rPr>
                <a:t>Grades </a:t>
              </a:r>
              <a:r>
                <a:rPr lang="en-US" sz="1200" b="1" dirty="0" smtClean="0">
                  <a:solidFill>
                    <a:srgbClr val="FFFFFF"/>
                  </a:solidFill>
                  <a:latin typeface="Bell MT"/>
                  <a:cs typeface="Bell MT"/>
                </a:rPr>
                <a:t>A-A*</a:t>
              </a:r>
              <a:endParaRPr lang="en-US" sz="1200" b="1" dirty="0" smtClean="0">
                <a:solidFill>
                  <a:srgbClr val="FFFFFF"/>
                </a:solidFill>
                <a:latin typeface="Bell MT"/>
                <a:cs typeface="Bell MT"/>
              </a:endParaRPr>
            </a:p>
            <a:p>
              <a:pPr algn="ctr"/>
              <a:r>
                <a:rPr lang="en-US" sz="1200" dirty="0" smtClean="0">
                  <a:solidFill>
                    <a:schemeClr val="bg1"/>
                  </a:solidFill>
                  <a:latin typeface="Bell MT"/>
                  <a:cs typeface="Bell MT"/>
                </a:rPr>
                <a:t>You can link your description to development, such as referring to countries at different stages of development and or the north south divide line. </a:t>
              </a:r>
              <a:endParaRPr lang="en-US" sz="1200" dirty="0">
                <a:solidFill>
                  <a:schemeClr val="bg1"/>
                </a:solidFill>
                <a:latin typeface="Bell MT"/>
                <a:cs typeface="Bell MT"/>
              </a:endParaRPr>
            </a:p>
          </p:txBody>
        </p:sp>
      </p:grpSp>
      <p:sp>
        <p:nvSpPr>
          <p:cNvPr id="33" name="Rounded Rectangle 32"/>
          <p:cNvSpPr/>
          <p:nvPr/>
        </p:nvSpPr>
        <p:spPr>
          <a:xfrm>
            <a:off x="240256" y="4640840"/>
            <a:ext cx="6260054" cy="403877"/>
          </a:xfrm>
          <a:prstGeom prst="roundRect">
            <a:avLst/>
          </a:prstGeom>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Bell MT"/>
                <a:cs typeface="Bell MT"/>
              </a:rPr>
              <a:t>CLOCC your description to ensure that you include all the geographical aspects to the distribution. </a:t>
            </a:r>
            <a:endParaRPr lang="en-US" sz="1400" dirty="0">
              <a:solidFill>
                <a:srgbClr val="000000"/>
              </a:solidFill>
              <a:latin typeface="Bell MT"/>
              <a:cs typeface="Bell MT"/>
            </a:endParaRPr>
          </a:p>
        </p:txBody>
      </p:sp>
    </p:spTree>
    <p:extLst>
      <p:ext uri="{BB962C8B-B14F-4D97-AF65-F5344CB8AC3E}">
        <p14:creationId xmlns:p14="http://schemas.microsoft.com/office/powerpoint/2010/main" val="27665330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l="22513" t="8180" b="4498"/>
          <a:stretch/>
        </p:blipFill>
        <p:spPr bwMode="auto">
          <a:xfrm>
            <a:off x="240256" y="1052657"/>
            <a:ext cx="5411462" cy="3512670"/>
          </a:xfrm>
          <a:prstGeom prst="rect">
            <a:avLst/>
          </a:prstGeom>
          <a:noFill/>
          <a:ln>
            <a:noFill/>
          </a:ln>
        </p:spPr>
      </p:pic>
      <p:sp>
        <p:nvSpPr>
          <p:cNvPr id="5" name="Rectangle 4"/>
          <p:cNvSpPr/>
          <p:nvPr/>
        </p:nvSpPr>
        <p:spPr>
          <a:xfrm>
            <a:off x="0" y="20743"/>
            <a:ext cx="9144000" cy="461665"/>
          </a:xfrm>
          <a:prstGeom prst="rect">
            <a:avLst/>
          </a:prstGeom>
          <a:noFill/>
        </p:spPr>
        <p:txBody>
          <a:bodyPr wrap="square">
            <a:spAutoFit/>
          </a:bodyPr>
          <a:lstStyle/>
          <a:p>
            <a:pPr algn="ctr">
              <a:defRPr/>
            </a:pPr>
            <a:r>
              <a:rPr lang="en-GB" sz="24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What is the distribution of shell globally and in Nigeria?</a:t>
            </a:r>
            <a:endPar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sp>
        <p:nvSpPr>
          <p:cNvPr id="6" name="Rounded Rectangle 5"/>
          <p:cNvSpPr/>
          <p:nvPr/>
        </p:nvSpPr>
        <p:spPr>
          <a:xfrm>
            <a:off x="1372887" y="1086983"/>
            <a:ext cx="3375014" cy="297489"/>
          </a:xfrm>
          <a:prstGeom prst="roundRect">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Bell MT"/>
                <a:cs typeface="Bell MT"/>
              </a:rPr>
              <a:t>Figure 2- Countries that shell operates in</a:t>
            </a:r>
            <a:endParaRPr lang="en-US" sz="1400" dirty="0">
              <a:solidFill>
                <a:srgbClr val="000000"/>
              </a:solidFill>
              <a:latin typeface="Bell MT"/>
              <a:cs typeface="Bell MT"/>
            </a:endParaRPr>
          </a:p>
        </p:txBody>
      </p:sp>
      <p:pic>
        <p:nvPicPr>
          <p:cNvPr id="15" name="Picture 14"/>
          <p:cNvPicPr>
            <a:picLocks noChangeAspect="1"/>
          </p:cNvPicPr>
          <p:nvPr/>
        </p:nvPicPr>
        <p:blipFill>
          <a:blip r:embed="rId3"/>
          <a:stretch>
            <a:fillRect/>
          </a:stretch>
        </p:blipFill>
        <p:spPr>
          <a:xfrm>
            <a:off x="8026626" y="2169533"/>
            <a:ext cx="425999" cy="402883"/>
          </a:xfrm>
          <a:prstGeom prst="rect">
            <a:avLst/>
          </a:prstGeom>
          <a:ln>
            <a:solidFill>
              <a:srgbClr val="DB0019"/>
            </a:solidFill>
          </a:ln>
        </p:spPr>
      </p:pic>
      <p:grpSp>
        <p:nvGrpSpPr>
          <p:cNvPr id="2" name="Group 1"/>
          <p:cNvGrpSpPr/>
          <p:nvPr/>
        </p:nvGrpSpPr>
        <p:grpSpPr>
          <a:xfrm>
            <a:off x="5834999" y="1400024"/>
            <a:ext cx="3055970" cy="2873225"/>
            <a:chOff x="5834999" y="824990"/>
            <a:chExt cx="3055970" cy="2873225"/>
          </a:xfrm>
        </p:grpSpPr>
        <p:pic>
          <p:nvPicPr>
            <p:cNvPr id="8" name="Picture 2" descr="Image result for blank clock f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4999" y="824990"/>
              <a:ext cx="3055970" cy="2873225"/>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pic>
        <p:sp>
          <p:nvSpPr>
            <p:cNvPr id="9" name="Rectangle 8"/>
            <p:cNvSpPr/>
            <p:nvPr/>
          </p:nvSpPr>
          <p:spPr>
            <a:xfrm>
              <a:off x="6885231" y="1052657"/>
              <a:ext cx="897628" cy="27571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ct val="110000"/>
                </a:lnSpc>
              </a:pPr>
              <a:r>
                <a:rPr lang="en-GB" sz="1100" b="1" u="sng" dirty="0"/>
                <a:t>C</a:t>
              </a:r>
              <a:r>
                <a:rPr lang="en-GB" sz="1100" dirty="0"/>
                <a:t>ontinent</a:t>
              </a:r>
            </a:p>
          </p:txBody>
        </p:sp>
        <p:sp>
          <p:nvSpPr>
            <p:cNvPr id="10" name="Rectangle 9"/>
            <p:cNvSpPr/>
            <p:nvPr/>
          </p:nvSpPr>
          <p:spPr>
            <a:xfrm>
              <a:off x="7539757" y="1840356"/>
              <a:ext cx="1115705" cy="27571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10000"/>
                </a:lnSpc>
              </a:pPr>
              <a:r>
                <a:rPr lang="en-GB" sz="1100" b="1" u="sng" dirty="0"/>
                <a:t>L</a:t>
              </a:r>
              <a:r>
                <a:rPr lang="en-GB" sz="1100" dirty="0"/>
                <a:t>ines of latitude</a:t>
              </a:r>
            </a:p>
          </p:txBody>
        </p:sp>
        <p:sp>
          <p:nvSpPr>
            <p:cNvPr id="11" name="Rectangle 10"/>
            <p:cNvSpPr/>
            <p:nvPr/>
          </p:nvSpPr>
          <p:spPr>
            <a:xfrm>
              <a:off x="7445791" y="2659782"/>
              <a:ext cx="1115705" cy="27571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lnSpc>
                  <a:spcPct val="110000"/>
                </a:lnSpc>
              </a:pPr>
              <a:r>
                <a:rPr lang="en-GB" sz="1100" b="1" u="sng" dirty="0"/>
                <a:t>O</a:t>
              </a:r>
              <a:r>
                <a:rPr lang="en-GB" sz="1100" dirty="0"/>
                <a:t>ceans &amp; Seas</a:t>
              </a:r>
            </a:p>
          </p:txBody>
        </p:sp>
        <p:sp>
          <p:nvSpPr>
            <p:cNvPr id="12" name="Rectangle 11"/>
            <p:cNvSpPr/>
            <p:nvPr/>
          </p:nvSpPr>
          <p:spPr>
            <a:xfrm>
              <a:off x="6111203" y="2659782"/>
              <a:ext cx="1045251" cy="27571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lnSpc>
                  <a:spcPct val="110000"/>
                </a:lnSpc>
              </a:pPr>
              <a:r>
                <a:rPr lang="en-GB" sz="1100" b="1" u="sng" dirty="0"/>
                <a:t>C</a:t>
              </a:r>
              <a:r>
                <a:rPr lang="en-GB" sz="1100" dirty="0"/>
                <a:t>ountry</a:t>
              </a:r>
              <a:endParaRPr lang="en-GB" sz="1100" b="1" u="sng" dirty="0"/>
            </a:p>
          </p:txBody>
        </p:sp>
        <p:sp>
          <p:nvSpPr>
            <p:cNvPr id="13" name="Rectangle 12"/>
            <p:cNvSpPr/>
            <p:nvPr/>
          </p:nvSpPr>
          <p:spPr>
            <a:xfrm>
              <a:off x="6076881" y="1840356"/>
              <a:ext cx="1191125" cy="27571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110000"/>
                </a:lnSpc>
              </a:pPr>
              <a:r>
                <a:rPr lang="en-GB" sz="1100" b="1" u="sng" dirty="0"/>
                <a:t>C</a:t>
              </a:r>
              <a:r>
                <a:rPr lang="en-GB" sz="1100" dirty="0"/>
                <a:t>ompass Rose</a:t>
              </a:r>
              <a:endParaRPr lang="en-GB" sz="1100" b="1" u="sng" dirty="0"/>
            </a:p>
          </p:txBody>
        </p:sp>
        <p:pic>
          <p:nvPicPr>
            <p:cNvPr id="14" name="Picture 2" descr="Image result for continen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963949" y="1400024"/>
              <a:ext cx="694888" cy="352632"/>
            </a:xfrm>
            <a:prstGeom prst="rect">
              <a:avLst/>
            </a:prstGeom>
            <a:noFill/>
            <a:ln>
              <a:solidFill>
                <a:schemeClr val="accent6">
                  <a:lumMod val="75000"/>
                </a:schemeClr>
              </a:solidFill>
            </a:ln>
            <a:extLst>
              <a:ext uri="{909E8E84-426E-40dd-AFC4-6F175D3DCCD1}">
                <a14:hiddenFill xmlns="" xmlns:a14="http://schemas.microsoft.com/office/drawing/2010/main">
                  <a:solidFill>
                    <a:srgbClr val="FFFFFF"/>
                  </a:solidFill>
                </a14:hiddenFill>
              </a:ext>
            </a:extLst>
          </p:spPr>
        </p:pic>
        <p:pic>
          <p:nvPicPr>
            <p:cNvPr id="16" name="Picture 15"/>
            <p:cNvPicPr>
              <a:picLocks noChangeAspect="1"/>
            </p:cNvPicPr>
            <p:nvPr/>
          </p:nvPicPr>
          <p:blipFill>
            <a:blip r:embed="rId6"/>
            <a:stretch>
              <a:fillRect/>
            </a:stretch>
          </p:blipFill>
          <p:spPr>
            <a:xfrm>
              <a:off x="7468107" y="3002910"/>
              <a:ext cx="629503" cy="363657"/>
            </a:xfrm>
            <a:prstGeom prst="rect">
              <a:avLst/>
            </a:prstGeom>
            <a:ln>
              <a:solidFill>
                <a:schemeClr val="tx2">
                  <a:lumMod val="40000"/>
                  <a:lumOff val="60000"/>
                </a:schemeClr>
              </a:solidFill>
            </a:ln>
          </p:spPr>
        </p:pic>
        <p:pic>
          <p:nvPicPr>
            <p:cNvPr id="17" name="Picture 16"/>
            <p:cNvPicPr>
              <a:picLocks noChangeAspect="1"/>
            </p:cNvPicPr>
            <p:nvPr/>
          </p:nvPicPr>
          <p:blipFill>
            <a:blip r:embed="rId7"/>
            <a:stretch>
              <a:fillRect/>
            </a:stretch>
          </p:blipFill>
          <p:spPr>
            <a:xfrm>
              <a:off x="6756529" y="3002910"/>
              <a:ext cx="322698" cy="389463"/>
            </a:xfrm>
            <a:prstGeom prst="rect">
              <a:avLst/>
            </a:prstGeom>
            <a:ln>
              <a:solidFill>
                <a:schemeClr val="accent4">
                  <a:lumMod val="75000"/>
                </a:schemeClr>
              </a:solidFill>
            </a:ln>
          </p:spPr>
        </p:pic>
        <p:pic>
          <p:nvPicPr>
            <p:cNvPr id="18" name="Picture 4" descr="Image result for compass poin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5969" y="2169533"/>
              <a:ext cx="380969" cy="402883"/>
            </a:xfrm>
            <a:prstGeom prst="rect">
              <a:avLst/>
            </a:prstGeom>
            <a:noFill/>
            <a:ln>
              <a:solidFill>
                <a:srgbClr val="008000"/>
              </a:solidFill>
            </a:ln>
            <a:extLst>
              <a:ext uri="{909E8E84-426E-40dd-AFC4-6F175D3DCCD1}">
                <a14:hiddenFill xmlns="" xmlns:a14="http://schemas.microsoft.com/office/drawing/2010/main">
                  <a:solidFill>
                    <a:srgbClr val="FFFFFF"/>
                  </a:solidFill>
                </a14:hiddenFill>
              </a:ext>
            </a:extLst>
          </p:spPr>
        </p:pic>
      </p:grpSp>
      <p:sp>
        <p:nvSpPr>
          <p:cNvPr id="19" name="Rounded Rectangle 18"/>
          <p:cNvSpPr/>
          <p:nvPr/>
        </p:nvSpPr>
        <p:spPr>
          <a:xfrm>
            <a:off x="600050" y="519381"/>
            <a:ext cx="5051667" cy="403877"/>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Bell MT"/>
                <a:cs typeface="Bell MT"/>
              </a:rPr>
              <a:t>Describe the distribution of where shell operates shown in figure 2. (4 marks)</a:t>
            </a:r>
            <a:endParaRPr lang="en-US" sz="1400" dirty="0">
              <a:solidFill>
                <a:srgbClr val="000000"/>
              </a:solidFill>
              <a:latin typeface="Bell MT"/>
              <a:cs typeface="Bell MT"/>
            </a:endParaRPr>
          </a:p>
        </p:txBody>
      </p:sp>
      <p:pic>
        <p:nvPicPr>
          <p:cNvPr id="20" name="Picture 19"/>
          <p:cNvPicPr/>
          <p:nvPr/>
        </p:nvPicPr>
        <p:blipFill>
          <a:blip r:embed="rId9">
            <a:extLst>
              <a:ext uri="{28A0092B-C50C-407E-A947-70E740481C1C}">
                <a14:useLocalDpi xmlns:a14="http://schemas.microsoft.com/office/drawing/2010/main" val="0"/>
              </a:ext>
            </a:extLst>
          </a:blip>
          <a:srcRect/>
          <a:stretch>
            <a:fillRect/>
          </a:stretch>
        </p:blipFill>
        <p:spPr bwMode="auto">
          <a:xfrm flipH="1">
            <a:off x="240256" y="352787"/>
            <a:ext cx="586483" cy="666806"/>
          </a:xfrm>
          <a:prstGeom prst="rect">
            <a:avLst/>
          </a:prstGeom>
          <a:noFill/>
          <a:ln>
            <a:noFill/>
          </a:ln>
        </p:spPr>
      </p:pic>
      <p:sp>
        <p:nvSpPr>
          <p:cNvPr id="34" name="TextBox 33"/>
          <p:cNvSpPr txBox="1"/>
          <p:nvPr/>
        </p:nvSpPr>
        <p:spPr>
          <a:xfrm>
            <a:off x="105833" y="4511132"/>
            <a:ext cx="8932030" cy="2308324"/>
          </a:xfrm>
          <a:prstGeom prst="rect">
            <a:avLst/>
          </a:prstGeom>
          <a:noFill/>
        </p:spPr>
        <p:txBody>
          <a:bodyPr wrap="square" rtlCol="0">
            <a:spAutoFit/>
          </a:bodyPr>
          <a:lstStyle/>
          <a:p>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dirty="0"/>
          </a:p>
        </p:txBody>
      </p:sp>
    </p:spTree>
    <p:extLst>
      <p:ext uri="{BB962C8B-B14F-4D97-AF65-F5344CB8AC3E}">
        <p14:creationId xmlns:p14="http://schemas.microsoft.com/office/powerpoint/2010/main" val="34523672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What are the advantages and disadvantages of TNCs?</a:t>
            </a:r>
            <a:br>
              <a:rPr lang="en-GB"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b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latin typeface="Bell MT" charset="0"/>
                <a:ea typeface="Bell MT" charset="0"/>
                <a:cs typeface="Bell MT" charset="0"/>
              </a:rPr>
              <a:t>Key terms:</a:t>
            </a:r>
          </a:p>
          <a:p>
            <a:r>
              <a:rPr lang="en-US" sz="2400" b="1" dirty="0">
                <a:solidFill>
                  <a:srgbClr val="0070C0"/>
                </a:solidFill>
                <a:latin typeface="Bell MT" charset="0"/>
                <a:ea typeface="Bell MT" charset="0"/>
                <a:cs typeface="Bell MT" charset="0"/>
              </a:rPr>
              <a:t>Multiplier Effect</a:t>
            </a:r>
            <a:r>
              <a:rPr lang="en-US" sz="2400" dirty="0">
                <a:solidFill>
                  <a:srgbClr val="0070C0"/>
                </a:solidFill>
                <a:latin typeface="Bell MT" charset="0"/>
                <a:ea typeface="Bell MT" charset="0"/>
                <a:cs typeface="Bell MT" charset="0"/>
              </a:rPr>
              <a:t>: </a:t>
            </a:r>
            <a:r>
              <a:rPr lang="en-US" sz="2400" dirty="0">
                <a:latin typeface="Bell MT" charset="0"/>
                <a:ea typeface="Bell MT" charset="0"/>
                <a:cs typeface="Bell MT" charset="0"/>
              </a:rPr>
              <a:t>the 'snowballing' of economic activity. e.g. If new jobs are created, people who take them have money to spend in the shops, which means that more shop workers are needed. The shop workers pay their taxes and spend their new-found money, creating yet more jobs in industries as diverse as transport and education</a:t>
            </a:r>
            <a:r>
              <a:rPr lang="en-US" sz="2400" dirty="0" smtClean="0">
                <a:latin typeface="Bell MT" charset="0"/>
                <a:ea typeface="Bell MT" charset="0"/>
                <a:cs typeface="Bell MT" charset="0"/>
              </a:rPr>
              <a:t>.</a:t>
            </a:r>
          </a:p>
          <a:p>
            <a:endParaRPr lang="en-US" sz="2400" dirty="0" smtClean="0">
              <a:latin typeface="Bell MT" charset="0"/>
              <a:ea typeface="Bell MT" charset="0"/>
              <a:cs typeface="Bell MT" charset="0"/>
            </a:endParaRPr>
          </a:p>
          <a:p>
            <a:r>
              <a:rPr lang="en-US" sz="2400" b="1" dirty="0" smtClean="0">
                <a:solidFill>
                  <a:srgbClr val="0070C0"/>
                </a:solidFill>
                <a:latin typeface="Bell MT" charset="0"/>
                <a:ea typeface="Bell MT" charset="0"/>
                <a:cs typeface="Bell MT" charset="0"/>
              </a:rPr>
              <a:t>Economic leakage: </a:t>
            </a:r>
            <a:r>
              <a:rPr lang="en-US" sz="2400" dirty="0" smtClean="0">
                <a:latin typeface="Bell MT" charset="0"/>
                <a:ea typeface="Bell MT" charset="0"/>
                <a:cs typeface="Bell MT" charset="0"/>
              </a:rPr>
              <a:t>The </a:t>
            </a:r>
            <a:r>
              <a:rPr lang="en-US" sz="2400" dirty="0">
                <a:latin typeface="Bell MT" charset="0"/>
                <a:ea typeface="Bell MT" charset="0"/>
                <a:cs typeface="Bell MT" charset="0"/>
              </a:rPr>
              <a:t>way in which revenue generated by tourism is lost to other countries' </a:t>
            </a:r>
            <a:r>
              <a:rPr lang="en-US" sz="2400" b="1" dirty="0">
                <a:latin typeface="Bell MT" charset="0"/>
                <a:ea typeface="Bell MT" charset="0"/>
                <a:cs typeface="Bell MT" charset="0"/>
              </a:rPr>
              <a:t>economies</a:t>
            </a:r>
            <a:r>
              <a:rPr lang="en-US" sz="2400" dirty="0">
                <a:latin typeface="Bell MT" charset="0"/>
                <a:ea typeface="Bell MT" charset="0"/>
                <a:cs typeface="Bell MT" charset="0"/>
              </a:rPr>
              <a:t>.</a:t>
            </a:r>
            <a:endParaRPr lang="en-US" sz="2400" dirty="0">
              <a:latin typeface="Bell MT" charset="0"/>
              <a:ea typeface="Bell MT" charset="0"/>
              <a:cs typeface="Bell MT" charset="0"/>
            </a:endParaRPr>
          </a:p>
        </p:txBody>
      </p:sp>
    </p:spTree>
    <p:extLst>
      <p:ext uri="{BB962C8B-B14F-4D97-AF65-F5344CB8AC3E}">
        <p14:creationId xmlns:p14="http://schemas.microsoft.com/office/powerpoint/2010/main" val="85361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66920636"/>
              </p:ext>
            </p:extLst>
          </p:nvPr>
        </p:nvGraphicFramePr>
        <p:xfrm>
          <a:off x="183191" y="1126466"/>
          <a:ext cx="6547810" cy="3978958"/>
        </p:xfrm>
        <a:graphic>
          <a:graphicData uri="http://schemas.openxmlformats.org/drawingml/2006/table">
            <a:tbl>
              <a:tblPr firstRow="1" firstCol="1" lastRow="1" lastCol="1" bandRow="1" bandCol="1">
                <a:tableStyleId>{5940675A-B579-460E-94D1-54222C63F5DA}</a:tableStyleId>
              </a:tblPr>
              <a:tblGrid>
                <a:gridCol w="263414">
                  <a:extLst>
                    <a:ext uri="{9D8B030D-6E8A-4147-A177-3AD203B41FA5}">
                      <a16:colId xmlns:a16="http://schemas.microsoft.com/office/drawing/2014/main" xmlns="" val="3380589125"/>
                    </a:ext>
                  </a:extLst>
                </a:gridCol>
                <a:gridCol w="2913155">
                  <a:extLst>
                    <a:ext uri="{9D8B030D-6E8A-4147-A177-3AD203B41FA5}">
                      <a16:colId xmlns:a16="http://schemas.microsoft.com/office/drawing/2014/main" xmlns="" val="292048885"/>
                    </a:ext>
                  </a:extLst>
                </a:gridCol>
                <a:gridCol w="284210">
                  <a:extLst>
                    <a:ext uri="{9D8B030D-6E8A-4147-A177-3AD203B41FA5}">
                      <a16:colId xmlns:a16="http://schemas.microsoft.com/office/drawing/2014/main" xmlns="" val="320884239"/>
                    </a:ext>
                  </a:extLst>
                </a:gridCol>
                <a:gridCol w="3087031">
                  <a:extLst>
                    <a:ext uri="{9D8B030D-6E8A-4147-A177-3AD203B41FA5}">
                      <a16:colId xmlns:a16="http://schemas.microsoft.com/office/drawing/2014/main" xmlns="" val="1238878932"/>
                    </a:ext>
                  </a:extLst>
                </a:gridCol>
              </a:tblGrid>
              <a:tr h="443774">
                <a:tc>
                  <a:txBody>
                    <a:bodyPr/>
                    <a:lstStyle/>
                    <a:p>
                      <a:pPr algn="just">
                        <a:spcAft>
                          <a:spcPts val="0"/>
                        </a:spcAft>
                      </a:pPr>
                      <a:r>
                        <a:rPr lang="en-GB" sz="1050" dirty="0" smtClean="0">
                          <a:effectLst/>
                          <a:latin typeface="Bell MT"/>
                          <a:cs typeface="Bell MT"/>
                        </a:rPr>
                        <a:t>A.</a:t>
                      </a:r>
                      <a:endParaRPr lang="en-GB" sz="1100"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cs typeface="Bell MT"/>
                        </a:rPr>
                        <a:t>Large companies provide employment</a:t>
                      </a:r>
                      <a:r>
                        <a:rPr lang="en-GB" sz="1100" baseline="0" dirty="0" smtClean="0">
                          <a:effectLst/>
                          <a:latin typeface="Bell MT"/>
                          <a:cs typeface="Bell MT"/>
                        </a:rPr>
                        <a:t> and training of skills. </a:t>
                      </a:r>
                      <a:endParaRPr lang="en-GB" sz="1100"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a:effectLst/>
                          <a:latin typeface="Bell MT"/>
                          <a:cs typeface="Bell MT"/>
                        </a:rPr>
                        <a:t>E.</a:t>
                      </a:r>
                      <a:endParaRPr lang="en-GB" sz="110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cs typeface="Bell MT"/>
                        </a:rPr>
                        <a:t>Modern</a:t>
                      </a:r>
                      <a:r>
                        <a:rPr lang="en-GB" sz="1100" baseline="0" dirty="0" smtClean="0">
                          <a:effectLst/>
                          <a:latin typeface="Bell MT"/>
                          <a:cs typeface="Bell MT"/>
                        </a:rPr>
                        <a:t> technology is introduced and funded by the TNCs. </a:t>
                      </a:r>
                      <a:endParaRPr lang="en-GB" sz="1100" dirty="0">
                        <a:effectLst/>
                        <a:latin typeface="Bell MT"/>
                        <a:ea typeface="Times New Roman" panose="02020603050405020304" pitchFamily="18" charset="0"/>
                        <a:cs typeface="Bell MT"/>
                      </a:endParaRPr>
                    </a:p>
                  </a:txBody>
                  <a:tcPr marL="68495" marR="68495" marT="0" marB="0" anchor="ctr"/>
                </a:tc>
                <a:extLst>
                  <a:ext uri="{0D108BD9-81ED-4DB2-BD59-A6C34878D82A}">
                    <a16:rowId xmlns:a16="http://schemas.microsoft.com/office/drawing/2014/main" xmlns="" val="3453766751"/>
                  </a:ext>
                </a:extLst>
              </a:tr>
              <a:tr h="482288">
                <a:tc>
                  <a:txBody>
                    <a:bodyPr/>
                    <a:lstStyle/>
                    <a:p>
                      <a:pPr algn="just">
                        <a:spcAft>
                          <a:spcPts val="0"/>
                        </a:spcAft>
                      </a:pPr>
                      <a:r>
                        <a:rPr lang="en-GB" sz="1050">
                          <a:effectLst/>
                          <a:latin typeface="Bell MT"/>
                          <a:cs typeface="Bell MT"/>
                        </a:rPr>
                        <a:t>B.</a:t>
                      </a:r>
                      <a:endParaRPr lang="en-GB" sz="110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cs typeface="Bell MT"/>
                        </a:rPr>
                        <a:t>TNCs can exploit</a:t>
                      </a:r>
                      <a:r>
                        <a:rPr lang="en-GB" sz="1100" baseline="0" dirty="0" smtClean="0">
                          <a:effectLst/>
                          <a:latin typeface="Bell MT"/>
                          <a:cs typeface="Bell MT"/>
                        </a:rPr>
                        <a:t> the low wage economy and avoid paying local taxes. </a:t>
                      </a:r>
                      <a:endParaRPr lang="en-GB" sz="1100"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a:effectLst/>
                          <a:latin typeface="Bell MT"/>
                          <a:cs typeface="Bell MT"/>
                        </a:rPr>
                        <a:t>F.</a:t>
                      </a:r>
                      <a:endParaRPr lang="en-GB" sz="110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ea typeface="Times New Roman" panose="02020603050405020304" pitchFamily="18" charset="0"/>
                          <a:cs typeface="Bell MT"/>
                        </a:rPr>
                        <a:t>Local</a:t>
                      </a:r>
                      <a:r>
                        <a:rPr lang="en-GB" sz="1100" baseline="0" dirty="0" smtClean="0">
                          <a:effectLst/>
                          <a:latin typeface="Bell MT"/>
                          <a:ea typeface="Times New Roman" panose="02020603050405020304" pitchFamily="18" charset="0"/>
                          <a:cs typeface="Bell MT"/>
                        </a:rPr>
                        <a:t> companies may benefit by supplying the TNCs. </a:t>
                      </a:r>
                      <a:endParaRPr lang="en-GB" sz="1100" dirty="0">
                        <a:effectLst/>
                        <a:latin typeface="Bell MT"/>
                        <a:ea typeface="Times New Roman" panose="02020603050405020304" pitchFamily="18" charset="0"/>
                        <a:cs typeface="Bell MT"/>
                      </a:endParaRPr>
                    </a:p>
                  </a:txBody>
                  <a:tcPr marL="68495" marR="68495" marT="0" marB="0" anchor="ctr"/>
                </a:tc>
                <a:extLst>
                  <a:ext uri="{0D108BD9-81ED-4DB2-BD59-A6C34878D82A}">
                    <a16:rowId xmlns:a16="http://schemas.microsoft.com/office/drawing/2014/main" xmlns="" val="2713211032"/>
                  </a:ext>
                </a:extLst>
              </a:tr>
              <a:tr h="617708">
                <a:tc>
                  <a:txBody>
                    <a:bodyPr/>
                    <a:lstStyle/>
                    <a:p>
                      <a:pPr algn="just">
                        <a:spcAft>
                          <a:spcPts val="0"/>
                        </a:spcAft>
                      </a:pPr>
                      <a:r>
                        <a:rPr lang="en-GB" sz="1050">
                          <a:effectLst/>
                          <a:latin typeface="Bell MT"/>
                          <a:cs typeface="Bell MT"/>
                        </a:rPr>
                        <a:t>C.</a:t>
                      </a:r>
                      <a:endParaRPr lang="en-GB" sz="110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cs typeface="Bell MT"/>
                        </a:rPr>
                        <a:t>Working conditions may</a:t>
                      </a:r>
                      <a:r>
                        <a:rPr lang="en-GB" sz="1100" baseline="0" dirty="0" smtClean="0">
                          <a:effectLst/>
                          <a:latin typeface="Bell MT"/>
                          <a:cs typeface="Bell MT"/>
                        </a:rPr>
                        <a:t> be poor with fewer rules and regulations than exist in richer countries. </a:t>
                      </a:r>
                      <a:endParaRPr lang="en-GB" sz="1100"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a:effectLst/>
                          <a:latin typeface="Bell MT"/>
                          <a:cs typeface="Bell MT"/>
                        </a:rPr>
                        <a:t>G.</a:t>
                      </a:r>
                      <a:endParaRPr lang="en-GB" sz="1100"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cs typeface="Bell MT"/>
                        </a:rPr>
                        <a:t>Environmental damage may be caused</a:t>
                      </a:r>
                      <a:r>
                        <a:rPr lang="en-GB" sz="1100" baseline="0" dirty="0" smtClean="0">
                          <a:effectLst/>
                          <a:latin typeface="Bell MT"/>
                          <a:cs typeface="Bell MT"/>
                        </a:rPr>
                        <a:t> as it is easier for the TNCs to dump waste in LICs/NEEs. </a:t>
                      </a:r>
                      <a:endParaRPr lang="en-GB" sz="1100" dirty="0">
                        <a:effectLst/>
                        <a:latin typeface="Bell MT"/>
                        <a:ea typeface="Times New Roman" panose="02020603050405020304" pitchFamily="18" charset="0"/>
                        <a:cs typeface="Bell MT"/>
                      </a:endParaRPr>
                    </a:p>
                  </a:txBody>
                  <a:tcPr marL="68495" marR="68495" marT="0" marB="0" anchor="ctr"/>
                </a:tc>
                <a:extLst>
                  <a:ext uri="{0D108BD9-81ED-4DB2-BD59-A6C34878D82A}">
                    <a16:rowId xmlns:a16="http://schemas.microsoft.com/office/drawing/2014/main" xmlns="" val="3697621633"/>
                  </a:ext>
                </a:extLst>
              </a:tr>
              <a:tr h="625943">
                <a:tc>
                  <a:txBody>
                    <a:bodyPr/>
                    <a:lstStyle/>
                    <a:p>
                      <a:pPr algn="just">
                        <a:spcAft>
                          <a:spcPts val="0"/>
                        </a:spcAft>
                      </a:pPr>
                      <a:r>
                        <a:rPr lang="en-GB" sz="1050">
                          <a:effectLst/>
                          <a:latin typeface="Bell MT"/>
                          <a:cs typeface="Bell MT"/>
                        </a:rPr>
                        <a:t>D.</a:t>
                      </a:r>
                      <a:endParaRPr lang="en-GB" sz="110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ea typeface="Times New Roman" panose="02020603050405020304" pitchFamily="18" charset="0"/>
                          <a:cs typeface="Bell MT"/>
                        </a:rPr>
                        <a:t>Most</a:t>
                      </a:r>
                      <a:r>
                        <a:rPr lang="en-GB" sz="1100" baseline="0" dirty="0" smtClean="0">
                          <a:effectLst/>
                          <a:latin typeface="Bell MT"/>
                          <a:ea typeface="Times New Roman" panose="02020603050405020304" pitchFamily="18" charset="0"/>
                          <a:cs typeface="Bell MT"/>
                        </a:rPr>
                        <a:t> of the profit goes abroad rather than benefiting the host country. This is called </a:t>
                      </a:r>
                      <a:r>
                        <a:rPr lang="en-GB" sz="1100" b="1" baseline="0" dirty="0" smtClean="0">
                          <a:effectLst/>
                          <a:latin typeface="Bell MT"/>
                          <a:ea typeface="Times New Roman" panose="02020603050405020304" pitchFamily="18" charset="0"/>
                          <a:cs typeface="Bell MT"/>
                        </a:rPr>
                        <a:t>economic leakage. </a:t>
                      </a:r>
                      <a:endParaRPr lang="en-GB" sz="1100" b="1"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a:effectLst/>
                          <a:latin typeface="Bell MT"/>
                          <a:cs typeface="Bell MT"/>
                        </a:rPr>
                        <a:t>H.</a:t>
                      </a:r>
                      <a:endParaRPr lang="en-GB" sz="110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ea typeface="Times New Roman" panose="02020603050405020304" pitchFamily="18" charset="0"/>
                          <a:cs typeface="Bell MT"/>
                        </a:rPr>
                        <a:t>TNCs</a:t>
                      </a:r>
                      <a:r>
                        <a:rPr lang="en-GB" sz="1100" baseline="0" dirty="0" smtClean="0">
                          <a:effectLst/>
                          <a:latin typeface="Bell MT"/>
                          <a:ea typeface="Times New Roman" panose="02020603050405020304" pitchFamily="18" charset="0"/>
                          <a:cs typeface="Bell MT"/>
                        </a:rPr>
                        <a:t> have many international business links, helping industry to thrive. </a:t>
                      </a:r>
                      <a:endParaRPr lang="en-GB" sz="1100" dirty="0">
                        <a:effectLst/>
                        <a:latin typeface="Bell MT"/>
                        <a:ea typeface="Times New Roman" panose="02020603050405020304" pitchFamily="18" charset="0"/>
                        <a:cs typeface="Bell MT"/>
                      </a:endParaRPr>
                    </a:p>
                  </a:txBody>
                  <a:tcPr marL="68495" marR="68495" marT="0" marB="0" anchor="ctr"/>
                </a:tc>
                <a:extLst>
                  <a:ext uri="{0D108BD9-81ED-4DB2-BD59-A6C34878D82A}">
                    <a16:rowId xmlns:a16="http://schemas.microsoft.com/office/drawing/2014/main" xmlns="" val="1107191654"/>
                  </a:ext>
                </a:extLst>
              </a:tr>
              <a:tr h="607969">
                <a:tc>
                  <a:txBody>
                    <a:bodyPr/>
                    <a:lstStyle/>
                    <a:p>
                      <a:pPr algn="just">
                        <a:spcAft>
                          <a:spcPts val="0"/>
                        </a:spcAft>
                      </a:pPr>
                      <a:r>
                        <a:rPr lang="en-GB" sz="1050">
                          <a:effectLst/>
                          <a:latin typeface="Bell MT"/>
                          <a:cs typeface="Bell MT"/>
                        </a:rPr>
                        <a:t>I</a:t>
                      </a:r>
                      <a:endParaRPr lang="en-GB" sz="110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cs typeface="Bell MT"/>
                        </a:rPr>
                        <a:t>Companies</a:t>
                      </a:r>
                      <a:r>
                        <a:rPr lang="en-GB" sz="1100" baseline="0" dirty="0" smtClean="0">
                          <a:effectLst/>
                          <a:latin typeface="Bell MT"/>
                          <a:cs typeface="Bell MT"/>
                        </a:rPr>
                        <a:t> often invest in the local area, improving services (e.g. roads and electricity) and social </a:t>
                      </a:r>
                      <a:r>
                        <a:rPr lang="en-GB" sz="1100" baseline="0" dirty="0" smtClean="0">
                          <a:effectLst/>
                          <a:latin typeface="Bell MT"/>
                          <a:cs typeface="Bell MT"/>
                        </a:rPr>
                        <a:t>amenities- </a:t>
                      </a:r>
                      <a:r>
                        <a:rPr lang="en-GB" sz="1100" b="1" baseline="0" dirty="0" smtClean="0">
                          <a:effectLst/>
                          <a:latin typeface="Bell MT"/>
                          <a:cs typeface="Bell MT"/>
                        </a:rPr>
                        <a:t>Multiplier effect </a:t>
                      </a:r>
                      <a:endParaRPr lang="en-GB" sz="1100" b="1"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a:effectLst/>
                          <a:latin typeface="Bell MT"/>
                          <a:cs typeface="Bell MT"/>
                        </a:rPr>
                        <a:t>J</a:t>
                      </a:r>
                      <a:endParaRPr lang="en-GB" sz="110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cs typeface="Bell MT"/>
                        </a:rPr>
                        <a:t>Incentives used to attract TNCs could have been spent supporting the host countries home grown companies.</a:t>
                      </a:r>
                      <a:r>
                        <a:rPr lang="en-GB" sz="1100" baseline="0" dirty="0" smtClean="0">
                          <a:effectLst/>
                          <a:latin typeface="Bell MT"/>
                          <a:cs typeface="Bell MT"/>
                        </a:rPr>
                        <a:t> </a:t>
                      </a:r>
                      <a:endParaRPr lang="en-GB" sz="1100" dirty="0">
                        <a:effectLst/>
                        <a:latin typeface="Bell MT"/>
                        <a:ea typeface="Times New Roman" panose="02020603050405020304" pitchFamily="18" charset="0"/>
                        <a:cs typeface="Bell MT"/>
                      </a:endParaRPr>
                    </a:p>
                  </a:txBody>
                  <a:tcPr marL="68495" marR="68495" marT="0" marB="0" anchor="ctr"/>
                </a:tc>
                <a:extLst>
                  <a:ext uri="{0D108BD9-81ED-4DB2-BD59-A6C34878D82A}">
                    <a16:rowId xmlns:a16="http://schemas.microsoft.com/office/drawing/2014/main" xmlns="" val="1292845099"/>
                  </a:ext>
                </a:extLst>
              </a:tr>
              <a:tr h="634960">
                <a:tc>
                  <a:txBody>
                    <a:bodyPr/>
                    <a:lstStyle/>
                    <a:p>
                      <a:pPr algn="just">
                        <a:spcAft>
                          <a:spcPts val="0"/>
                        </a:spcAft>
                      </a:pPr>
                      <a:r>
                        <a:rPr lang="en-GB" sz="1100" dirty="0" smtClean="0">
                          <a:effectLst/>
                          <a:latin typeface="Bell MT"/>
                          <a:ea typeface="Times New Roman" panose="02020603050405020304" pitchFamily="18" charset="0"/>
                          <a:cs typeface="Bell MT"/>
                        </a:rPr>
                        <a:t>K</a:t>
                      </a:r>
                      <a:endParaRPr lang="en-GB" sz="1100"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ea typeface="Times New Roman" panose="02020603050405020304" pitchFamily="18" charset="0"/>
                          <a:cs typeface="Bell MT"/>
                        </a:rPr>
                        <a:t>The government benefits from export taxes, providing money that can be spent on improving</a:t>
                      </a:r>
                      <a:r>
                        <a:rPr lang="en-GB" sz="1100" baseline="0" dirty="0" smtClean="0">
                          <a:effectLst/>
                          <a:latin typeface="Bell MT"/>
                          <a:ea typeface="Times New Roman" panose="02020603050405020304" pitchFamily="18" charset="0"/>
                          <a:cs typeface="Bell MT"/>
                        </a:rPr>
                        <a:t> education, health care and services. </a:t>
                      </a:r>
                      <a:endParaRPr lang="en-GB" sz="1100"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ea typeface="Times New Roman" panose="02020603050405020304" pitchFamily="18" charset="0"/>
                          <a:cs typeface="Bell MT"/>
                        </a:rPr>
                        <a:t>L</a:t>
                      </a:r>
                      <a:endParaRPr lang="en-GB" sz="1100"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ea typeface="Times New Roman" panose="02020603050405020304" pitchFamily="18" charset="0"/>
                          <a:cs typeface="Bell MT"/>
                        </a:rPr>
                        <a:t>Higher paid management jobs are often held by foreign nationals. </a:t>
                      </a:r>
                      <a:endParaRPr lang="en-GB" sz="1100" dirty="0">
                        <a:effectLst/>
                        <a:latin typeface="Bell MT"/>
                        <a:ea typeface="Times New Roman" panose="02020603050405020304" pitchFamily="18" charset="0"/>
                        <a:cs typeface="Bell MT"/>
                      </a:endParaRPr>
                    </a:p>
                  </a:txBody>
                  <a:tcPr marL="68495" marR="68495" marT="0" marB="0" anchor="ctr"/>
                </a:tc>
                <a:extLst>
                  <a:ext uri="{0D108BD9-81ED-4DB2-BD59-A6C34878D82A}">
                    <a16:rowId xmlns:a16="http://schemas.microsoft.com/office/drawing/2014/main" xmlns="" val="10005"/>
                  </a:ext>
                </a:extLst>
              </a:tr>
              <a:tr h="566316">
                <a:tc>
                  <a:txBody>
                    <a:bodyPr/>
                    <a:lstStyle/>
                    <a:p>
                      <a:pPr algn="just">
                        <a:spcAft>
                          <a:spcPts val="0"/>
                        </a:spcAft>
                      </a:pPr>
                      <a:r>
                        <a:rPr lang="en-GB" sz="1100" dirty="0" smtClean="0">
                          <a:effectLst/>
                          <a:latin typeface="Bell MT"/>
                          <a:ea typeface="Times New Roman" panose="02020603050405020304" pitchFamily="18" charset="0"/>
                          <a:cs typeface="Bell MT"/>
                        </a:rPr>
                        <a:t>M</a:t>
                      </a:r>
                      <a:endParaRPr lang="en-GB" sz="1100"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ea typeface="Times New Roman" panose="02020603050405020304" pitchFamily="18" charset="0"/>
                          <a:cs typeface="Bell MT"/>
                        </a:rPr>
                        <a:t>The</a:t>
                      </a:r>
                      <a:r>
                        <a:rPr lang="en-GB" sz="1100" baseline="0" dirty="0" smtClean="0">
                          <a:effectLst/>
                          <a:latin typeface="Bell MT"/>
                          <a:ea typeface="Times New Roman" panose="02020603050405020304" pitchFamily="18" charset="0"/>
                          <a:cs typeface="Bell MT"/>
                        </a:rPr>
                        <a:t> </a:t>
                      </a:r>
                      <a:r>
                        <a:rPr lang="en-GB" sz="1100" baseline="0" dirty="0" smtClean="0">
                          <a:effectLst/>
                          <a:latin typeface="Bell MT"/>
                          <a:ea typeface="Times New Roman" panose="02020603050405020304" pitchFamily="18" charset="0"/>
                          <a:cs typeface="Bell MT"/>
                        </a:rPr>
                        <a:t>LIC </a:t>
                      </a:r>
                      <a:r>
                        <a:rPr lang="en-GB" sz="1100" baseline="0" dirty="0" smtClean="0">
                          <a:effectLst/>
                          <a:latin typeface="Bell MT"/>
                          <a:ea typeface="Times New Roman" panose="02020603050405020304" pitchFamily="18" charset="0"/>
                          <a:cs typeface="Bell MT"/>
                        </a:rPr>
                        <a:t>can become dependent on TNCs for economic growth- this is a risk as TNCs can cease to operate at any time.</a:t>
                      </a:r>
                      <a:endParaRPr lang="en-GB" sz="1100"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ea typeface="Times New Roman" panose="02020603050405020304" pitchFamily="18" charset="0"/>
                          <a:cs typeface="Bell MT"/>
                        </a:rPr>
                        <a:t>N</a:t>
                      </a:r>
                      <a:endParaRPr lang="en-GB" sz="1100" dirty="0">
                        <a:effectLst/>
                        <a:latin typeface="Bell MT"/>
                        <a:ea typeface="Times New Roman" panose="02020603050405020304" pitchFamily="18" charset="0"/>
                        <a:cs typeface="Bell MT"/>
                      </a:endParaRPr>
                    </a:p>
                  </a:txBody>
                  <a:tcPr marL="68495" marR="68495" marT="0" marB="0" anchor="ctr"/>
                </a:tc>
                <a:tc>
                  <a:txBody>
                    <a:bodyPr/>
                    <a:lstStyle/>
                    <a:p>
                      <a:pPr algn="just">
                        <a:spcAft>
                          <a:spcPts val="0"/>
                        </a:spcAft>
                      </a:pPr>
                      <a:r>
                        <a:rPr lang="en-GB" sz="1100" dirty="0" smtClean="0">
                          <a:effectLst/>
                          <a:latin typeface="Bell MT"/>
                          <a:ea typeface="Times New Roman" panose="02020603050405020304" pitchFamily="18" charset="0"/>
                          <a:cs typeface="Bell MT"/>
                        </a:rPr>
                        <a:t>Local</a:t>
                      </a:r>
                      <a:r>
                        <a:rPr lang="en-GB" sz="1100" baseline="0" dirty="0" smtClean="0">
                          <a:effectLst/>
                          <a:latin typeface="Bell MT"/>
                          <a:ea typeface="Times New Roman" panose="02020603050405020304" pitchFamily="18" charset="0"/>
                          <a:cs typeface="Bell MT"/>
                        </a:rPr>
                        <a:t> companies may find it hard to complete with TNCs as they have large research and development sections. </a:t>
                      </a:r>
                      <a:endParaRPr lang="en-GB" sz="1100" dirty="0">
                        <a:effectLst/>
                        <a:latin typeface="Bell MT"/>
                        <a:ea typeface="Times New Roman" panose="02020603050405020304" pitchFamily="18" charset="0"/>
                        <a:cs typeface="Bell MT"/>
                      </a:endParaRPr>
                    </a:p>
                  </a:txBody>
                  <a:tcPr marL="68495" marR="68495" marT="0" marB="0" anchor="ctr"/>
                </a:tc>
                <a:extLst>
                  <a:ext uri="{0D108BD9-81ED-4DB2-BD59-A6C34878D82A}">
                    <a16:rowId xmlns:a16="http://schemas.microsoft.com/office/drawing/2014/main" xmlns="" val="10006"/>
                  </a:ext>
                </a:extLst>
              </a:tr>
            </a:tbl>
          </a:graphicData>
        </a:graphic>
      </p:graphicFrame>
      <p:sp>
        <p:nvSpPr>
          <p:cNvPr id="7" name="Rectangle 6"/>
          <p:cNvSpPr/>
          <p:nvPr/>
        </p:nvSpPr>
        <p:spPr>
          <a:xfrm>
            <a:off x="0" y="77051"/>
            <a:ext cx="9144000" cy="46166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GB" sz="24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What are the advantages and disadvantages of TNCs?</a:t>
            </a:r>
            <a:endPar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sp>
        <p:nvSpPr>
          <p:cNvPr id="8" name="Rounded Rectangle 7"/>
          <p:cNvSpPr/>
          <p:nvPr/>
        </p:nvSpPr>
        <p:spPr>
          <a:xfrm>
            <a:off x="684373" y="528283"/>
            <a:ext cx="5986562" cy="516685"/>
          </a:xfrm>
          <a:prstGeom prst="roundRect">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Bell MT"/>
                <a:cs typeface="Bell MT"/>
              </a:rPr>
              <a:t>Colour code the statements to show the advantages and disadvantages of the TNCs. Indicate whether they are social, economic or environmental. </a:t>
            </a:r>
            <a:endParaRPr lang="en-US" sz="1400" dirty="0">
              <a:solidFill>
                <a:srgbClr val="000000"/>
              </a:solidFill>
              <a:latin typeface="Bell MT"/>
              <a:cs typeface="Bell MT"/>
            </a:endParaRPr>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flipH="1">
            <a:off x="392374" y="459660"/>
            <a:ext cx="583998" cy="666806"/>
          </a:xfrm>
          <a:prstGeom prst="rect">
            <a:avLst/>
          </a:prstGeom>
          <a:noFill/>
          <a:ln>
            <a:noFill/>
          </a:ln>
        </p:spPr>
      </p:pic>
      <p:pic>
        <p:nvPicPr>
          <p:cNvPr id="19" name="Picture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8139" y="650269"/>
            <a:ext cx="583973" cy="583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29"/>
          <p:cNvSpPr txBox="1">
            <a:spLocks noChangeArrowheads="1"/>
          </p:cNvSpPr>
          <p:nvPr/>
        </p:nvSpPr>
        <p:spPr bwMode="auto">
          <a:xfrm>
            <a:off x="7432112" y="886871"/>
            <a:ext cx="1295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Literacy</a:t>
            </a:r>
          </a:p>
        </p:txBody>
      </p:sp>
      <p:sp>
        <p:nvSpPr>
          <p:cNvPr id="21" name="TextBox 20"/>
          <p:cNvSpPr txBox="1"/>
          <p:nvPr/>
        </p:nvSpPr>
        <p:spPr>
          <a:xfrm>
            <a:off x="6848138" y="1313049"/>
            <a:ext cx="2189725" cy="3231654"/>
          </a:xfrm>
          <a:prstGeom prst="rect">
            <a:avLst/>
          </a:prstGeom>
          <a:noFill/>
          <a:ln>
            <a:solidFill>
              <a:schemeClr val="tx1"/>
            </a:solidFill>
          </a:ln>
        </p:spPr>
        <p:txBody>
          <a:bodyPr wrap="square">
            <a:spAutoFit/>
          </a:bodyPr>
          <a:lstStyle/>
          <a:p>
            <a:pPr>
              <a:defRPr/>
            </a:pPr>
            <a:r>
              <a:rPr lang="en-US" sz="1200" dirty="0">
                <a:latin typeface="Bell MT"/>
                <a:cs typeface="Bell MT"/>
              </a:rPr>
              <a:t>Can you use these key terms</a:t>
            </a:r>
            <a:r>
              <a:rPr lang="en-US" sz="1200" dirty="0" smtClean="0">
                <a:latin typeface="Bell MT"/>
                <a:cs typeface="Bell MT"/>
              </a:rPr>
              <a:t>:</a:t>
            </a:r>
          </a:p>
          <a:p>
            <a:pPr>
              <a:defRPr/>
            </a:pPr>
            <a:endParaRPr lang="en-US" sz="1200" dirty="0">
              <a:latin typeface="Bell MT"/>
              <a:cs typeface="Bell MT"/>
            </a:endParaRPr>
          </a:p>
          <a:p>
            <a:pPr marL="171450" indent="-171450">
              <a:buFont typeface="Wingdings" charset="2"/>
              <a:buChar char="ü"/>
              <a:defRPr/>
            </a:pPr>
            <a:r>
              <a:rPr lang="en-US" sz="1200" dirty="0" smtClean="0">
                <a:latin typeface="Bell MT"/>
                <a:cs typeface="Bell MT"/>
              </a:rPr>
              <a:t>Pollution </a:t>
            </a:r>
          </a:p>
          <a:p>
            <a:pPr marL="171450" indent="-171450">
              <a:buFont typeface="Wingdings" charset="2"/>
              <a:buChar char="ü"/>
              <a:defRPr/>
            </a:pPr>
            <a:r>
              <a:rPr lang="en-US" sz="1200" dirty="0" smtClean="0">
                <a:latin typeface="Bell MT"/>
                <a:cs typeface="Bell MT"/>
              </a:rPr>
              <a:t>Economic investment</a:t>
            </a:r>
          </a:p>
          <a:p>
            <a:pPr marL="171450" indent="-171450">
              <a:buFont typeface="Wingdings" charset="2"/>
              <a:buChar char="ü"/>
              <a:defRPr/>
            </a:pPr>
            <a:r>
              <a:rPr lang="en-US" sz="1200" dirty="0" smtClean="0">
                <a:latin typeface="Bell MT"/>
                <a:cs typeface="Bell MT"/>
              </a:rPr>
              <a:t>TNC</a:t>
            </a:r>
          </a:p>
          <a:p>
            <a:pPr marL="171450" indent="-171450">
              <a:buFont typeface="Wingdings" charset="2"/>
              <a:buChar char="ü"/>
              <a:defRPr/>
            </a:pPr>
            <a:r>
              <a:rPr lang="en-US" sz="1200" dirty="0" smtClean="0">
                <a:latin typeface="Bell MT"/>
                <a:cs typeface="Bell MT"/>
              </a:rPr>
              <a:t>Employment opportunities</a:t>
            </a:r>
          </a:p>
          <a:p>
            <a:pPr marL="171450" indent="-171450">
              <a:buFont typeface="Wingdings" charset="2"/>
              <a:buChar char="ü"/>
              <a:defRPr/>
            </a:pPr>
            <a:r>
              <a:rPr lang="en-US" sz="1200" dirty="0" smtClean="0">
                <a:latin typeface="Bell MT"/>
                <a:cs typeface="Bell MT"/>
              </a:rPr>
              <a:t>Taxes</a:t>
            </a:r>
          </a:p>
          <a:p>
            <a:pPr marL="171450" indent="-171450">
              <a:buFont typeface="Wingdings" charset="2"/>
              <a:buChar char="ü"/>
              <a:defRPr/>
            </a:pPr>
            <a:r>
              <a:rPr lang="en-US" sz="1200" dirty="0" smtClean="0">
                <a:latin typeface="Bell MT"/>
                <a:cs typeface="Bell MT"/>
              </a:rPr>
              <a:t>International</a:t>
            </a:r>
          </a:p>
          <a:p>
            <a:pPr marL="171450" indent="-171450">
              <a:buFont typeface="Wingdings" charset="2"/>
              <a:buChar char="ü"/>
              <a:defRPr/>
            </a:pPr>
            <a:r>
              <a:rPr lang="en-US" sz="1200" dirty="0" smtClean="0">
                <a:latin typeface="Bell MT"/>
                <a:cs typeface="Bell MT"/>
              </a:rPr>
              <a:t>Services</a:t>
            </a:r>
          </a:p>
          <a:p>
            <a:pPr marL="171450" indent="-171450">
              <a:buFont typeface="Wingdings" charset="2"/>
              <a:buChar char="ü"/>
              <a:defRPr/>
            </a:pPr>
            <a:r>
              <a:rPr lang="en-US" sz="1200" dirty="0" smtClean="0">
                <a:latin typeface="Bell MT"/>
                <a:cs typeface="Bell MT"/>
              </a:rPr>
              <a:t>Infrastructure</a:t>
            </a:r>
          </a:p>
          <a:p>
            <a:pPr marL="171450" indent="-171450">
              <a:buFont typeface="Wingdings" charset="2"/>
              <a:buChar char="ü"/>
              <a:defRPr/>
            </a:pPr>
            <a:r>
              <a:rPr lang="en-US" sz="1200" dirty="0" smtClean="0">
                <a:latin typeface="Bell MT"/>
                <a:cs typeface="Bell MT"/>
              </a:rPr>
              <a:t>Technology </a:t>
            </a:r>
          </a:p>
          <a:p>
            <a:pPr marL="171450" indent="-171450">
              <a:buFont typeface="Wingdings" charset="2"/>
              <a:buChar char="ü"/>
              <a:defRPr/>
            </a:pPr>
            <a:r>
              <a:rPr lang="en-US" sz="1200" dirty="0" smtClean="0">
                <a:latin typeface="Bell MT"/>
                <a:cs typeface="Bell MT"/>
              </a:rPr>
              <a:t>Incentives</a:t>
            </a:r>
          </a:p>
          <a:p>
            <a:pPr marL="171450" indent="-171450">
              <a:buFont typeface="Wingdings" charset="2"/>
              <a:buChar char="ü"/>
              <a:defRPr/>
            </a:pPr>
            <a:r>
              <a:rPr lang="en-US" sz="1200" dirty="0" smtClean="0">
                <a:latin typeface="Bell MT"/>
                <a:cs typeface="Bell MT"/>
              </a:rPr>
              <a:t>Exports</a:t>
            </a:r>
          </a:p>
          <a:p>
            <a:pPr marL="171450" indent="-171450">
              <a:buFont typeface="Wingdings" charset="2"/>
              <a:buChar char="ü"/>
              <a:defRPr/>
            </a:pPr>
            <a:r>
              <a:rPr lang="en-US" sz="1200" dirty="0" smtClean="0">
                <a:latin typeface="Bell MT"/>
                <a:cs typeface="Bell MT"/>
              </a:rPr>
              <a:t>Imports</a:t>
            </a:r>
          </a:p>
          <a:p>
            <a:pPr marL="171450" indent="-171450">
              <a:buFont typeface="Wingdings" charset="2"/>
              <a:buChar char="ü"/>
              <a:defRPr/>
            </a:pPr>
            <a:r>
              <a:rPr lang="en-US" sz="1200" dirty="0" smtClean="0">
                <a:latin typeface="Bell MT"/>
                <a:cs typeface="Bell MT"/>
              </a:rPr>
              <a:t>Multiplier effect: </a:t>
            </a:r>
          </a:p>
          <a:p>
            <a:pPr marL="171450" indent="-171450">
              <a:buFont typeface="Wingdings" charset="2"/>
              <a:buChar char="ü"/>
              <a:defRPr/>
            </a:pPr>
            <a:r>
              <a:rPr lang="en-US" sz="1200" dirty="0" smtClean="0">
                <a:latin typeface="Bell MT"/>
                <a:cs typeface="Bell MT"/>
              </a:rPr>
              <a:t>Economic leakage</a:t>
            </a:r>
            <a:endParaRPr lang="en-US" sz="1200" dirty="0" smtClean="0">
              <a:latin typeface="Bell MT"/>
              <a:cs typeface="Bell MT"/>
            </a:endParaRPr>
          </a:p>
          <a:p>
            <a:pPr marL="171450" indent="-171450">
              <a:buFont typeface="Wingdings" charset="2"/>
              <a:buChar char="ü"/>
              <a:defRPr/>
            </a:pPr>
            <a:endParaRPr lang="en-US" sz="1200" dirty="0" smtClean="0">
              <a:latin typeface="Bell MT"/>
              <a:cs typeface="Bell MT"/>
            </a:endParaRPr>
          </a:p>
        </p:txBody>
      </p:sp>
      <p:pic>
        <p:nvPicPr>
          <p:cNvPr id="22" name="Picture 21"/>
          <p:cNvPicPr/>
          <p:nvPr/>
        </p:nvPicPr>
        <p:blipFill>
          <a:blip r:embed="rId4">
            <a:extLst>
              <a:ext uri="{28A0092B-C50C-407E-A947-70E740481C1C}">
                <a14:useLocalDpi xmlns:a14="http://schemas.microsoft.com/office/drawing/2010/main" val="0"/>
              </a:ext>
            </a:extLst>
          </a:blip>
          <a:srcRect/>
          <a:stretch>
            <a:fillRect/>
          </a:stretch>
        </p:blipFill>
        <p:spPr bwMode="auto">
          <a:xfrm>
            <a:off x="183191" y="5162795"/>
            <a:ext cx="639469" cy="656167"/>
          </a:xfrm>
          <a:prstGeom prst="rect">
            <a:avLst/>
          </a:prstGeom>
          <a:noFill/>
          <a:ln>
            <a:noFill/>
          </a:ln>
        </p:spPr>
      </p:pic>
      <p:sp>
        <p:nvSpPr>
          <p:cNvPr id="23" name="TextBox 29"/>
          <p:cNvSpPr txBox="1">
            <a:spLocks noChangeArrowheads="1"/>
          </p:cNvSpPr>
          <p:nvPr/>
        </p:nvSpPr>
        <p:spPr bwMode="auto">
          <a:xfrm>
            <a:off x="684373" y="5446308"/>
            <a:ext cx="17118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latin typeface="Apple Chancery" charset="0"/>
                <a:cs typeface="Apple Chancery" charset="0"/>
              </a:rPr>
              <a:t>Exam question</a:t>
            </a:r>
            <a:endParaRPr lang="en-US" sz="1800" dirty="0">
              <a:latin typeface="Apple Chancery" charset="0"/>
              <a:cs typeface="Apple Chancery" charset="0"/>
            </a:endParaRPr>
          </a:p>
        </p:txBody>
      </p:sp>
      <p:sp>
        <p:nvSpPr>
          <p:cNvPr id="24" name="TextBox 23"/>
          <p:cNvSpPr txBox="1"/>
          <p:nvPr/>
        </p:nvSpPr>
        <p:spPr>
          <a:xfrm>
            <a:off x="94986" y="5807626"/>
            <a:ext cx="8017383" cy="830997"/>
          </a:xfrm>
          <a:prstGeom prst="rect">
            <a:avLst/>
          </a:prstGeom>
          <a:noFill/>
          <a:ln>
            <a:solidFill>
              <a:schemeClr val="tx1"/>
            </a:solidFill>
          </a:ln>
        </p:spPr>
        <p:txBody>
          <a:bodyPr wrap="square">
            <a:spAutoFit/>
          </a:bodyPr>
          <a:lstStyle/>
          <a:p>
            <a:pPr>
              <a:defRPr/>
            </a:pPr>
            <a:r>
              <a:rPr lang="en-US" sz="2400" dirty="0">
                <a:latin typeface="Bell MT"/>
                <a:cs typeface="Bell MT"/>
              </a:rPr>
              <a:t>Can you </a:t>
            </a:r>
            <a:r>
              <a:rPr lang="en-US" sz="2400" dirty="0" smtClean="0">
                <a:latin typeface="Bell MT"/>
                <a:cs typeface="Bell MT"/>
              </a:rPr>
              <a:t>answer the following question</a:t>
            </a:r>
            <a:r>
              <a:rPr lang="en-US" sz="2400" dirty="0" smtClean="0">
                <a:latin typeface="Bell MT"/>
                <a:cs typeface="Bell MT"/>
              </a:rPr>
              <a:t>:</a:t>
            </a:r>
            <a:endParaRPr lang="en-US" sz="2400" dirty="0" smtClean="0">
              <a:latin typeface="Bell MT"/>
              <a:cs typeface="Bell MT"/>
            </a:endParaRPr>
          </a:p>
          <a:p>
            <a:pPr algn="just">
              <a:defRPr/>
            </a:pPr>
            <a:r>
              <a:rPr lang="en-US" sz="2400" b="1" dirty="0">
                <a:solidFill>
                  <a:srgbClr val="0070C0"/>
                </a:solidFill>
                <a:latin typeface="Bell MT"/>
                <a:cs typeface="Bell MT"/>
              </a:rPr>
              <a:t>To what extent are TNC’s beneficial for </a:t>
            </a:r>
            <a:r>
              <a:rPr lang="en-US" sz="2400" b="1" dirty="0" smtClean="0">
                <a:solidFill>
                  <a:srgbClr val="0070C0"/>
                </a:solidFill>
                <a:latin typeface="Bell MT"/>
                <a:cs typeface="Bell MT"/>
              </a:rPr>
              <a:t>LICs? 7 marks</a:t>
            </a:r>
            <a:endParaRPr lang="en-US" sz="2400" b="1" dirty="0">
              <a:solidFill>
                <a:srgbClr val="0070C0"/>
              </a:solidFill>
              <a:latin typeface="Bell MT"/>
              <a:cs typeface="Bell MT"/>
            </a:endParaRPr>
          </a:p>
        </p:txBody>
      </p:sp>
    </p:spTree>
    <p:extLst>
      <p:ext uri="{BB962C8B-B14F-4D97-AF65-F5344CB8AC3E}">
        <p14:creationId xmlns:p14="http://schemas.microsoft.com/office/powerpoint/2010/main" val="1122721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20433</TotalTime>
  <Words>4256</Words>
  <Application>Microsoft Macintosh PowerPoint</Application>
  <PresentationFormat>On-screen Show (4:3)</PresentationFormat>
  <Paragraphs>571</Paragraphs>
  <Slides>25</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Apple Chancery</vt:lpstr>
      <vt:lpstr>Bell MT</vt:lpstr>
      <vt:lpstr>Bradley Hand Bold</vt:lpstr>
      <vt:lpstr>Calibri</vt:lpstr>
      <vt:lpstr>Chalkboard</vt:lpstr>
      <vt:lpstr>Comic Sans MS</vt:lpstr>
      <vt:lpstr>Harrington</vt:lpstr>
      <vt:lpstr>KG Chelsea Market Script</vt:lpstr>
      <vt:lpstr>ＭＳ Ｐゴシック</vt:lpstr>
      <vt:lpstr>ＭＳ 明朝</vt:lpstr>
      <vt:lpstr>Times New Roman</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advantages and disadvantages of TNCs?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pollution and clean up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Connarty</dc:creator>
  <cp:lastModifiedBy>Anna Bennett</cp:lastModifiedBy>
  <cp:revision>181</cp:revision>
  <cp:lastPrinted>2017-12-13T06:55:08Z</cp:lastPrinted>
  <dcterms:created xsi:type="dcterms:W3CDTF">2017-11-03T21:50:31Z</dcterms:created>
  <dcterms:modified xsi:type="dcterms:W3CDTF">2018-02-20T10:44:00Z</dcterms:modified>
</cp:coreProperties>
</file>