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5"/>
  </p:notesMasterIdLst>
  <p:sldIdLst>
    <p:sldId id="259" r:id="rId2"/>
    <p:sldId id="263" r:id="rId3"/>
    <p:sldId id="260" r:id="rId4"/>
    <p:sldId id="258" r:id="rId5"/>
    <p:sldId id="261" r:id="rId6"/>
    <p:sldId id="256" r:id="rId7"/>
    <p:sldId id="262" r:id="rId8"/>
    <p:sldId id="257" r:id="rId9"/>
    <p:sldId id="265" r:id="rId10"/>
    <p:sldId id="264" r:id="rId11"/>
    <p:sldId id="267" r:id="rId12"/>
    <p:sldId id="266" r:id="rId13"/>
    <p:sldId id="268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48"/>
    <p:restoredTop sz="94611"/>
  </p:normalViewPr>
  <p:slideViewPr>
    <p:cSldViewPr snapToGrid="0" snapToObjects="1">
      <p:cViewPr varScale="1">
        <p:scale>
          <a:sx n="116" d="100"/>
          <a:sy n="116" d="100"/>
        </p:scale>
        <p:origin x="208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notesMaster" Target="notesMasters/notesMaster1.xml"/><Relationship Id="rId16" Type="http://schemas.openxmlformats.org/officeDocument/2006/relationships/presProps" Target="presProps.xml"/><Relationship Id="rId17" Type="http://schemas.openxmlformats.org/officeDocument/2006/relationships/viewProps" Target="viewProps.xml"/><Relationship Id="rId18" Type="http://schemas.openxmlformats.org/officeDocument/2006/relationships/theme" Target="theme/theme1.xml"/><Relationship Id="rId1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5FEC2E-744F-364B-9E1B-0F61F98A5D0F}" type="datetimeFigureOut">
              <a:rPr lang="en-US" smtClean="0"/>
              <a:t>9/24/17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227523-3CE2-BD4F-8FB4-B769B08D0F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916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BBCBA3-EDF9-ED49-AB0B-A2C514B2F89D}" type="datetimeFigureOut">
              <a:rPr lang="en-US" smtClean="0"/>
              <a:t>9/24/17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DA470-99D0-8047-BFEB-AC3255956F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2347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BBCBA3-EDF9-ED49-AB0B-A2C514B2F89D}" type="datetimeFigureOut">
              <a:rPr lang="en-US" smtClean="0"/>
              <a:t>9/24/17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DA470-99D0-8047-BFEB-AC3255956F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8790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BBCBA3-EDF9-ED49-AB0B-A2C514B2F89D}" type="datetimeFigureOut">
              <a:rPr lang="en-US" smtClean="0"/>
              <a:t>9/24/17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DA470-99D0-8047-BFEB-AC3255956F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6439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BBCBA3-EDF9-ED49-AB0B-A2C514B2F89D}" type="datetimeFigureOut">
              <a:rPr lang="en-US" smtClean="0"/>
              <a:t>9/24/17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DA470-99D0-8047-BFEB-AC3255956F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3017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BBCBA3-EDF9-ED49-AB0B-A2C514B2F89D}" type="datetimeFigureOut">
              <a:rPr lang="en-US" smtClean="0"/>
              <a:t>9/24/17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DA470-99D0-8047-BFEB-AC3255956F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63153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BBCBA3-EDF9-ED49-AB0B-A2C514B2F89D}" type="datetimeFigureOut">
              <a:rPr lang="en-US" smtClean="0"/>
              <a:t>9/24/17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DA470-99D0-8047-BFEB-AC3255956F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269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BBCBA3-EDF9-ED49-AB0B-A2C514B2F89D}" type="datetimeFigureOut">
              <a:rPr lang="en-US" smtClean="0"/>
              <a:t>9/24/17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DA470-99D0-8047-BFEB-AC3255956F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7370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BBCBA3-EDF9-ED49-AB0B-A2C514B2F89D}" type="datetimeFigureOut">
              <a:rPr lang="en-US" smtClean="0"/>
              <a:t>9/24/17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DA470-99D0-8047-BFEB-AC3255956F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0372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BBCBA3-EDF9-ED49-AB0B-A2C514B2F89D}" type="datetimeFigureOut">
              <a:rPr lang="en-US" smtClean="0"/>
              <a:t>9/24/17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DA470-99D0-8047-BFEB-AC3255956F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66409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BBCBA3-EDF9-ED49-AB0B-A2C514B2F89D}" type="datetimeFigureOut">
              <a:rPr lang="en-US" smtClean="0"/>
              <a:t>9/24/17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DA470-99D0-8047-BFEB-AC3255956F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00063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BBCBA3-EDF9-ED49-AB0B-A2C514B2F89D}" type="datetimeFigureOut">
              <a:rPr lang="en-US" smtClean="0"/>
              <a:t>9/24/17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DA470-99D0-8047-BFEB-AC3255956F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29531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BBCBA3-EDF9-ED49-AB0B-A2C514B2F89D}" type="datetimeFigureOut">
              <a:rPr lang="en-US" smtClean="0"/>
              <a:t>9/24/17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DDA470-99D0-8047-BFEB-AC3255956F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4759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bc.co.uk/programmes/p02kw1ks" TargetMode="External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7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newzealand.com/us/feature/new-zealand-must-do-top-10-adventure-experiences/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6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ewzealand.com/us/feature/the-lord-of-the-rings-trilogy-experiences/" TargetMode="External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hyperlink" Target="https://www.youtube.com/watch?v=mzYGlLonPRk" TargetMode="External"/><Relationship Id="rId7" Type="http://schemas.openxmlformats.org/officeDocument/2006/relationships/hyperlink" Target="https://www.youtube.com/watch?v=ROxonCqDHcw" TargetMode="External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hyperlink" Target="http://www.redcarpet-tours.com/lotr-tours/14-day-lord-of-the-rings-tour" TargetMode="External"/><Relationship Id="rId3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32762" y="191085"/>
            <a:ext cx="985275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i="0" dirty="0" smtClean="0">
                <a:solidFill>
                  <a:srgbClr val="292929"/>
                </a:solidFill>
                <a:effectLst/>
                <a:latin typeface="Arial" charset="0"/>
                <a:ea typeface="Arial" charset="0"/>
                <a:cs typeface="Arial" charset="0"/>
              </a:rPr>
              <a:t>What:  </a:t>
            </a:r>
            <a:r>
              <a:rPr lang="en-US" sz="2800" b="1" i="0" u="sng" dirty="0" smtClean="0">
                <a:effectLst/>
                <a:latin typeface="Arial" charset="0"/>
                <a:ea typeface="Arial" charset="0"/>
                <a:cs typeface="Arial" charset="0"/>
              </a:rPr>
              <a:t>Niche national tourism strate</a:t>
            </a:r>
            <a:r>
              <a:rPr lang="en-US" sz="2800" b="1" i="0" u="sng" dirty="0" smtClean="0">
                <a:solidFill>
                  <a:srgbClr val="292929"/>
                </a:solidFill>
                <a:effectLst/>
                <a:latin typeface="Arial" charset="0"/>
                <a:ea typeface="Arial" charset="0"/>
                <a:cs typeface="Arial" charset="0"/>
              </a:rPr>
              <a:t>gies </a:t>
            </a:r>
            <a:r>
              <a:rPr lang="en-US" sz="2800" b="0" i="0" dirty="0" smtClean="0">
                <a:solidFill>
                  <a:srgbClr val="292929"/>
                </a:solidFill>
                <a:effectLst/>
                <a:latin typeface="Arial" charset="0"/>
                <a:ea typeface="Arial" charset="0"/>
                <a:cs typeface="Arial" charset="0"/>
              </a:rPr>
              <a:t>with a global sphere of influence, including </a:t>
            </a:r>
            <a:r>
              <a:rPr lang="en-US" sz="2800" b="1" i="0" u="sng" dirty="0" smtClean="0">
                <a:solidFill>
                  <a:srgbClr val="292929"/>
                </a:solidFill>
                <a:effectLst/>
                <a:latin typeface="Arial" charset="0"/>
                <a:ea typeface="Arial" charset="0"/>
                <a:cs typeface="Arial" charset="0"/>
              </a:rPr>
              <a:t>adventure tourism</a:t>
            </a:r>
            <a:r>
              <a:rPr lang="en-US" sz="2800" b="0" i="0" dirty="0" smtClean="0">
                <a:solidFill>
                  <a:srgbClr val="292929"/>
                </a:solidFill>
                <a:effectLst/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800" b="1" i="0" u="sng" dirty="0" smtClean="0">
                <a:effectLst/>
                <a:latin typeface="Arial" charset="0"/>
                <a:ea typeface="Arial" charset="0"/>
                <a:cs typeface="Arial" charset="0"/>
              </a:rPr>
              <a:t>movie location tourism</a:t>
            </a:r>
            <a:r>
              <a:rPr lang="en-US" sz="2800" b="0" i="0" dirty="0" smtClean="0">
                <a:solidFill>
                  <a:srgbClr val="292929"/>
                </a:solidFill>
                <a:effectLst/>
                <a:latin typeface="Arial" charset="0"/>
                <a:ea typeface="Arial" charset="0"/>
                <a:cs typeface="Arial" charset="0"/>
              </a:rPr>
              <a:t> and heritage tourism</a:t>
            </a:r>
            <a:endParaRPr lang="en-US" sz="28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92936" y="1779073"/>
            <a:ext cx="11644828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u="sng" dirty="0" smtClean="0">
                <a:solidFill>
                  <a:srgbClr val="0070C0"/>
                </a:solidFill>
                <a:latin typeface="dearJoe 5 CASUAL PRO" charset="0"/>
                <a:ea typeface="dearJoe 5 CASUAL PRO" charset="0"/>
                <a:cs typeface="dearJoe 5 CASUAL PRO" charset="0"/>
              </a:rPr>
              <a:t>Conceptual understanding (why):</a:t>
            </a:r>
            <a:r>
              <a:rPr lang="en-US" sz="2800" dirty="0" smtClean="0">
                <a:solidFill>
                  <a:srgbClr val="0070C0"/>
                </a:solidFill>
                <a:latin typeface="dearJoe 5 CASUAL PRO" charset="0"/>
                <a:ea typeface="dearJoe 5 CASUAL PRO" charset="0"/>
                <a:cs typeface="dearJoe 5 CASUAL PRO" charset="0"/>
              </a:rPr>
              <a:t/>
            </a:r>
            <a:br>
              <a:rPr lang="en-US" sz="2800" dirty="0" smtClean="0">
                <a:solidFill>
                  <a:srgbClr val="0070C0"/>
                </a:solidFill>
                <a:latin typeface="dearJoe 5 CASUAL PRO" charset="0"/>
                <a:ea typeface="dearJoe 5 CASUAL PRO" charset="0"/>
                <a:cs typeface="dearJoe 5 CASUAL PRO" charset="0"/>
              </a:rPr>
            </a:br>
            <a:r>
              <a:rPr lang="en-US" sz="2800" dirty="0" smtClean="0">
                <a:solidFill>
                  <a:srgbClr val="0070C0"/>
                </a:solidFill>
                <a:latin typeface="dearJoe 5 CASUAL PRO" charset="0"/>
                <a:ea typeface="dearJoe 5 CASUAL PRO" charset="0"/>
                <a:cs typeface="dearJoe 5 CASUAL PRO" charset="0"/>
              </a:rPr>
              <a:t/>
            </a:r>
            <a:br>
              <a:rPr lang="en-US" sz="2800" dirty="0" smtClean="0">
                <a:solidFill>
                  <a:srgbClr val="0070C0"/>
                </a:solidFill>
                <a:latin typeface="dearJoe 5 CASUAL PRO" charset="0"/>
                <a:ea typeface="dearJoe 5 CASUAL PRO" charset="0"/>
                <a:cs typeface="dearJoe 5 CASUAL PRO" charset="0"/>
              </a:rPr>
            </a:br>
            <a:r>
              <a:rPr lang="en-US" sz="2800" dirty="0" smtClean="0">
                <a:solidFill>
                  <a:srgbClr val="0070C0"/>
                </a:solidFill>
                <a:latin typeface="dearJoe 5 CASUAL PRO" charset="0"/>
                <a:ea typeface="dearJoe 5 CASUAL PRO" charset="0"/>
                <a:cs typeface="dearJoe 5 CASUAL PRO" charset="0"/>
              </a:rPr>
              <a:t>The varying </a:t>
            </a:r>
            <a:r>
              <a:rPr lang="en-US" sz="3600" b="1" dirty="0" smtClean="0">
                <a:solidFill>
                  <a:srgbClr val="0070C0"/>
                </a:solidFill>
                <a:latin typeface="dearJoe 5 CASUAL PRO" charset="0"/>
                <a:ea typeface="dearJoe 5 CASUAL PRO" charset="0"/>
                <a:cs typeface="dearJoe 5 CASUAL PRO" charset="0"/>
              </a:rPr>
              <a:t>power</a:t>
            </a:r>
            <a:r>
              <a:rPr lang="en-US" sz="2800" b="1" dirty="0" smtClean="0">
                <a:solidFill>
                  <a:srgbClr val="0070C0"/>
                </a:solidFill>
                <a:latin typeface="dearJoe 5 CASUAL PRO" charset="0"/>
                <a:ea typeface="dearJoe 5 CASUAL PRO" charset="0"/>
                <a:cs typeface="dearJoe 5 CASUAL PRO" charset="0"/>
              </a:rPr>
              <a:t> o</a:t>
            </a:r>
            <a:r>
              <a:rPr lang="en-US" sz="2800" dirty="0" smtClean="0">
                <a:solidFill>
                  <a:srgbClr val="0070C0"/>
                </a:solidFill>
                <a:latin typeface="dearJoe 5 CASUAL PRO" charset="0"/>
                <a:ea typeface="dearJoe 5 CASUAL PRO" charset="0"/>
                <a:cs typeface="dearJoe 5 CASUAL PRO" charset="0"/>
              </a:rPr>
              <a:t>f different countries to participate in global tourism and sport</a:t>
            </a:r>
          </a:p>
          <a:p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9696" y="3548099"/>
            <a:ext cx="4130105" cy="30686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048" y="3796134"/>
            <a:ext cx="3795249" cy="2737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4813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Benefits of adventure tourism 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Attracts high value customers Supports local economies more than mass tourism- 66% stays in local destination</a:t>
            </a:r>
          </a:p>
          <a:p>
            <a:r>
              <a:rPr lang="en-US" dirty="0" smtClean="0"/>
              <a:t>Encourages sustainable practices- involves local communities, supports local businesses, and promotes environmental protection</a:t>
            </a:r>
          </a:p>
          <a:p>
            <a:endParaRPr lang="en-US" dirty="0" smtClean="0"/>
          </a:p>
          <a:p>
            <a:endParaRPr lang="en-US" dirty="0"/>
          </a:p>
          <a:p>
            <a:pPr marL="0" indent="0">
              <a:buNone/>
            </a:pPr>
            <a:r>
              <a:rPr lang="en-US" dirty="0" smtClean="0">
                <a:solidFill>
                  <a:srgbClr val="0070C0"/>
                </a:solidFill>
              </a:rPr>
              <a:t>Extra reading: page 237-238</a:t>
            </a:r>
          </a:p>
        </p:txBody>
      </p:sp>
    </p:spTree>
    <p:extLst>
      <p:ext uri="{BB962C8B-B14F-4D97-AF65-F5344CB8AC3E}">
        <p14:creationId xmlns:p14="http://schemas.microsoft.com/office/powerpoint/2010/main" val="8077433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Target market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780" y="2214390"/>
            <a:ext cx="11732000" cy="2538269"/>
          </a:xfrm>
        </p:spPr>
      </p:pic>
    </p:spTree>
    <p:extLst>
      <p:ext uri="{BB962C8B-B14F-4D97-AF65-F5344CB8AC3E}">
        <p14:creationId xmlns:p14="http://schemas.microsoft.com/office/powerpoint/2010/main" val="553558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Adventure tourism New Zealand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hlinkClick r:id="rId2"/>
              </a:rPr>
              <a:t>https://www.newzealand.com/us/feature/new-zealand-must-do-top-10-adventure-experiences/</a:t>
            </a:r>
            <a:endParaRPr lang="en-US" dirty="0" smtClean="0"/>
          </a:p>
          <a:p>
            <a:endParaRPr lang="en-US" dirty="0"/>
          </a:p>
          <a:p>
            <a:r>
              <a:rPr lang="en-US" b="1" dirty="0"/>
              <a:t>Seeking thrills and extreme sports in New </a:t>
            </a:r>
            <a:r>
              <a:rPr lang="en-US" b="1" dirty="0" smtClean="0"/>
              <a:t>Zealand: </a:t>
            </a:r>
            <a:r>
              <a:rPr lang="en-US" b="1" dirty="0" smtClean="0">
                <a:hlinkClick r:id="rId3"/>
              </a:rPr>
              <a:t>http://www.bbc.co.uk/programmes/p02kw1ks</a:t>
            </a:r>
            <a:endParaRPr lang="en-US" b="1" dirty="0" smtClean="0"/>
          </a:p>
          <a:p>
            <a:endParaRPr lang="en-US" b="1" dirty="0"/>
          </a:p>
          <a:p>
            <a:endParaRPr lang="en-US" b="1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851" y="4796852"/>
            <a:ext cx="3170260" cy="17738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8057" y="4796852"/>
            <a:ext cx="2747943" cy="177383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2820" y="4796852"/>
            <a:ext cx="2754273" cy="17738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6012" y="4853215"/>
            <a:ext cx="3481142" cy="1661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0159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497376" cy="1034017"/>
          </a:xfrm>
          <a:solidFill>
            <a:srgbClr val="FFFF00"/>
          </a:solidFill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r>
              <a:rPr lang="en-US" smtClean="0">
                <a:solidFill>
                  <a:srgbClr val="0070C0"/>
                </a:solidFill>
                <a:latin typeface="Arial Hebrew" charset="-79"/>
                <a:ea typeface="Arial Hebrew" charset="-79"/>
                <a:cs typeface="Arial Hebrew" charset="-79"/>
              </a:rPr>
              <a:t>Tasks</a:t>
            </a:r>
            <a:endParaRPr lang="en-US" dirty="0">
              <a:solidFill>
                <a:srgbClr val="0070C0"/>
              </a:solidFill>
              <a:latin typeface="Arial Hebrew" charset="-79"/>
              <a:ea typeface="Arial Hebrew" charset="-79"/>
              <a:cs typeface="Arial Hebrew" charset="-79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32301"/>
            <a:ext cx="10515600" cy="4351338"/>
          </a:xfrm>
        </p:spPr>
        <p:txBody>
          <a:bodyPr/>
          <a:lstStyle/>
          <a:p>
            <a:r>
              <a:rPr lang="en-US" dirty="0" smtClean="0"/>
              <a:t>List other types of niche tourism- in which locations may these occur?</a:t>
            </a:r>
          </a:p>
          <a:p>
            <a:r>
              <a:rPr lang="en-US" dirty="0" smtClean="0"/>
              <a:t>Giving examples, why may niche tourism have a global sphere of influence. 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401" y="3108871"/>
            <a:ext cx="3216872" cy="178484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5700" y="3126830"/>
            <a:ext cx="2260600" cy="2984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2727" y="2843559"/>
            <a:ext cx="3341937" cy="146650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807" y="5111646"/>
            <a:ext cx="3478293" cy="154398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7962" y="4594772"/>
            <a:ext cx="3378469" cy="186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0933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4416846" cy="1325563"/>
          </a:xfrm>
          <a:solidFill>
            <a:srgbClr val="FFFF00"/>
          </a:solidFill>
          <a:ln>
            <a:solidFill>
              <a:schemeClr val="accent1"/>
            </a:solidFill>
          </a:ln>
        </p:spPr>
        <p:txBody>
          <a:bodyPr/>
          <a:lstStyle/>
          <a:p>
            <a:r>
              <a:rPr lang="en-US" b="1" dirty="0" smtClean="0">
                <a:solidFill>
                  <a:srgbClr val="0070C0"/>
                </a:solidFill>
                <a:latin typeface="Cooper Black" charset="0"/>
                <a:ea typeface="Cooper Black" charset="0"/>
                <a:cs typeface="Cooper Black" charset="0"/>
              </a:rPr>
              <a:t>Niche tourism</a:t>
            </a:r>
            <a:endParaRPr lang="en-US" b="1" dirty="0">
              <a:solidFill>
                <a:srgbClr val="0070C0"/>
              </a:solidFill>
              <a:latin typeface="Cooper Black" charset="0"/>
              <a:ea typeface="Cooper Black" charset="0"/>
              <a:cs typeface="Cooper Black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Special interest tourism catering for a relatively small number of tourists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7469" y="3177914"/>
            <a:ext cx="5826331" cy="3279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6788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34896" y="277408"/>
            <a:ext cx="6329462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Cooper Black" charset="0"/>
                <a:ea typeface="Cooper Black" charset="0"/>
                <a:cs typeface="Cooper Black" charset="0"/>
              </a:rPr>
              <a:t>Movie location tourism  </a:t>
            </a:r>
            <a:endParaRPr lang="en-US" sz="4000" dirty="0">
              <a:latin typeface="Cooper Black" charset="0"/>
              <a:ea typeface="Cooper Black" charset="0"/>
              <a:cs typeface="Cooper Black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9651" y="2518347"/>
            <a:ext cx="4093125" cy="353497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040390" y="985294"/>
            <a:ext cx="511164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Arial" charset="0"/>
                <a:ea typeface="Arial" charset="0"/>
                <a:cs typeface="Arial" charset="0"/>
              </a:rPr>
              <a:t>Which movie locations may be attractive to tourists</a:t>
            </a:r>
            <a:endParaRPr lang="en-US" sz="3600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385" y="2238322"/>
            <a:ext cx="5086663" cy="3814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5393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715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7821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055" y="257590"/>
            <a:ext cx="8664315" cy="660041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562641" y="1972020"/>
            <a:ext cx="16745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 smtClean="0"/>
              <a:t>Also read- </a:t>
            </a:r>
            <a:r>
              <a:rPr lang="en-US" dirty="0" smtClean="0"/>
              <a:t>textbook page 239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10756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350" y="89222"/>
            <a:ext cx="9042400" cy="35814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13273" y="6047338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>
                <a:hlinkClick r:id="rId3"/>
              </a:rPr>
              <a:t>https://</a:t>
            </a:r>
            <a:r>
              <a:rPr lang="en-US" dirty="0" err="1" smtClean="0">
                <a:hlinkClick r:id="rId3"/>
              </a:rPr>
              <a:t>www.newzealand.com</a:t>
            </a:r>
            <a:r>
              <a:rPr lang="en-US" dirty="0" smtClean="0">
                <a:hlinkClick r:id="rId3"/>
              </a:rPr>
              <a:t>/us/feature/the-lord-of-the-rings-trilogy-experiences/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273" y="3881421"/>
            <a:ext cx="3583374" cy="187939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5435" y="3362149"/>
            <a:ext cx="3658887" cy="230099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050794" y="5760813"/>
            <a:ext cx="48988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hlinkClick r:id="rId6"/>
              </a:rPr>
              <a:t>https://www.youtube.com/watch?v=mzYGlLonPRk</a:t>
            </a:r>
            <a:endParaRPr lang="en-US" dirty="0" smtClean="0"/>
          </a:p>
          <a:p>
            <a:r>
              <a:rPr lang="en-US" dirty="0" smtClean="0">
                <a:hlinkClick r:id="rId7"/>
              </a:rPr>
              <a:t>https://</a:t>
            </a:r>
            <a:r>
              <a:rPr lang="en-US" dirty="0" err="1" smtClean="0">
                <a:hlinkClick r:id="rId7"/>
              </a:rPr>
              <a:t>www.youtube.com</a:t>
            </a:r>
            <a:r>
              <a:rPr lang="en-US" dirty="0" smtClean="0">
                <a:hlinkClick r:id="rId7"/>
              </a:rPr>
              <a:t>/</a:t>
            </a:r>
            <a:r>
              <a:rPr lang="en-US" dirty="0" err="1" smtClean="0">
                <a:hlinkClick r:id="rId7"/>
              </a:rPr>
              <a:t>watch?v</a:t>
            </a:r>
            <a:r>
              <a:rPr lang="en-US" dirty="0" smtClean="0">
                <a:hlinkClick r:id="rId7"/>
              </a:rPr>
              <a:t>=</a:t>
            </a:r>
            <a:r>
              <a:rPr lang="en-US" dirty="0" err="1" smtClean="0">
                <a:hlinkClick r:id="rId7"/>
              </a:rPr>
              <a:t>ROxonCqDHcw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99803" y="584616"/>
            <a:ext cx="14390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 smtClean="0">
                <a:solidFill>
                  <a:srgbClr val="0070C0"/>
                </a:solidFill>
              </a:rPr>
              <a:t>Location: </a:t>
            </a:r>
            <a:r>
              <a:rPr lang="en-US" dirty="0" smtClean="0">
                <a:solidFill>
                  <a:srgbClr val="0070C0"/>
                </a:solidFill>
              </a:rPr>
              <a:t>Matamata, </a:t>
            </a:r>
          </a:p>
          <a:p>
            <a:r>
              <a:rPr lang="en-US" dirty="0" smtClean="0">
                <a:solidFill>
                  <a:srgbClr val="0070C0"/>
                </a:solidFill>
              </a:rPr>
              <a:t>Waikato, North Island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08891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Impact of Hobbit tourism in New Zealand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>
                <a:solidFill>
                  <a:srgbClr val="0070C0"/>
                </a:solidFill>
              </a:rPr>
              <a:t>T</a:t>
            </a:r>
            <a:r>
              <a:rPr lang="en-US" dirty="0" smtClean="0">
                <a:solidFill>
                  <a:srgbClr val="0070C0"/>
                </a:solidFill>
              </a:rPr>
              <a:t>ourism </a:t>
            </a:r>
            <a:r>
              <a:rPr lang="en-US" dirty="0">
                <a:solidFill>
                  <a:srgbClr val="0070C0"/>
                </a:solidFill>
              </a:rPr>
              <a:t>has overtaken dairy as the nation's top earner of overseas dollars. And tourism officials say the success of the fantasy movie trilogy "The Hobbit" has helped.</a:t>
            </a:r>
            <a:endParaRPr lang="en-US" dirty="0" smtClean="0">
              <a:solidFill>
                <a:srgbClr val="0070C0"/>
              </a:solidFill>
            </a:endParaRPr>
          </a:p>
          <a:p>
            <a:r>
              <a:rPr lang="en-US" dirty="0" smtClean="0"/>
              <a:t>The </a:t>
            </a:r>
            <a:r>
              <a:rPr lang="en-US" dirty="0"/>
              <a:t>value of The Hobbit films to local tourism was anywhere between $50 million and $500 million per year</a:t>
            </a:r>
            <a:r>
              <a:rPr lang="en-US" dirty="0" smtClean="0"/>
              <a:t>.</a:t>
            </a:r>
          </a:p>
          <a:p>
            <a:r>
              <a:rPr lang="en-US" dirty="0"/>
              <a:t>It builds on the success of the three Lord of the Rings movies, which were credited with making New Zealand a world leader in "film tourism</a:t>
            </a:r>
            <a:r>
              <a:rPr lang="en-US" dirty="0" smtClean="0"/>
              <a:t>".</a:t>
            </a:r>
          </a:p>
          <a:p>
            <a:r>
              <a:rPr lang="en-US" dirty="0" smtClean="0"/>
              <a:t>350,000 visitors visit </a:t>
            </a:r>
            <a:r>
              <a:rPr lang="en-US" dirty="0" err="1" smtClean="0"/>
              <a:t>Hobbiton</a:t>
            </a:r>
            <a:r>
              <a:rPr lang="en-US" dirty="0" smtClean="0"/>
              <a:t> each year- brings significant money to sheep farming area</a:t>
            </a:r>
            <a:endParaRPr lang="en-US" dirty="0"/>
          </a:p>
          <a:p>
            <a:r>
              <a:rPr lang="en-US" dirty="0"/>
              <a:t>The venture had hired 92 new staff in the past three months and now employs more than 200 workers. Alexander didn’t believe </a:t>
            </a:r>
            <a:r>
              <a:rPr lang="en-US" dirty="0" err="1"/>
              <a:t>Hobbiton’s</a:t>
            </a:r>
            <a:r>
              <a:rPr lang="en-US" dirty="0"/>
              <a:t> popularity would wane with time given the trilogy had run its course.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44499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0"/>
            <a:ext cx="120256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6358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4416846" cy="1325563"/>
          </a:xfrm>
          <a:solidFill>
            <a:srgbClr val="FFFF00"/>
          </a:solidFill>
          <a:ln>
            <a:solidFill>
              <a:schemeClr val="accent1"/>
            </a:solidFill>
          </a:ln>
        </p:spPr>
        <p:txBody>
          <a:bodyPr/>
          <a:lstStyle/>
          <a:p>
            <a:r>
              <a:rPr lang="en-US" b="1" dirty="0" smtClean="0">
                <a:solidFill>
                  <a:srgbClr val="0070C0"/>
                </a:solidFill>
                <a:latin typeface="Cooper Black" charset="0"/>
                <a:ea typeface="Cooper Black" charset="0"/>
                <a:cs typeface="Cooper Black" charset="0"/>
              </a:rPr>
              <a:t>Adventure tourism</a:t>
            </a:r>
            <a:endParaRPr lang="en-US" b="1" dirty="0">
              <a:solidFill>
                <a:srgbClr val="0070C0"/>
              </a:solidFill>
              <a:latin typeface="Cooper Black" charset="0"/>
              <a:ea typeface="Cooper Black" charset="0"/>
              <a:cs typeface="Cooper Black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A form of niche tourism that involves travel to a remote area and some level of perceived (sometimes real) risk.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2507" y="2901638"/>
            <a:ext cx="4727294" cy="3410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67893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88</TotalTime>
  <Words>330</Words>
  <Application>Microsoft Macintosh PowerPoint</Application>
  <PresentationFormat>Widescreen</PresentationFormat>
  <Paragraphs>36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Arial Hebrew</vt:lpstr>
      <vt:lpstr>Calibri</vt:lpstr>
      <vt:lpstr>Calibri Light</vt:lpstr>
      <vt:lpstr>Cooper Black</vt:lpstr>
      <vt:lpstr>dearJoe 5 CASUAL PRO</vt:lpstr>
      <vt:lpstr>Arial</vt:lpstr>
      <vt:lpstr>Office Theme</vt:lpstr>
      <vt:lpstr>PowerPoint Presentation</vt:lpstr>
      <vt:lpstr>Niche tourism</vt:lpstr>
      <vt:lpstr>PowerPoint Presentation</vt:lpstr>
      <vt:lpstr>PowerPoint Presentation</vt:lpstr>
      <vt:lpstr>PowerPoint Presentation</vt:lpstr>
      <vt:lpstr>PowerPoint Presentation</vt:lpstr>
      <vt:lpstr>Impact of Hobbit tourism in New Zealand</vt:lpstr>
      <vt:lpstr>PowerPoint Presentation</vt:lpstr>
      <vt:lpstr>Adventure tourism</vt:lpstr>
      <vt:lpstr>Benefits of adventure tourism </vt:lpstr>
      <vt:lpstr>Target market</vt:lpstr>
      <vt:lpstr>Adventure tourism New Zealand</vt:lpstr>
      <vt:lpstr>Tasks</vt:lpstr>
    </vt:vector>
  </TitlesOfParts>
  <Company/>
  <LinksUpToDate>false</LinksUpToDate>
  <SharedDoc>false</SharedDoc>
  <HyperlinksChanged>false</HyperlinksChanged>
  <AppVersion>15.0038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Anna Bennett</dc:creator>
  <cp:lastModifiedBy>Anna Bennett</cp:lastModifiedBy>
  <cp:revision>10</cp:revision>
  <dcterms:created xsi:type="dcterms:W3CDTF">2017-09-25T00:47:46Z</dcterms:created>
  <dcterms:modified xsi:type="dcterms:W3CDTF">2017-09-25T02:15:57Z</dcterms:modified>
</cp:coreProperties>
</file>