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39" r:id="rId3"/>
    <p:sldId id="317" r:id="rId4"/>
    <p:sldId id="281" r:id="rId5"/>
    <p:sldId id="333" r:id="rId6"/>
    <p:sldId id="304" r:id="rId7"/>
    <p:sldId id="282" r:id="rId8"/>
    <p:sldId id="296" r:id="rId9"/>
    <p:sldId id="326" r:id="rId10"/>
    <p:sldId id="327" r:id="rId11"/>
    <p:sldId id="341" r:id="rId12"/>
    <p:sldId id="337" r:id="rId13"/>
    <p:sldId id="338" r:id="rId14"/>
    <p:sldId id="340" r:id="rId15"/>
    <p:sldId id="342" r:id="rId16"/>
    <p:sldId id="343" r:id="rId17"/>
    <p:sldId id="319" r:id="rId18"/>
    <p:sldId id="32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p:restoredTop sz="94611"/>
  </p:normalViewPr>
  <p:slideViewPr>
    <p:cSldViewPr>
      <p:cViewPr varScale="1">
        <p:scale>
          <a:sx n="109" d="100"/>
          <a:sy n="109" d="100"/>
        </p:scale>
        <p:origin x="147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9696C7-C160-4ABA-AF2B-A47B4878F657}"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96C7-C160-4ABA-AF2B-A47B4878F657}"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96C7-C160-4ABA-AF2B-A47B4878F657}"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96C7-C160-4ABA-AF2B-A47B4878F657}"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9696C7-C160-4ABA-AF2B-A47B4878F657}" type="datetimeFigureOut">
              <a:rPr lang="en-US" smtClean="0"/>
              <a:pPr/>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696C7-C160-4ABA-AF2B-A47B4878F657}" type="datetimeFigureOut">
              <a:rPr lang="en-US" smtClean="0"/>
              <a:pPr/>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9696C7-C160-4ABA-AF2B-A47B4878F657}" type="datetimeFigureOut">
              <a:rPr lang="en-US" smtClean="0"/>
              <a:pPr/>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9696C7-C160-4ABA-AF2B-A47B4878F657}" type="datetimeFigureOut">
              <a:rPr lang="en-US" smtClean="0"/>
              <a:pPr/>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696C7-C160-4ABA-AF2B-A47B4878F657}" type="datetimeFigureOut">
              <a:rPr lang="en-US" smtClean="0"/>
              <a:pPr/>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9696C7-C160-4ABA-AF2B-A47B4878F657}" type="datetimeFigureOut">
              <a:rPr lang="en-US" smtClean="0"/>
              <a:pPr/>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9696C7-C160-4ABA-AF2B-A47B4878F657}" type="datetimeFigureOut">
              <a:rPr lang="en-US" smtClean="0"/>
              <a:pPr/>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916B6-91DF-433A-9C76-5C62C754FD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696C7-C160-4ABA-AF2B-A47B4878F657}" type="datetimeFigureOut">
              <a:rPr lang="en-US" smtClean="0"/>
              <a:pPr/>
              <a:t>12/4/18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916B6-91DF-433A-9C76-5C62C754FD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bc.com/news/magazine-2592098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6392069"/>
            <a:ext cx="2209800" cy="487362"/>
          </a:xfrm>
        </p:spPr>
        <p:txBody>
          <a:bodyPr>
            <a:normAutofit/>
          </a:bodyPr>
          <a:lstStyle/>
          <a:p>
            <a:r>
              <a:rPr lang="en-US" sz="1200" dirty="0"/>
              <a:t>China Town, San Francisco</a:t>
            </a:r>
          </a:p>
        </p:txBody>
      </p:sp>
      <p:pic>
        <p:nvPicPr>
          <p:cNvPr id="4" name="Content Placeholder 3" descr="Screen shot 2011-03-15 at 7.33.03 PM.png"/>
          <p:cNvPicPr>
            <a:picLocks noGrp="1" noChangeAspect="1"/>
          </p:cNvPicPr>
          <p:nvPr>
            <p:ph idx="1"/>
          </p:nvPr>
        </p:nvPicPr>
        <p:blipFill>
          <a:blip r:embed="rId2" cstate="print"/>
          <a:stretch>
            <a:fillRect/>
          </a:stretch>
        </p:blipFill>
        <p:spPr>
          <a:xfrm>
            <a:off x="228600" y="1447800"/>
            <a:ext cx="4495800" cy="2909047"/>
          </a:xfrm>
        </p:spPr>
      </p:pic>
      <p:pic>
        <p:nvPicPr>
          <p:cNvPr id="5" name="Picture 4" descr="Screen shot 2011-03-15 at 7.33.44 PM.png"/>
          <p:cNvPicPr>
            <a:picLocks noChangeAspect="1"/>
          </p:cNvPicPr>
          <p:nvPr/>
        </p:nvPicPr>
        <p:blipFill>
          <a:blip r:embed="rId3" cstate="print"/>
          <a:stretch>
            <a:fillRect/>
          </a:stretch>
        </p:blipFill>
        <p:spPr>
          <a:xfrm>
            <a:off x="5257800" y="1447800"/>
            <a:ext cx="2870200" cy="2654300"/>
          </a:xfrm>
          <a:prstGeom prst="rect">
            <a:avLst/>
          </a:prstGeom>
        </p:spPr>
      </p:pic>
      <p:pic>
        <p:nvPicPr>
          <p:cNvPr id="6" name="Picture 5" descr="Screen shot 2011-03-15 at 7.34.27 PM.png"/>
          <p:cNvPicPr>
            <a:picLocks noChangeAspect="1"/>
          </p:cNvPicPr>
          <p:nvPr/>
        </p:nvPicPr>
        <p:blipFill>
          <a:blip r:embed="rId4" cstate="print"/>
          <a:stretch>
            <a:fillRect/>
          </a:stretch>
        </p:blipFill>
        <p:spPr>
          <a:xfrm>
            <a:off x="914400" y="3657600"/>
            <a:ext cx="3236114" cy="2508250"/>
          </a:xfrm>
          <a:prstGeom prst="rect">
            <a:avLst/>
          </a:prstGeom>
        </p:spPr>
      </p:pic>
      <p:pic>
        <p:nvPicPr>
          <p:cNvPr id="7" name="Picture 6" descr="Screen shot 2011-03-15 at 7.35.12 PM.png"/>
          <p:cNvPicPr>
            <a:picLocks noChangeAspect="1"/>
          </p:cNvPicPr>
          <p:nvPr/>
        </p:nvPicPr>
        <p:blipFill>
          <a:blip r:embed="rId5" cstate="print"/>
          <a:stretch>
            <a:fillRect/>
          </a:stretch>
        </p:blipFill>
        <p:spPr>
          <a:xfrm>
            <a:off x="4876800" y="4267200"/>
            <a:ext cx="3158506" cy="2203450"/>
          </a:xfrm>
          <a:prstGeom prst="rect">
            <a:avLst/>
          </a:prstGeom>
        </p:spPr>
      </p:pic>
      <p:sp>
        <p:nvSpPr>
          <p:cNvPr id="8" name="Title 1">
            <a:extLst>
              <a:ext uri="{FF2B5EF4-FFF2-40B4-BE49-F238E27FC236}">
                <a16:creationId xmlns:a16="http://schemas.microsoft.com/office/drawing/2014/main" id="{D32829EE-164D-F44D-9191-CA08F3859126}"/>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dearJoe 5 CASUAL PRO" panose="02000000000000000000" pitchFamily="2" charset="0"/>
              </a:rPr>
              <a:t>Cultural diasporas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52400" y="228600"/>
            <a:ext cx="4700326" cy="2667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52800" y="3124200"/>
            <a:ext cx="4800600" cy="27152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F8E82-7084-8643-A0F7-CC247FAF252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Case studies: Chinese </a:t>
            </a:r>
            <a:r>
              <a:rPr lang="en-US" sz="2800" b="1" u="sng" kern="1200">
                <a:solidFill>
                  <a:schemeClr val="bg1"/>
                </a:solidFill>
                <a:latin typeface="+mj-lt"/>
                <a:ea typeface="+mj-ea"/>
                <a:cs typeface="+mj-cs"/>
              </a:rPr>
              <a:t>or</a:t>
            </a:r>
            <a:r>
              <a:rPr lang="en-US" sz="2800" kern="1200">
                <a:solidFill>
                  <a:schemeClr val="bg1"/>
                </a:solidFill>
                <a:latin typeface="+mj-lt"/>
                <a:ea typeface="+mj-ea"/>
                <a:cs typeface="+mj-cs"/>
              </a:rPr>
              <a:t> Indian Diaspora</a:t>
            </a:r>
          </a:p>
        </p:txBody>
      </p:sp>
      <p:pic>
        <p:nvPicPr>
          <p:cNvPr id="6" name="Content Placeholder 5">
            <a:extLst>
              <a:ext uri="{FF2B5EF4-FFF2-40B4-BE49-F238E27FC236}">
                <a16:creationId xmlns:a16="http://schemas.microsoft.com/office/drawing/2014/main" id="{D2C81AFC-D510-0B48-9BBA-EE93477E05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0403" y="1675227"/>
            <a:ext cx="6683193" cy="4394199"/>
          </a:xfrm>
          <a:prstGeom prst="rect">
            <a:avLst/>
          </a:prstGeom>
        </p:spPr>
      </p:pic>
    </p:spTree>
    <p:extLst>
      <p:ext uri="{BB962C8B-B14F-4D97-AF65-F5344CB8AC3E}">
        <p14:creationId xmlns:p14="http://schemas.microsoft.com/office/powerpoint/2010/main" val="204453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67D439-175A-C04E-ABFA-53819C634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 y="914019"/>
            <a:ext cx="8178799" cy="5029960"/>
          </a:xfrm>
          <a:prstGeom prst="rect">
            <a:avLst/>
          </a:prstGeom>
        </p:spPr>
      </p:pic>
    </p:spTree>
    <p:extLst>
      <p:ext uri="{BB962C8B-B14F-4D97-AF65-F5344CB8AC3E}">
        <p14:creationId xmlns:p14="http://schemas.microsoft.com/office/powerpoint/2010/main" val="148391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2" descr="https://lh4.googleusercontent.com/o21mpgNXR8YgCQ38mC8G4kfO0gakgfnoNcyAikoFshPesUYEoEyeWIm5ydd8MwKZRXvVYoA-3tlF5kz5ZUx8rSjAAvOfnSHKPAY2A7ZX38hZGeZ43lDvnWHYLsGMo8pr_bj0JPqg">
            <a:extLst>
              <a:ext uri="{FF2B5EF4-FFF2-40B4-BE49-F238E27FC236}">
                <a16:creationId xmlns:a16="http://schemas.microsoft.com/office/drawing/2014/main" id="{95C89142-36F4-664A-92E1-82F27E75DF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1210500"/>
            <a:ext cx="8178799" cy="443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1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DA8DB224-519B-4D49-84E8-3BDA3A26D08C}"/>
              </a:ext>
            </a:extLst>
          </p:cNvPr>
          <p:cNvSpPr>
            <a:spLocks noGrp="1"/>
          </p:cNvSpPr>
          <p:nvPr>
            <p:ph type="title"/>
          </p:nvPr>
        </p:nvSpPr>
        <p:spPr>
          <a:xfrm>
            <a:off x="4851603" y="342396"/>
            <a:ext cx="3733482" cy="1090538"/>
          </a:xfrm>
        </p:spPr>
        <p:txBody>
          <a:bodyPr>
            <a:normAutofit/>
          </a:bodyPr>
          <a:lstStyle/>
          <a:p>
            <a:pPr>
              <a:lnSpc>
                <a:spcPct val="90000"/>
              </a:lnSpc>
            </a:pPr>
            <a:r>
              <a:rPr lang="en-US" sz="3400">
                <a:solidFill>
                  <a:srgbClr val="000000"/>
                </a:solidFill>
                <a:latin typeface="dearJoe 5 CASUAL PRO" panose="02000000000000000000" pitchFamily="2" charset="0"/>
              </a:rPr>
              <a:t>Chinese diaspora case study </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8" name="Content Placeholder 4">
            <a:extLst>
              <a:ext uri="{FF2B5EF4-FFF2-40B4-BE49-F238E27FC236}">
                <a16:creationId xmlns:a16="http://schemas.microsoft.com/office/drawing/2014/main" id="{858D44E7-2CAD-0543-9CC1-5BDACDB417E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0858" r="10082" b="2"/>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7" name="Content Placeholder 6">
            <a:extLst>
              <a:ext uri="{FF2B5EF4-FFF2-40B4-BE49-F238E27FC236}">
                <a16:creationId xmlns:a16="http://schemas.microsoft.com/office/drawing/2014/main" id="{DB10C711-8596-2B48-A4CF-70A5477CCDDB}"/>
              </a:ext>
            </a:extLst>
          </p:cNvPr>
          <p:cNvSpPr>
            <a:spLocks noGrp="1"/>
          </p:cNvSpPr>
          <p:nvPr>
            <p:ph idx="1"/>
          </p:nvPr>
        </p:nvSpPr>
        <p:spPr>
          <a:xfrm>
            <a:off x="4851603" y="2286000"/>
            <a:ext cx="3733184" cy="3733800"/>
          </a:xfrm>
        </p:spPr>
        <p:txBody>
          <a:bodyPr anchor="ctr">
            <a:normAutofit fontScale="55000" lnSpcReduction="20000"/>
          </a:bodyPr>
          <a:lstStyle/>
          <a:p>
            <a:pPr marL="0" indent="0">
              <a:buNone/>
            </a:pPr>
            <a:r>
              <a:rPr lang="en-US" sz="3300" dirty="0">
                <a:solidFill>
                  <a:srgbClr val="00B0F0"/>
                </a:solidFill>
              </a:rPr>
              <a:t>Read Kognity: </a:t>
            </a:r>
            <a:r>
              <a:rPr lang="en-US" sz="3300" b="1" dirty="0">
                <a:solidFill>
                  <a:srgbClr val="00B0F0"/>
                </a:solidFill>
              </a:rPr>
              <a:t>5.2.6  Diasporas and their influence on cultural diversity and identity and the resources on the </a:t>
            </a:r>
            <a:r>
              <a:rPr lang="en-US" sz="3300" b="1" dirty="0" err="1">
                <a:solidFill>
                  <a:srgbClr val="00B0F0"/>
                </a:solidFill>
              </a:rPr>
              <a:t>weebly</a:t>
            </a:r>
            <a:r>
              <a:rPr lang="en-US" sz="3300" b="1" dirty="0">
                <a:solidFill>
                  <a:srgbClr val="00B0F0"/>
                </a:solidFill>
              </a:rPr>
              <a:t> </a:t>
            </a:r>
          </a:p>
          <a:p>
            <a:endParaRPr lang="en-US" sz="3300" b="1" dirty="0"/>
          </a:p>
          <a:p>
            <a:pPr marL="0" indent="0">
              <a:buNone/>
            </a:pPr>
            <a:r>
              <a:rPr lang="en-US" sz="3300" b="1" dirty="0"/>
              <a:t>Make notes on: </a:t>
            </a:r>
          </a:p>
          <a:p>
            <a:pPr>
              <a:buFontTx/>
              <a:buChar char="-"/>
            </a:pPr>
            <a:r>
              <a:rPr lang="en-US" sz="3300" b="1" dirty="0"/>
              <a:t>The history of Chinese migration</a:t>
            </a:r>
          </a:p>
          <a:p>
            <a:pPr>
              <a:buFontTx/>
              <a:buChar char="-"/>
            </a:pPr>
            <a:r>
              <a:rPr lang="en-US" sz="3300" b="1" dirty="0"/>
              <a:t>How do the Chinese maintain their culture in the UK and/ or Malaysia?</a:t>
            </a:r>
          </a:p>
          <a:p>
            <a:pPr>
              <a:buFontTx/>
              <a:buChar char="-"/>
            </a:pPr>
            <a:r>
              <a:rPr lang="en-US" sz="3300" b="1" dirty="0"/>
              <a:t>To what extent have the British adopted the cultural traits of the Chinese migrants?</a:t>
            </a:r>
          </a:p>
          <a:p>
            <a:pPr>
              <a:buFontTx/>
              <a:buChar char="-"/>
            </a:pPr>
            <a:endParaRPr lang="en-US" b="1" dirty="0"/>
          </a:p>
          <a:p>
            <a:pPr>
              <a:buFontTx/>
              <a:buChar char="-"/>
            </a:pPr>
            <a:endParaRPr lang="en-US" b="1" dirty="0"/>
          </a:p>
          <a:p>
            <a:pPr>
              <a:buFontTx/>
              <a:buChar char="-"/>
            </a:pPr>
            <a:endParaRPr lang="en-US" sz="1600" b="1" dirty="0"/>
          </a:p>
          <a:p>
            <a:pPr marL="0" indent="0">
              <a:buNone/>
            </a:pPr>
            <a:endParaRPr lang="en-US" sz="1400" b="1" dirty="0"/>
          </a:p>
          <a:p>
            <a:endParaRPr lang="en-US" sz="1500" dirty="0">
              <a:solidFill>
                <a:srgbClr val="000000"/>
              </a:solidFill>
            </a:endParaRPr>
          </a:p>
        </p:txBody>
      </p:sp>
    </p:spTree>
    <p:extLst>
      <p:ext uri="{BB962C8B-B14F-4D97-AF65-F5344CB8AC3E}">
        <p14:creationId xmlns:p14="http://schemas.microsoft.com/office/powerpoint/2010/main" val="428974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77FF02-E5DF-9443-B941-78270F37D8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46" r="10622" b="1"/>
          <a:stretch/>
        </p:blipFill>
        <p:spPr>
          <a:xfrm>
            <a:off x="-1" y="10"/>
            <a:ext cx="9144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DFF64A61-756D-FE47-AEA0-75E64241235E}"/>
              </a:ext>
            </a:extLst>
          </p:cNvPr>
          <p:cNvSpPr>
            <a:spLocks noGrp="1"/>
          </p:cNvSpPr>
          <p:nvPr>
            <p:ph type="title"/>
          </p:nvPr>
        </p:nvSpPr>
        <p:spPr>
          <a:xfrm>
            <a:off x="569345" y="2741681"/>
            <a:ext cx="3153103" cy="1007066"/>
          </a:xfrm>
        </p:spPr>
        <p:txBody>
          <a:bodyPr vert="horz" lIns="91440" tIns="45720" rIns="91440" bIns="45720" rtlCol="0" anchor="ctr">
            <a:normAutofit/>
          </a:bodyPr>
          <a:lstStyle/>
          <a:p>
            <a:pPr>
              <a:lnSpc>
                <a:spcPct val="90000"/>
              </a:lnSpc>
            </a:pPr>
            <a:r>
              <a:rPr lang="en-US" sz="2700" b="1" kern="1200" dirty="0">
                <a:solidFill>
                  <a:schemeClr val="tx1"/>
                </a:solidFill>
                <a:latin typeface="dearJoe 5 CASUAL PRO" panose="02000000000000000000" pitchFamily="2" charset="0"/>
              </a:rPr>
              <a:t>The Indian diaspora case study</a:t>
            </a:r>
            <a:endParaRPr lang="en-US" sz="2700" kern="1200" dirty="0">
              <a:solidFill>
                <a:schemeClr val="tx1"/>
              </a:solidFill>
              <a:latin typeface="dearJoe 5 CASUAL PRO" panose="02000000000000000000" pitchFamily="2" charset="0"/>
            </a:endParaRP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Content Placeholder 6">
            <a:extLst>
              <a:ext uri="{FF2B5EF4-FFF2-40B4-BE49-F238E27FC236}">
                <a16:creationId xmlns:a16="http://schemas.microsoft.com/office/drawing/2014/main" id="{C64A1022-80AC-1A45-A06E-200172C67D01}"/>
              </a:ext>
            </a:extLst>
          </p:cNvPr>
          <p:cNvSpPr txBox="1">
            <a:spLocks/>
          </p:cNvSpPr>
          <p:nvPr/>
        </p:nvSpPr>
        <p:spPr>
          <a:xfrm>
            <a:off x="423513" y="4092485"/>
            <a:ext cx="3444766" cy="1964879"/>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400" dirty="0"/>
              <a:t>Read Kognity: </a:t>
            </a:r>
            <a:r>
              <a:rPr lang="en-US" sz="1400" b="1" dirty="0"/>
              <a:t>5.2.6  Diasporas and their influence on cultural diversity and identity and embedded sheet on </a:t>
            </a:r>
            <a:r>
              <a:rPr lang="en-US" sz="1400" b="1" dirty="0" err="1"/>
              <a:t>weebly</a:t>
            </a:r>
            <a:endParaRPr lang="en-US" sz="1400" b="1" dirty="0"/>
          </a:p>
          <a:p>
            <a:pPr indent="-228600">
              <a:lnSpc>
                <a:spcPct val="90000"/>
              </a:lnSpc>
            </a:pPr>
            <a:endParaRPr lang="en-US" sz="1200" b="1" dirty="0"/>
          </a:p>
          <a:p>
            <a:pPr marL="0" indent="0">
              <a:lnSpc>
                <a:spcPct val="90000"/>
              </a:lnSpc>
              <a:buNone/>
            </a:pPr>
            <a:r>
              <a:rPr lang="en-US" sz="1400" b="1" dirty="0"/>
              <a:t>Make notes on: </a:t>
            </a:r>
          </a:p>
          <a:p>
            <a:pPr indent="-228600">
              <a:lnSpc>
                <a:spcPct val="90000"/>
              </a:lnSpc>
            </a:pPr>
            <a:r>
              <a:rPr lang="en-US" sz="1400" b="1" dirty="0"/>
              <a:t>The history of Indian migration</a:t>
            </a:r>
          </a:p>
          <a:p>
            <a:pPr indent="-228600">
              <a:lnSpc>
                <a:spcPct val="90000"/>
              </a:lnSpc>
            </a:pPr>
            <a:r>
              <a:rPr lang="en-US" sz="1400" b="1" dirty="0"/>
              <a:t>The distribution of Indian migration in the USA</a:t>
            </a:r>
          </a:p>
          <a:p>
            <a:pPr indent="-228600">
              <a:lnSpc>
                <a:spcPct val="90000"/>
              </a:lnSpc>
            </a:pPr>
            <a:r>
              <a:rPr lang="en-US" sz="1400" b="1" dirty="0"/>
              <a:t>How do Indians maintain their culture in the USA?</a:t>
            </a:r>
          </a:p>
          <a:p>
            <a:pPr indent="-228600">
              <a:lnSpc>
                <a:spcPct val="90000"/>
              </a:lnSpc>
            </a:pPr>
            <a:endParaRPr lang="en-US" sz="1200" b="1" dirty="0"/>
          </a:p>
          <a:p>
            <a:pPr indent="-228600">
              <a:lnSpc>
                <a:spcPct val="90000"/>
              </a:lnSpc>
            </a:pPr>
            <a:endParaRPr lang="en-US" sz="1200" b="1" dirty="0"/>
          </a:p>
          <a:p>
            <a:pPr indent="-228600">
              <a:lnSpc>
                <a:spcPct val="90000"/>
              </a:lnSpc>
            </a:pPr>
            <a:endParaRPr lang="en-US" sz="1200" b="1" dirty="0"/>
          </a:p>
          <a:p>
            <a:pPr marL="0" indent="-228600">
              <a:lnSpc>
                <a:spcPct val="90000"/>
              </a:lnSpc>
            </a:pPr>
            <a:endParaRPr lang="en-US" sz="1200" b="1" dirty="0"/>
          </a:p>
          <a:p>
            <a:pPr indent="-228600">
              <a:lnSpc>
                <a:spcPct val="90000"/>
              </a:lnSpc>
            </a:pPr>
            <a:endParaRPr lang="en-US" sz="1200" dirty="0"/>
          </a:p>
        </p:txBody>
      </p:sp>
    </p:spTree>
    <p:extLst>
      <p:ext uri="{BB962C8B-B14F-4D97-AF65-F5344CB8AC3E}">
        <p14:creationId xmlns:p14="http://schemas.microsoft.com/office/powerpoint/2010/main" val="278761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F16D-B2F4-F849-9114-25B1921B71A1}"/>
              </a:ext>
            </a:extLst>
          </p:cNvPr>
          <p:cNvSpPr>
            <a:spLocks noGrp="1"/>
          </p:cNvSpPr>
          <p:nvPr>
            <p:ph type="title"/>
          </p:nvPr>
        </p:nvSpPr>
        <p:spPr/>
        <p:txBody>
          <a:bodyPr/>
          <a:lstStyle/>
          <a:p>
            <a:r>
              <a:rPr lang="en-US" dirty="0"/>
              <a:t>Essay</a:t>
            </a:r>
          </a:p>
        </p:txBody>
      </p:sp>
      <p:graphicFrame>
        <p:nvGraphicFramePr>
          <p:cNvPr id="4" name="Content Placeholder 3">
            <a:extLst>
              <a:ext uri="{FF2B5EF4-FFF2-40B4-BE49-F238E27FC236}">
                <a16:creationId xmlns:a16="http://schemas.microsoft.com/office/drawing/2014/main" id="{94A3F401-05D9-5748-B67D-8EB0CAB1596E}"/>
              </a:ext>
            </a:extLst>
          </p:cNvPr>
          <p:cNvGraphicFramePr>
            <a:graphicFrameLocks noGrp="1"/>
          </p:cNvGraphicFramePr>
          <p:nvPr>
            <p:ph idx="1"/>
            <p:extLst>
              <p:ext uri="{D42A27DB-BD31-4B8C-83A1-F6EECF244321}">
                <p14:modId xmlns:p14="http://schemas.microsoft.com/office/powerpoint/2010/main" val="1386094487"/>
              </p:ext>
            </p:extLst>
          </p:nvPr>
        </p:nvGraphicFramePr>
        <p:xfrm>
          <a:off x="381000" y="2133600"/>
          <a:ext cx="8229600" cy="769620"/>
        </p:xfrm>
        <a:graphic>
          <a:graphicData uri="http://schemas.openxmlformats.org/drawingml/2006/table">
            <a:tbl>
              <a:tblPr/>
              <a:tblGrid>
                <a:gridCol w="8229600">
                  <a:extLst>
                    <a:ext uri="{9D8B030D-6E8A-4147-A177-3AD203B41FA5}">
                      <a16:colId xmlns:a16="http://schemas.microsoft.com/office/drawing/2014/main" val="3204887971"/>
                    </a:ext>
                  </a:extLst>
                </a:gridCol>
              </a:tblGrid>
              <a:tr h="0">
                <a:tc>
                  <a:txBody>
                    <a:bodyPr/>
                    <a:lstStyle/>
                    <a:p>
                      <a:pPr algn="ctr"/>
                      <a:r>
                        <a:rPr lang="en-US" sz="2400" dirty="0"/>
                        <a:t>Using examples, analyse how diasporas influence cultural diversity and identity at both global and local scales. [12]</a:t>
                      </a:r>
                    </a:p>
                  </a:txBody>
                  <a:tcPr marL="19050" marR="19050" marT="19050" marB="19050" anchor="ctr">
                    <a:lnL>
                      <a:noFill/>
                    </a:lnL>
                    <a:lnR>
                      <a:noFill/>
                    </a:lnR>
                    <a:lnT>
                      <a:noFill/>
                    </a:lnT>
                    <a:lnB>
                      <a:noFill/>
                    </a:lnB>
                  </a:tcPr>
                </a:tc>
                <a:extLst>
                  <a:ext uri="{0D108BD9-81ED-4DB2-BD59-A6C34878D82A}">
                    <a16:rowId xmlns:a16="http://schemas.microsoft.com/office/drawing/2014/main" val="87622376"/>
                  </a:ext>
                </a:extLst>
              </a:tr>
            </a:tbl>
          </a:graphicData>
        </a:graphic>
      </p:graphicFrame>
    </p:spTree>
    <p:extLst>
      <p:ext uri="{BB962C8B-B14F-4D97-AF65-F5344CB8AC3E}">
        <p14:creationId xmlns:p14="http://schemas.microsoft.com/office/powerpoint/2010/main" val="69119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mark question </a:t>
            </a:r>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p:txBody>
      </p:sp>
      <p:pic>
        <p:nvPicPr>
          <p:cNvPr id="4" name="Picture 3"/>
          <p:cNvPicPr>
            <a:picLocks noChangeAspect="1"/>
          </p:cNvPicPr>
          <p:nvPr/>
        </p:nvPicPr>
        <p:blipFill>
          <a:blip r:embed="rId2"/>
          <a:stretch>
            <a:fillRect/>
          </a:stretch>
        </p:blipFill>
        <p:spPr>
          <a:xfrm>
            <a:off x="432122" y="1981200"/>
            <a:ext cx="8439150" cy="14179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55563"/>
            <a:ext cx="9410700" cy="1581150"/>
          </a:xfrm>
          <a:prstGeom prst="rect">
            <a:avLst/>
          </a:prstGeom>
        </p:spPr>
      </p:pic>
      <p:pic>
        <p:nvPicPr>
          <p:cNvPr id="5" name="Picture 4"/>
          <p:cNvPicPr>
            <a:picLocks noChangeAspect="1"/>
          </p:cNvPicPr>
          <p:nvPr/>
        </p:nvPicPr>
        <p:blipFill>
          <a:blip r:embed="rId3"/>
          <a:stretch>
            <a:fillRect/>
          </a:stretch>
        </p:blipFill>
        <p:spPr>
          <a:xfrm>
            <a:off x="1905000" y="1600200"/>
            <a:ext cx="5553075" cy="5057775"/>
          </a:xfrm>
          <a:prstGeom prst="rect">
            <a:avLst/>
          </a:prstGeom>
        </p:spPr>
      </p:pic>
    </p:spTree>
    <p:extLst>
      <p:ext uri="{BB962C8B-B14F-4D97-AF65-F5344CB8AC3E}">
        <p14:creationId xmlns:p14="http://schemas.microsoft.com/office/powerpoint/2010/main" val="267581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9D37E-D2F4-6642-81B8-244880E31B00}"/>
              </a:ext>
            </a:extLst>
          </p:cNvPr>
          <p:cNvSpPr>
            <a:spLocks noGrp="1"/>
          </p:cNvSpPr>
          <p:nvPr>
            <p:ph idx="4294967295"/>
          </p:nvPr>
        </p:nvSpPr>
        <p:spPr>
          <a:xfrm>
            <a:off x="457200" y="762000"/>
            <a:ext cx="8229600" cy="4525963"/>
          </a:xfrm>
        </p:spPr>
        <p:txBody>
          <a:bodyPr>
            <a:normAutofit fontScale="92500"/>
          </a:bodyPr>
          <a:lstStyle/>
          <a:p>
            <a:pPr marL="0" indent="0">
              <a:buNone/>
            </a:pPr>
            <a:r>
              <a:rPr lang="en-US" b="1" u="sng" dirty="0"/>
              <a:t>IB LO:</a:t>
            </a:r>
            <a:r>
              <a:rPr lang="en-US" dirty="0"/>
              <a:t> How diasporas influence cultural diversity and identity at both global and local scales</a:t>
            </a:r>
          </a:p>
          <a:p>
            <a:pPr marL="0" indent="0">
              <a:buNone/>
            </a:pPr>
            <a:r>
              <a:rPr lang="en-US" b="1" u="sng" dirty="0"/>
              <a:t> Aims of the lesson </a:t>
            </a:r>
            <a:r>
              <a:rPr lang="en-US" dirty="0"/>
              <a:t>    </a:t>
            </a:r>
          </a:p>
          <a:p>
            <a:r>
              <a:rPr lang="en-US" dirty="0"/>
              <a:t>To have knowledge and understanding of how diasporas influence cultural diversity and identity at both global and local scales.</a:t>
            </a:r>
          </a:p>
          <a:p>
            <a:r>
              <a:rPr lang="en-US" dirty="0"/>
              <a:t>To have knowledge and understanding of overseas Chinese or Indians as a case study of a global diaspora population and their cultures.</a:t>
            </a:r>
          </a:p>
          <a:p>
            <a:endParaRPr lang="en-US" dirty="0"/>
          </a:p>
        </p:txBody>
      </p:sp>
    </p:spTree>
    <p:extLst>
      <p:ext uri="{BB962C8B-B14F-4D97-AF65-F5344CB8AC3E}">
        <p14:creationId xmlns:p14="http://schemas.microsoft.com/office/powerpoint/2010/main" val="199635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dearJoe 5 CASUAL PRO" panose="02000000000000000000" pitchFamily="2" charset="0"/>
              </a:rPr>
              <a:t>Who are 'diasporas'?</a:t>
            </a:r>
            <a:r>
              <a:rPr lang="en-US" b="1" dirty="0"/>
              <a:t>	</a:t>
            </a:r>
            <a:br>
              <a:rPr lang="en-US" b="1" dirty="0"/>
            </a:br>
            <a:endParaRPr lang="en-US" dirty="0"/>
          </a:p>
        </p:txBody>
      </p:sp>
      <p:sp>
        <p:nvSpPr>
          <p:cNvPr id="3" name="Content Placeholder 2"/>
          <p:cNvSpPr>
            <a:spLocks noGrp="1"/>
          </p:cNvSpPr>
          <p:nvPr>
            <p:ph idx="1"/>
          </p:nvPr>
        </p:nvSpPr>
        <p:spPr>
          <a:xfrm>
            <a:off x="457200" y="3124200"/>
            <a:ext cx="8229600" cy="4525963"/>
          </a:xfrm>
        </p:spPr>
        <p:txBody>
          <a:bodyPr/>
          <a:lstStyle/>
          <a:p>
            <a:r>
              <a:rPr lang="en-US" dirty="0"/>
              <a:t>A population of a country who have migrated abroad and keep strong identity ties with the homeland.</a:t>
            </a:r>
          </a:p>
          <a:p>
            <a:r>
              <a:rPr lang="en-US" dirty="0"/>
              <a:t>A permanently displaced and relocated collective.</a:t>
            </a:r>
          </a:p>
          <a:p>
            <a:endParaRPr lang="en-US" dirty="0"/>
          </a:p>
          <a:p>
            <a:pPr>
              <a:buNone/>
            </a:pPr>
            <a:endParaRPr lang="en-US" dirty="0"/>
          </a:p>
        </p:txBody>
      </p:sp>
      <p:pic>
        <p:nvPicPr>
          <p:cNvPr id="5" name="Picture 4">
            <a:extLst>
              <a:ext uri="{FF2B5EF4-FFF2-40B4-BE49-F238E27FC236}">
                <a16:creationId xmlns:a16="http://schemas.microsoft.com/office/drawing/2014/main" id="{99F8AB1E-C746-0548-903D-5CE729BF2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52" y="1219200"/>
            <a:ext cx="7756495" cy="18003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80073" y="1314450"/>
            <a:ext cx="7912418" cy="2573012"/>
          </a:xfrm>
          <a:prstGeom prst="rect">
            <a:avLst/>
          </a:prstGeom>
          <a:noFill/>
          <a:ln w="9525">
            <a:noFill/>
            <a:miter lim="800000"/>
            <a:headEnd/>
            <a:tailEnd/>
          </a:ln>
          <a:effectLst/>
        </p:spPr>
        <p:txBody>
          <a:bodyPr lIns="0" tIns="0" rIns="0" bIns="0">
            <a:spAutoFit/>
          </a:bodyPr>
          <a:lstStyle/>
          <a:p>
            <a:pPr>
              <a:lnSpc>
                <a:spcPct val="95000"/>
              </a:lnSpc>
            </a:pPr>
            <a:r>
              <a:rPr lang="en-US" sz="3200" b="1" i="1" dirty="0">
                <a:solidFill>
                  <a:srgbClr val="000000"/>
                </a:solidFill>
                <a:latin typeface="Arial" charset="0"/>
              </a:rPr>
              <a:t>Diaspora</a:t>
            </a:r>
            <a:r>
              <a:rPr lang="en-US" sz="2400" dirty="0">
                <a:solidFill>
                  <a:srgbClr val="000000"/>
                </a:solidFill>
                <a:latin typeface="Arial" charset="0"/>
              </a:rPr>
              <a:t> – Not just migration but the widespread scattering and dispersal of a nation or group of people.</a:t>
            </a:r>
            <a:endParaRPr lang="en-US" dirty="0"/>
          </a:p>
          <a:p>
            <a:pPr>
              <a:lnSpc>
                <a:spcPct val="95000"/>
              </a:lnSpc>
            </a:pPr>
            <a:endParaRPr lang="en-US" sz="2400" dirty="0">
              <a:solidFill>
                <a:srgbClr val="000000"/>
              </a:solidFill>
              <a:latin typeface="Arial" charset="0"/>
            </a:endParaRPr>
          </a:p>
          <a:p>
            <a:pPr>
              <a:lnSpc>
                <a:spcPct val="95000"/>
              </a:lnSpc>
            </a:pPr>
            <a:r>
              <a:rPr lang="en-US" sz="2400" dirty="0">
                <a:solidFill>
                  <a:srgbClr val="000000"/>
                </a:solidFill>
                <a:latin typeface="Arial" charset="0"/>
              </a:rPr>
              <a:t>Example </a:t>
            </a:r>
            <a:r>
              <a:rPr lang="en-US" sz="2400" dirty="0" err="1">
                <a:solidFill>
                  <a:srgbClr val="000000"/>
                </a:solidFill>
                <a:latin typeface="Arial" charset="0"/>
              </a:rPr>
              <a:t>diaspora</a:t>
            </a:r>
            <a:r>
              <a:rPr lang="en-US" sz="2400" dirty="0">
                <a:solidFill>
                  <a:srgbClr val="000000"/>
                </a:solidFill>
                <a:latin typeface="Arial" charset="0"/>
              </a:rPr>
              <a:t> source nations – Jewish, Polish, Palestinian, Irish, Italian, Chinese, Scottish, </a:t>
            </a:r>
            <a:endParaRPr lang="en-US" dirty="0"/>
          </a:p>
          <a:p>
            <a:pPr>
              <a:lnSpc>
                <a:spcPct val="95000"/>
              </a:lnSpc>
            </a:pPr>
            <a:endParaRPr lang="en-US" sz="2400" dirty="0">
              <a:solidFill>
                <a:srgbClr val="000000"/>
              </a:solidFill>
              <a:latin typeface="Arial" charset="0"/>
            </a:endParaRPr>
          </a:p>
          <a:p>
            <a:pPr>
              <a:lnSpc>
                <a:spcPct val="95000"/>
              </a:lnSpc>
            </a:pPr>
            <a:r>
              <a:rPr lang="en-US" sz="2400" dirty="0">
                <a:solidFill>
                  <a:srgbClr val="000000"/>
                </a:solidFill>
                <a:latin typeface="Arial" charset="0"/>
              </a:rPr>
              <a:t>Example </a:t>
            </a:r>
            <a:r>
              <a:rPr lang="en-US" sz="2400" dirty="0" err="1">
                <a:solidFill>
                  <a:srgbClr val="000000"/>
                </a:solidFill>
                <a:latin typeface="Arial" charset="0"/>
              </a:rPr>
              <a:t>diaspora</a:t>
            </a:r>
            <a:r>
              <a:rPr lang="en-US" sz="2400" dirty="0">
                <a:solidFill>
                  <a:srgbClr val="000000"/>
                </a:solidFill>
                <a:latin typeface="Arial" charset="0"/>
              </a:rPr>
              <a:t> host countries – USA, UK, Australia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C9BB-BAE9-2041-938C-1C5DE9B14E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581362-F971-5947-9A56-217A11FA1D55}"/>
              </a:ext>
            </a:extLst>
          </p:cNvPr>
          <p:cNvSpPr>
            <a:spLocks noGrp="1"/>
          </p:cNvSpPr>
          <p:nvPr>
            <p:ph idx="1"/>
          </p:nvPr>
        </p:nvSpPr>
        <p:spPr/>
        <p:txBody>
          <a:bodyPr/>
          <a:lstStyle/>
          <a:p>
            <a:r>
              <a:rPr lang="en-US" dirty="0"/>
              <a:t>According to the United Nations' 2015 migration report, India has the largest </a:t>
            </a:r>
            <a:r>
              <a:rPr lang="en-US" b="1" dirty="0"/>
              <a:t>diaspora</a:t>
            </a:r>
            <a:r>
              <a:rPr lang="en-US" dirty="0"/>
              <a:t> with 16 million Indians living abroad, followed closely by Mexico with 12 million. However, India’s diaspora population is just over 1% of its total population, whereas Mexico’s is 10%. </a:t>
            </a:r>
          </a:p>
        </p:txBody>
      </p:sp>
    </p:spTree>
    <p:extLst>
      <p:ext uri="{BB962C8B-B14F-4D97-AF65-F5344CB8AC3E}">
        <p14:creationId xmlns:p14="http://schemas.microsoft.com/office/powerpoint/2010/main" val="393328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caused this?</a:t>
            </a:r>
          </a:p>
        </p:txBody>
      </p:sp>
      <p:sp>
        <p:nvSpPr>
          <p:cNvPr id="3" name="Content Placeholder 2"/>
          <p:cNvSpPr>
            <a:spLocks noGrp="1"/>
          </p:cNvSpPr>
          <p:nvPr>
            <p:ph idx="1"/>
          </p:nvPr>
        </p:nvSpPr>
        <p:spPr/>
        <p:txBody>
          <a:bodyPr>
            <a:normAutofit fontScale="92500" lnSpcReduction="20000"/>
          </a:bodyPr>
          <a:lstStyle/>
          <a:p>
            <a:r>
              <a:rPr lang="en-US" dirty="0"/>
              <a:t>Migration- the worldwide scattering or dispersal of the population. </a:t>
            </a:r>
          </a:p>
          <a:p>
            <a:pPr>
              <a:buNone/>
            </a:pPr>
            <a:r>
              <a:rPr lang="en-US" dirty="0">
                <a:solidFill>
                  <a:srgbClr val="FF0000"/>
                </a:solidFill>
              </a:rPr>
              <a:t>Jewish Diaspora: </a:t>
            </a:r>
            <a:r>
              <a:rPr lang="en-US" dirty="0"/>
              <a:t>accelerated after AD 70 when the Jewish population was forced to spread following the Roman conquest of Palestine</a:t>
            </a:r>
          </a:p>
          <a:p>
            <a:pPr>
              <a:buNone/>
            </a:pPr>
            <a:r>
              <a:rPr lang="en-US" dirty="0">
                <a:solidFill>
                  <a:srgbClr val="FF0000"/>
                </a:solidFill>
              </a:rPr>
              <a:t>The new Polish Diaspora: </a:t>
            </a:r>
            <a:r>
              <a:rPr lang="en-US" dirty="0"/>
              <a:t>1-3 million people left Poland when it joined the EU in 2004. </a:t>
            </a:r>
          </a:p>
          <a:p>
            <a:pPr>
              <a:buNone/>
            </a:pPr>
            <a:r>
              <a:rPr lang="en-US" dirty="0">
                <a:solidFill>
                  <a:srgbClr val="FF0000"/>
                </a:solidFill>
              </a:rPr>
              <a:t>Chinese Diaspora: </a:t>
            </a:r>
            <a:r>
              <a:rPr lang="en-US" dirty="0"/>
              <a:t>Indonesia, Thailand, Malaysia and other SE Asian Countries along with far flung countries such as UK have Chinese districts- China Town. </a:t>
            </a:r>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724377" y="881539"/>
            <a:ext cx="7623810" cy="1403461"/>
          </a:xfrm>
          <a:prstGeom prst="rect">
            <a:avLst/>
          </a:prstGeom>
          <a:noFill/>
          <a:ln w="9525">
            <a:noFill/>
            <a:miter lim="800000"/>
            <a:headEnd/>
            <a:tailEnd/>
          </a:ln>
          <a:effectLst/>
        </p:spPr>
        <p:txBody>
          <a:bodyPr lIns="0" tIns="0" rIns="0" bIns="0">
            <a:spAutoFit/>
          </a:bodyPr>
          <a:lstStyle/>
          <a:p>
            <a:pPr>
              <a:lnSpc>
                <a:spcPct val="95000"/>
              </a:lnSpc>
            </a:pPr>
            <a:r>
              <a:rPr lang="en-US" sz="2400" dirty="0">
                <a:solidFill>
                  <a:srgbClr val="000000"/>
                </a:solidFill>
                <a:latin typeface="Arial" charset="0"/>
              </a:rPr>
              <a:t>Within host nations and cities areas of high concentrations of a particular ethnic group or nation can develop as people tend to want to live together in a community. “Little Italy” “China towns”.</a:t>
            </a:r>
          </a:p>
        </p:txBody>
      </p:sp>
      <p:pic>
        <p:nvPicPr>
          <p:cNvPr id="10245" name="Picture 5"/>
          <p:cNvPicPr>
            <a:picLocks noChangeAspect="1" noChangeArrowheads="1"/>
          </p:cNvPicPr>
          <p:nvPr/>
        </p:nvPicPr>
        <p:blipFill>
          <a:blip r:embed="rId2" cstate="print"/>
          <a:srcRect/>
          <a:stretch>
            <a:fillRect/>
          </a:stretch>
        </p:blipFill>
        <p:spPr bwMode="auto">
          <a:xfrm>
            <a:off x="4780598" y="3208973"/>
            <a:ext cx="3954780" cy="2963228"/>
          </a:xfrm>
          <a:prstGeom prst="rect">
            <a:avLst/>
          </a:prstGeom>
          <a:noFill/>
        </p:spPr>
      </p:pic>
      <p:pic>
        <p:nvPicPr>
          <p:cNvPr id="10246" name="Picture 6"/>
          <p:cNvPicPr>
            <a:picLocks noChangeAspect="1" noChangeArrowheads="1"/>
          </p:cNvPicPr>
          <p:nvPr/>
        </p:nvPicPr>
        <p:blipFill>
          <a:blip r:embed="rId3" cstate="print"/>
          <a:srcRect/>
          <a:stretch>
            <a:fillRect/>
          </a:stretch>
        </p:blipFill>
        <p:spPr bwMode="auto">
          <a:xfrm>
            <a:off x="390050" y="3208973"/>
            <a:ext cx="4230528" cy="29632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cstate="print"/>
          <a:srcRect/>
          <a:stretch>
            <a:fillRect/>
          </a:stretch>
        </p:blipFill>
        <p:spPr bwMode="auto">
          <a:xfrm>
            <a:off x="304800" y="1600200"/>
            <a:ext cx="8362949" cy="3352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slow decline of American Chinatowns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http://www.bbc.com/news/magazine-25920980</a:t>
            </a:r>
            <a:endParaRPr lang="en-US" dirty="0"/>
          </a:p>
          <a:p>
            <a:pPr>
              <a:buNone/>
            </a:pPr>
            <a:endParaRPr lang="en-US" dirty="0"/>
          </a:p>
          <a:p>
            <a:pPr>
              <a:buNone/>
            </a:pPr>
            <a:r>
              <a:rPr lang="en-US" dirty="0"/>
              <a:t>Chinatowns are a feature of many US cities, but some of the best known are succumbing to gentrification, campaigners say. Even one of the largest and most vibrant, in Manhattan, is slowly being invaded by luxury shops and apartment buildings.</a:t>
            </a:r>
            <a:br>
              <a:rPr lang="en-US" dirty="0"/>
            </a:br>
            <a:r>
              <a:rPr lang="en-US" i="1" dirty="0"/>
              <a:t>"Chinatowns are turning into a </a:t>
            </a:r>
            <a:r>
              <a:rPr lang="en-US" i="1" dirty="0" err="1"/>
              <a:t>sanitised</a:t>
            </a:r>
            <a:r>
              <a:rPr lang="en-US" i="1" dirty="0"/>
              <a:t> ethnic playground for the rich to satisfy their exotic appetite for a dim sum and fortune cookie fix" </a:t>
            </a:r>
          </a:p>
        </p:txBody>
      </p:sp>
      <p:sp>
        <p:nvSpPr>
          <p:cNvPr id="4" name="TextBox 3">
            <a:extLst>
              <a:ext uri="{FF2B5EF4-FFF2-40B4-BE49-F238E27FC236}">
                <a16:creationId xmlns:a16="http://schemas.microsoft.com/office/drawing/2014/main" id="{312C901C-8AFC-F544-97FF-B6566B0D9D6D}"/>
              </a:ext>
            </a:extLst>
          </p:cNvPr>
          <p:cNvSpPr txBox="1"/>
          <p:nvPr/>
        </p:nvSpPr>
        <p:spPr>
          <a:xfrm>
            <a:off x="5105400" y="5847060"/>
            <a:ext cx="2743200" cy="923330"/>
          </a:xfrm>
          <a:prstGeom prst="rect">
            <a:avLst/>
          </a:prstGeom>
          <a:solidFill>
            <a:srgbClr val="FFFF00"/>
          </a:solidFill>
        </p:spPr>
        <p:txBody>
          <a:bodyPr wrap="square" rtlCol="0">
            <a:spAutoFit/>
          </a:bodyPr>
          <a:lstStyle/>
          <a:p>
            <a:r>
              <a:rPr lang="en-US" dirty="0"/>
              <a:t>Link to Urban environments and gentrification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338</Words>
  <Application>Microsoft Macintosh PowerPoint</Application>
  <PresentationFormat>On-screen Show (4:3)</PresentationFormat>
  <Paragraphs>51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dearJoe 5 CASUAL PRO</vt:lpstr>
      <vt:lpstr>Office Theme</vt:lpstr>
      <vt:lpstr>China Town, San Francisco</vt:lpstr>
      <vt:lpstr>PowerPoint Presentation</vt:lpstr>
      <vt:lpstr>Who are 'diasporas'?  </vt:lpstr>
      <vt:lpstr>PowerPoint Presentation</vt:lpstr>
      <vt:lpstr>PowerPoint Presentation</vt:lpstr>
      <vt:lpstr>What has caused this?</vt:lpstr>
      <vt:lpstr>PowerPoint Presentation</vt:lpstr>
      <vt:lpstr>PowerPoint Presentation</vt:lpstr>
      <vt:lpstr>The slow decline of American Chinatowns </vt:lpstr>
      <vt:lpstr>PowerPoint Presentation</vt:lpstr>
      <vt:lpstr>Case studies: Chinese or Indian Diaspora</vt:lpstr>
      <vt:lpstr>PowerPoint Presentation</vt:lpstr>
      <vt:lpstr>PowerPoint Presentation</vt:lpstr>
      <vt:lpstr>Chinese diaspora case study </vt:lpstr>
      <vt:lpstr>The Indian diaspora case study</vt:lpstr>
      <vt:lpstr>Essay</vt:lpstr>
      <vt:lpstr>12 mark question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Town, San Francisco</dc:title>
  <dc:creator>Anna Bennett</dc:creator>
  <cp:lastModifiedBy>Anna Bennett</cp:lastModifiedBy>
  <cp:revision>2</cp:revision>
  <dcterms:created xsi:type="dcterms:W3CDTF">2018-12-04T20:02:57Z</dcterms:created>
  <dcterms:modified xsi:type="dcterms:W3CDTF">2018-12-04T20:09:04Z</dcterms:modified>
</cp:coreProperties>
</file>