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88" r:id="rId3"/>
    <p:sldId id="279" r:id="rId4"/>
    <p:sldId id="261" r:id="rId5"/>
    <p:sldId id="290" r:id="rId6"/>
    <p:sldId id="291" r:id="rId7"/>
    <p:sldId id="289" r:id="rId8"/>
    <p:sldId id="280" r:id="rId9"/>
    <p:sldId id="281" r:id="rId10"/>
    <p:sldId id="283" r:id="rId11"/>
    <p:sldId id="285" r:id="rId12"/>
    <p:sldId id="284" r:id="rId13"/>
    <p:sldId id="282" r:id="rId14"/>
    <p:sldId id="258" r:id="rId15"/>
    <p:sldId id="260" r:id="rId16"/>
    <p:sldId id="268" r:id="rId17"/>
    <p:sldId id="257" r:id="rId18"/>
    <p:sldId id="267" r:id="rId19"/>
    <p:sldId id="270" r:id="rId20"/>
    <p:sldId id="265" r:id="rId21"/>
    <p:sldId id="269" r:id="rId22"/>
    <p:sldId id="271" r:id="rId23"/>
    <p:sldId id="272" r:id="rId24"/>
    <p:sldId id="264" r:id="rId25"/>
    <p:sldId id="287" r:id="rId26"/>
    <p:sldId id="286" r:id="rId27"/>
    <p:sldId id="262"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11"/>
  </p:normalViewPr>
  <p:slideViewPr>
    <p:cSldViewPr>
      <p:cViewPr varScale="1">
        <p:scale>
          <a:sx n="109" d="100"/>
          <a:sy n="109" d="100"/>
        </p:scale>
        <p:origin x="15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F19D61C-FDD6-40F6-BE02-2ACB4725691B}" type="datetimeFigureOut">
              <a:rPr lang="en-US" smtClean="0"/>
              <a:pPr/>
              <a:t>1/3/18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21685D6-12FA-4070-83D6-48AC9C345B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903D04-5C11-4C05-A667-EF09E337F55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7211A-E6DD-48AA-8C55-9F1574DF04F5}" type="datetimeFigureOut">
              <a:rPr lang="en-US" smtClean="0"/>
              <a:pPr/>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7211A-E6DD-48AA-8C55-9F1574DF04F5}" type="datetimeFigureOut">
              <a:rPr lang="en-US" smtClean="0"/>
              <a:pPr/>
              <a:t>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7211A-E6DD-48AA-8C55-9F1574DF04F5}" type="datetimeFigureOut">
              <a:rPr lang="en-US" smtClean="0"/>
              <a:pPr/>
              <a:t>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7211A-E6DD-48AA-8C55-9F1574DF04F5}" type="datetimeFigureOut">
              <a:rPr lang="en-US" smtClean="0"/>
              <a:pPr/>
              <a:t>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211A-E6DD-48AA-8C55-9F1574DF04F5}" type="datetimeFigureOut">
              <a:rPr lang="en-US" smtClean="0"/>
              <a:pPr/>
              <a:t>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7211A-E6DD-48AA-8C55-9F1574DF04F5}" type="datetimeFigureOut">
              <a:rPr lang="en-US" smtClean="0"/>
              <a:pPr/>
              <a:t>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7211A-E6DD-48AA-8C55-9F1574DF04F5}" type="datetimeFigureOut">
              <a:rPr lang="en-US" smtClean="0"/>
              <a:pPr/>
              <a:t>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7211A-E6DD-48AA-8C55-9F1574DF04F5}" type="datetimeFigureOut">
              <a:rPr lang="en-US" smtClean="0"/>
              <a:pPr/>
              <a:t>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3202C-D4B9-4C97-8B68-33EA7CA6A8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7211A-E6DD-48AA-8C55-9F1574DF04F5}" type="datetimeFigureOut">
              <a:rPr lang="en-US" smtClean="0"/>
              <a:pPr/>
              <a:t>1/3/18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3202C-D4B9-4C97-8B68-33EA7CA6A8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www.bbc.co.uk/scotland/education/int/geog/envhaz/flash/volcanoes/index_cause.shtml"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bc.co.uk/scotland/education/int/geog/envhaz/flash/volcanoes/index_cause.shtml" TargetMode="Externa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29000"/>
            <a:ext cx="7772400" cy="1470025"/>
          </a:xfrm>
        </p:spPr>
        <p:txBody>
          <a:bodyPr/>
          <a:lstStyle/>
          <a:p>
            <a:r>
              <a:rPr lang="en-US" dirty="0" smtClean="0"/>
              <a:t>Montserrat volcanic eruption</a:t>
            </a:r>
            <a:endParaRPr lang="en-US" dirty="0"/>
          </a:p>
        </p:txBody>
      </p:sp>
      <p:sp>
        <p:nvSpPr>
          <p:cNvPr id="3" name="Subtitle 2"/>
          <p:cNvSpPr>
            <a:spLocks noGrp="1"/>
          </p:cNvSpPr>
          <p:nvPr>
            <p:ph type="subTitle" idx="1"/>
          </p:nvPr>
        </p:nvSpPr>
        <p:spPr>
          <a:xfrm>
            <a:off x="1219200" y="4800600"/>
            <a:ext cx="6400800" cy="1752600"/>
          </a:xfrm>
        </p:spPr>
        <p:txBody>
          <a:bodyPr/>
          <a:lstStyle/>
          <a:p>
            <a:r>
              <a:rPr lang="en-US" dirty="0" smtClean="0"/>
              <a:t>LO: to produce a case study of the causes, effects (long and short term) and responses to the eruption</a:t>
            </a:r>
            <a:endParaRPr lang="en-US" dirty="0"/>
          </a:p>
        </p:txBody>
      </p:sp>
      <p:pic>
        <p:nvPicPr>
          <p:cNvPr id="20482" name="Picture 2" descr="http://geology.com/nasa/montserrat-volcano/montserrat-volcano-large.jpg"/>
          <p:cNvPicPr>
            <a:picLocks noChangeAspect="1" noChangeArrowheads="1"/>
          </p:cNvPicPr>
          <p:nvPr/>
        </p:nvPicPr>
        <p:blipFill>
          <a:blip r:embed="rId2" cstate="print"/>
          <a:srcRect/>
          <a:stretch>
            <a:fillRect/>
          </a:stretch>
        </p:blipFill>
        <p:spPr bwMode="auto">
          <a:xfrm>
            <a:off x="2209800" y="0"/>
            <a:ext cx="4762499"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question- January 2011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6293" y="1981200"/>
            <a:ext cx="8837707" cy="25280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304800" y="533400"/>
            <a:ext cx="8839200" cy="556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84667" y="533400"/>
            <a:ext cx="9059333" cy="3048000"/>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3" cstate="print"/>
          <a:srcRect/>
          <a:stretch>
            <a:fillRect/>
          </a:stretch>
        </p:blipFill>
        <p:spPr bwMode="auto">
          <a:xfrm>
            <a:off x="990600" y="685800"/>
            <a:ext cx="7251700" cy="52578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04800" y="4114800"/>
            <a:ext cx="86296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ipe(down)">
                                      <p:cBhvr>
                                        <p:cTn id="1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of the volcano from the MVO</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981200"/>
            <a:ext cx="7848599" cy="397974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685800" y="304800"/>
            <a:ext cx="4806163" cy="32766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810000" y="3200400"/>
            <a:ext cx="5160531"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533401" y="1352550"/>
            <a:ext cx="7424738" cy="4553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ot_hot_hot"/>
          <p:cNvPicPr>
            <a:picLocks noChangeAspect="1" noChangeArrowheads="1"/>
          </p:cNvPicPr>
          <p:nvPr/>
        </p:nvPicPr>
        <p:blipFill>
          <a:blip r:embed="rId2" cstate="print"/>
          <a:srcRect/>
          <a:stretch>
            <a:fillRect/>
          </a:stretch>
        </p:blipFill>
        <p:spPr bwMode="auto">
          <a:xfrm>
            <a:off x="971550" y="549275"/>
            <a:ext cx="3506788" cy="5329238"/>
          </a:xfrm>
          <a:prstGeom prst="rect">
            <a:avLst/>
          </a:prstGeom>
          <a:noFill/>
        </p:spPr>
      </p:pic>
      <p:sp>
        <p:nvSpPr>
          <p:cNvPr id="4103" name="Text Box 7"/>
          <p:cNvSpPr txBox="1">
            <a:spLocks noChangeArrowheads="1"/>
          </p:cNvSpPr>
          <p:nvPr/>
        </p:nvSpPr>
        <p:spPr bwMode="auto">
          <a:xfrm>
            <a:off x="4572000" y="1773238"/>
            <a:ext cx="4321175" cy="1614487"/>
          </a:xfrm>
          <a:prstGeom prst="rect">
            <a:avLst/>
          </a:prstGeom>
          <a:noFill/>
          <a:ln w="9525">
            <a:noFill/>
            <a:miter lim="800000"/>
            <a:headEnd/>
            <a:tailEnd/>
          </a:ln>
          <a:effectLst/>
        </p:spPr>
        <p:txBody>
          <a:bodyPr>
            <a:spAutoFit/>
          </a:bodyPr>
          <a:lstStyle/>
          <a:p>
            <a:pPr>
              <a:spcBef>
                <a:spcPct val="50000"/>
              </a:spcBef>
            </a:pPr>
            <a:r>
              <a:rPr lang="en-GB" sz="2400"/>
              <a:t>"Hot, hot, hot" the Soca anthem by  Montserratian Arrow, now takes on a new meaning.....</a:t>
            </a:r>
            <a:r>
              <a:rPr lang="en-GB" sz="2800"/>
              <a:t> </a:t>
            </a:r>
          </a:p>
        </p:txBody>
      </p:sp>
      <p:sp>
        <p:nvSpPr>
          <p:cNvPr id="4104" name="Text Box 8"/>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ssolve">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533400" y="685800"/>
            <a:ext cx="8058492"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lymouth_1"/>
          <p:cNvPicPr>
            <a:picLocks noChangeAspect="1" noChangeArrowheads="1"/>
          </p:cNvPicPr>
          <p:nvPr/>
        </p:nvPicPr>
        <p:blipFill>
          <a:blip r:embed="rId2" cstate="print"/>
          <a:srcRect/>
          <a:stretch>
            <a:fillRect/>
          </a:stretch>
        </p:blipFill>
        <p:spPr bwMode="auto">
          <a:xfrm>
            <a:off x="1763713" y="836613"/>
            <a:ext cx="5646737" cy="3709987"/>
          </a:xfrm>
          <a:prstGeom prst="rect">
            <a:avLst/>
          </a:prstGeom>
          <a:noFill/>
        </p:spPr>
      </p:pic>
      <p:sp>
        <p:nvSpPr>
          <p:cNvPr id="2055" name="Text Box 7"/>
          <p:cNvSpPr txBox="1">
            <a:spLocks noChangeArrowheads="1"/>
          </p:cNvSpPr>
          <p:nvPr/>
        </p:nvSpPr>
        <p:spPr bwMode="auto">
          <a:xfrm>
            <a:off x="1692275" y="4868863"/>
            <a:ext cx="5759450" cy="1187450"/>
          </a:xfrm>
          <a:prstGeom prst="rect">
            <a:avLst/>
          </a:prstGeom>
          <a:noFill/>
          <a:ln w="9525">
            <a:noFill/>
            <a:miter lim="800000"/>
            <a:headEnd/>
            <a:tailEnd/>
          </a:ln>
          <a:effectLst/>
        </p:spPr>
        <p:txBody>
          <a:bodyPr>
            <a:spAutoFit/>
          </a:bodyPr>
          <a:lstStyle/>
          <a:p>
            <a:pPr>
              <a:spcBef>
                <a:spcPct val="50000"/>
              </a:spcBef>
            </a:pPr>
            <a:r>
              <a:rPr lang="en-GB" sz="2400"/>
              <a:t>In August of 1997, a series of pyroclastic flows and lahars (mudflows) destroyed the capital city of Plymouth </a:t>
            </a:r>
          </a:p>
        </p:txBody>
      </p:sp>
      <p:sp>
        <p:nvSpPr>
          <p:cNvPr id="2056" name="Text Box 8"/>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from MVO http://www.mvo.ms/ and used with permission</a:t>
            </a:r>
          </a:p>
        </p:txBody>
      </p:sp>
      <p:pic>
        <p:nvPicPr>
          <p:cNvPr id="11272" name="Picture 8" descr="plymouth"/>
          <p:cNvPicPr>
            <a:picLocks noChangeAspect="1" noChangeArrowheads="1"/>
          </p:cNvPicPr>
          <p:nvPr/>
        </p:nvPicPr>
        <p:blipFill>
          <a:blip r:embed="rId2" cstate="print"/>
          <a:srcRect/>
          <a:stretch>
            <a:fillRect/>
          </a:stretch>
        </p:blipFill>
        <p:spPr bwMode="auto">
          <a:xfrm>
            <a:off x="971550" y="1557338"/>
            <a:ext cx="4321175" cy="3305175"/>
          </a:xfrm>
          <a:prstGeom prst="rect">
            <a:avLst/>
          </a:prstGeom>
          <a:noFill/>
        </p:spPr>
      </p:pic>
      <p:sp>
        <p:nvSpPr>
          <p:cNvPr id="11273" name="Text Box 9"/>
          <p:cNvSpPr txBox="1">
            <a:spLocks noChangeArrowheads="1"/>
          </p:cNvSpPr>
          <p:nvPr/>
        </p:nvSpPr>
        <p:spPr bwMode="auto">
          <a:xfrm>
            <a:off x="5724525" y="1773238"/>
            <a:ext cx="2952750" cy="2647950"/>
          </a:xfrm>
          <a:prstGeom prst="rect">
            <a:avLst/>
          </a:prstGeom>
          <a:noFill/>
          <a:ln w="9525">
            <a:noFill/>
            <a:miter lim="800000"/>
            <a:headEnd/>
            <a:tailEnd/>
          </a:ln>
          <a:effectLst/>
        </p:spPr>
        <p:txBody>
          <a:bodyPr>
            <a:spAutoFit/>
          </a:bodyPr>
          <a:lstStyle/>
          <a:p>
            <a:pPr>
              <a:spcBef>
                <a:spcPct val="50000"/>
              </a:spcBef>
            </a:pPr>
            <a:r>
              <a:rPr lang="en-GB" sz="2400"/>
              <a:t>Nearly 8,000 people out of a total population of 12,000 left the island for nearby Antigua, some went to the USA and Britain.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dissolve">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68313" y="0"/>
            <a:ext cx="8229600" cy="849313"/>
          </a:xfrm>
        </p:spPr>
        <p:txBody>
          <a:bodyPr/>
          <a:lstStyle/>
          <a:p>
            <a:pPr eaLnBrk="1" hangingPunct="1"/>
            <a:r>
              <a:rPr lang="en-GB" b="1" u="sng" smtClean="0"/>
              <a:t>Location of Montserrat </a:t>
            </a:r>
          </a:p>
        </p:txBody>
      </p:sp>
      <p:sp>
        <p:nvSpPr>
          <p:cNvPr id="3075" name="Content Placeholder 2"/>
          <p:cNvSpPr>
            <a:spLocks noGrp="1"/>
          </p:cNvSpPr>
          <p:nvPr>
            <p:ph idx="1"/>
          </p:nvPr>
        </p:nvSpPr>
        <p:spPr>
          <a:xfrm>
            <a:off x="0" y="785813"/>
            <a:ext cx="9144000" cy="4946650"/>
          </a:xfrm>
        </p:spPr>
        <p:txBody>
          <a:bodyPr/>
          <a:lstStyle/>
          <a:p>
            <a:pPr eaLnBrk="1" hangingPunct="1">
              <a:buFont typeface="Arial" charset="0"/>
              <a:buNone/>
            </a:pPr>
            <a:r>
              <a:rPr lang="en-GB" sz="2800" dirty="0" smtClean="0"/>
              <a:t>Use the map provide write a detailed description of the location of Montserrat and the volcano.</a:t>
            </a:r>
          </a:p>
          <a:p>
            <a:pPr eaLnBrk="1" hangingPunct="1">
              <a:buFont typeface="Arial" charset="0"/>
              <a:buNone/>
            </a:pPr>
            <a:endParaRPr lang="en-GB" sz="2800" dirty="0" smtClean="0"/>
          </a:p>
          <a:p>
            <a:pPr eaLnBrk="1" hangingPunct="1">
              <a:buFont typeface="Arial" charset="0"/>
              <a:buNone/>
            </a:pPr>
            <a:endParaRPr lang="en-GB" sz="2800" dirty="0" smtClean="0"/>
          </a:p>
          <a:p>
            <a:pPr eaLnBrk="1" hangingPunct="1">
              <a:buFont typeface="Arial" charset="0"/>
              <a:buNone/>
            </a:pPr>
            <a:endParaRPr lang="en-GB" sz="2800" dirty="0" smtClean="0"/>
          </a:p>
          <a:p>
            <a:pPr eaLnBrk="1" hangingPunct="1">
              <a:buFont typeface="Arial" charset="0"/>
              <a:buNone/>
            </a:pPr>
            <a:endParaRPr lang="en-GB" sz="2800" dirty="0" smtClean="0"/>
          </a:p>
          <a:p>
            <a:pPr eaLnBrk="1" hangingPunct="1">
              <a:buFont typeface="Arial" charset="0"/>
              <a:buNone/>
            </a:pPr>
            <a:endParaRPr lang="en-GB" sz="2800" dirty="0" smtClean="0"/>
          </a:p>
          <a:p>
            <a:pPr eaLnBrk="1" hangingPunct="1">
              <a:buFont typeface="Arial" charset="0"/>
              <a:buNone/>
            </a:pPr>
            <a:endParaRPr lang="en-GB" sz="2800" dirty="0" smtClean="0"/>
          </a:p>
          <a:p>
            <a:pPr eaLnBrk="1" hangingPunct="1">
              <a:buFont typeface="Arial" charset="0"/>
              <a:buNone/>
            </a:pPr>
            <a:endParaRPr lang="en-GB" sz="2800" dirty="0" smtClean="0"/>
          </a:p>
          <a:p>
            <a:pPr eaLnBrk="1" hangingPunct="1">
              <a:buFont typeface="Arial" charset="0"/>
              <a:buNone/>
            </a:pPr>
            <a:endParaRPr lang="en-GB" dirty="0" smtClean="0"/>
          </a:p>
          <a:p>
            <a:pPr eaLnBrk="1" hangingPunct="1">
              <a:buFont typeface="Arial" charset="0"/>
              <a:buNone/>
            </a:pPr>
            <a:endParaRPr lang="en-GB" dirty="0" smtClean="0"/>
          </a:p>
        </p:txBody>
      </p:sp>
      <p:pic>
        <p:nvPicPr>
          <p:cNvPr id="3076" name="Picture 5" descr="http://www.geo.cornell.edu/instoc/Montserrat%20map.jpg"/>
          <p:cNvPicPr>
            <a:picLocks noChangeAspect="1" noChangeArrowheads="1"/>
          </p:cNvPicPr>
          <p:nvPr/>
        </p:nvPicPr>
        <p:blipFill>
          <a:blip r:embed="rId2" cstate="print"/>
          <a:srcRect/>
          <a:stretch>
            <a:fillRect/>
          </a:stretch>
        </p:blipFill>
        <p:spPr bwMode="auto">
          <a:xfrm>
            <a:off x="214313" y="2143125"/>
            <a:ext cx="4572000" cy="3128963"/>
          </a:xfrm>
          <a:prstGeom prst="rect">
            <a:avLst/>
          </a:prstGeom>
          <a:noFill/>
          <a:ln w="9525">
            <a:noFill/>
            <a:miter lim="800000"/>
            <a:headEnd/>
            <a:tailEnd/>
          </a:ln>
        </p:spPr>
      </p:pic>
      <p:sp>
        <p:nvSpPr>
          <p:cNvPr id="7" name="Footer Placeholder 6"/>
          <p:cNvSpPr>
            <a:spLocks noGrp="1"/>
          </p:cNvSpPr>
          <p:nvPr>
            <p:ph type="ftr" sz="quarter" idx="11"/>
          </p:nvPr>
        </p:nvSpPr>
        <p:spPr>
          <a:xfrm>
            <a:off x="5940425" y="6165850"/>
            <a:ext cx="2895600" cy="365125"/>
          </a:xfrm>
        </p:spPr>
        <p:txBody>
          <a:bodyPr/>
          <a:lstStyle/>
          <a:p>
            <a:pPr>
              <a:defRPr/>
            </a:pPr>
            <a:r>
              <a:rPr lang="en-GB" sz="1600" dirty="0">
                <a:solidFill>
                  <a:schemeClr val="tx1"/>
                </a:solidFill>
              </a:rPr>
              <a:t>LO: To Know the responses to the eruption at Montserrat</a:t>
            </a:r>
          </a:p>
        </p:txBody>
      </p:sp>
      <p:pic>
        <p:nvPicPr>
          <p:cNvPr id="9" name="Picture 2">
            <a:hlinkClick r:id="rId3"/>
          </p:cNvPr>
          <p:cNvPicPr>
            <a:picLocks noChangeAspect="1" noChangeArrowheads="1"/>
          </p:cNvPicPr>
          <p:nvPr/>
        </p:nvPicPr>
        <p:blipFill>
          <a:blip r:embed="rId4" cstate="print"/>
          <a:srcRect/>
          <a:stretch>
            <a:fillRect/>
          </a:stretch>
        </p:blipFill>
        <p:spPr bwMode="auto">
          <a:xfrm>
            <a:off x="4724400" y="1752600"/>
            <a:ext cx="4296603"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1692275" y="1052513"/>
            <a:ext cx="6121400" cy="604837"/>
          </a:xfrm>
        </p:spPr>
        <p:txBody>
          <a:bodyPr/>
          <a:lstStyle/>
          <a:p>
            <a:pPr>
              <a:lnSpc>
                <a:spcPct val="90000"/>
              </a:lnSpc>
              <a:buFontTx/>
              <a:buNone/>
            </a:pPr>
            <a:r>
              <a:rPr lang="en-GB" sz="2800"/>
              <a:t>What is the future for Montserrat?</a:t>
            </a:r>
          </a:p>
        </p:txBody>
      </p:sp>
      <p:pic>
        <p:nvPicPr>
          <p:cNvPr id="8197" name="Picture 5" descr="Exclusion_zone"/>
          <p:cNvPicPr>
            <a:picLocks noGrp="1" noChangeAspect="1" noChangeArrowheads="1"/>
          </p:cNvPicPr>
          <p:nvPr>
            <p:ph sz="half" idx="2"/>
          </p:nvPr>
        </p:nvPicPr>
        <p:blipFill>
          <a:blip r:embed="rId2" cstate="print"/>
          <a:srcRect/>
          <a:stretch>
            <a:fillRect/>
          </a:stretch>
        </p:blipFill>
        <p:spPr>
          <a:xfrm>
            <a:off x="1692275" y="1989138"/>
            <a:ext cx="5616575" cy="3733800"/>
          </a:xfrm>
          <a:noFill/>
          <a:ln/>
        </p:spPr>
      </p:pic>
      <p:sp>
        <p:nvSpPr>
          <p:cNvPr id="8199" name="Text Box 7"/>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Photographs from MVO http://www.mvo.ms/ and used with permission</a:t>
            </a:r>
          </a:p>
        </p:txBody>
      </p:sp>
      <p:pic>
        <p:nvPicPr>
          <p:cNvPr id="10245" name="Picture 5" descr="galler4"/>
          <p:cNvPicPr>
            <a:picLocks noChangeAspect="1" noChangeArrowheads="1"/>
          </p:cNvPicPr>
          <p:nvPr/>
        </p:nvPicPr>
        <p:blipFill>
          <a:blip r:embed="rId2" cstate="print"/>
          <a:srcRect/>
          <a:stretch>
            <a:fillRect/>
          </a:stretch>
        </p:blipFill>
        <p:spPr bwMode="auto">
          <a:xfrm>
            <a:off x="250825" y="549275"/>
            <a:ext cx="3657600" cy="2743200"/>
          </a:xfrm>
          <a:prstGeom prst="rect">
            <a:avLst/>
          </a:prstGeom>
          <a:noFill/>
        </p:spPr>
      </p:pic>
      <p:sp>
        <p:nvSpPr>
          <p:cNvPr id="10246" name="Text Box 6"/>
          <p:cNvSpPr txBox="1">
            <a:spLocks noChangeArrowheads="1"/>
          </p:cNvSpPr>
          <p:nvPr/>
        </p:nvSpPr>
        <p:spPr bwMode="auto">
          <a:xfrm>
            <a:off x="4572000" y="1268413"/>
            <a:ext cx="3600450" cy="1187450"/>
          </a:xfrm>
          <a:prstGeom prst="rect">
            <a:avLst/>
          </a:prstGeom>
          <a:noFill/>
          <a:ln w="9525">
            <a:noFill/>
            <a:miter lim="800000"/>
            <a:headEnd/>
            <a:tailEnd/>
          </a:ln>
          <a:effectLst/>
        </p:spPr>
        <p:txBody>
          <a:bodyPr>
            <a:spAutoFit/>
          </a:bodyPr>
          <a:lstStyle/>
          <a:p>
            <a:pPr>
              <a:spcBef>
                <a:spcPct val="50000"/>
              </a:spcBef>
            </a:pPr>
            <a:r>
              <a:rPr lang="en-GB" sz="2400"/>
              <a:t>Coral reefs have been damaged and fish stocks affected</a:t>
            </a:r>
          </a:p>
        </p:txBody>
      </p:sp>
      <p:pic>
        <p:nvPicPr>
          <p:cNvPr id="10248" name="Picture 8" descr="galler9"/>
          <p:cNvPicPr>
            <a:picLocks noChangeAspect="1" noChangeArrowheads="1"/>
          </p:cNvPicPr>
          <p:nvPr/>
        </p:nvPicPr>
        <p:blipFill>
          <a:blip r:embed="rId3" cstate="print"/>
          <a:srcRect/>
          <a:stretch>
            <a:fillRect/>
          </a:stretch>
        </p:blipFill>
        <p:spPr bwMode="auto">
          <a:xfrm>
            <a:off x="250825" y="3429000"/>
            <a:ext cx="3667125" cy="2752725"/>
          </a:xfrm>
          <a:prstGeom prst="rect">
            <a:avLst/>
          </a:prstGeom>
          <a:noFill/>
        </p:spPr>
      </p:pic>
      <p:sp>
        <p:nvSpPr>
          <p:cNvPr id="10249" name="Text Box 9"/>
          <p:cNvSpPr txBox="1">
            <a:spLocks noChangeArrowheads="1"/>
          </p:cNvSpPr>
          <p:nvPr/>
        </p:nvSpPr>
        <p:spPr bwMode="auto">
          <a:xfrm>
            <a:off x="4572000" y="3933825"/>
            <a:ext cx="3600450" cy="1187450"/>
          </a:xfrm>
          <a:prstGeom prst="rect">
            <a:avLst/>
          </a:prstGeom>
          <a:noFill/>
          <a:ln w="9525">
            <a:noFill/>
            <a:miter lim="800000"/>
            <a:headEnd/>
            <a:tailEnd/>
          </a:ln>
          <a:effectLst/>
        </p:spPr>
        <p:txBody>
          <a:bodyPr>
            <a:spAutoFit/>
          </a:bodyPr>
          <a:lstStyle/>
          <a:p>
            <a:pPr>
              <a:spcBef>
                <a:spcPct val="50000"/>
              </a:spcBef>
            </a:pPr>
            <a:r>
              <a:rPr lang="en-GB" sz="2400"/>
              <a:t>Most of the islands small businesses have been forced to close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dissolve">
                                      <p:cBhvr>
                                        <p:cTn id="16"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Lookout"/>
          <p:cNvPicPr>
            <a:picLocks noChangeAspect="1" noChangeArrowheads="1"/>
          </p:cNvPicPr>
          <p:nvPr/>
        </p:nvPicPr>
        <p:blipFill>
          <a:blip r:embed="rId2" cstate="print"/>
          <a:srcRect/>
          <a:stretch>
            <a:fillRect/>
          </a:stretch>
        </p:blipFill>
        <p:spPr bwMode="auto">
          <a:xfrm>
            <a:off x="1763713" y="2492375"/>
            <a:ext cx="5688012" cy="3630613"/>
          </a:xfrm>
          <a:prstGeom prst="rect">
            <a:avLst/>
          </a:prstGeom>
          <a:noFill/>
        </p:spPr>
      </p:pic>
      <p:sp>
        <p:nvSpPr>
          <p:cNvPr id="5126" name="Text Box 6"/>
          <p:cNvSpPr txBox="1">
            <a:spLocks noChangeArrowheads="1"/>
          </p:cNvSpPr>
          <p:nvPr/>
        </p:nvSpPr>
        <p:spPr bwMode="auto">
          <a:xfrm>
            <a:off x="7235825" y="2276475"/>
            <a:ext cx="165735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128" name="Text Box 8"/>
          <p:cNvSpPr txBox="1">
            <a:spLocks noChangeArrowheads="1"/>
          </p:cNvSpPr>
          <p:nvPr/>
        </p:nvSpPr>
        <p:spPr bwMode="auto">
          <a:xfrm>
            <a:off x="971550" y="333375"/>
            <a:ext cx="7200900" cy="1917700"/>
          </a:xfrm>
          <a:prstGeom prst="rect">
            <a:avLst/>
          </a:prstGeom>
          <a:noFill/>
          <a:ln w="9525">
            <a:noFill/>
            <a:miter lim="800000"/>
            <a:headEnd/>
            <a:tailEnd/>
          </a:ln>
          <a:effectLst/>
        </p:spPr>
        <p:txBody>
          <a:bodyPr>
            <a:spAutoFit/>
          </a:bodyPr>
          <a:lstStyle/>
          <a:p>
            <a:pPr>
              <a:spcBef>
                <a:spcPct val="50000"/>
              </a:spcBef>
            </a:pPr>
            <a:r>
              <a:rPr lang="en-GB" sz="2400"/>
              <a:t>Today, Montserratians are rebuilding their country with help from the British Government.  Slowly, people are moving out of the shelters or back from abroad to resettle in developments constructed in the North. </a:t>
            </a:r>
          </a:p>
        </p:txBody>
      </p:sp>
      <p:sp>
        <p:nvSpPr>
          <p:cNvPr id="5129" name="Text Box 9"/>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ssolv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Hibiscus"/>
          <p:cNvPicPr>
            <a:picLocks noChangeAspect="1" noChangeArrowheads="1"/>
          </p:cNvPicPr>
          <p:nvPr/>
        </p:nvPicPr>
        <p:blipFill>
          <a:blip r:embed="rId2" cstate="print"/>
          <a:srcRect/>
          <a:stretch>
            <a:fillRect/>
          </a:stretch>
        </p:blipFill>
        <p:spPr bwMode="auto">
          <a:xfrm>
            <a:off x="971550" y="3429000"/>
            <a:ext cx="2162175" cy="2962275"/>
          </a:xfrm>
          <a:prstGeom prst="rect">
            <a:avLst/>
          </a:prstGeom>
          <a:noFill/>
        </p:spPr>
      </p:pic>
      <p:pic>
        <p:nvPicPr>
          <p:cNvPr id="7175" name="Picture 7" descr="De_nart"/>
          <p:cNvPicPr>
            <a:picLocks noChangeAspect="1" noChangeArrowheads="1"/>
          </p:cNvPicPr>
          <p:nvPr/>
        </p:nvPicPr>
        <p:blipFill>
          <a:blip r:embed="rId3" cstate="print"/>
          <a:srcRect/>
          <a:stretch>
            <a:fillRect/>
          </a:stretch>
        </p:blipFill>
        <p:spPr bwMode="auto">
          <a:xfrm>
            <a:off x="611188" y="477838"/>
            <a:ext cx="4176712" cy="2754312"/>
          </a:xfrm>
          <a:prstGeom prst="rect">
            <a:avLst/>
          </a:prstGeom>
          <a:noFill/>
        </p:spPr>
      </p:pic>
      <p:pic>
        <p:nvPicPr>
          <p:cNvPr id="7177" name="Picture 9" descr="Suntan_volcano"/>
          <p:cNvPicPr>
            <a:picLocks noChangeAspect="1" noChangeArrowheads="1"/>
          </p:cNvPicPr>
          <p:nvPr/>
        </p:nvPicPr>
        <p:blipFill>
          <a:blip r:embed="rId4" cstate="print"/>
          <a:srcRect/>
          <a:stretch>
            <a:fillRect/>
          </a:stretch>
        </p:blipFill>
        <p:spPr bwMode="auto">
          <a:xfrm>
            <a:off x="3563938" y="3429000"/>
            <a:ext cx="4608512" cy="3041650"/>
          </a:xfrm>
          <a:prstGeom prst="rect">
            <a:avLst/>
          </a:prstGeom>
          <a:noFill/>
        </p:spPr>
      </p:pic>
      <p:sp>
        <p:nvSpPr>
          <p:cNvPr id="7178" name="Text Box 10"/>
          <p:cNvSpPr txBox="1">
            <a:spLocks noChangeArrowheads="1"/>
          </p:cNvSpPr>
          <p:nvPr/>
        </p:nvSpPr>
        <p:spPr bwMode="auto">
          <a:xfrm>
            <a:off x="5364163" y="981075"/>
            <a:ext cx="3024187" cy="1552575"/>
          </a:xfrm>
          <a:prstGeom prst="rect">
            <a:avLst/>
          </a:prstGeom>
          <a:noFill/>
          <a:ln w="9525">
            <a:noFill/>
            <a:miter lim="800000"/>
            <a:headEnd/>
            <a:tailEnd/>
          </a:ln>
          <a:effectLst/>
        </p:spPr>
        <p:txBody>
          <a:bodyPr>
            <a:spAutoFit/>
          </a:bodyPr>
          <a:lstStyle/>
          <a:p>
            <a:pPr>
              <a:spcBef>
                <a:spcPct val="50000"/>
              </a:spcBef>
            </a:pPr>
            <a:r>
              <a:rPr lang="en-GB" sz="2400"/>
              <a:t>The north of the island remains untouched by the volcano.</a:t>
            </a:r>
          </a:p>
        </p:txBody>
      </p:sp>
      <p:sp>
        <p:nvSpPr>
          <p:cNvPr id="7179" name="Text Box 11"/>
          <p:cNvSpPr txBox="1">
            <a:spLocks noChangeArrowheads="1"/>
          </p:cNvSpPr>
          <p:nvPr/>
        </p:nvSpPr>
        <p:spPr bwMode="auto">
          <a:xfrm>
            <a:off x="2662238" y="6629400"/>
            <a:ext cx="6481762" cy="228600"/>
          </a:xfrm>
          <a:prstGeom prst="rect">
            <a:avLst/>
          </a:prstGeom>
          <a:noFill/>
          <a:ln w="9525">
            <a:noFill/>
            <a:miter lim="800000"/>
            <a:headEnd/>
            <a:tailEnd/>
          </a:ln>
          <a:effectLst/>
        </p:spPr>
        <p:txBody>
          <a:bodyPr>
            <a:spAutoFit/>
          </a:bodyPr>
          <a:lstStyle/>
          <a:p>
            <a:pPr>
              <a:spcBef>
                <a:spcPct val="50000"/>
              </a:spcBef>
            </a:pPr>
            <a:r>
              <a:rPr lang="en-GB" sz="900"/>
              <a:t>Photograph by Adam Goss http://people.cornell.edu/pages/arg32/watson/montserrat.html and used with permission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ssolve">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dissolve">
                                      <p:cBhvr>
                                        <p:cTn id="17"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question June 2011</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457200" y="2590800"/>
            <a:ext cx="8686800" cy="110966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1219200"/>
            <a:ext cx="8792996" cy="41148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228600" y="0"/>
            <a:ext cx="7086600" cy="661511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830443" y="4919663"/>
            <a:ext cx="7313557" cy="1938337"/>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295400" y="1828800"/>
            <a:ext cx="6286500" cy="29561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FACTS</a:t>
            </a:r>
            <a:endParaRPr lang="en-US" dirty="0"/>
          </a:p>
        </p:txBody>
      </p:sp>
      <p:sp>
        <p:nvSpPr>
          <p:cNvPr id="3" name="Content Placeholder 2"/>
          <p:cNvSpPr>
            <a:spLocks noGrp="1"/>
          </p:cNvSpPr>
          <p:nvPr>
            <p:ph idx="1"/>
          </p:nvPr>
        </p:nvSpPr>
        <p:spPr/>
        <p:txBody>
          <a:bodyPr/>
          <a:lstStyle/>
          <a:p>
            <a:pPr>
              <a:buNone/>
            </a:pPr>
            <a:r>
              <a:rPr lang="en-US" dirty="0" smtClean="0"/>
              <a:t>Think of these as 'bullet points' - a useful REVISION technique is to try to reduce any topic down to just 10 bullet points which contain the main aspects of what it is you want to get across....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828468" y="381000"/>
            <a:ext cx="6923019" cy="613896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eruption….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Soufriere Hills volcano began to erupt in 1995 following a long period of inactivity (hadn't erupted for 350 years). </a:t>
            </a:r>
          </a:p>
          <a:p>
            <a:r>
              <a:rPr lang="en-US" dirty="0" smtClean="0"/>
              <a:t>The eruptions forced the evacuation of the capital Plymouth and the part of the island that was actually the most densely population - and for good reason as it had the best advantages for settlement. </a:t>
            </a:r>
          </a:p>
          <a:p>
            <a:r>
              <a:rPr lang="en-US" dirty="0" err="1" smtClean="0"/>
              <a:t>Pyroclastic</a:t>
            </a:r>
            <a:r>
              <a:rPr lang="en-US" dirty="0" smtClean="0"/>
              <a:t> flows killed some of the people who returned against advice, and have also created an area of new land as the debris has been deposited off the coast.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133600" y="0"/>
            <a:ext cx="5105400" cy="689358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DVD notes</a:t>
            </a:r>
            <a:endParaRPr lang="en-US" dirty="0"/>
          </a:p>
        </p:txBody>
      </p:sp>
      <p:sp>
        <p:nvSpPr>
          <p:cNvPr id="6" name="Date Placeholder 5"/>
          <p:cNvSpPr>
            <a:spLocks noGrp="1"/>
          </p:cNvSpPr>
          <p:nvPr>
            <p:ph type="dt" sz="half" idx="10"/>
          </p:nvPr>
        </p:nvSpPr>
        <p:spPr/>
        <p:txBody>
          <a:bodyPr/>
          <a:lstStyle/>
          <a:p>
            <a:pPr>
              <a:defRPr/>
            </a:pPr>
            <a:endParaRPr lang="en-GB" dirty="0"/>
          </a:p>
        </p:txBody>
      </p:sp>
      <p:sp>
        <p:nvSpPr>
          <p:cNvPr id="7" name="Footer Placeholder 6"/>
          <p:cNvSpPr>
            <a:spLocks noGrp="1"/>
          </p:cNvSpPr>
          <p:nvPr>
            <p:ph type="ftr" sz="quarter" idx="11"/>
          </p:nvPr>
        </p:nvSpPr>
        <p:spPr/>
        <p:txBody>
          <a:bodyPr/>
          <a:lstStyle/>
          <a:p>
            <a:pPr>
              <a:defRPr/>
            </a:pPr>
            <a:endParaRPr lang="en-GB"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0" y="1573795"/>
            <a:ext cx="7848599" cy="4534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the eruption…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Destructive plate boundary </a:t>
            </a:r>
            <a:r>
              <a:rPr lang="en-US" dirty="0" smtClean="0"/>
              <a:t>(convergent)</a:t>
            </a:r>
          </a:p>
          <a:p>
            <a:r>
              <a:rPr lang="en-US" dirty="0" smtClean="0"/>
              <a:t>North American Plate is being forced (</a:t>
            </a:r>
            <a:r>
              <a:rPr lang="en-US" dirty="0" err="1" smtClean="0">
                <a:solidFill>
                  <a:srgbClr val="FF0000"/>
                </a:solidFill>
              </a:rPr>
              <a:t>subducted</a:t>
            </a:r>
            <a:r>
              <a:rPr lang="en-US" dirty="0" smtClean="0"/>
              <a:t>) under the Caribbean plate</a:t>
            </a:r>
          </a:p>
          <a:p>
            <a:r>
              <a:rPr lang="en-US" dirty="0" smtClean="0"/>
              <a:t>Convection currents pull the plate into the mantle causing the rock to melt.</a:t>
            </a:r>
          </a:p>
          <a:p>
            <a:r>
              <a:rPr lang="en-US" dirty="0" smtClean="0"/>
              <a:t>The molten rock is lighter than the surrounding rock which causes it to rise through the cracks towards the earths surface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the eruption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volcanic eruption was so deadly because the volcano produced sticky </a:t>
            </a:r>
            <a:r>
              <a:rPr lang="en-US" dirty="0" smtClean="0">
                <a:solidFill>
                  <a:srgbClr val="FF0000"/>
                </a:solidFill>
              </a:rPr>
              <a:t>andesitic lava </a:t>
            </a:r>
            <a:r>
              <a:rPr lang="en-US" dirty="0" smtClean="0"/>
              <a:t>(thick lava).</a:t>
            </a:r>
          </a:p>
          <a:p>
            <a:r>
              <a:rPr lang="en-US" dirty="0" smtClean="0"/>
              <a:t>The lava is so thick it created a dome on the side of the </a:t>
            </a:r>
            <a:r>
              <a:rPr lang="en-US" dirty="0" smtClean="0">
                <a:solidFill>
                  <a:srgbClr val="FF0000"/>
                </a:solidFill>
              </a:rPr>
              <a:t>Chances Peak volcano</a:t>
            </a:r>
            <a:r>
              <a:rPr lang="en-US" dirty="0" smtClean="0"/>
              <a:t>.</a:t>
            </a:r>
          </a:p>
          <a:p>
            <a:r>
              <a:rPr lang="en-US" dirty="0" smtClean="0"/>
              <a:t>As the dome collapsed a huge ash cloud was formed.</a:t>
            </a:r>
          </a:p>
          <a:p>
            <a:r>
              <a:rPr lang="en-US" dirty="0" smtClean="0"/>
              <a:t>Also the dome collapse caused hot rocks, gases and ash- a </a:t>
            </a:r>
            <a:r>
              <a:rPr lang="en-US" dirty="0" err="1" smtClean="0">
                <a:solidFill>
                  <a:srgbClr val="FF0000"/>
                </a:solidFill>
              </a:rPr>
              <a:t>pyroclastic</a:t>
            </a:r>
            <a:r>
              <a:rPr lang="en-US" dirty="0" smtClean="0">
                <a:solidFill>
                  <a:srgbClr val="FF0000"/>
                </a:solidFill>
              </a:rPr>
              <a:t> flow.  </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520</Words>
  <Application>Microsoft Macintosh PowerPoint</Application>
  <PresentationFormat>On-screen Show (4:3)</PresentationFormat>
  <Paragraphs>47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Montserrat volcanic eruption</vt:lpstr>
      <vt:lpstr>Location of Montserrat </vt:lpstr>
      <vt:lpstr>PowerPoint Presentation</vt:lpstr>
      <vt:lpstr>Overview of the eruption….</vt:lpstr>
      <vt:lpstr>PowerPoint Presentation</vt:lpstr>
      <vt:lpstr>PowerPoint Presentation</vt:lpstr>
      <vt:lpstr>DVD notes</vt:lpstr>
      <vt:lpstr>Cause of the eruption…</vt:lpstr>
      <vt:lpstr>Cause of the eruption</vt:lpstr>
      <vt:lpstr>Exam question- January 2011 </vt:lpstr>
      <vt:lpstr>PowerPoint Presentation</vt:lpstr>
      <vt:lpstr>PowerPoint Presentation</vt:lpstr>
      <vt:lpstr>Monitoring of the volcano from the MVO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question June 2011</vt:lpstr>
      <vt:lpstr>PowerPoint Presentation</vt:lpstr>
      <vt:lpstr>PowerPoint Presentation</vt:lpstr>
      <vt:lpstr>KEY FACTS</vt:lpstr>
    </vt:vector>
  </TitlesOfParts>
  <Company>BSH</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Montserrat volcanic eruption</dc:title>
  <dc:creator>agoodfellow</dc:creator>
  <cp:lastModifiedBy>Anna Bennett</cp:lastModifiedBy>
  <cp:revision>27</cp:revision>
  <dcterms:created xsi:type="dcterms:W3CDTF">2010-11-18T20:13:59Z</dcterms:created>
  <dcterms:modified xsi:type="dcterms:W3CDTF">2018-01-04T01:59:49Z</dcterms:modified>
</cp:coreProperties>
</file>