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1" r:id="rId5"/>
    <p:sldId id="267" r:id="rId6"/>
    <p:sldId id="265" r:id="rId7"/>
    <p:sldId id="260" r:id="rId8"/>
    <p:sldId id="263" r:id="rId9"/>
    <p:sldId id="262" r:id="rId10"/>
    <p:sldId id="261" r:id="rId11"/>
    <p:sldId id="264" r:id="rId12"/>
    <p:sldId id="266"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15"/>
  </p:normalViewPr>
  <p:slideViewPr>
    <p:cSldViewPr snapToGrid="0" snapToObjects="1">
      <p:cViewPr>
        <p:scale>
          <a:sx n="152" d="100"/>
          <a:sy n="152" d="100"/>
        </p:scale>
        <p:origin x="-3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9676-D2E7-454F-95E6-4F467E466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C0169A-0799-FA42-BB18-22C542A58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1997F-04B8-D446-A23B-C6A241CD37DC}"/>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5" name="Footer Placeholder 4">
            <a:extLst>
              <a:ext uri="{FF2B5EF4-FFF2-40B4-BE49-F238E27FC236}">
                <a16:creationId xmlns:a16="http://schemas.microsoft.com/office/drawing/2014/main" id="{92F74D30-C1C1-2C40-9BE2-5176DC1B7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57D9-938F-D344-8D6D-4D4C7508ABA3}"/>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7414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AB43-D48C-2D49-995E-2B05563049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70A13-29D8-7E47-AF9D-3A9D4FFE7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A02BE-176E-E24D-BB30-3C9D22662E1A}"/>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5" name="Footer Placeholder 4">
            <a:extLst>
              <a:ext uri="{FF2B5EF4-FFF2-40B4-BE49-F238E27FC236}">
                <a16:creationId xmlns:a16="http://schemas.microsoft.com/office/drawing/2014/main" id="{D0DC7CCB-4BAC-2940-AD64-85494315E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ABF58-20FF-C847-A010-3A526B2BA34B}"/>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339058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5BDE5-6873-924B-A8A4-D2B2571A51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385EF0-8883-3A41-A041-2A889A0621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DF23A-74D8-F347-BAF7-E284A61617DD}"/>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5" name="Footer Placeholder 4">
            <a:extLst>
              <a:ext uri="{FF2B5EF4-FFF2-40B4-BE49-F238E27FC236}">
                <a16:creationId xmlns:a16="http://schemas.microsoft.com/office/drawing/2014/main" id="{E7CF3A36-1BB2-A740-B7D5-7BDE8AE76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47020-6A2F-B54F-B02F-DB6B548336FE}"/>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304337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D112-4815-BB4E-ABB1-9F185C30E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7BA93-7044-B348-A6E9-C54C23100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34FB4-A35D-0545-94C1-4F8B93AA8863}"/>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5" name="Footer Placeholder 4">
            <a:extLst>
              <a:ext uri="{FF2B5EF4-FFF2-40B4-BE49-F238E27FC236}">
                <a16:creationId xmlns:a16="http://schemas.microsoft.com/office/drawing/2014/main" id="{FBF0BC5F-DCCF-634D-BABA-E75B3704C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5B1EC-9A40-BC49-B427-E26D34E4486C}"/>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341376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153E-554A-7E42-9C26-44AF19E14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C1E12A-FFE5-F54F-8F8D-D1A1623B5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52135C-78E4-A44F-9E51-1CDEEBB1FD28}"/>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5" name="Footer Placeholder 4">
            <a:extLst>
              <a:ext uri="{FF2B5EF4-FFF2-40B4-BE49-F238E27FC236}">
                <a16:creationId xmlns:a16="http://schemas.microsoft.com/office/drawing/2014/main" id="{8C46A4F3-8A40-964E-B2FF-21962A5D3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E4A28-012D-9A44-A7FB-0CEB13CA89E0}"/>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109072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9FD4-07DD-FF4B-B374-0BA32603E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1C43C-0D45-0547-B756-8525F38A6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6DC54D-BA31-E24E-B1F4-D5D39FD20A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4034B7-5EFE-1340-A8D0-FA2C4714B338}"/>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6" name="Footer Placeholder 5">
            <a:extLst>
              <a:ext uri="{FF2B5EF4-FFF2-40B4-BE49-F238E27FC236}">
                <a16:creationId xmlns:a16="http://schemas.microsoft.com/office/drawing/2014/main" id="{2FE5DCCF-DA4E-6543-B3DE-AC359F450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EDFF6-E7EA-4C47-8E09-28B8A5921EF8}"/>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40037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4A9A-C7ED-5047-88E7-9804E335B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A6D54-F17E-5040-83B0-E43C893103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BEC229-F022-EB45-9982-3F9F9D0A3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79937-5D2A-614D-AFDA-114A9FC6C0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E6A6A-D193-614A-8EF6-B1901F33CB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371D9-7F27-7341-8A3F-4255B48D43A4}"/>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8" name="Footer Placeholder 7">
            <a:extLst>
              <a:ext uri="{FF2B5EF4-FFF2-40B4-BE49-F238E27FC236}">
                <a16:creationId xmlns:a16="http://schemas.microsoft.com/office/drawing/2014/main" id="{F5ECA59E-6D5C-524C-B41D-A27D2CC756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125889-4A78-2242-BC0F-4D71C4310A9B}"/>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292678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BF9A-5A5E-8A45-9C12-284CC8FD3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6E4B5D-C544-1748-AF9B-76AE0740ECD1}"/>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4" name="Footer Placeholder 3">
            <a:extLst>
              <a:ext uri="{FF2B5EF4-FFF2-40B4-BE49-F238E27FC236}">
                <a16:creationId xmlns:a16="http://schemas.microsoft.com/office/drawing/2014/main" id="{F6DBFB28-9D41-6B4E-B56A-7BBEAB9399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A07FB-E0BE-F148-86F7-AAFE7D7BC996}"/>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335223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BF47E-FB2B-B446-8239-EE8B659FB621}"/>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3" name="Footer Placeholder 2">
            <a:extLst>
              <a:ext uri="{FF2B5EF4-FFF2-40B4-BE49-F238E27FC236}">
                <a16:creationId xmlns:a16="http://schemas.microsoft.com/office/drawing/2014/main" id="{BFAA6713-6847-4C46-8B25-C768943A0B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7BA3E-118A-EC44-8D7B-8CFD8C2EB19B}"/>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294681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243F-4A61-3342-BFEA-DB525EBFE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200B90-C173-B545-90AE-9A27842C4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5C25C2-F35B-5E44-BC25-C02F09AAA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DE438-8AEF-4B49-86FB-7EA4AB617626}"/>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6" name="Footer Placeholder 5">
            <a:extLst>
              <a:ext uri="{FF2B5EF4-FFF2-40B4-BE49-F238E27FC236}">
                <a16:creationId xmlns:a16="http://schemas.microsoft.com/office/drawing/2014/main" id="{577D9728-FCC9-8744-AF3D-07BA500D7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D027A-C160-904C-A638-B28B4F41F7D2}"/>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135895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FCFC-263B-CA42-9CAA-9826E4244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E6C62B-4C26-7E45-B9E8-521DF53B6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3CB3AD-D8C8-DF44-BA2F-020569035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B7BF4-2D22-5B4C-AC66-272BEDD28534}"/>
              </a:ext>
            </a:extLst>
          </p:cNvPr>
          <p:cNvSpPr>
            <a:spLocks noGrp="1"/>
          </p:cNvSpPr>
          <p:nvPr>
            <p:ph type="dt" sz="half" idx="10"/>
          </p:nvPr>
        </p:nvSpPr>
        <p:spPr/>
        <p:txBody>
          <a:bodyPr/>
          <a:lstStyle/>
          <a:p>
            <a:fld id="{91C5EE6B-8AF1-EE4E-91F0-0F078D1608FA}" type="datetimeFigureOut">
              <a:rPr lang="en-US" smtClean="0"/>
              <a:t>1/24/20</a:t>
            </a:fld>
            <a:endParaRPr lang="en-US"/>
          </a:p>
        </p:txBody>
      </p:sp>
      <p:sp>
        <p:nvSpPr>
          <p:cNvPr id="6" name="Footer Placeholder 5">
            <a:extLst>
              <a:ext uri="{FF2B5EF4-FFF2-40B4-BE49-F238E27FC236}">
                <a16:creationId xmlns:a16="http://schemas.microsoft.com/office/drawing/2014/main" id="{635A3BD2-247A-7C4D-AB74-D0F7E027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6E1E5-6EB4-EF44-8FDE-8978D74CCCF1}"/>
              </a:ext>
            </a:extLst>
          </p:cNvPr>
          <p:cNvSpPr>
            <a:spLocks noGrp="1"/>
          </p:cNvSpPr>
          <p:nvPr>
            <p:ph type="sldNum" sz="quarter" idx="12"/>
          </p:nvPr>
        </p:nvSpPr>
        <p:spPr/>
        <p:txBody>
          <a:bodyPr/>
          <a:lstStyle/>
          <a:p>
            <a:fld id="{DD64B1A3-AE96-0C4B-8313-0B12DB8CFCC7}" type="slidenum">
              <a:rPr lang="en-US" smtClean="0"/>
              <a:t>‹#›</a:t>
            </a:fld>
            <a:endParaRPr lang="en-US"/>
          </a:p>
        </p:txBody>
      </p:sp>
    </p:spTree>
    <p:extLst>
      <p:ext uri="{BB962C8B-B14F-4D97-AF65-F5344CB8AC3E}">
        <p14:creationId xmlns:p14="http://schemas.microsoft.com/office/powerpoint/2010/main" val="133456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E01A0-43C8-9142-B3B3-E1DD85B7A7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B29F3-7667-D943-B86B-3A1249D67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F20AA-DE2B-BB4A-AD7F-E73EC14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5EE6B-8AF1-EE4E-91F0-0F078D1608FA}" type="datetimeFigureOut">
              <a:rPr lang="en-US" smtClean="0"/>
              <a:t>1/24/20</a:t>
            </a:fld>
            <a:endParaRPr lang="en-US"/>
          </a:p>
        </p:txBody>
      </p:sp>
      <p:sp>
        <p:nvSpPr>
          <p:cNvPr id="5" name="Footer Placeholder 4">
            <a:extLst>
              <a:ext uri="{FF2B5EF4-FFF2-40B4-BE49-F238E27FC236}">
                <a16:creationId xmlns:a16="http://schemas.microsoft.com/office/drawing/2014/main" id="{E9E82FF1-CF07-8D43-983E-2E022078E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70B1CD-5128-234C-9F4C-FC91468C3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4B1A3-AE96-0C4B-8313-0B12DB8CFCC7}" type="slidenum">
              <a:rPr lang="en-US" smtClean="0"/>
              <a:t>‹#›</a:t>
            </a:fld>
            <a:endParaRPr lang="en-US"/>
          </a:p>
        </p:txBody>
      </p:sp>
    </p:spTree>
    <p:extLst>
      <p:ext uri="{BB962C8B-B14F-4D97-AF65-F5344CB8AC3E}">
        <p14:creationId xmlns:p14="http://schemas.microsoft.com/office/powerpoint/2010/main" val="2884494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EE06-19E2-9942-A660-C911D3AE6BAD}"/>
              </a:ext>
            </a:extLst>
          </p:cNvPr>
          <p:cNvSpPr>
            <a:spLocks noGrp="1"/>
          </p:cNvSpPr>
          <p:nvPr>
            <p:ph type="ctrTitle"/>
          </p:nvPr>
        </p:nvSpPr>
        <p:spPr/>
        <p:txBody>
          <a:bodyPr/>
          <a:lstStyle/>
          <a:p>
            <a:r>
              <a:rPr lang="en-US" dirty="0"/>
              <a:t>Monopoly</a:t>
            </a:r>
          </a:p>
        </p:txBody>
      </p:sp>
      <p:sp>
        <p:nvSpPr>
          <p:cNvPr id="3" name="Subtitle 2">
            <a:extLst>
              <a:ext uri="{FF2B5EF4-FFF2-40B4-BE49-F238E27FC236}">
                <a16:creationId xmlns:a16="http://schemas.microsoft.com/office/drawing/2014/main" id="{80153618-3B31-F443-B6C7-E662E3A7BB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852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23F5-1CA8-3246-973F-092AE1BBF42D}"/>
              </a:ext>
            </a:extLst>
          </p:cNvPr>
          <p:cNvSpPr>
            <a:spLocks noGrp="1"/>
          </p:cNvSpPr>
          <p:nvPr>
            <p:ph type="title"/>
          </p:nvPr>
        </p:nvSpPr>
        <p:spPr/>
        <p:txBody>
          <a:bodyPr/>
          <a:lstStyle/>
          <a:p>
            <a:r>
              <a:rPr lang="en-US" dirty="0"/>
              <a:t>COMPARING MONOPOLY WITH PERFECT COMPETITION</a:t>
            </a:r>
          </a:p>
        </p:txBody>
      </p:sp>
      <p:pic>
        <p:nvPicPr>
          <p:cNvPr id="5" name="Content Placeholder 4">
            <a:extLst>
              <a:ext uri="{FF2B5EF4-FFF2-40B4-BE49-F238E27FC236}">
                <a16:creationId xmlns:a16="http://schemas.microsoft.com/office/drawing/2014/main" id="{1197E7A0-D369-9D41-8E9D-CDF798466E71}"/>
              </a:ext>
            </a:extLst>
          </p:cNvPr>
          <p:cNvPicPr>
            <a:picLocks noGrp="1" noChangeAspect="1"/>
          </p:cNvPicPr>
          <p:nvPr>
            <p:ph idx="1"/>
          </p:nvPr>
        </p:nvPicPr>
        <p:blipFill>
          <a:blip r:embed="rId2"/>
          <a:stretch>
            <a:fillRect/>
          </a:stretch>
        </p:blipFill>
        <p:spPr>
          <a:xfrm>
            <a:off x="3574105" y="1825625"/>
            <a:ext cx="5043790" cy="4351338"/>
          </a:xfrm>
        </p:spPr>
      </p:pic>
    </p:spTree>
    <p:extLst>
      <p:ext uri="{BB962C8B-B14F-4D97-AF65-F5344CB8AC3E}">
        <p14:creationId xmlns:p14="http://schemas.microsoft.com/office/powerpoint/2010/main" val="340415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8872-03D4-6946-9A1C-7CDCB93100F4}"/>
              </a:ext>
            </a:extLst>
          </p:cNvPr>
          <p:cNvSpPr>
            <a:spLocks noGrp="1"/>
          </p:cNvSpPr>
          <p:nvPr>
            <p:ph type="title"/>
          </p:nvPr>
        </p:nvSpPr>
        <p:spPr/>
        <p:txBody>
          <a:bodyPr/>
          <a:lstStyle/>
          <a:p>
            <a:r>
              <a:rPr lang="en-US" dirty="0"/>
              <a:t>A MONOPOLY CAN ACHIEVE EOFS</a:t>
            </a:r>
          </a:p>
        </p:txBody>
      </p:sp>
      <p:pic>
        <p:nvPicPr>
          <p:cNvPr id="5" name="Content Placeholder 4">
            <a:extLst>
              <a:ext uri="{FF2B5EF4-FFF2-40B4-BE49-F238E27FC236}">
                <a16:creationId xmlns:a16="http://schemas.microsoft.com/office/drawing/2014/main" id="{59421349-FE87-D140-8BC0-806976C4D72D}"/>
              </a:ext>
            </a:extLst>
          </p:cNvPr>
          <p:cNvPicPr>
            <a:picLocks noGrp="1" noChangeAspect="1"/>
          </p:cNvPicPr>
          <p:nvPr>
            <p:ph idx="1"/>
          </p:nvPr>
        </p:nvPicPr>
        <p:blipFill>
          <a:blip r:embed="rId2"/>
          <a:stretch>
            <a:fillRect/>
          </a:stretch>
        </p:blipFill>
        <p:spPr>
          <a:xfrm>
            <a:off x="3162466" y="1825625"/>
            <a:ext cx="5867068" cy="4351338"/>
          </a:xfrm>
        </p:spPr>
      </p:pic>
    </p:spTree>
    <p:extLst>
      <p:ext uri="{BB962C8B-B14F-4D97-AF65-F5344CB8AC3E}">
        <p14:creationId xmlns:p14="http://schemas.microsoft.com/office/powerpoint/2010/main" val="32963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C9F4-CE50-0D4D-94D2-D8BB19499AB1}"/>
              </a:ext>
            </a:extLst>
          </p:cNvPr>
          <p:cNvSpPr>
            <a:spLocks noGrp="1"/>
          </p:cNvSpPr>
          <p:nvPr>
            <p:ph type="title"/>
          </p:nvPr>
        </p:nvSpPr>
        <p:spPr/>
        <p:txBody>
          <a:bodyPr/>
          <a:lstStyle/>
          <a:p>
            <a:r>
              <a:rPr lang="en-US" dirty="0"/>
              <a:t>OUTCOMES OF A NATURAL MONOPOLY</a:t>
            </a:r>
          </a:p>
        </p:txBody>
      </p:sp>
      <p:pic>
        <p:nvPicPr>
          <p:cNvPr id="7" name="Content Placeholder 6">
            <a:extLst>
              <a:ext uri="{FF2B5EF4-FFF2-40B4-BE49-F238E27FC236}">
                <a16:creationId xmlns:a16="http://schemas.microsoft.com/office/drawing/2014/main" id="{A917E085-39A5-FC49-8138-B98EC1A7F962}"/>
              </a:ext>
            </a:extLst>
          </p:cNvPr>
          <p:cNvPicPr>
            <a:picLocks noGrp="1" noChangeAspect="1"/>
          </p:cNvPicPr>
          <p:nvPr>
            <p:ph idx="1"/>
          </p:nvPr>
        </p:nvPicPr>
        <p:blipFill>
          <a:blip r:embed="rId2"/>
          <a:stretch>
            <a:fillRect/>
          </a:stretch>
        </p:blipFill>
        <p:spPr>
          <a:xfrm>
            <a:off x="1634066" y="1295713"/>
            <a:ext cx="7730067" cy="5562287"/>
          </a:xfrm>
        </p:spPr>
      </p:pic>
    </p:spTree>
    <p:extLst>
      <p:ext uri="{BB962C8B-B14F-4D97-AF65-F5344CB8AC3E}">
        <p14:creationId xmlns:p14="http://schemas.microsoft.com/office/powerpoint/2010/main" val="110492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FCFF-1D41-EC4C-841A-19A44AF2C11A}"/>
              </a:ext>
            </a:extLst>
          </p:cNvPr>
          <p:cNvSpPr>
            <a:spLocks noGrp="1"/>
          </p:cNvSpPr>
          <p:nvPr>
            <p:ph type="title"/>
          </p:nvPr>
        </p:nvSpPr>
        <p:spPr/>
        <p:txBody>
          <a:bodyPr/>
          <a:lstStyle/>
          <a:p>
            <a:r>
              <a:rPr lang="en-US" dirty="0"/>
              <a:t>Evaluating Policies to regulate monopoly</a:t>
            </a:r>
            <a:br>
              <a:rPr lang="en-US" dirty="0"/>
            </a:br>
            <a:r>
              <a:rPr lang="en-US" dirty="0"/>
              <a:t>REGULATIONS:</a:t>
            </a:r>
          </a:p>
        </p:txBody>
      </p:sp>
      <p:sp>
        <p:nvSpPr>
          <p:cNvPr id="3" name="Text Placeholder 2">
            <a:extLst>
              <a:ext uri="{FF2B5EF4-FFF2-40B4-BE49-F238E27FC236}">
                <a16:creationId xmlns:a16="http://schemas.microsoft.com/office/drawing/2014/main" id="{E9DDB79B-E2C9-2041-9389-1817FE5FA497}"/>
              </a:ext>
            </a:extLst>
          </p:cNvPr>
          <p:cNvSpPr>
            <a:spLocks noGrp="1"/>
          </p:cNvSpPr>
          <p:nvPr>
            <p:ph type="body" idx="1"/>
          </p:nvPr>
        </p:nvSpPr>
        <p:spPr/>
        <p:txBody>
          <a:bodyPr/>
          <a:lstStyle/>
          <a:p>
            <a:r>
              <a:rPr lang="en-US" dirty="0"/>
              <a:t>Most countries…</a:t>
            </a:r>
          </a:p>
        </p:txBody>
      </p:sp>
      <p:sp>
        <p:nvSpPr>
          <p:cNvPr id="4" name="Content Placeholder 3">
            <a:extLst>
              <a:ext uri="{FF2B5EF4-FFF2-40B4-BE49-F238E27FC236}">
                <a16:creationId xmlns:a16="http://schemas.microsoft.com/office/drawing/2014/main" id="{DB059D3F-D205-4448-AC30-EFBE47976CC6}"/>
              </a:ext>
            </a:extLst>
          </p:cNvPr>
          <p:cNvSpPr>
            <a:spLocks noGrp="1"/>
          </p:cNvSpPr>
          <p:nvPr>
            <p:ph sz="half" idx="2"/>
          </p:nvPr>
        </p:nvSpPr>
        <p:spPr/>
        <p:txBody>
          <a:bodyPr>
            <a:normAutofit fontScale="85000" lnSpcReduction="20000"/>
          </a:bodyPr>
          <a:lstStyle/>
          <a:p>
            <a:r>
              <a:rPr lang="en-US" dirty="0"/>
              <a:t>Do not permit formation of monopolies (exc. Nat. </a:t>
            </a:r>
            <a:r>
              <a:rPr lang="en-US" dirty="0" err="1"/>
              <a:t>Monop</a:t>
            </a:r>
            <a:r>
              <a:rPr lang="en-US" dirty="0"/>
              <a:t>.)</a:t>
            </a:r>
          </a:p>
          <a:p>
            <a:r>
              <a:rPr lang="en-US" dirty="0"/>
              <a:t>Do not permit collusion in oligopoly</a:t>
            </a:r>
          </a:p>
          <a:p>
            <a:r>
              <a:rPr lang="en-US" dirty="0"/>
              <a:t>Regulate mergers</a:t>
            </a:r>
          </a:p>
        </p:txBody>
      </p:sp>
      <p:sp>
        <p:nvSpPr>
          <p:cNvPr id="5" name="Text Placeholder 4">
            <a:extLst>
              <a:ext uri="{FF2B5EF4-FFF2-40B4-BE49-F238E27FC236}">
                <a16:creationId xmlns:a16="http://schemas.microsoft.com/office/drawing/2014/main" id="{E4D1F4D3-E352-DD4A-A58C-1CEF0E3406C4}"/>
              </a:ext>
            </a:extLst>
          </p:cNvPr>
          <p:cNvSpPr>
            <a:spLocks noGrp="1"/>
          </p:cNvSpPr>
          <p:nvPr>
            <p:ph type="body" sz="quarter" idx="3"/>
          </p:nvPr>
        </p:nvSpPr>
        <p:spPr/>
        <p:txBody>
          <a:bodyPr/>
          <a:lstStyle/>
          <a:p>
            <a:r>
              <a:rPr lang="en-US" dirty="0"/>
              <a:t>Evaluate</a:t>
            </a:r>
          </a:p>
        </p:txBody>
      </p:sp>
      <p:sp>
        <p:nvSpPr>
          <p:cNvPr id="6" name="Content Placeholder 5">
            <a:extLst>
              <a:ext uri="{FF2B5EF4-FFF2-40B4-BE49-F238E27FC236}">
                <a16:creationId xmlns:a16="http://schemas.microsoft.com/office/drawing/2014/main" id="{79D39E69-A434-3C41-9CAA-D53D168DEC68}"/>
              </a:ext>
            </a:extLst>
          </p:cNvPr>
          <p:cNvSpPr>
            <a:spLocks noGrp="1"/>
          </p:cNvSpPr>
          <p:nvPr>
            <p:ph sz="quarter" idx="4"/>
          </p:nvPr>
        </p:nvSpPr>
        <p:spPr/>
        <p:txBody>
          <a:bodyPr>
            <a:normAutofit fontScale="85000" lnSpcReduction="20000"/>
          </a:bodyPr>
          <a:lstStyle/>
          <a:p>
            <a:r>
              <a:rPr lang="en-US" dirty="0"/>
              <a:t>Legislation is essential for greater competition benefits consumers and society</a:t>
            </a:r>
          </a:p>
          <a:p>
            <a:r>
              <a:rPr lang="en-US" dirty="0"/>
              <a:t>However vague laws allow for broad interpretation</a:t>
            </a:r>
          </a:p>
          <a:p>
            <a:r>
              <a:rPr lang="en-US" dirty="0"/>
              <a:t>There are differences on how much power is desirable from one country to another</a:t>
            </a:r>
          </a:p>
          <a:p>
            <a:r>
              <a:rPr lang="en-US" dirty="0"/>
              <a:t>There are different degrees of enforcement of laws</a:t>
            </a:r>
          </a:p>
          <a:p>
            <a:r>
              <a:rPr lang="en-US" dirty="0"/>
              <a:t>Problems of finding evidence of collusion in oligopoly</a:t>
            </a:r>
          </a:p>
          <a:p>
            <a:endParaRPr lang="en-US" dirty="0"/>
          </a:p>
        </p:txBody>
      </p:sp>
    </p:spTree>
    <p:extLst>
      <p:ext uri="{BB962C8B-B14F-4D97-AF65-F5344CB8AC3E}">
        <p14:creationId xmlns:p14="http://schemas.microsoft.com/office/powerpoint/2010/main" val="339821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FCFF-1D41-EC4C-841A-19A44AF2C11A}"/>
              </a:ext>
            </a:extLst>
          </p:cNvPr>
          <p:cNvSpPr>
            <a:spLocks noGrp="1"/>
          </p:cNvSpPr>
          <p:nvPr>
            <p:ph type="title"/>
          </p:nvPr>
        </p:nvSpPr>
        <p:spPr/>
        <p:txBody>
          <a:bodyPr/>
          <a:lstStyle/>
          <a:p>
            <a:r>
              <a:rPr lang="en-US" dirty="0"/>
              <a:t>Evaluating Policies to regulate monopoly</a:t>
            </a:r>
            <a:br>
              <a:rPr lang="en-US" dirty="0"/>
            </a:br>
            <a:r>
              <a:rPr lang="en-US" dirty="0"/>
              <a:t>Nationalization:</a:t>
            </a:r>
          </a:p>
        </p:txBody>
      </p:sp>
      <p:sp>
        <p:nvSpPr>
          <p:cNvPr id="3" name="Text Placeholder 2">
            <a:extLst>
              <a:ext uri="{FF2B5EF4-FFF2-40B4-BE49-F238E27FC236}">
                <a16:creationId xmlns:a16="http://schemas.microsoft.com/office/drawing/2014/main" id="{E9DDB79B-E2C9-2041-9389-1817FE5FA497}"/>
              </a:ext>
            </a:extLst>
          </p:cNvPr>
          <p:cNvSpPr>
            <a:spLocks noGrp="1"/>
          </p:cNvSpPr>
          <p:nvPr>
            <p:ph type="body" idx="1"/>
          </p:nvPr>
        </p:nvSpPr>
        <p:spPr/>
        <p:txBody>
          <a:bodyPr/>
          <a:lstStyle/>
          <a:p>
            <a:r>
              <a:rPr lang="en-US" dirty="0"/>
              <a:t>Most countries…</a:t>
            </a:r>
          </a:p>
        </p:txBody>
      </p:sp>
      <p:sp>
        <p:nvSpPr>
          <p:cNvPr id="4" name="Content Placeholder 3">
            <a:extLst>
              <a:ext uri="{FF2B5EF4-FFF2-40B4-BE49-F238E27FC236}">
                <a16:creationId xmlns:a16="http://schemas.microsoft.com/office/drawing/2014/main" id="{DB059D3F-D205-4448-AC30-EFBE47976CC6}"/>
              </a:ext>
            </a:extLst>
          </p:cNvPr>
          <p:cNvSpPr>
            <a:spLocks noGrp="1"/>
          </p:cNvSpPr>
          <p:nvPr>
            <p:ph sz="half" idx="2"/>
          </p:nvPr>
        </p:nvSpPr>
        <p:spPr/>
        <p:txBody>
          <a:bodyPr>
            <a:normAutofit/>
          </a:bodyPr>
          <a:lstStyle/>
          <a:p>
            <a:r>
              <a:rPr lang="en-US" dirty="0"/>
              <a:t>Have some nationalized monopolies e.g. mail, trains, central banking</a:t>
            </a:r>
          </a:p>
        </p:txBody>
      </p:sp>
      <p:sp>
        <p:nvSpPr>
          <p:cNvPr id="5" name="Text Placeholder 4">
            <a:extLst>
              <a:ext uri="{FF2B5EF4-FFF2-40B4-BE49-F238E27FC236}">
                <a16:creationId xmlns:a16="http://schemas.microsoft.com/office/drawing/2014/main" id="{E4D1F4D3-E352-DD4A-A58C-1CEF0E3406C4}"/>
              </a:ext>
            </a:extLst>
          </p:cNvPr>
          <p:cNvSpPr>
            <a:spLocks noGrp="1"/>
          </p:cNvSpPr>
          <p:nvPr>
            <p:ph type="body" sz="quarter" idx="3"/>
          </p:nvPr>
        </p:nvSpPr>
        <p:spPr/>
        <p:txBody>
          <a:bodyPr/>
          <a:lstStyle/>
          <a:p>
            <a:r>
              <a:rPr lang="en-US" dirty="0"/>
              <a:t>Evaluate</a:t>
            </a:r>
          </a:p>
        </p:txBody>
      </p:sp>
      <p:sp>
        <p:nvSpPr>
          <p:cNvPr id="6" name="Content Placeholder 5">
            <a:extLst>
              <a:ext uri="{FF2B5EF4-FFF2-40B4-BE49-F238E27FC236}">
                <a16:creationId xmlns:a16="http://schemas.microsoft.com/office/drawing/2014/main" id="{79D39E69-A434-3C41-9CAA-D53D168DEC68}"/>
              </a:ext>
            </a:extLst>
          </p:cNvPr>
          <p:cNvSpPr>
            <a:spLocks noGrp="1"/>
          </p:cNvSpPr>
          <p:nvPr>
            <p:ph sz="quarter" idx="4"/>
          </p:nvPr>
        </p:nvSpPr>
        <p:spPr/>
        <p:txBody>
          <a:bodyPr>
            <a:normAutofit/>
          </a:bodyPr>
          <a:lstStyle/>
          <a:p>
            <a:r>
              <a:rPr lang="en-US" dirty="0"/>
              <a:t>Lower prices and increased quantities to consumers</a:t>
            </a:r>
          </a:p>
          <a:p>
            <a:r>
              <a:rPr lang="en-US" dirty="0"/>
              <a:t>Higher ATC’s because of x-inefficiencies and a lack of dynamism</a:t>
            </a:r>
          </a:p>
          <a:p>
            <a:r>
              <a:rPr lang="en-US" dirty="0"/>
              <a:t>Lack of incentives to cut costs</a:t>
            </a:r>
          </a:p>
        </p:txBody>
      </p:sp>
    </p:spTree>
    <p:extLst>
      <p:ext uri="{BB962C8B-B14F-4D97-AF65-F5344CB8AC3E}">
        <p14:creationId xmlns:p14="http://schemas.microsoft.com/office/powerpoint/2010/main" val="106492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FCFF-1D41-EC4C-841A-19A44AF2C11A}"/>
              </a:ext>
            </a:extLst>
          </p:cNvPr>
          <p:cNvSpPr>
            <a:spLocks noGrp="1"/>
          </p:cNvSpPr>
          <p:nvPr>
            <p:ph type="title"/>
          </p:nvPr>
        </p:nvSpPr>
        <p:spPr/>
        <p:txBody>
          <a:bodyPr/>
          <a:lstStyle/>
          <a:p>
            <a:r>
              <a:rPr lang="en-US" dirty="0"/>
              <a:t>Evaluating Policies to regulate monopoly</a:t>
            </a:r>
            <a:br>
              <a:rPr lang="en-US" dirty="0"/>
            </a:br>
            <a:r>
              <a:rPr lang="en-US" dirty="0"/>
              <a:t>Trade Liberalization:</a:t>
            </a:r>
          </a:p>
        </p:txBody>
      </p:sp>
      <p:sp>
        <p:nvSpPr>
          <p:cNvPr id="3" name="Text Placeholder 2">
            <a:extLst>
              <a:ext uri="{FF2B5EF4-FFF2-40B4-BE49-F238E27FC236}">
                <a16:creationId xmlns:a16="http://schemas.microsoft.com/office/drawing/2014/main" id="{E9DDB79B-E2C9-2041-9389-1817FE5FA497}"/>
              </a:ext>
            </a:extLst>
          </p:cNvPr>
          <p:cNvSpPr>
            <a:spLocks noGrp="1"/>
          </p:cNvSpPr>
          <p:nvPr>
            <p:ph type="body" idx="1"/>
          </p:nvPr>
        </p:nvSpPr>
        <p:spPr/>
        <p:txBody>
          <a:bodyPr/>
          <a:lstStyle/>
          <a:p>
            <a:r>
              <a:rPr lang="en-US" dirty="0"/>
              <a:t>Some countries…</a:t>
            </a:r>
          </a:p>
        </p:txBody>
      </p:sp>
      <p:sp>
        <p:nvSpPr>
          <p:cNvPr id="4" name="Content Placeholder 3">
            <a:extLst>
              <a:ext uri="{FF2B5EF4-FFF2-40B4-BE49-F238E27FC236}">
                <a16:creationId xmlns:a16="http://schemas.microsoft.com/office/drawing/2014/main" id="{DB059D3F-D205-4448-AC30-EFBE47976CC6}"/>
              </a:ext>
            </a:extLst>
          </p:cNvPr>
          <p:cNvSpPr>
            <a:spLocks noGrp="1"/>
          </p:cNvSpPr>
          <p:nvPr>
            <p:ph sz="half" idx="2"/>
          </p:nvPr>
        </p:nvSpPr>
        <p:spPr/>
        <p:txBody>
          <a:bodyPr>
            <a:normAutofit/>
          </a:bodyPr>
          <a:lstStyle/>
          <a:p>
            <a:r>
              <a:rPr lang="en-US" dirty="0"/>
              <a:t>Have opened up national markets to trade liberalization and competition from abroad</a:t>
            </a:r>
          </a:p>
        </p:txBody>
      </p:sp>
      <p:sp>
        <p:nvSpPr>
          <p:cNvPr id="5" name="Text Placeholder 4">
            <a:extLst>
              <a:ext uri="{FF2B5EF4-FFF2-40B4-BE49-F238E27FC236}">
                <a16:creationId xmlns:a16="http://schemas.microsoft.com/office/drawing/2014/main" id="{E4D1F4D3-E352-DD4A-A58C-1CEF0E3406C4}"/>
              </a:ext>
            </a:extLst>
          </p:cNvPr>
          <p:cNvSpPr>
            <a:spLocks noGrp="1"/>
          </p:cNvSpPr>
          <p:nvPr>
            <p:ph type="body" sz="quarter" idx="3"/>
          </p:nvPr>
        </p:nvSpPr>
        <p:spPr/>
        <p:txBody>
          <a:bodyPr/>
          <a:lstStyle/>
          <a:p>
            <a:r>
              <a:rPr lang="en-US" dirty="0"/>
              <a:t>Evaluate</a:t>
            </a:r>
          </a:p>
        </p:txBody>
      </p:sp>
      <p:sp>
        <p:nvSpPr>
          <p:cNvPr id="6" name="Content Placeholder 5">
            <a:extLst>
              <a:ext uri="{FF2B5EF4-FFF2-40B4-BE49-F238E27FC236}">
                <a16:creationId xmlns:a16="http://schemas.microsoft.com/office/drawing/2014/main" id="{79D39E69-A434-3C41-9CAA-D53D168DEC68}"/>
              </a:ext>
            </a:extLst>
          </p:cNvPr>
          <p:cNvSpPr>
            <a:spLocks noGrp="1"/>
          </p:cNvSpPr>
          <p:nvPr>
            <p:ph sz="quarter" idx="4"/>
          </p:nvPr>
        </p:nvSpPr>
        <p:spPr/>
        <p:txBody>
          <a:bodyPr>
            <a:normAutofit/>
          </a:bodyPr>
          <a:lstStyle/>
          <a:p>
            <a:r>
              <a:rPr lang="en-US" dirty="0"/>
              <a:t>Imports create competition and domestic monopolies will be forced to lower prices reducing monopoly power</a:t>
            </a:r>
          </a:p>
          <a:p>
            <a:r>
              <a:rPr lang="en-US" dirty="0"/>
              <a:t>Inefficient domestic firms may go out of business</a:t>
            </a:r>
          </a:p>
        </p:txBody>
      </p:sp>
    </p:spTree>
    <p:extLst>
      <p:ext uri="{BB962C8B-B14F-4D97-AF65-F5344CB8AC3E}">
        <p14:creationId xmlns:p14="http://schemas.microsoft.com/office/powerpoint/2010/main" val="203662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4583-1612-C44E-BF18-F8668483AE9B}"/>
              </a:ext>
            </a:extLst>
          </p:cNvPr>
          <p:cNvSpPr>
            <a:spLocks noGrp="1"/>
          </p:cNvSpPr>
          <p:nvPr>
            <p:ph type="title"/>
          </p:nvPr>
        </p:nvSpPr>
        <p:spPr/>
        <p:txBody>
          <a:bodyPr/>
          <a:lstStyle/>
          <a:p>
            <a:r>
              <a:rPr lang="en-US" dirty="0"/>
              <a:t>Assumptions/Characteristics</a:t>
            </a:r>
          </a:p>
        </p:txBody>
      </p:sp>
      <p:sp>
        <p:nvSpPr>
          <p:cNvPr id="3" name="Content Placeholder 2">
            <a:extLst>
              <a:ext uri="{FF2B5EF4-FFF2-40B4-BE49-F238E27FC236}">
                <a16:creationId xmlns:a16="http://schemas.microsoft.com/office/drawing/2014/main" id="{865DC1DF-CAA2-8E4B-A73E-A2C53F111E7F}"/>
              </a:ext>
            </a:extLst>
          </p:cNvPr>
          <p:cNvSpPr>
            <a:spLocks noGrp="1"/>
          </p:cNvSpPr>
          <p:nvPr>
            <p:ph idx="1"/>
          </p:nvPr>
        </p:nvSpPr>
        <p:spPr/>
        <p:txBody>
          <a:bodyPr>
            <a:normAutofit lnSpcReduction="10000"/>
          </a:bodyPr>
          <a:lstStyle/>
          <a:p>
            <a:r>
              <a:rPr lang="en-US" dirty="0"/>
              <a:t>Single firm</a:t>
            </a:r>
          </a:p>
          <a:p>
            <a:r>
              <a:rPr lang="en-US" dirty="0"/>
              <a:t>No close substitutes</a:t>
            </a:r>
          </a:p>
          <a:p>
            <a:r>
              <a:rPr lang="en-US" dirty="0"/>
              <a:t>High barriers to entry, because….</a:t>
            </a:r>
          </a:p>
          <a:p>
            <a:r>
              <a:rPr lang="en-US" dirty="0"/>
              <a:t>Large Economies of Scale (</a:t>
            </a:r>
            <a:r>
              <a:rPr lang="en-US" dirty="0" err="1"/>
              <a:t>EofS</a:t>
            </a:r>
            <a:r>
              <a:rPr lang="en-US" dirty="0"/>
              <a:t>)</a:t>
            </a:r>
          </a:p>
          <a:p>
            <a:r>
              <a:rPr lang="en-US" dirty="0"/>
              <a:t>Legal patents or copyrights</a:t>
            </a:r>
          </a:p>
          <a:p>
            <a:r>
              <a:rPr lang="en-US" dirty="0"/>
              <a:t>Aggressive tactics</a:t>
            </a:r>
          </a:p>
          <a:p>
            <a:r>
              <a:rPr lang="en-US" dirty="0"/>
              <a:t>Control of necessary resources</a:t>
            </a:r>
          </a:p>
          <a:p>
            <a:r>
              <a:rPr lang="en-US" dirty="0"/>
              <a:t>Branding</a:t>
            </a:r>
          </a:p>
          <a:p>
            <a:r>
              <a:rPr lang="en-US" dirty="0"/>
              <a:t>Natural monopoly</a:t>
            </a:r>
          </a:p>
          <a:p>
            <a:endParaRPr lang="en-US" dirty="0"/>
          </a:p>
        </p:txBody>
      </p:sp>
    </p:spTree>
    <p:extLst>
      <p:ext uri="{BB962C8B-B14F-4D97-AF65-F5344CB8AC3E}">
        <p14:creationId xmlns:p14="http://schemas.microsoft.com/office/powerpoint/2010/main" val="3131361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8B89-8BC0-8F42-8D1F-3B7265B3300A}"/>
              </a:ext>
            </a:extLst>
          </p:cNvPr>
          <p:cNvSpPr>
            <a:spLocks noGrp="1"/>
          </p:cNvSpPr>
          <p:nvPr>
            <p:ph type="title"/>
          </p:nvPr>
        </p:nvSpPr>
        <p:spPr/>
        <p:txBody>
          <a:bodyPr/>
          <a:lstStyle/>
          <a:p>
            <a:r>
              <a:rPr lang="en-US" dirty="0"/>
              <a:t>The monopolist’s demand and revenue in relation to PED</a:t>
            </a:r>
          </a:p>
        </p:txBody>
      </p:sp>
      <p:sp>
        <p:nvSpPr>
          <p:cNvPr id="3" name="Content Placeholder 2">
            <a:extLst>
              <a:ext uri="{FF2B5EF4-FFF2-40B4-BE49-F238E27FC236}">
                <a16:creationId xmlns:a16="http://schemas.microsoft.com/office/drawing/2014/main" id="{049D65FC-7FF0-0C46-8795-708D66DA10D8}"/>
              </a:ext>
            </a:extLst>
          </p:cNvPr>
          <p:cNvSpPr>
            <a:spLocks noGrp="1"/>
          </p:cNvSpPr>
          <p:nvPr>
            <p:ph idx="1"/>
          </p:nvPr>
        </p:nvSpPr>
        <p:spPr>
          <a:xfrm>
            <a:off x="3721395" y="1822119"/>
            <a:ext cx="8004544" cy="4351338"/>
          </a:xfrm>
        </p:spPr>
        <p:txBody>
          <a:bodyPr>
            <a:normAutofit fontScale="70000" lnSpcReduction="20000"/>
          </a:bodyPr>
          <a:lstStyle/>
          <a:p>
            <a:r>
              <a:rPr lang="en-US" dirty="0"/>
              <a:t>While we tend to draw the demand curve relatively steeply in Paper 1, it is important to remember the relationships between PED, MR and the demand curve. </a:t>
            </a:r>
          </a:p>
          <a:p>
            <a:r>
              <a:rPr lang="en-US" dirty="0"/>
              <a:t>We know that we draw a downward sloping demand curve because prices and quantity demanded have an inverse relationship. </a:t>
            </a:r>
          </a:p>
          <a:p>
            <a:r>
              <a:rPr lang="en-US" dirty="0"/>
              <a:t>Where prices fall proportionally less than quantity demanded increases, we know that total revenue will increase. </a:t>
            </a:r>
          </a:p>
          <a:p>
            <a:r>
              <a:rPr lang="en-US" dirty="0"/>
              <a:t>This will occur along the demand curve as long as MR remains positive. After all, MR is the rate of change of TR (in fact, it is the gradient of TR) and positive MR means that TR is growing. </a:t>
            </a:r>
          </a:p>
          <a:p>
            <a:r>
              <a:rPr lang="en-US" dirty="0"/>
              <a:t>Looking back at </a:t>
            </a:r>
            <a:r>
              <a:rPr lang="en-US" b="1" dirty="0"/>
              <a:t>figure 3</a:t>
            </a:r>
            <a:r>
              <a:rPr lang="en-US" dirty="0"/>
              <a:t>, we can see that the profit-</a:t>
            </a:r>
            <a:r>
              <a:rPr lang="en-US" dirty="0" err="1"/>
              <a:t>maximising</a:t>
            </a:r>
            <a:r>
              <a:rPr lang="en-US" dirty="0"/>
              <a:t> level of output MR=MC will always be where MR and MC are positive values. </a:t>
            </a:r>
          </a:p>
          <a:p>
            <a:r>
              <a:rPr lang="en-US" dirty="0"/>
              <a:t>That must mean that the monopolist will only ever produce where PED is greater than 1. </a:t>
            </a:r>
          </a:p>
          <a:p>
            <a:endParaRPr lang="en-US" dirty="0"/>
          </a:p>
        </p:txBody>
      </p:sp>
      <p:pic>
        <p:nvPicPr>
          <p:cNvPr id="5" name="Picture 4">
            <a:extLst>
              <a:ext uri="{FF2B5EF4-FFF2-40B4-BE49-F238E27FC236}">
                <a16:creationId xmlns:a16="http://schemas.microsoft.com/office/drawing/2014/main" id="{CFD5F9C7-B414-1642-9FCF-711ACBDEB4E9}"/>
              </a:ext>
            </a:extLst>
          </p:cNvPr>
          <p:cNvPicPr>
            <a:picLocks noChangeAspect="1"/>
          </p:cNvPicPr>
          <p:nvPr/>
        </p:nvPicPr>
        <p:blipFill>
          <a:blip r:embed="rId2"/>
          <a:stretch>
            <a:fillRect/>
          </a:stretch>
        </p:blipFill>
        <p:spPr>
          <a:xfrm>
            <a:off x="0" y="1822119"/>
            <a:ext cx="3427897" cy="3152664"/>
          </a:xfrm>
          <a:prstGeom prst="rect">
            <a:avLst/>
          </a:prstGeom>
        </p:spPr>
      </p:pic>
    </p:spTree>
    <p:extLst>
      <p:ext uri="{BB962C8B-B14F-4D97-AF65-F5344CB8AC3E}">
        <p14:creationId xmlns:p14="http://schemas.microsoft.com/office/powerpoint/2010/main" val="363718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8B89-8BC0-8F42-8D1F-3B7265B3300A}"/>
              </a:ext>
            </a:extLst>
          </p:cNvPr>
          <p:cNvSpPr>
            <a:spLocks noGrp="1"/>
          </p:cNvSpPr>
          <p:nvPr>
            <p:ph type="title"/>
          </p:nvPr>
        </p:nvSpPr>
        <p:spPr/>
        <p:txBody>
          <a:bodyPr/>
          <a:lstStyle/>
          <a:p>
            <a:r>
              <a:rPr lang="en-US" dirty="0"/>
              <a:t>The monopolist’s demand and revenue in relation to PED</a:t>
            </a:r>
          </a:p>
        </p:txBody>
      </p:sp>
      <p:sp>
        <p:nvSpPr>
          <p:cNvPr id="3" name="Content Placeholder 2">
            <a:extLst>
              <a:ext uri="{FF2B5EF4-FFF2-40B4-BE49-F238E27FC236}">
                <a16:creationId xmlns:a16="http://schemas.microsoft.com/office/drawing/2014/main" id="{049D65FC-7FF0-0C46-8795-708D66DA10D8}"/>
              </a:ext>
            </a:extLst>
          </p:cNvPr>
          <p:cNvSpPr>
            <a:spLocks noGrp="1"/>
          </p:cNvSpPr>
          <p:nvPr>
            <p:ph idx="1"/>
          </p:nvPr>
        </p:nvSpPr>
        <p:spPr>
          <a:xfrm>
            <a:off x="6095999" y="1822119"/>
            <a:ext cx="5629939" cy="4351338"/>
          </a:xfrm>
        </p:spPr>
        <p:txBody>
          <a:bodyPr>
            <a:normAutofit fontScale="62500" lnSpcReduction="20000"/>
          </a:bodyPr>
          <a:lstStyle/>
          <a:p>
            <a:r>
              <a:rPr lang="en-US" dirty="0"/>
              <a:t>While we tend to draw the demand curve relatively steeply in Paper 1, it is important to remember the relationships between PED, MR and the demand curve. </a:t>
            </a:r>
          </a:p>
          <a:p>
            <a:r>
              <a:rPr lang="en-US" dirty="0"/>
              <a:t>We know that we draw a downward sloping demand curve because prices and quantity demanded have an inverse relationship. </a:t>
            </a:r>
          </a:p>
          <a:p>
            <a:r>
              <a:rPr lang="en-US" dirty="0"/>
              <a:t>Where prices fall proportionally less than quantity demanded increases, we know that total revenue will increase. </a:t>
            </a:r>
          </a:p>
          <a:p>
            <a:r>
              <a:rPr lang="en-US" dirty="0"/>
              <a:t>This will occur along the demand curve as long as MR remains positive. After all, MR is the rate of change of TR (in fact, it is the gradient of TR) and positive MR means that TR is growing. </a:t>
            </a:r>
          </a:p>
          <a:p>
            <a:r>
              <a:rPr lang="en-US" dirty="0"/>
              <a:t>Looking back at </a:t>
            </a:r>
            <a:r>
              <a:rPr lang="en-US" b="1" dirty="0"/>
              <a:t>figure 3</a:t>
            </a:r>
            <a:r>
              <a:rPr lang="en-US" dirty="0"/>
              <a:t>, we can see that the profit-</a:t>
            </a:r>
            <a:r>
              <a:rPr lang="en-US" dirty="0" err="1"/>
              <a:t>maximising</a:t>
            </a:r>
            <a:r>
              <a:rPr lang="en-US" dirty="0"/>
              <a:t> level of output MR=MC will always be where MR and MC are positive values. </a:t>
            </a:r>
          </a:p>
          <a:p>
            <a:r>
              <a:rPr lang="en-US" dirty="0"/>
              <a:t>That must mean that the monopolist will only ever produce where PED is greater than 1. </a:t>
            </a:r>
          </a:p>
          <a:p>
            <a:endParaRPr lang="en-US" dirty="0"/>
          </a:p>
        </p:txBody>
      </p:sp>
      <p:pic>
        <p:nvPicPr>
          <p:cNvPr id="6" name="Picture 5">
            <a:extLst>
              <a:ext uri="{FF2B5EF4-FFF2-40B4-BE49-F238E27FC236}">
                <a16:creationId xmlns:a16="http://schemas.microsoft.com/office/drawing/2014/main" id="{E50CB67D-90FA-AC48-B4CD-0A328682B10C}"/>
              </a:ext>
            </a:extLst>
          </p:cNvPr>
          <p:cNvPicPr>
            <a:picLocks noChangeAspect="1"/>
          </p:cNvPicPr>
          <p:nvPr/>
        </p:nvPicPr>
        <p:blipFill>
          <a:blip r:embed="rId2"/>
          <a:stretch>
            <a:fillRect/>
          </a:stretch>
        </p:blipFill>
        <p:spPr>
          <a:xfrm>
            <a:off x="1676005" y="1690688"/>
            <a:ext cx="3529680" cy="5035880"/>
          </a:xfrm>
          <a:prstGeom prst="rect">
            <a:avLst/>
          </a:prstGeom>
        </p:spPr>
      </p:pic>
    </p:spTree>
    <p:extLst>
      <p:ext uri="{BB962C8B-B14F-4D97-AF65-F5344CB8AC3E}">
        <p14:creationId xmlns:p14="http://schemas.microsoft.com/office/powerpoint/2010/main" val="29595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96E2-706C-3248-BCDD-3B78029F3739}"/>
              </a:ext>
            </a:extLst>
          </p:cNvPr>
          <p:cNvSpPr>
            <a:spLocks noGrp="1"/>
          </p:cNvSpPr>
          <p:nvPr>
            <p:ph type="title"/>
          </p:nvPr>
        </p:nvSpPr>
        <p:spPr/>
        <p:txBody>
          <a:bodyPr/>
          <a:lstStyle/>
          <a:p>
            <a:r>
              <a:rPr lang="en-US" dirty="0"/>
              <a:t>A MONOPOLY IS ABLE TO EARN LARGE ABNORMAL PROFITS</a:t>
            </a:r>
          </a:p>
        </p:txBody>
      </p:sp>
      <p:pic>
        <p:nvPicPr>
          <p:cNvPr id="5" name="Content Placeholder 4">
            <a:extLst>
              <a:ext uri="{FF2B5EF4-FFF2-40B4-BE49-F238E27FC236}">
                <a16:creationId xmlns:a16="http://schemas.microsoft.com/office/drawing/2014/main" id="{7B80FA29-1AC3-7A4D-82E9-0F0CDA91E70D}"/>
              </a:ext>
            </a:extLst>
          </p:cNvPr>
          <p:cNvPicPr>
            <a:picLocks noGrp="1" noChangeAspect="1"/>
          </p:cNvPicPr>
          <p:nvPr>
            <p:ph idx="1"/>
          </p:nvPr>
        </p:nvPicPr>
        <p:blipFill>
          <a:blip r:embed="rId2"/>
          <a:stretch>
            <a:fillRect/>
          </a:stretch>
        </p:blipFill>
        <p:spPr>
          <a:xfrm>
            <a:off x="2706810" y="1825625"/>
            <a:ext cx="6778379" cy="4351338"/>
          </a:xfrm>
        </p:spPr>
      </p:pic>
    </p:spTree>
    <p:extLst>
      <p:ext uri="{BB962C8B-B14F-4D97-AF65-F5344CB8AC3E}">
        <p14:creationId xmlns:p14="http://schemas.microsoft.com/office/powerpoint/2010/main" val="77083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BAE-7D0B-F746-81EC-135BBD3D06EC}"/>
              </a:ext>
            </a:extLst>
          </p:cNvPr>
          <p:cNvSpPr>
            <a:spLocks noGrp="1"/>
          </p:cNvSpPr>
          <p:nvPr>
            <p:ph type="title"/>
          </p:nvPr>
        </p:nvSpPr>
        <p:spPr/>
        <p:txBody>
          <a:bodyPr/>
          <a:lstStyle/>
          <a:p>
            <a:r>
              <a:rPr lang="en-US" dirty="0"/>
              <a:t>COMPARING REVENUE MAXIMISATION WITH PROFIT MAXIMISATION FOR A MONOPOLY</a:t>
            </a:r>
          </a:p>
        </p:txBody>
      </p:sp>
      <p:pic>
        <p:nvPicPr>
          <p:cNvPr id="5" name="Content Placeholder 4">
            <a:extLst>
              <a:ext uri="{FF2B5EF4-FFF2-40B4-BE49-F238E27FC236}">
                <a16:creationId xmlns:a16="http://schemas.microsoft.com/office/drawing/2014/main" id="{F400BDFC-B99A-7245-9763-59385B987973}"/>
              </a:ext>
            </a:extLst>
          </p:cNvPr>
          <p:cNvPicPr>
            <a:picLocks noGrp="1" noChangeAspect="1"/>
          </p:cNvPicPr>
          <p:nvPr>
            <p:ph idx="1"/>
          </p:nvPr>
        </p:nvPicPr>
        <p:blipFill>
          <a:blip r:embed="rId2"/>
          <a:stretch>
            <a:fillRect/>
          </a:stretch>
        </p:blipFill>
        <p:spPr>
          <a:xfrm>
            <a:off x="3224452" y="1825625"/>
            <a:ext cx="5743095" cy="4351338"/>
          </a:xfrm>
        </p:spPr>
      </p:pic>
    </p:spTree>
    <p:extLst>
      <p:ext uri="{BB962C8B-B14F-4D97-AF65-F5344CB8AC3E}">
        <p14:creationId xmlns:p14="http://schemas.microsoft.com/office/powerpoint/2010/main" val="64286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23F5-1CA8-3246-973F-092AE1BBF42D}"/>
              </a:ext>
            </a:extLst>
          </p:cNvPr>
          <p:cNvSpPr>
            <a:spLocks noGrp="1"/>
          </p:cNvSpPr>
          <p:nvPr>
            <p:ph type="title"/>
          </p:nvPr>
        </p:nvSpPr>
        <p:spPr/>
        <p:txBody>
          <a:bodyPr/>
          <a:lstStyle/>
          <a:p>
            <a:r>
              <a:rPr lang="en-US" dirty="0"/>
              <a:t>A MONOPOLIST IS NOT ALLOCATIVELY EFFICIENT</a:t>
            </a:r>
          </a:p>
        </p:txBody>
      </p:sp>
      <p:pic>
        <p:nvPicPr>
          <p:cNvPr id="5" name="Content Placeholder 4">
            <a:extLst>
              <a:ext uri="{FF2B5EF4-FFF2-40B4-BE49-F238E27FC236}">
                <a16:creationId xmlns:a16="http://schemas.microsoft.com/office/drawing/2014/main" id="{41CD218D-AAF2-2047-9F83-3F0E447833A7}"/>
              </a:ext>
            </a:extLst>
          </p:cNvPr>
          <p:cNvPicPr>
            <a:picLocks noGrp="1" noChangeAspect="1"/>
          </p:cNvPicPr>
          <p:nvPr>
            <p:ph idx="1"/>
          </p:nvPr>
        </p:nvPicPr>
        <p:blipFill>
          <a:blip r:embed="rId2"/>
          <a:stretch>
            <a:fillRect/>
          </a:stretch>
        </p:blipFill>
        <p:spPr>
          <a:xfrm>
            <a:off x="3244522" y="1825625"/>
            <a:ext cx="5702956" cy="4351338"/>
          </a:xfrm>
        </p:spPr>
      </p:pic>
    </p:spTree>
    <p:extLst>
      <p:ext uri="{BB962C8B-B14F-4D97-AF65-F5344CB8AC3E}">
        <p14:creationId xmlns:p14="http://schemas.microsoft.com/office/powerpoint/2010/main" val="139221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23F5-1CA8-3246-973F-092AE1BBF42D}"/>
              </a:ext>
            </a:extLst>
          </p:cNvPr>
          <p:cNvSpPr>
            <a:spLocks noGrp="1"/>
          </p:cNvSpPr>
          <p:nvPr>
            <p:ph type="title"/>
          </p:nvPr>
        </p:nvSpPr>
        <p:spPr/>
        <p:txBody>
          <a:bodyPr/>
          <a:lstStyle/>
          <a:p>
            <a:r>
              <a:rPr lang="en-US" dirty="0"/>
              <a:t>A MONOPOLIST IS NOT PRODUCTIVELY EFFICIENT</a:t>
            </a:r>
          </a:p>
        </p:txBody>
      </p:sp>
      <p:pic>
        <p:nvPicPr>
          <p:cNvPr id="5" name="Content Placeholder 4">
            <a:extLst>
              <a:ext uri="{FF2B5EF4-FFF2-40B4-BE49-F238E27FC236}">
                <a16:creationId xmlns:a16="http://schemas.microsoft.com/office/drawing/2014/main" id="{2BF237C4-58D1-2846-95F1-85EA0C148D7C}"/>
              </a:ext>
            </a:extLst>
          </p:cNvPr>
          <p:cNvPicPr>
            <a:picLocks noGrp="1" noChangeAspect="1"/>
          </p:cNvPicPr>
          <p:nvPr>
            <p:ph idx="1"/>
          </p:nvPr>
        </p:nvPicPr>
        <p:blipFill>
          <a:blip r:embed="rId2"/>
          <a:stretch>
            <a:fillRect/>
          </a:stretch>
        </p:blipFill>
        <p:spPr>
          <a:xfrm>
            <a:off x="3082854" y="1825625"/>
            <a:ext cx="6026292" cy="4351338"/>
          </a:xfrm>
        </p:spPr>
      </p:pic>
    </p:spTree>
    <p:extLst>
      <p:ext uri="{BB962C8B-B14F-4D97-AF65-F5344CB8AC3E}">
        <p14:creationId xmlns:p14="http://schemas.microsoft.com/office/powerpoint/2010/main" val="359991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23F5-1CA8-3246-973F-092AE1BBF42D}"/>
              </a:ext>
            </a:extLst>
          </p:cNvPr>
          <p:cNvSpPr>
            <a:spLocks noGrp="1"/>
          </p:cNvSpPr>
          <p:nvPr>
            <p:ph type="title"/>
          </p:nvPr>
        </p:nvSpPr>
        <p:spPr/>
        <p:txBody>
          <a:bodyPr/>
          <a:lstStyle/>
          <a:p>
            <a:r>
              <a:rPr lang="en-US" dirty="0"/>
              <a:t>MONOPOLY CREATES A WELFARE LOSS</a:t>
            </a:r>
          </a:p>
        </p:txBody>
      </p:sp>
      <p:pic>
        <p:nvPicPr>
          <p:cNvPr id="5" name="Content Placeholder 4">
            <a:extLst>
              <a:ext uri="{FF2B5EF4-FFF2-40B4-BE49-F238E27FC236}">
                <a16:creationId xmlns:a16="http://schemas.microsoft.com/office/drawing/2014/main" id="{11FD2917-9F8D-C949-8CC1-58EAF7B839BC}"/>
              </a:ext>
            </a:extLst>
          </p:cNvPr>
          <p:cNvPicPr>
            <a:picLocks noGrp="1" noChangeAspect="1"/>
          </p:cNvPicPr>
          <p:nvPr>
            <p:ph idx="1"/>
          </p:nvPr>
        </p:nvPicPr>
        <p:blipFill>
          <a:blip r:embed="rId2"/>
          <a:stretch>
            <a:fillRect/>
          </a:stretch>
        </p:blipFill>
        <p:spPr>
          <a:xfrm>
            <a:off x="3583142" y="1825625"/>
            <a:ext cx="5025715" cy="4351338"/>
          </a:xfrm>
        </p:spPr>
      </p:pic>
    </p:spTree>
    <p:extLst>
      <p:ext uri="{BB962C8B-B14F-4D97-AF65-F5344CB8AC3E}">
        <p14:creationId xmlns:p14="http://schemas.microsoft.com/office/powerpoint/2010/main" val="878471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599</Words>
  <Application>Microsoft Macintosh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Monopoly</vt:lpstr>
      <vt:lpstr>Assumptions/Characteristics</vt:lpstr>
      <vt:lpstr>The monopolist’s demand and revenue in relation to PED</vt:lpstr>
      <vt:lpstr>The monopolist’s demand and revenue in relation to PED</vt:lpstr>
      <vt:lpstr>A MONOPOLY IS ABLE TO EARN LARGE ABNORMAL PROFITS</vt:lpstr>
      <vt:lpstr>COMPARING REVENUE MAXIMISATION WITH PROFIT MAXIMISATION FOR A MONOPOLY</vt:lpstr>
      <vt:lpstr>A MONOPOLIST IS NOT ALLOCATIVELY EFFICIENT</vt:lpstr>
      <vt:lpstr>A MONOPOLIST IS NOT PRODUCTIVELY EFFICIENT</vt:lpstr>
      <vt:lpstr>MONOPOLY CREATES A WELFARE LOSS</vt:lpstr>
      <vt:lpstr>COMPARING MONOPOLY WITH PERFECT COMPETITION</vt:lpstr>
      <vt:lpstr>A MONOPOLY CAN ACHIEVE EOFS</vt:lpstr>
      <vt:lpstr>OUTCOMES OF A NATURAL MONOPOLY</vt:lpstr>
      <vt:lpstr>Evaluating Policies to regulate monopoly REGULATIONS:</vt:lpstr>
      <vt:lpstr>Evaluating Policies to regulate monopoly Nationalization:</vt:lpstr>
      <vt:lpstr>Evaluating Policies to regulate monopoly Trade Liberalization: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Monopoly</dc:title>
  <dc:creator>Dan Bish</dc:creator>
  <cp:lastModifiedBy>Dan Bish</cp:lastModifiedBy>
  <cp:revision>7</cp:revision>
  <dcterms:created xsi:type="dcterms:W3CDTF">2020-01-24T14:38:59Z</dcterms:created>
  <dcterms:modified xsi:type="dcterms:W3CDTF">2020-01-24T20:54:38Z</dcterms:modified>
</cp:coreProperties>
</file>