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0"/>
    <p:restoredTop sz="94662"/>
  </p:normalViewPr>
  <p:slideViewPr>
    <p:cSldViewPr snapToGrid="0" snapToObjects="1">
      <p:cViewPr varScale="1">
        <p:scale>
          <a:sx n="153" d="100"/>
          <a:sy n="153" d="100"/>
        </p:scale>
        <p:origin x="9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CA7F-2942-044A-9681-36279BA41D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438FFB-BD09-964E-8DA1-6DB255B5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A5B26-9A37-3D4E-8A69-1F55725574E9}"/>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582A9F86-2DF3-3C47-BE2C-606D80E47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ADC53-56CA-7547-9A4A-249644258E3C}"/>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259318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4A9E-5789-DE4C-8995-4D41FB023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94011-5251-EA41-AB98-FFA6F8BE2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313AA-A3B6-9647-8222-D5D31D77B0D7}"/>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F1481751-C623-244D-ABCA-6DCCD88AF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81A50-DBD8-1D43-BCB4-DBDB03CBC68B}"/>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345944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5E4EC-9BD7-9F43-8C17-97A973272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C163F-42F9-634C-A4D1-D43D4C7B5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F5B6D-20C9-3F4E-8A5A-45FDA74F87EE}"/>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7BA2A606-4FAD-9E4E-977A-03EEA6448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71F5F-A2BB-CF47-B080-D4B929F0D6FE}"/>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40342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14D8-6CF2-4948-BAC5-A8DF21A4C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DC9F4-BEB9-4947-B665-B6BC4ABD2F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AACE7-3FD5-7E4B-BA24-E059784AE2BE}"/>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4379FB48-9308-384F-A841-157FE7C72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7052C-F017-1A4E-AA5F-66BA341ECC28}"/>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333839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1323-E6F9-B74A-83E3-0D0A3C403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B5E4F-86D9-A249-8CAA-61BD0A866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0592E-B6C1-5048-8EA6-C0603C3A95F1}"/>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11CBEB36-AC80-6A43-AE57-55AC3FA39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7A2D-0F7D-BC48-BE86-DC396A06B01F}"/>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257627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AE81-36B0-7746-B0D6-8FAAEB671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CA0D3-C234-7B4B-A216-6360362C1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7CB83-2CA1-5748-84B5-2084539C8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15DA1-54C8-D747-812C-15DC94275CB0}"/>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6" name="Footer Placeholder 5">
            <a:extLst>
              <a:ext uri="{FF2B5EF4-FFF2-40B4-BE49-F238E27FC236}">
                <a16:creationId xmlns:a16="http://schemas.microsoft.com/office/drawing/2014/main" id="{E31C1EA1-D048-F846-B828-973EF1C57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B633C-68B2-1244-A3B7-2813B75C61BD}"/>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206365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3DFC-7A6E-2440-9650-45732F07AE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1F533-F137-7E4B-A35D-F1591869E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345F5-848E-B445-889E-5F5FC26599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5E2F31-31D2-7D43-A5C9-C91D3F2BD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2AF48-C14F-9D40-A9DF-E69E4E36B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76591-3490-6740-9520-3B95BCE55ED1}"/>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8" name="Footer Placeholder 7">
            <a:extLst>
              <a:ext uri="{FF2B5EF4-FFF2-40B4-BE49-F238E27FC236}">
                <a16:creationId xmlns:a16="http://schemas.microsoft.com/office/drawing/2014/main" id="{3FA443F8-51CA-E742-A236-5EA55CAC1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417ABF-D10C-304A-AC22-DC6139FEFD59}"/>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256023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436A-1F72-984A-9A7C-D9D4F6BA4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6AD510-3D83-1C4C-8D13-F946D7CCE70E}"/>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4" name="Footer Placeholder 3">
            <a:extLst>
              <a:ext uri="{FF2B5EF4-FFF2-40B4-BE49-F238E27FC236}">
                <a16:creationId xmlns:a16="http://schemas.microsoft.com/office/drawing/2014/main" id="{5D780601-53B4-8F42-A633-4CADD97EB1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A65587-E9E0-FE4C-AA49-BF4FA383F30B}"/>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212067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99DB1-B268-BB4D-B42F-B873D3BD80F4}"/>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3" name="Footer Placeholder 2">
            <a:extLst>
              <a:ext uri="{FF2B5EF4-FFF2-40B4-BE49-F238E27FC236}">
                <a16:creationId xmlns:a16="http://schemas.microsoft.com/office/drawing/2014/main" id="{60947025-D125-C043-8BDA-D73A42D12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4657E-8246-DD43-A245-355D3EF6908C}"/>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384494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407B-36DF-CE4F-B1A4-470D09467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FD07D4-5E9B-964D-9339-1016FF342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A9A60E-F59A-5D41-AE34-1FD7CF105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B734E-48F6-1F47-86FB-968A0AB98E9F}"/>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6" name="Footer Placeholder 5">
            <a:extLst>
              <a:ext uri="{FF2B5EF4-FFF2-40B4-BE49-F238E27FC236}">
                <a16:creationId xmlns:a16="http://schemas.microsoft.com/office/drawing/2014/main" id="{6D51FE7C-8BA4-C849-856A-E28B2A89C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659C3-0EE0-7C40-853B-F591C19AFB5B}"/>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16619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F277-4CA6-3145-9E97-65DF5E3BA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7B5CC-F78E-4946-BA77-EB1F84555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535DD-D0F4-8742-8AC8-ECB568DF5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72994-8AD7-A647-A99B-8B05EFC585E6}"/>
              </a:ext>
            </a:extLst>
          </p:cNvPr>
          <p:cNvSpPr>
            <a:spLocks noGrp="1"/>
          </p:cNvSpPr>
          <p:nvPr>
            <p:ph type="dt" sz="half" idx="10"/>
          </p:nvPr>
        </p:nvSpPr>
        <p:spPr/>
        <p:txBody>
          <a:bodyPr/>
          <a:lstStyle/>
          <a:p>
            <a:fld id="{D01E27C6-7861-FF44-96F0-291012C82415}" type="datetimeFigureOut">
              <a:rPr lang="en-US" smtClean="0"/>
              <a:t>10/29/21</a:t>
            </a:fld>
            <a:endParaRPr lang="en-US"/>
          </a:p>
        </p:txBody>
      </p:sp>
      <p:sp>
        <p:nvSpPr>
          <p:cNvPr id="6" name="Footer Placeholder 5">
            <a:extLst>
              <a:ext uri="{FF2B5EF4-FFF2-40B4-BE49-F238E27FC236}">
                <a16:creationId xmlns:a16="http://schemas.microsoft.com/office/drawing/2014/main" id="{08762D63-643E-9742-BD6D-DCD9F4DDD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265E-87D7-044E-8555-53D46E8B8DB6}"/>
              </a:ext>
            </a:extLst>
          </p:cNvPr>
          <p:cNvSpPr>
            <a:spLocks noGrp="1"/>
          </p:cNvSpPr>
          <p:nvPr>
            <p:ph type="sldNum" sz="quarter" idx="12"/>
          </p:nvPr>
        </p:nvSpPr>
        <p:spPr/>
        <p:txBody>
          <a:bodyPr/>
          <a:lstStyle/>
          <a:p>
            <a:fld id="{A9912859-CEC0-4E43-9876-D3E7ABECD1BF}" type="slidenum">
              <a:rPr lang="en-US" smtClean="0"/>
              <a:t>‹#›</a:t>
            </a:fld>
            <a:endParaRPr lang="en-US"/>
          </a:p>
        </p:txBody>
      </p:sp>
    </p:spTree>
    <p:extLst>
      <p:ext uri="{BB962C8B-B14F-4D97-AF65-F5344CB8AC3E}">
        <p14:creationId xmlns:p14="http://schemas.microsoft.com/office/powerpoint/2010/main" val="52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F7E69-068C-F04B-A4CF-8C8798AFA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5F9C0-1949-BD42-9A95-40D800E0B0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33E5E-6823-464C-90FC-1C662B0BF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E27C6-7861-FF44-96F0-291012C82415}" type="datetimeFigureOut">
              <a:rPr lang="en-US" smtClean="0"/>
              <a:t>10/29/21</a:t>
            </a:fld>
            <a:endParaRPr lang="en-US"/>
          </a:p>
        </p:txBody>
      </p:sp>
      <p:sp>
        <p:nvSpPr>
          <p:cNvPr id="5" name="Footer Placeholder 4">
            <a:extLst>
              <a:ext uri="{FF2B5EF4-FFF2-40B4-BE49-F238E27FC236}">
                <a16:creationId xmlns:a16="http://schemas.microsoft.com/office/drawing/2014/main" id="{82297A67-DAA9-2E44-978E-DCCEC1BC4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93F68-BBE5-984C-B2FF-8E004C36D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12859-CEC0-4E43-9876-D3E7ABECD1BF}" type="slidenum">
              <a:rPr lang="en-US" smtClean="0"/>
              <a:t>‹#›</a:t>
            </a:fld>
            <a:endParaRPr lang="en-US"/>
          </a:p>
        </p:txBody>
      </p:sp>
    </p:spTree>
    <p:extLst>
      <p:ext uri="{BB962C8B-B14F-4D97-AF65-F5344CB8AC3E}">
        <p14:creationId xmlns:p14="http://schemas.microsoft.com/office/powerpoint/2010/main" val="27235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D0D3-0BE8-384A-ACEB-A34C01E928D3}"/>
              </a:ext>
            </a:extLst>
          </p:cNvPr>
          <p:cNvSpPr>
            <a:spLocks noGrp="1"/>
          </p:cNvSpPr>
          <p:nvPr>
            <p:ph type="ctrTitle"/>
          </p:nvPr>
        </p:nvSpPr>
        <p:spPr>
          <a:xfrm>
            <a:off x="1524000" y="1350963"/>
            <a:ext cx="9144000" cy="2387600"/>
          </a:xfrm>
        </p:spPr>
        <p:txBody>
          <a:bodyPr>
            <a:normAutofit fontScale="90000"/>
          </a:bodyPr>
          <a:lstStyle/>
          <a:p>
            <a:r>
              <a:rPr lang="en-US" sz="7200" b="1" dirty="0">
                <a:solidFill>
                  <a:schemeClr val="accent1">
                    <a:lumMod val="75000"/>
                  </a:schemeClr>
                </a:solidFill>
                <a:latin typeface="dearJoe 5 CASUAL PRO" panose="02000000000000000000" pitchFamily="2" charset="0"/>
              </a:rPr>
              <a:t>Can you master monetary policy?</a:t>
            </a:r>
            <a:br>
              <a:rPr lang="en-US" sz="7200" b="1" dirty="0">
                <a:solidFill>
                  <a:schemeClr val="accent1">
                    <a:lumMod val="75000"/>
                  </a:schemeClr>
                </a:solidFill>
                <a:latin typeface="dearJoe 5 CASUAL PRO" panose="02000000000000000000" pitchFamily="2" charset="0"/>
              </a:rPr>
            </a:br>
            <a:endParaRPr lang="en-US" sz="7200" b="1" dirty="0">
              <a:solidFill>
                <a:schemeClr val="accent1">
                  <a:lumMod val="75000"/>
                </a:schemeClr>
              </a:solidFill>
              <a:latin typeface="dearJoe 5 CASUAL PRO" panose="02000000000000000000" pitchFamily="2" charset="0"/>
            </a:endParaRPr>
          </a:p>
        </p:txBody>
      </p:sp>
      <p:pic>
        <p:nvPicPr>
          <p:cNvPr id="5" name="Picture 4">
            <a:extLst>
              <a:ext uri="{FF2B5EF4-FFF2-40B4-BE49-F238E27FC236}">
                <a16:creationId xmlns:a16="http://schemas.microsoft.com/office/drawing/2014/main" id="{B2B79535-0E17-C346-A9A6-461ED422DFF3}"/>
              </a:ext>
            </a:extLst>
          </p:cNvPr>
          <p:cNvPicPr>
            <a:picLocks noChangeAspect="1"/>
          </p:cNvPicPr>
          <p:nvPr/>
        </p:nvPicPr>
        <p:blipFill>
          <a:blip r:embed="rId2"/>
          <a:stretch>
            <a:fillRect/>
          </a:stretch>
        </p:blipFill>
        <p:spPr>
          <a:xfrm>
            <a:off x="1047750" y="3726039"/>
            <a:ext cx="4724400" cy="2654300"/>
          </a:xfrm>
          <a:prstGeom prst="rect">
            <a:avLst/>
          </a:prstGeom>
        </p:spPr>
      </p:pic>
      <p:pic>
        <p:nvPicPr>
          <p:cNvPr id="7" name="Picture 6">
            <a:extLst>
              <a:ext uri="{FF2B5EF4-FFF2-40B4-BE49-F238E27FC236}">
                <a16:creationId xmlns:a16="http://schemas.microsoft.com/office/drawing/2014/main" id="{71AD6C4A-A479-BF47-87F1-7CCE93B7BA2F}"/>
              </a:ext>
            </a:extLst>
          </p:cNvPr>
          <p:cNvPicPr>
            <a:picLocks noChangeAspect="1"/>
          </p:cNvPicPr>
          <p:nvPr/>
        </p:nvPicPr>
        <p:blipFill>
          <a:blip r:embed="rId3"/>
          <a:stretch>
            <a:fillRect/>
          </a:stretch>
        </p:blipFill>
        <p:spPr>
          <a:xfrm>
            <a:off x="7136855" y="3489325"/>
            <a:ext cx="4724400" cy="3127728"/>
          </a:xfrm>
          <a:prstGeom prst="rect">
            <a:avLst/>
          </a:prstGeom>
        </p:spPr>
      </p:pic>
    </p:spTree>
    <p:extLst>
      <p:ext uri="{BB962C8B-B14F-4D97-AF65-F5344CB8AC3E}">
        <p14:creationId xmlns:p14="http://schemas.microsoft.com/office/powerpoint/2010/main" val="272012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F873-8598-0D44-B44B-A7F03AF923FF}"/>
              </a:ext>
            </a:extLst>
          </p:cNvPr>
          <p:cNvSpPr>
            <a:spLocks noGrp="1"/>
          </p:cNvSpPr>
          <p:nvPr>
            <p:ph type="title"/>
          </p:nvPr>
        </p:nvSpPr>
        <p:spPr>
          <a:xfrm>
            <a:off x="838200" y="457722"/>
            <a:ext cx="10515600" cy="1325563"/>
          </a:xfrm>
        </p:spPr>
        <p:txBody>
          <a:bodyPr>
            <a:noAutofit/>
          </a:bodyPr>
          <a:lstStyle/>
          <a:p>
            <a:r>
              <a:rPr lang="en-US" sz="3600" b="1" dirty="0"/>
              <a:t>The aim of the simulation is for the central bank to conduct monetary policy and maintain a healthy degree of economic growth (AD) whilst keeping inflation under control</a:t>
            </a:r>
          </a:p>
        </p:txBody>
      </p:sp>
      <p:sp>
        <p:nvSpPr>
          <p:cNvPr id="3" name="Content Placeholder 2">
            <a:extLst>
              <a:ext uri="{FF2B5EF4-FFF2-40B4-BE49-F238E27FC236}">
                <a16:creationId xmlns:a16="http://schemas.microsoft.com/office/drawing/2014/main" id="{7A85AD3A-73F1-C840-B7AC-1D880C6A0970}"/>
              </a:ext>
            </a:extLst>
          </p:cNvPr>
          <p:cNvSpPr>
            <a:spLocks noGrp="1"/>
          </p:cNvSpPr>
          <p:nvPr>
            <p:ph idx="1"/>
          </p:nvPr>
        </p:nvSpPr>
        <p:spPr>
          <a:xfrm>
            <a:off x="838200" y="2194749"/>
            <a:ext cx="10515600" cy="4351338"/>
          </a:xfrm>
        </p:spPr>
        <p:txBody>
          <a:bodyPr>
            <a:normAutofit fontScale="92500" lnSpcReduction="20000"/>
          </a:bodyPr>
          <a:lstStyle/>
          <a:p>
            <a:pPr marL="0" indent="0">
              <a:buNone/>
            </a:pPr>
            <a:r>
              <a:rPr lang="en-US" sz="3200" dirty="0">
                <a:solidFill>
                  <a:srgbClr val="002060"/>
                </a:solidFill>
              </a:rPr>
              <a:t>The actors in the game are:</a:t>
            </a:r>
          </a:p>
          <a:p>
            <a:r>
              <a:rPr lang="en-US" dirty="0"/>
              <a:t>1 central bank (2 players)</a:t>
            </a:r>
          </a:p>
          <a:p>
            <a:r>
              <a:rPr lang="en-US" dirty="0"/>
              <a:t>3 commercial banks (3 players) </a:t>
            </a:r>
          </a:p>
          <a:p>
            <a:r>
              <a:rPr lang="en-US" dirty="0"/>
              <a:t>Households and firms an even split of each (rest of the players)</a:t>
            </a:r>
          </a:p>
          <a:p>
            <a:pPr marL="0" indent="0">
              <a:buNone/>
            </a:pPr>
            <a:r>
              <a:rPr lang="en-US" sz="3200" dirty="0">
                <a:solidFill>
                  <a:srgbClr val="002060"/>
                </a:solidFill>
              </a:rPr>
              <a:t>The aims of each actor are:</a:t>
            </a:r>
          </a:p>
          <a:p>
            <a:r>
              <a:rPr lang="en-US" dirty="0"/>
              <a:t>central bank - maintain economic growth (AD) and keep inflation under control</a:t>
            </a:r>
          </a:p>
          <a:p>
            <a:r>
              <a:rPr lang="en-US" dirty="0"/>
              <a:t>Commercial banks – make loans, maximize the interest rate</a:t>
            </a:r>
          </a:p>
          <a:p>
            <a:r>
              <a:rPr lang="en-US" dirty="0"/>
              <a:t>Households and firms – Use a portion of income for consumption or  investment and save the rest at the highest rate of interest (at the end of 5 rounds have the most wealth)</a:t>
            </a:r>
          </a:p>
          <a:p>
            <a:pPr marL="0" indent="0">
              <a:buNone/>
            </a:pPr>
            <a:endParaRPr lang="en-US" dirty="0">
              <a:solidFill>
                <a:srgbClr val="002060"/>
              </a:solidFill>
            </a:endParaRPr>
          </a:p>
        </p:txBody>
      </p:sp>
    </p:spTree>
    <p:extLst>
      <p:ext uri="{BB962C8B-B14F-4D97-AF65-F5344CB8AC3E}">
        <p14:creationId xmlns:p14="http://schemas.microsoft.com/office/powerpoint/2010/main" val="334676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9316-3A6A-054D-B05E-A20E0450A647}"/>
              </a:ext>
            </a:extLst>
          </p:cNvPr>
          <p:cNvSpPr>
            <a:spLocks noGrp="1"/>
          </p:cNvSpPr>
          <p:nvPr>
            <p:ph type="title"/>
          </p:nvPr>
        </p:nvSpPr>
        <p:spPr/>
        <p:txBody>
          <a:bodyPr>
            <a:normAutofit/>
          </a:bodyPr>
          <a:lstStyle/>
          <a:p>
            <a:r>
              <a:rPr lang="en-US" sz="4800" dirty="0">
                <a:latin typeface="dearJoe 5 CASUAL PRO" panose="02000000000000000000" pitchFamily="2" charset="0"/>
              </a:rPr>
              <a:t>Central Bank</a:t>
            </a:r>
          </a:p>
        </p:txBody>
      </p:sp>
      <p:sp>
        <p:nvSpPr>
          <p:cNvPr id="3" name="Content Placeholder 2">
            <a:extLst>
              <a:ext uri="{FF2B5EF4-FFF2-40B4-BE49-F238E27FC236}">
                <a16:creationId xmlns:a16="http://schemas.microsoft.com/office/drawing/2014/main" id="{F27B50BA-87F1-394F-8921-B6BAD81C6DF1}"/>
              </a:ext>
            </a:extLst>
          </p:cNvPr>
          <p:cNvSpPr>
            <a:spLocks noGrp="1"/>
          </p:cNvSpPr>
          <p:nvPr>
            <p:ph idx="1"/>
          </p:nvPr>
        </p:nvSpPr>
        <p:spPr>
          <a:xfrm>
            <a:off x="838200" y="1825624"/>
            <a:ext cx="10515600" cy="3032125"/>
          </a:xfrm>
        </p:spPr>
        <p:txBody>
          <a:bodyPr>
            <a:normAutofit/>
          </a:bodyPr>
          <a:lstStyle/>
          <a:p>
            <a:pPr marL="0" indent="0">
              <a:buNone/>
            </a:pPr>
            <a:r>
              <a:rPr lang="en-US" dirty="0"/>
              <a:t>You are in control of monetary policy. You may create as much money supply or as little money supply as meets your objectives. You two main tools for doing so in the economy are:</a:t>
            </a:r>
          </a:p>
          <a:p>
            <a:pPr marL="514350" indent="-514350">
              <a:buAutoNum type="arabicPeriod"/>
            </a:pPr>
            <a:r>
              <a:rPr lang="en-US" dirty="0"/>
              <a:t>The setting of the overnight lending rate to commercial banks</a:t>
            </a:r>
          </a:p>
          <a:p>
            <a:pPr marL="514350" indent="-514350">
              <a:buFont typeface="Arial" panose="020B0604020202020204" pitchFamily="34" charset="0"/>
              <a:buAutoNum type="arabicPeriod"/>
            </a:pPr>
            <a:r>
              <a:rPr lang="en-US" dirty="0"/>
              <a:t>Changing the regulations for the reserve ratio </a:t>
            </a:r>
          </a:p>
          <a:p>
            <a:pPr marL="514350" indent="-514350">
              <a:buAutoNum type="arabicPeriod"/>
            </a:pPr>
            <a:r>
              <a:rPr lang="en-US" dirty="0"/>
              <a:t>The sale or purchase of government bonds/treasury notes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7311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4DE8-1179-2C43-A98C-99D6E3AD9807}"/>
              </a:ext>
            </a:extLst>
          </p:cNvPr>
          <p:cNvSpPr>
            <a:spLocks noGrp="1"/>
          </p:cNvSpPr>
          <p:nvPr>
            <p:ph type="title"/>
          </p:nvPr>
        </p:nvSpPr>
        <p:spPr/>
        <p:txBody>
          <a:bodyPr/>
          <a:lstStyle/>
          <a:p>
            <a:r>
              <a:rPr lang="en-US" dirty="0">
                <a:latin typeface="dearJoe 5 CASUAL PRO" panose="02000000000000000000" pitchFamily="2" charset="0"/>
              </a:rPr>
              <a:t>Commercial Banks</a:t>
            </a:r>
          </a:p>
        </p:txBody>
      </p:sp>
      <p:sp>
        <p:nvSpPr>
          <p:cNvPr id="3" name="Content Placeholder 2">
            <a:extLst>
              <a:ext uri="{FF2B5EF4-FFF2-40B4-BE49-F238E27FC236}">
                <a16:creationId xmlns:a16="http://schemas.microsoft.com/office/drawing/2014/main" id="{20C941B7-D462-BF4C-A6F0-EB55119BEE7E}"/>
              </a:ext>
            </a:extLst>
          </p:cNvPr>
          <p:cNvSpPr>
            <a:spLocks noGrp="1"/>
          </p:cNvSpPr>
          <p:nvPr>
            <p:ph idx="1"/>
          </p:nvPr>
        </p:nvSpPr>
        <p:spPr/>
        <p:txBody>
          <a:bodyPr>
            <a:normAutofit fontScale="85000" lnSpcReduction="20000"/>
          </a:bodyPr>
          <a:lstStyle/>
          <a:p>
            <a:pPr marL="0" indent="0">
              <a:buNone/>
            </a:pPr>
            <a:r>
              <a:rPr lang="en-US" dirty="0"/>
              <a:t>Your main role in the economy is to allow and encourage savings  deposits to households and firms in order to make loans to other households and firms.</a:t>
            </a:r>
          </a:p>
          <a:p>
            <a:pPr marL="0" indent="0">
              <a:buNone/>
            </a:pPr>
            <a:endParaRPr lang="en-US" dirty="0"/>
          </a:p>
          <a:p>
            <a:pPr marL="0" indent="0">
              <a:buNone/>
            </a:pPr>
            <a:r>
              <a:rPr lang="en-US" dirty="0"/>
              <a:t>You should seek out to maximize the greatest volume of savings/deposits so that you can make the greatest volume of loans to households/firms</a:t>
            </a:r>
          </a:p>
          <a:p>
            <a:pPr marL="0" indent="0">
              <a:buNone/>
            </a:pPr>
            <a:endParaRPr lang="en-US" dirty="0"/>
          </a:p>
          <a:p>
            <a:pPr marL="0" indent="0">
              <a:buNone/>
            </a:pPr>
            <a:r>
              <a:rPr lang="en-US" dirty="0"/>
              <a:t>You will make profit by paying the least amount of interest on savings whilst charging the highest amount on loans made </a:t>
            </a:r>
          </a:p>
          <a:p>
            <a:pPr marL="0" indent="0">
              <a:buNone/>
            </a:pPr>
            <a:endParaRPr lang="en-US" dirty="0"/>
          </a:p>
          <a:p>
            <a:pPr marL="0" indent="0">
              <a:buNone/>
            </a:pPr>
            <a:r>
              <a:rPr lang="en-US" dirty="0"/>
              <a:t>You must abide by the regulations vis-à-vis the reserve ratio</a:t>
            </a:r>
          </a:p>
          <a:p>
            <a:pPr marL="0" indent="0">
              <a:buNone/>
            </a:pPr>
            <a:endParaRPr lang="en-US" dirty="0"/>
          </a:p>
          <a:p>
            <a:pPr marL="0" indent="0">
              <a:buNone/>
            </a:pPr>
            <a:r>
              <a:rPr lang="en-US" dirty="0"/>
              <a:t>You may buy government/treasury bonds as and when sold by the Central Bank</a:t>
            </a:r>
          </a:p>
        </p:txBody>
      </p:sp>
    </p:spTree>
    <p:extLst>
      <p:ext uri="{BB962C8B-B14F-4D97-AF65-F5344CB8AC3E}">
        <p14:creationId xmlns:p14="http://schemas.microsoft.com/office/powerpoint/2010/main" val="21162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EDA2-0ACE-F340-8351-D9A118697DAA}"/>
              </a:ext>
            </a:extLst>
          </p:cNvPr>
          <p:cNvSpPr>
            <a:spLocks noGrp="1"/>
          </p:cNvSpPr>
          <p:nvPr>
            <p:ph type="title"/>
          </p:nvPr>
        </p:nvSpPr>
        <p:spPr/>
        <p:txBody>
          <a:bodyPr/>
          <a:lstStyle/>
          <a:p>
            <a:r>
              <a:rPr lang="en-US" dirty="0">
                <a:latin typeface="dearJoe 5 CASUAL PRO" panose="02000000000000000000" pitchFamily="2" charset="0"/>
              </a:rPr>
              <a:t>Households and firms</a:t>
            </a:r>
          </a:p>
        </p:txBody>
      </p:sp>
      <p:sp>
        <p:nvSpPr>
          <p:cNvPr id="3" name="Content Placeholder 2">
            <a:extLst>
              <a:ext uri="{FF2B5EF4-FFF2-40B4-BE49-F238E27FC236}">
                <a16:creationId xmlns:a16="http://schemas.microsoft.com/office/drawing/2014/main" id="{DACE0ACF-1CF0-594C-975F-000AEF0058AD}"/>
              </a:ext>
            </a:extLst>
          </p:cNvPr>
          <p:cNvSpPr>
            <a:spLocks noGrp="1"/>
          </p:cNvSpPr>
          <p:nvPr>
            <p:ph idx="1"/>
          </p:nvPr>
        </p:nvSpPr>
        <p:spPr>
          <a:xfrm>
            <a:off x="838200" y="1414464"/>
            <a:ext cx="10515600" cy="5286374"/>
          </a:xfrm>
        </p:spPr>
        <p:txBody>
          <a:bodyPr>
            <a:normAutofit fontScale="92500" lnSpcReduction="10000"/>
          </a:bodyPr>
          <a:lstStyle/>
          <a:p>
            <a:pPr marL="0" indent="0">
              <a:buNone/>
            </a:pPr>
            <a:r>
              <a:rPr lang="en-US" dirty="0"/>
              <a:t>Your main role is to </a:t>
            </a:r>
            <a:r>
              <a:rPr lang="en-US" dirty="0" err="1"/>
              <a:t>maximise</a:t>
            </a:r>
            <a:r>
              <a:rPr lang="en-US" dirty="0"/>
              <a:t> consumption (C) or Investment (I) depending on whether you are a household or a firm.</a:t>
            </a:r>
          </a:p>
          <a:p>
            <a:pPr marL="0" indent="0">
              <a:buNone/>
            </a:pPr>
            <a:endParaRPr lang="en-US" dirty="0"/>
          </a:p>
          <a:p>
            <a:pPr marL="0" indent="0">
              <a:buNone/>
            </a:pPr>
            <a:r>
              <a:rPr lang="en-US" dirty="0"/>
              <a:t>At the beginning of each round you will receive $100 which will represent incomes from either wages (W) or profits (P). You must decide what to do with this money, you may either spend it on goods and services or on factors of production or save it. You can of course </a:t>
            </a:r>
            <a:r>
              <a:rPr lang="en-US"/>
              <a:t>take loans too.</a:t>
            </a:r>
            <a:endParaRPr lang="en-US" dirty="0"/>
          </a:p>
          <a:p>
            <a:pPr marL="0" indent="0">
              <a:buNone/>
            </a:pPr>
            <a:endParaRPr lang="en-US" dirty="0"/>
          </a:p>
          <a:p>
            <a:pPr marL="0" indent="0">
              <a:buNone/>
            </a:pPr>
            <a:r>
              <a:rPr lang="en-US" dirty="0"/>
              <a:t>You income will go directly into your commercial bank account as savings and can be loaned out to other households.</a:t>
            </a:r>
          </a:p>
          <a:p>
            <a:pPr marL="0" indent="0">
              <a:buNone/>
            </a:pPr>
            <a:endParaRPr lang="en-US" dirty="0"/>
          </a:p>
          <a:p>
            <a:pPr marL="0" indent="0">
              <a:buNone/>
            </a:pPr>
            <a:r>
              <a:rPr lang="en-US" dirty="0"/>
              <a:t>You may buy government bonds/treasury notes as and when they are released</a:t>
            </a:r>
          </a:p>
          <a:p>
            <a:pPr marL="0" indent="0">
              <a:buNone/>
            </a:pPr>
            <a:endParaRPr lang="en-US" dirty="0"/>
          </a:p>
          <a:p>
            <a:endParaRPr lang="en-US" dirty="0"/>
          </a:p>
        </p:txBody>
      </p:sp>
    </p:spTree>
    <p:extLst>
      <p:ext uri="{BB962C8B-B14F-4D97-AF65-F5344CB8AC3E}">
        <p14:creationId xmlns:p14="http://schemas.microsoft.com/office/powerpoint/2010/main" val="134047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051A-A0E1-8845-90C2-A0B7E55C0E81}"/>
              </a:ext>
            </a:extLst>
          </p:cNvPr>
          <p:cNvSpPr>
            <a:spLocks noGrp="1"/>
          </p:cNvSpPr>
          <p:nvPr>
            <p:ph type="title"/>
          </p:nvPr>
        </p:nvSpPr>
        <p:spPr/>
        <p:txBody>
          <a:bodyPr/>
          <a:lstStyle/>
          <a:p>
            <a:r>
              <a:rPr lang="en-US" dirty="0">
                <a:latin typeface="dearJoe 5 CASUAL PRO" panose="02000000000000000000" pitchFamily="2" charset="0"/>
              </a:rPr>
              <a:t>Central Bank Balance Balance Sheet</a:t>
            </a:r>
          </a:p>
        </p:txBody>
      </p:sp>
      <p:pic>
        <p:nvPicPr>
          <p:cNvPr id="7" name="Picture 6">
            <a:extLst>
              <a:ext uri="{FF2B5EF4-FFF2-40B4-BE49-F238E27FC236}">
                <a16:creationId xmlns:a16="http://schemas.microsoft.com/office/drawing/2014/main" id="{13489345-F045-3341-AEE4-96418256F4FB}"/>
              </a:ext>
            </a:extLst>
          </p:cNvPr>
          <p:cNvPicPr>
            <a:picLocks noChangeAspect="1"/>
          </p:cNvPicPr>
          <p:nvPr/>
        </p:nvPicPr>
        <p:blipFill>
          <a:blip r:embed="rId2"/>
          <a:stretch>
            <a:fillRect/>
          </a:stretch>
        </p:blipFill>
        <p:spPr>
          <a:xfrm>
            <a:off x="981075" y="1541463"/>
            <a:ext cx="8801100" cy="4660900"/>
          </a:xfrm>
          <a:prstGeom prst="rect">
            <a:avLst/>
          </a:prstGeom>
        </p:spPr>
      </p:pic>
    </p:spTree>
    <p:extLst>
      <p:ext uri="{BB962C8B-B14F-4D97-AF65-F5344CB8AC3E}">
        <p14:creationId xmlns:p14="http://schemas.microsoft.com/office/powerpoint/2010/main" val="366870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051A-A0E1-8845-90C2-A0B7E55C0E81}"/>
              </a:ext>
            </a:extLst>
          </p:cNvPr>
          <p:cNvSpPr>
            <a:spLocks noGrp="1"/>
          </p:cNvSpPr>
          <p:nvPr>
            <p:ph type="title"/>
          </p:nvPr>
        </p:nvSpPr>
        <p:spPr/>
        <p:txBody>
          <a:bodyPr/>
          <a:lstStyle/>
          <a:p>
            <a:r>
              <a:rPr lang="en-US" dirty="0">
                <a:latin typeface="dearJoe 5 CASUAL PRO" panose="02000000000000000000" pitchFamily="2" charset="0"/>
              </a:rPr>
              <a:t>Commercial Bank Balance Balance Sheet</a:t>
            </a:r>
          </a:p>
        </p:txBody>
      </p:sp>
      <p:pic>
        <p:nvPicPr>
          <p:cNvPr id="5" name="Picture 4">
            <a:extLst>
              <a:ext uri="{FF2B5EF4-FFF2-40B4-BE49-F238E27FC236}">
                <a16:creationId xmlns:a16="http://schemas.microsoft.com/office/drawing/2014/main" id="{C231F330-3297-1C44-BE5D-F205F4A281E4}"/>
              </a:ext>
            </a:extLst>
          </p:cNvPr>
          <p:cNvPicPr>
            <a:picLocks noChangeAspect="1"/>
          </p:cNvPicPr>
          <p:nvPr/>
        </p:nvPicPr>
        <p:blipFill>
          <a:blip r:embed="rId2"/>
          <a:stretch>
            <a:fillRect/>
          </a:stretch>
        </p:blipFill>
        <p:spPr>
          <a:xfrm>
            <a:off x="1123950" y="1453701"/>
            <a:ext cx="7577137" cy="4906269"/>
          </a:xfrm>
          <a:prstGeom prst="rect">
            <a:avLst/>
          </a:prstGeom>
        </p:spPr>
      </p:pic>
    </p:spTree>
    <p:extLst>
      <p:ext uri="{BB962C8B-B14F-4D97-AF65-F5344CB8AC3E}">
        <p14:creationId xmlns:p14="http://schemas.microsoft.com/office/powerpoint/2010/main" val="107117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051A-A0E1-8845-90C2-A0B7E55C0E81}"/>
              </a:ext>
            </a:extLst>
          </p:cNvPr>
          <p:cNvSpPr>
            <a:spLocks noGrp="1"/>
          </p:cNvSpPr>
          <p:nvPr>
            <p:ph type="title"/>
          </p:nvPr>
        </p:nvSpPr>
        <p:spPr>
          <a:xfrm>
            <a:off x="838200" y="257175"/>
            <a:ext cx="10515600" cy="1325563"/>
          </a:xfrm>
        </p:spPr>
        <p:txBody>
          <a:bodyPr/>
          <a:lstStyle/>
          <a:p>
            <a:r>
              <a:rPr lang="en-US" dirty="0">
                <a:latin typeface="dearJoe 5 CASUAL PRO" panose="02000000000000000000" pitchFamily="2" charset="0"/>
              </a:rPr>
              <a:t>Households Balance Sheet</a:t>
            </a:r>
          </a:p>
        </p:txBody>
      </p:sp>
      <p:pic>
        <p:nvPicPr>
          <p:cNvPr id="5" name="Content Placeholder 4">
            <a:extLst>
              <a:ext uri="{FF2B5EF4-FFF2-40B4-BE49-F238E27FC236}">
                <a16:creationId xmlns:a16="http://schemas.microsoft.com/office/drawing/2014/main" id="{75050A43-EF4E-624D-8DC2-3BDECF927EC4}"/>
              </a:ext>
            </a:extLst>
          </p:cNvPr>
          <p:cNvPicPr>
            <a:picLocks noGrp="1" noChangeAspect="1"/>
          </p:cNvPicPr>
          <p:nvPr>
            <p:ph idx="1"/>
          </p:nvPr>
        </p:nvPicPr>
        <p:blipFill>
          <a:blip r:embed="rId2"/>
          <a:stretch>
            <a:fillRect/>
          </a:stretch>
        </p:blipFill>
        <p:spPr>
          <a:xfrm>
            <a:off x="638504" y="1411287"/>
            <a:ext cx="9062709" cy="5169171"/>
          </a:xfrm>
        </p:spPr>
      </p:pic>
    </p:spTree>
    <p:extLst>
      <p:ext uri="{BB962C8B-B14F-4D97-AF65-F5344CB8AC3E}">
        <p14:creationId xmlns:p14="http://schemas.microsoft.com/office/powerpoint/2010/main" val="153113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C626-57EA-8E43-A49F-AFD456DC665B}"/>
              </a:ext>
            </a:extLst>
          </p:cNvPr>
          <p:cNvSpPr>
            <a:spLocks noGrp="1"/>
          </p:cNvSpPr>
          <p:nvPr>
            <p:ph type="title"/>
          </p:nvPr>
        </p:nvSpPr>
        <p:spPr/>
        <p:txBody>
          <a:bodyPr/>
          <a:lstStyle/>
          <a:p>
            <a:r>
              <a:rPr lang="en-US" dirty="0">
                <a:latin typeface="dearJoe 5 CASUAL PRO" panose="02000000000000000000" pitchFamily="2" charset="0"/>
              </a:rPr>
              <a:t>Economic Overview (Example</a:t>
            </a:r>
            <a:r>
              <a:rPr lang="en-US">
                <a:latin typeface="dearJoe 5 CASUAL PRO" panose="02000000000000000000" pitchFamily="2" charset="0"/>
              </a:rPr>
              <a:t>: Group 3 2021)</a:t>
            </a:r>
            <a:endParaRPr lang="en-US" dirty="0">
              <a:latin typeface="dearJoe 5 CASUAL PRO" panose="02000000000000000000" pitchFamily="2" charset="0"/>
            </a:endParaRPr>
          </a:p>
        </p:txBody>
      </p:sp>
      <p:graphicFrame>
        <p:nvGraphicFramePr>
          <p:cNvPr id="3" name="Table 3">
            <a:extLst>
              <a:ext uri="{FF2B5EF4-FFF2-40B4-BE49-F238E27FC236}">
                <a16:creationId xmlns:a16="http://schemas.microsoft.com/office/drawing/2014/main" id="{AEDA6FB4-8E2C-C744-A66E-250020B86899}"/>
              </a:ext>
            </a:extLst>
          </p:cNvPr>
          <p:cNvGraphicFramePr>
            <a:graphicFrameLocks noGrp="1"/>
          </p:cNvGraphicFramePr>
          <p:nvPr>
            <p:extLst>
              <p:ext uri="{D42A27DB-BD31-4B8C-83A1-F6EECF244321}">
                <p14:modId xmlns:p14="http://schemas.microsoft.com/office/powerpoint/2010/main" val="3692721129"/>
              </p:ext>
            </p:extLst>
          </p:nvPr>
        </p:nvGraphicFramePr>
        <p:xfrm>
          <a:off x="669924" y="1891241"/>
          <a:ext cx="10683876" cy="4715156"/>
        </p:xfrm>
        <a:graphic>
          <a:graphicData uri="http://schemas.openxmlformats.org/drawingml/2006/table">
            <a:tbl>
              <a:tblPr firstRow="1" bandRow="1">
                <a:tableStyleId>{5C22544A-7EE6-4342-B048-85BDC9FD1C3A}</a:tableStyleId>
              </a:tblPr>
              <a:tblGrid>
                <a:gridCol w="1526268">
                  <a:extLst>
                    <a:ext uri="{9D8B030D-6E8A-4147-A177-3AD203B41FA5}">
                      <a16:colId xmlns:a16="http://schemas.microsoft.com/office/drawing/2014/main" val="2186613705"/>
                    </a:ext>
                  </a:extLst>
                </a:gridCol>
                <a:gridCol w="1526268">
                  <a:extLst>
                    <a:ext uri="{9D8B030D-6E8A-4147-A177-3AD203B41FA5}">
                      <a16:colId xmlns:a16="http://schemas.microsoft.com/office/drawing/2014/main" val="3633210855"/>
                    </a:ext>
                  </a:extLst>
                </a:gridCol>
                <a:gridCol w="1526268">
                  <a:extLst>
                    <a:ext uri="{9D8B030D-6E8A-4147-A177-3AD203B41FA5}">
                      <a16:colId xmlns:a16="http://schemas.microsoft.com/office/drawing/2014/main" val="3901562742"/>
                    </a:ext>
                  </a:extLst>
                </a:gridCol>
                <a:gridCol w="1526268">
                  <a:extLst>
                    <a:ext uri="{9D8B030D-6E8A-4147-A177-3AD203B41FA5}">
                      <a16:colId xmlns:a16="http://schemas.microsoft.com/office/drawing/2014/main" val="1455394400"/>
                    </a:ext>
                  </a:extLst>
                </a:gridCol>
                <a:gridCol w="1526268">
                  <a:extLst>
                    <a:ext uri="{9D8B030D-6E8A-4147-A177-3AD203B41FA5}">
                      <a16:colId xmlns:a16="http://schemas.microsoft.com/office/drawing/2014/main" val="863261209"/>
                    </a:ext>
                  </a:extLst>
                </a:gridCol>
                <a:gridCol w="1526268">
                  <a:extLst>
                    <a:ext uri="{9D8B030D-6E8A-4147-A177-3AD203B41FA5}">
                      <a16:colId xmlns:a16="http://schemas.microsoft.com/office/drawing/2014/main" val="2222470170"/>
                    </a:ext>
                  </a:extLst>
                </a:gridCol>
                <a:gridCol w="1526268">
                  <a:extLst>
                    <a:ext uri="{9D8B030D-6E8A-4147-A177-3AD203B41FA5}">
                      <a16:colId xmlns:a16="http://schemas.microsoft.com/office/drawing/2014/main" val="1686547868"/>
                    </a:ext>
                  </a:extLst>
                </a:gridCol>
              </a:tblGrid>
              <a:tr h="630149">
                <a:tc>
                  <a:txBody>
                    <a:bodyPr/>
                    <a:lstStyle/>
                    <a:p>
                      <a:endParaRPr lang="en-US" dirty="0"/>
                    </a:p>
                  </a:txBody>
                  <a:tcPr/>
                </a:tc>
                <a:tc>
                  <a:txBody>
                    <a:bodyPr/>
                    <a:lstStyle/>
                    <a:p>
                      <a:r>
                        <a:rPr lang="en-US" dirty="0"/>
                        <a:t>Month 1</a:t>
                      </a:r>
                    </a:p>
                  </a:txBody>
                  <a:tcPr/>
                </a:tc>
                <a:tc>
                  <a:txBody>
                    <a:bodyPr/>
                    <a:lstStyle/>
                    <a:p>
                      <a:r>
                        <a:rPr lang="en-US" dirty="0"/>
                        <a:t>Month 2</a:t>
                      </a:r>
                    </a:p>
                  </a:txBody>
                  <a:tcPr/>
                </a:tc>
                <a:tc>
                  <a:txBody>
                    <a:bodyPr/>
                    <a:lstStyle/>
                    <a:p>
                      <a:r>
                        <a:rPr lang="en-US" dirty="0"/>
                        <a:t>Month 3</a:t>
                      </a:r>
                    </a:p>
                  </a:txBody>
                  <a:tcPr/>
                </a:tc>
                <a:tc>
                  <a:txBody>
                    <a:bodyPr/>
                    <a:lstStyle/>
                    <a:p>
                      <a:r>
                        <a:rPr lang="en-US" dirty="0"/>
                        <a:t>Month 4</a:t>
                      </a:r>
                    </a:p>
                  </a:txBody>
                  <a:tcPr/>
                </a:tc>
                <a:tc>
                  <a:txBody>
                    <a:bodyPr/>
                    <a:lstStyle/>
                    <a:p>
                      <a:r>
                        <a:rPr lang="en-US" dirty="0"/>
                        <a:t>Month 5</a:t>
                      </a:r>
                    </a:p>
                  </a:txBody>
                  <a:tcPr/>
                </a:tc>
                <a:tc>
                  <a:txBody>
                    <a:bodyPr/>
                    <a:lstStyle/>
                    <a:p>
                      <a:r>
                        <a:rPr lang="en-US" dirty="0"/>
                        <a:t>Month 6</a:t>
                      </a:r>
                    </a:p>
                  </a:txBody>
                  <a:tcPr/>
                </a:tc>
                <a:extLst>
                  <a:ext uri="{0D108BD9-81ED-4DB2-BD59-A6C34878D82A}">
                    <a16:rowId xmlns:a16="http://schemas.microsoft.com/office/drawing/2014/main" val="3980492430"/>
                  </a:ext>
                </a:extLst>
              </a:tr>
              <a:tr h="630149">
                <a:tc>
                  <a:txBody>
                    <a:bodyPr/>
                    <a:lstStyle/>
                    <a:p>
                      <a:r>
                        <a:rPr lang="en-US" dirty="0"/>
                        <a:t>Reserve Ratio</a:t>
                      </a:r>
                    </a:p>
                  </a:txBody>
                  <a:tcPr/>
                </a:tc>
                <a:tc>
                  <a:txBody>
                    <a:bodyPr/>
                    <a:lstStyle/>
                    <a:p>
                      <a:r>
                        <a:rPr lang="en-US" dirty="0"/>
                        <a:t>10%</a:t>
                      </a:r>
                    </a:p>
                  </a:txBody>
                  <a:tcPr/>
                </a:tc>
                <a:tc>
                  <a:txBody>
                    <a:bodyPr/>
                    <a:lstStyle/>
                    <a:p>
                      <a:r>
                        <a:rPr lang="en-US" dirty="0"/>
                        <a:t>5%</a:t>
                      </a:r>
                    </a:p>
                  </a:txBody>
                  <a:tcPr/>
                </a:tc>
                <a:tc>
                  <a:txBody>
                    <a:bodyPr/>
                    <a:lstStyle/>
                    <a:p>
                      <a:r>
                        <a:rPr lang="en-US" dirty="0"/>
                        <a:t>15%</a:t>
                      </a:r>
                    </a:p>
                  </a:txBody>
                  <a:tcPr/>
                </a:tc>
                <a:tc>
                  <a:txBody>
                    <a:bodyPr/>
                    <a:lstStyle/>
                    <a:p>
                      <a:r>
                        <a:rPr lang="en-US" dirty="0"/>
                        <a:t>40%</a:t>
                      </a:r>
                    </a:p>
                  </a:txBody>
                  <a:tcPr/>
                </a:tc>
                <a:tc>
                  <a:txBody>
                    <a:bodyPr/>
                    <a:lstStyle/>
                    <a:p>
                      <a:r>
                        <a:rPr lang="en-US" dirty="0"/>
                        <a:t>50%</a:t>
                      </a:r>
                    </a:p>
                  </a:txBody>
                  <a:tcPr/>
                </a:tc>
                <a:tc>
                  <a:txBody>
                    <a:bodyPr/>
                    <a:lstStyle/>
                    <a:p>
                      <a:r>
                        <a:rPr lang="en-US" dirty="0"/>
                        <a:t>60%</a:t>
                      </a:r>
                    </a:p>
                  </a:txBody>
                  <a:tcPr/>
                </a:tc>
                <a:extLst>
                  <a:ext uri="{0D108BD9-81ED-4DB2-BD59-A6C34878D82A}">
                    <a16:rowId xmlns:a16="http://schemas.microsoft.com/office/drawing/2014/main" val="2705663405"/>
                  </a:ext>
                </a:extLst>
              </a:tr>
              <a:tr h="630149">
                <a:tc>
                  <a:txBody>
                    <a:bodyPr/>
                    <a:lstStyle/>
                    <a:p>
                      <a:r>
                        <a:rPr lang="en-US" dirty="0"/>
                        <a:t>Central Bank Base Rate</a:t>
                      </a:r>
                    </a:p>
                  </a:txBody>
                  <a:tcPr/>
                </a:tc>
                <a:tc>
                  <a:txBody>
                    <a:bodyPr/>
                    <a:lstStyle/>
                    <a:p>
                      <a:r>
                        <a:rPr lang="en-US" dirty="0"/>
                        <a:t>10%</a:t>
                      </a:r>
                    </a:p>
                  </a:txBody>
                  <a:tcPr/>
                </a:tc>
                <a:tc>
                  <a:txBody>
                    <a:bodyPr/>
                    <a:lstStyle/>
                    <a:p>
                      <a:r>
                        <a:rPr lang="en-US" dirty="0"/>
                        <a:t>5</a:t>
                      </a:r>
                    </a:p>
                  </a:txBody>
                  <a:tcPr/>
                </a:tc>
                <a:tc>
                  <a:txBody>
                    <a:bodyPr/>
                    <a:lstStyle/>
                    <a:p>
                      <a:r>
                        <a:rPr lang="en-US" dirty="0"/>
                        <a:t>5%</a:t>
                      </a:r>
                    </a:p>
                  </a:txBody>
                  <a:tcPr/>
                </a:tc>
                <a:tc>
                  <a:txBody>
                    <a:bodyPr/>
                    <a:lstStyle/>
                    <a:p>
                      <a:r>
                        <a:rPr lang="en-US" dirty="0"/>
                        <a:t>5%</a:t>
                      </a:r>
                    </a:p>
                  </a:txBody>
                  <a:tcPr/>
                </a:tc>
                <a:tc>
                  <a:txBody>
                    <a:bodyPr/>
                    <a:lstStyle/>
                    <a:p>
                      <a:r>
                        <a:rPr lang="en-US" dirty="0"/>
                        <a:t>10%</a:t>
                      </a:r>
                    </a:p>
                  </a:txBody>
                  <a:tcPr/>
                </a:tc>
                <a:tc>
                  <a:txBody>
                    <a:bodyPr/>
                    <a:lstStyle/>
                    <a:p>
                      <a:r>
                        <a:rPr lang="en-US" dirty="0"/>
                        <a:t>15%</a:t>
                      </a:r>
                    </a:p>
                  </a:txBody>
                  <a:tcPr/>
                </a:tc>
                <a:extLst>
                  <a:ext uri="{0D108BD9-81ED-4DB2-BD59-A6C34878D82A}">
                    <a16:rowId xmlns:a16="http://schemas.microsoft.com/office/drawing/2014/main" val="2327423347"/>
                  </a:ext>
                </a:extLst>
              </a:tr>
              <a:tr h="630149">
                <a:tc>
                  <a:txBody>
                    <a:bodyPr/>
                    <a:lstStyle/>
                    <a:p>
                      <a:r>
                        <a:rPr lang="en-US" dirty="0"/>
                        <a:t>Treasury Note interest rate</a:t>
                      </a:r>
                    </a:p>
                  </a:txBody>
                  <a:tcPr/>
                </a:tc>
                <a:tc>
                  <a:txBody>
                    <a:bodyPr/>
                    <a:lstStyle/>
                    <a:p>
                      <a:r>
                        <a:rPr lang="en-US" dirty="0"/>
                        <a:t>5%</a:t>
                      </a:r>
                    </a:p>
                  </a:txBody>
                  <a:tcPr/>
                </a:tc>
                <a:tc>
                  <a:txBody>
                    <a:bodyPr/>
                    <a:lstStyle/>
                    <a:p>
                      <a:r>
                        <a:rPr lang="en-US" dirty="0"/>
                        <a:t>0</a:t>
                      </a:r>
                    </a:p>
                  </a:txBody>
                  <a:tcPr/>
                </a:tc>
                <a:tc>
                  <a:txBody>
                    <a:bodyPr/>
                    <a:lstStyle/>
                    <a:p>
                      <a:r>
                        <a:rPr lang="en-US" dirty="0"/>
                        <a:t>5%</a:t>
                      </a:r>
                    </a:p>
                  </a:txBody>
                  <a:tcPr/>
                </a:tc>
                <a:tc>
                  <a:txBody>
                    <a:bodyPr/>
                    <a:lstStyle/>
                    <a:p>
                      <a:r>
                        <a:rPr lang="en-US" dirty="0"/>
                        <a:t>10%</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4049599964"/>
                  </a:ext>
                </a:extLst>
              </a:tr>
              <a:tr h="630149">
                <a:tc>
                  <a:txBody>
                    <a:bodyPr/>
                    <a:lstStyle/>
                    <a:p>
                      <a:r>
                        <a:rPr lang="en-US" dirty="0"/>
                        <a:t>Savings Ratio</a:t>
                      </a:r>
                    </a:p>
                    <a:p>
                      <a:r>
                        <a:rPr lang="en-US" dirty="0"/>
                        <a:t>Ave Households</a:t>
                      </a:r>
                    </a:p>
                  </a:txBody>
                  <a:tcPr/>
                </a:tc>
                <a:tc>
                  <a:txBody>
                    <a:bodyPr/>
                    <a:lstStyle/>
                    <a:p>
                      <a:r>
                        <a:rPr lang="en-US" dirty="0"/>
                        <a:t>65%</a:t>
                      </a:r>
                    </a:p>
                  </a:txBody>
                  <a:tcPr/>
                </a:tc>
                <a:tc>
                  <a:txBody>
                    <a:bodyPr/>
                    <a:lstStyle/>
                    <a:p>
                      <a:r>
                        <a:rPr lang="en-US" dirty="0"/>
                        <a:t>53%</a:t>
                      </a:r>
                    </a:p>
                  </a:txBody>
                  <a:tcPr/>
                </a:tc>
                <a:tc>
                  <a:txBody>
                    <a:bodyPr/>
                    <a:lstStyle/>
                    <a:p>
                      <a:r>
                        <a:rPr lang="en-US" dirty="0"/>
                        <a:t>58%</a:t>
                      </a:r>
                    </a:p>
                  </a:txBody>
                  <a:tcPr/>
                </a:tc>
                <a:tc>
                  <a:txBody>
                    <a:bodyPr/>
                    <a:lstStyle/>
                    <a:p>
                      <a:r>
                        <a:rPr lang="en-US" dirty="0"/>
                        <a:t>68%</a:t>
                      </a:r>
                    </a:p>
                  </a:txBody>
                  <a:tcPr/>
                </a:tc>
                <a:tc>
                  <a:txBody>
                    <a:bodyPr/>
                    <a:lstStyle/>
                    <a:p>
                      <a:r>
                        <a:rPr lang="en-US" dirty="0"/>
                        <a:t>63%</a:t>
                      </a:r>
                    </a:p>
                  </a:txBody>
                  <a:tcPr/>
                </a:tc>
                <a:tc>
                  <a:txBody>
                    <a:bodyPr/>
                    <a:lstStyle/>
                    <a:p>
                      <a:r>
                        <a:rPr lang="en-US" dirty="0"/>
                        <a:t>22%</a:t>
                      </a:r>
                    </a:p>
                  </a:txBody>
                  <a:tcPr/>
                </a:tc>
                <a:extLst>
                  <a:ext uri="{0D108BD9-81ED-4DB2-BD59-A6C34878D82A}">
                    <a16:rowId xmlns:a16="http://schemas.microsoft.com/office/drawing/2014/main" val="1218312340"/>
                  </a:ext>
                </a:extLst>
              </a:tr>
              <a:tr h="630149">
                <a:tc>
                  <a:txBody>
                    <a:bodyPr/>
                    <a:lstStyle/>
                    <a:p>
                      <a:r>
                        <a:rPr lang="en-US" dirty="0">
                          <a:highlight>
                            <a:srgbClr val="FFFF00"/>
                          </a:highlight>
                        </a:rPr>
                        <a:t>CPI %</a:t>
                      </a:r>
                    </a:p>
                  </a:txBody>
                  <a:tcPr/>
                </a:tc>
                <a:tc>
                  <a:txBody>
                    <a:bodyPr/>
                    <a:lstStyle/>
                    <a:p>
                      <a:r>
                        <a:rPr lang="en-US" dirty="0"/>
                        <a:t>$20</a:t>
                      </a:r>
                    </a:p>
                  </a:txBody>
                  <a:tcPr/>
                </a:tc>
                <a:tc>
                  <a:txBody>
                    <a:bodyPr/>
                    <a:lstStyle/>
                    <a:p>
                      <a:r>
                        <a:rPr lang="en-US" dirty="0"/>
                        <a:t>$15 (-25%)</a:t>
                      </a:r>
                    </a:p>
                  </a:txBody>
                  <a:tcPr/>
                </a:tc>
                <a:tc>
                  <a:txBody>
                    <a:bodyPr/>
                    <a:lstStyle/>
                    <a:p>
                      <a:r>
                        <a:rPr lang="en-US" dirty="0"/>
                        <a:t>$20 (33%)</a:t>
                      </a:r>
                    </a:p>
                  </a:txBody>
                  <a:tcPr/>
                </a:tc>
                <a:tc>
                  <a:txBody>
                    <a:bodyPr/>
                    <a:lstStyle/>
                    <a:p>
                      <a:r>
                        <a:rPr lang="en-US" dirty="0"/>
                        <a:t>$20 (0%)</a:t>
                      </a:r>
                    </a:p>
                  </a:txBody>
                  <a:tcPr/>
                </a:tc>
                <a:tc>
                  <a:txBody>
                    <a:bodyPr/>
                    <a:lstStyle/>
                    <a:p>
                      <a:r>
                        <a:rPr lang="en-US" dirty="0"/>
                        <a:t>25$ (20%)</a:t>
                      </a:r>
                    </a:p>
                  </a:txBody>
                  <a:tcPr/>
                </a:tc>
                <a:tc>
                  <a:txBody>
                    <a:bodyPr/>
                    <a:lstStyle/>
                    <a:p>
                      <a:r>
                        <a:rPr lang="en-US" dirty="0"/>
                        <a:t>$110</a:t>
                      </a:r>
                    </a:p>
                  </a:txBody>
                  <a:tcPr/>
                </a:tc>
                <a:extLst>
                  <a:ext uri="{0D108BD9-81ED-4DB2-BD59-A6C34878D82A}">
                    <a16:rowId xmlns:a16="http://schemas.microsoft.com/office/drawing/2014/main" val="1198246789"/>
                  </a:ext>
                </a:extLst>
              </a:tr>
              <a:tr h="630149">
                <a:tc>
                  <a:txBody>
                    <a:bodyPr/>
                    <a:lstStyle/>
                    <a:p>
                      <a:r>
                        <a:rPr lang="en-US" dirty="0">
                          <a:highlight>
                            <a:srgbClr val="FFFF00"/>
                          </a:highlight>
                        </a:rPr>
                        <a:t>Output sold</a:t>
                      </a:r>
                    </a:p>
                  </a:txBody>
                  <a:tcPr/>
                </a:tc>
                <a:tc>
                  <a:txBody>
                    <a:bodyPr/>
                    <a:lstStyle/>
                    <a:p>
                      <a:r>
                        <a:rPr lang="en-US" dirty="0"/>
                        <a:t>11/15</a:t>
                      </a:r>
                    </a:p>
                  </a:txBody>
                  <a:tcPr/>
                </a:tc>
                <a:tc>
                  <a:txBody>
                    <a:bodyPr/>
                    <a:lstStyle/>
                    <a:p>
                      <a:r>
                        <a:rPr lang="en-US" dirty="0"/>
                        <a:t>15/15</a:t>
                      </a:r>
                    </a:p>
                  </a:txBody>
                  <a:tcPr/>
                </a:tc>
                <a:tc>
                  <a:txBody>
                    <a:bodyPr/>
                    <a:lstStyle/>
                    <a:p>
                      <a:r>
                        <a:rPr lang="en-US" dirty="0"/>
                        <a:t>15/15</a:t>
                      </a:r>
                    </a:p>
                  </a:txBody>
                  <a:tcPr/>
                </a:tc>
                <a:tc>
                  <a:txBody>
                    <a:bodyPr/>
                    <a:lstStyle/>
                    <a:p>
                      <a:r>
                        <a:rPr lang="en-US" dirty="0"/>
                        <a:t>15/15</a:t>
                      </a:r>
                    </a:p>
                  </a:txBody>
                  <a:tcPr/>
                </a:tc>
                <a:tc>
                  <a:txBody>
                    <a:bodyPr/>
                    <a:lstStyle/>
                    <a:p>
                      <a:r>
                        <a:rPr lang="en-US" dirty="0"/>
                        <a:t>15/15</a:t>
                      </a:r>
                    </a:p>
                  </a:txBody>
                  <a:tcPr/>
                </a:tc>
                <a:tc>
                  <a:txBody>
                    <a:bodyPr/>
                    <a:lstStyle/>
                    <a:p>
                      <a:r>
                        <a:rPr lang="en-US" dirty="0"/>
                        <a:t>15/15</a:t>
                      </a:r>
                    </a:p>
                  </a:txBody>
                  <a:tcPr/>
                </a:tc>
                <a:extLst>
                  <a:ext uri="{0D108BD9-81ED-4DB2-BD59-A6C34878D82A}">
                    <a16:rowId xmlns:a16="http://schemas.microsoft.com/office/drawing/2014/main" val="3201740803"/>
                  </a:ext>
                </a:extLst>
              </a:tr>
            </a:tbl>
          </a:graphicData>
        </a:graphic>
      </p:graphicFrame>
      <p:sp>
        <p:nvSpPr>
          <p:cNvPr id="4" name="TextBox 3">
            <a:extLst>
              <a:ext uri="{FF2B5EF4-FFF2-40B4-BE49-F238E27FC236}">
                <a16:creationId xmlns:a16="http://schemas.microsoft.com/office/drawing/2014/main" id="{ECDAD168-F697-9343-BC5C-37664D02D0EA}"/>
              </a:ext>
            </a:extLst>
          </p:cNvPr>
          <p:cNvSpPr txBox="1"/>
          <p:nvPr/>
        </p:nvSpPr>
        <p:spPr>
          <a:xfrm>
            <a:off x="5020887" y="9310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732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561</Words>
  <Application>Microsoft Macintosh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dearJoe 5 CASUAL PRO</vt:lpstr>
      <vt:lpstr>Office Theme</vt:lpstr>
      <vt:lpstr>Can you master monetary policy? </vt:lpstr>
      <vt:lpstr>The aim of the simulation is for the central bank to conduct monetary policy and maintain a healthy degree of economic growth (AD) whilst keeping inflation under control</vt:lpstr>
      <vt:lpstr>Central Bank</vt:lpstr>
      <vt:lpstr>Commercial Banks</vt:lpstr>
      <vt:lpstr>Households and firms</vt:lpstr>
      <vt:lpstr>Central Bank Balance Balance Sheet</vt:lpstr>
      <vt:lpstr>Commercial Bank Balance Balance Sheet</vt:lpstr>
      <vt:lpstr>Households Balance Sheet</vt:lpstr>
      <vt:lpstr>Economic Overview (Example: Group 3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master monetary policy?</dc:title>
  <dc:creator>Dan Bish</dc:creator>
  <cp:lastModifiedBy>Dan Bish</cp:lastModifiedBy>
  <cp:revision>3</cp:revision>
  <dcterms:created xsi:type="dcterms:W3CDTF">2021-10-28T19:47:00Z</dcterms:created>
  <dcterms:modified xsi:type="dcterms:W3CDTF">2021-10-29T20:33:58Z</dcterms:modified>
</cp:coreProperties>
</file>