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93" r:id="rId2"/>
    <p:sldId id="256" r:id="rId3"/>
    <p:sldId id="294" r:id="rId4"/>
    <p:sldId id="257" r:id="rId5"/>
    <p:sldId id="261" r:id="rId6"/>
    <p:sldId id="296" r:id="rId7"/>
    <p:sldId id="285" r:id="rId8"/>
    <p:sldId id="259" r:id="rId9"/>
    <p:sldId id="289" r:id="rId10"/>
    <p:sldId id="258" r:id="rId11"/>
    <p:sldId id="262" r:id="rId12"/>
    <p:sldId id="263" r:id="rId13"/>
    <p:sldId id="264" r:id="rId14"/>
    <p:sldId id="297" r:id="rId15"/>
    <p:sldId id="265" r:id="rId16"/>
    <p:sldId id="278" r:id="rId17"/>
    <p:sldId id="279" r:id="rId18"/>
    <p:sldId id="302" r:id="rId19"/>
    <p:sldId id="273" r:id="rId20"/>
    <p:sldId id="274" r:id="rId21"/>
    <p:sldId id="276" r:id="rId22"/>
    <p:sldId id="280" r:id="rId23"/>
    <p:sldId id="277" r:id="rId24"/>
    <p:sldId id="301" r:id="rId25"/>
    <p:sldId id="281" r:id="rId26"/>
    <p:sldId id="282" r:id="rId27"/>
    <p:sldId id="283" r:id="rId28"/>
    <p:sldId id="298" r:id="rId29"/>
    <p:sldId id="299" r:id="rId30"/>
    <p:sldId id="300" r:id="rId31"/>
    <p:sldId id="284" r:id="rId32"/>
    <p:sldId id="292" r:id="rId33"/>
    <p:sldId id="291" r:id="rId34"/>
    <p:sldId id="288" r:id="rId35"/>
    <p:sldId id="287" r:id="rId36"/>
    <p:sldId id="30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8"/>
    <p:restoredTop sz="74328"/>
  </p:normalViewPr>
  <p:slideViewPr>
    <p:cSldViewPr snapToGrid="0" snapToObjects="1">
      <p:cViewPr>
        <p:scale>
          <a:sx n="126" d="100"/>
          <a:sy n="126" d="100"/>
        </p:scale>
        <p:origin x="144" y="-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8E18A-BA27-5A4F-ADD4-B2E9B6E9C3BA}" type="datetimeFigureOut">
              <a:rPr lang="en-US" smtClean="0"/>
              <a:t>2/26/19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E5C2C-26A4-8140-BFE8-80A029D2F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29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time allows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E5C2C-26A4-8140-BFE8-80A029D2FF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5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think these pictures are related to migration on both the host and door country?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E5C2C-26A4-8140-BFE8-80A029D2FF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62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may want to use the Mexicans to USA help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E5C2C-26A4-8140-BFE8-80A029D2FF1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1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Use the infographic</a:t>
            </a:r>
            <a:r>
              <a:rPr lang="en-US" b="0" baseline="0" dirty="0"/>
              <a:t> to help make the correct decision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B5D57-09BC-AE46-96F3-76C89F61727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3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B5D57-09BC-AE46-96F3-76C89F61727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79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=KiQdFqtZqu0</a:t>
            </a:r>
          </a:p>
          <a:p>
            <a:endParaRPr lang="en-US" b="1" dirty="0"/>
          </a:p>
          <a:p>
            <a:r>
              <a:rPr lang="en-US" b="1" dirty="0"/>
              <a:t>BBC3</a:t>
            </a:r>
            <a:r>
              <a:rPr lang="en-US" b="1" baseline="0" dirty="0"/>
              <a:t> investigation on illegal immigration from Mexico to the USA.</a:t>
            </a:r>
          </a:p>
          <a:p>
            <a:endParaRPr lang="en-US" b="1" baseline="0" dirty="0"/>
          </a:p>
          <a:p>
            <a:r>
              <a:rPr lang="en-US" b="1" baseline="0" dirty="0"/>
              <a:t>Students to take notes </a:t>
            </a:r>
            <a:r>
              <a:rPr lang="mr-IN" b="1" baseline="0" dirty="0"/>
              <a:t>–</a:t>
            </a:r>
            <a:r>
              <a:rPr lang="en-US" b="1" baseline="0" dirty="0"/>
              <a:t> stop to discuss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B5D57-09BC-AE46-96F3-76C89F61727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39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worksheet and complete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E5C2C-26A4-8140-BFE8-80A029D2FF1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27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 activity lesson if time allows fun activity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E5C2C-26A4-8140-BFE8-80A029D2FF1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47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Poem is from</a:t>
            </a:r>
            <a:r>
              <a:rPr lang="en-US" baseline="0" dirty="0"/>
              <a:t> statute of liberty. Why is it important? What does it mean?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E5C2C-26A4-8140-BFE8-80A029D2FF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98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Study</a:t>
            </a:r>
            <a:r>
              <a:rPr lang="en-US" baseline="0" dirty="0"/>
              <a:t> and discuss all of the inform</a:t>
            </a:r>
            <a:r>
              <a:rPr lang="en-US" dirty="0"/>
              <a:t>ation then answer</a:t>
            </a:r>
            <a:r>
              <a:rPr lang="en-US" baseline="0" dirty="0"/>
              <a:t> questions on it </a:t>
            </a:r>
            <a:r>
              <a:rPr lang="mr-IN" baseline="0" dirty="0"/>
              <a:t>–</a:t>
            </a:r>
            <a:r>
              <a:rPr lang="en-US" baseline="0" dirty="0"/>
              <a:t> QR code tasks students directly to web page to save flipping between pages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E5C2C-26A4-8140-BFE8-80A029D2FF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8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</a:t>
            </a:r>
            <a:r>
              <a:rPr lang="mr-IN" dirty="0"/>
              <a:t>–</a:t>
            </a:r>
            <a:r>
              <a:rPr lang="en-US" dirty="0"/>
              <a:t> you can do as yourself</a:t>
            </a:r>
            <a:r>
              <a:rPr lang="en-US" baseline="0" dirty="0"/>
              <a:t> if you want, free to register https://</a:t>
            </a:r>
            <a:r>
              <a:rPr lang="en-US" baseline="0" dirty="0" err="1"/>
              <a:t>www.libertyellisfoundation.org</a:t>
            </a:r>
            <a:r>
              <a:rPr lang="en-US" baseline="0" dirty="0"/>
              <a:t>/passenger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E5C2C-26A4-8140-BFE8-80A029D2FF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9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both of the accounts.</a:t>
            </a:r>
            <a:r>
              <a:rPr lang="en-US" baseline="0" dirty="0"/>
              <a:t> Make a list of 5 questions you would ask each of the immigrants if you could interview them today. What do you think the answers would be?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E5C2C-26A4-8140-BFE8-80A029D2FF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21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E5C2C-26A4-8140-BFE8-80A029D2FF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72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answer questions in</a:t>
            </a:r>
            <a:r>
              <a:rPr lang="en-US" baseline="0" dirty="0"/>
              <a:t> groups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E5C2C-26A4-8140-BFE8-80A029D2FF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2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do on big</a:t>
            </a:r>
            <a:r>
              <a:rPr lang="en-US" baseline="0" dirty="0"/>
              <a:t> world map in </a:t>
            </a:r>
            <a:r>
              <a:rPr lang="en-US" baseline="0" dirty="0" err="1"/>
              <a:t>neighbourhood</a:t>
            </a:r>
            <a:r>
              <a:rPr lang="en-US" baseline="0" dirty="0"/>
              <a:t>, use the window or the blank canvas wall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E5C2C-26A4-8140-BFE8-80A029D2FF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86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might to play around with this first. Quite user friendly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E5C2C-26A4-8140-BFE8-80A029D2FF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93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64C6-DA46-A148-A4A7-ED00D45714F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8722-5603-004B-BCA6-8957362C3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6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64C6-DA46-A148-A4A7-ED00D45714F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8722-5603-004B-BCA6-8957362C3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0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64C6-DA46-A148-A4A7-ED00D45714F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8722-5603-004B-BCA6-8957362C3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39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64C6-DA46-A148-A4A7-ED00D45714F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8722-5603-004B-BCA6-8957362C3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8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64C6-DA46-A148-A4A7-ED00D45714F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8722-5603-004B-BCA6-8957362C3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10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64C6-DA46-A148-A4A7-ED00D45714F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8722-5603-004B-BCA6-8957362C3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02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64C6-DA46-A148-A4A7-ED00D45714F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8722-5603-004B-BCA6-8957362C3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7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64C6-DA46-A148-A4A7-ED00D45714F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8722-5603-004B-BCA6-8957362C3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06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64C6-DA46-A148-A4A7-ED00D45714F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8722-5603-004B-BCA6-8957362C3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6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64C6-DA46-A148-A4A7-ED00D45714F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8722-5603-004B-BCA6-8957362C3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29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64C6-DA46-A148-A4A7-ED00D45714F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8722-5603-004B-BCA6-8957362C3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90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C64C6-DA46-A148-A4A7-ED00D45714F8}" type="datetimeFigureOut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88722-5603-004B-BCA6-8957362C3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7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metrocosm.com/animated-immigration-map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.scholastic.com/activities/immigration/immigration_data/periods-and-region.htm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1.tiff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peoplemov.in/#f_DZ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TdHOBNW3OE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news.bbc.co.uk/1/hi/world/3512992.stm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rredHTyKaQ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bDNKHWzQiz8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390049-425D-4E4B-86E8-5052CD6BB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75165"/>
            <a:ext cx="7537235" cy="2852737"/>
          </a:xfrm>
        </p:spPr>
        <p:txBody>
          <a:bodyPr/>
          <a:lstStyle/>
          <a:p>
            <a:r>
              <a:rPr lang="en-US" b="1" u="sng" dirty="0">
                <a:latin typeface="dearJoe 5 CASUAL PRO" panose="02000000000000000000" pitchFamily="2" charset="0"/>
              </a:rPr>
              <a:t>“What are the consequences of Migration to the USA?”</a:t>
            </a:r>
            <a:r>
              <a:rPr lang="en-US" dirty="0">
                <a:latin typeface="dearJoe 5 CASUAL PRO" panose="02000000000000000000" pitchFamily="2" charset="0"/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4D1FB-2A5B-494A-9076-0656185E37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What may we need to find out to answer this question?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9AAF64-E795-7E42-BDD9-2A6026FF8F09}"/>
              </a:ext>
            </a:extLst>
          </p:cNvPr>
          <p:cNvSpPr txBox="1"/>
          <p:nvPr/>
        </p:nvSpPr>
        <p:spPr>
          <a:xfrm>
            <a:off x="831850" y="576263"/>
            <a:ext cx="637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 enquiry question: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910EC1-B42E-2742-B00B-4912C1F85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776" y="748883"/>
            <a:ext cx="381635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24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1</a:t>
            </a:r>
            <a:r>
              <a:rPr lang="en-US" dirty="0">
                <a:latin typeface="dearJoe 5 CASUAL PRO" panose="02000000000000000000" pitchFamily="2" charset="0"/>
              </a:rPr>
              <a:t>: How has the source of migrants to the USA changed over time?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http://metrocosm.com/animated-immigration-map/</a:t>
            </a:r>
            <a:endParaRPr lang="en-US" dirty="0"/>
          </a:p>
          <a:p>
            <a:r>
              <a:rPr lang="en-US" dirty="0"/>
              <a:t>Watch the amination the whole way through. </a:t>
            </a:r>
          </a:p>
          <a:p>
            <a:r>
              <a:rPr lang="en-US" dirty="0"/>
              <a:t>Watch a second time and for each 10 year period use the information to complete the table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867263"/>
              </p:ext>
            </p:extLst>
          </p:nvPr>
        </p:nvGraphicFramePr>
        <p:xfrm>
          <a:off x="5257800" y="3885883"/>
          <a:ext cx="6096000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Top 3 donor countries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1820-1829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128,502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baseline="0" dirty="0"/>
                        <a:t>Ireland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baseline="0" dirty="0"/>
                        <a:t>UK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baseline="0" dirty="0"/>
                        <a:t>Germany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382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77" y="1027906"/>
            <a:ext cx="9844535" cy="525735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698249-FA08-904F-907B-C132E79CF674}"/>
              </a:ext>
            </a:extLst>
          </p:cNvPr>
          <p:cNvSpPr/>
          <p:nvPr/>
        </p:nvSpPr>
        <p:spPr>
          <a:xfrm>
            <a:off x="511444" y="6169709"/>
            <a:ext cx="11355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teacher.scholastic.com</a:t>
            </a:r>
            <a:r>
              <a:rPr lang="en-US" dirty="0">
                <a:hlinkClick r:id="rId3"/>
              </a:rPr>
              <a:t>/activities/immigration/</a:t>
            </a:r>
            <a:r>
              <a:rPr lang="en-US" dirty="0" err="1">
                <a:hlinkClick r:id="rId3"/>
              </a:rPr>
              <a:t>immigration_data</a:t>
            </a:r>
            <a:r>
              <a:rPr lang="en-US" dirty="0">
                <a:hlinkClick r:id="rId3"/>
              </a:rPr>
              <a:t>/periods-and-</a:t>
            </a:r>
            <a:r>
              <a:rPr lang="en-US" dirty="0" err="1">
                <a:hlinkClick r:id="rId3"/>
              </a:rPr>
              <a:t>region.htm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805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0" y="697424"/>
            <a:ext cx="9713728" cy="5479539"/>
          </a:xfrm>
        </p:spPr>
      </p:pic>
    </p:spTree>
    <p:extLst>
      <p:ext uri="{BB962C8B-B14F-4D97-AF65-F5344CB8AC3E}">
        <p14:creationId xmlns:p14="http://schemas.microsoft.com/office/powerpoint/2010/main" val="1466939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2" y="258010"/>
            <a:ext cx="12031777" cy="6682986"/>
          </a:xfrm>
        </p:spPr>
      </p:pic>
    </p:spTree>
    <p:extLst>
      <p:ext uri="{BB962C8B-B14F-4D97-AF65-F5344CB8AC3E}">
        <p14:creationId xmlns:p14="http://schemas.microsoft.com/office/powerpoint/2010/main" val="1810459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20EA88-8CE5-6345-8DFF-AC0331905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dearJoe 5 CASUAL PRO" panose="02000000000000000000" pitchFamily="2" charset="0"/>
              </a:rPr>
              <a:t>Migration to the USA today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disguised-as-a-car-seat-723637">
            <a:extLst>
              <a:ext uri="{FF2B5EF4-FFF2-40B4-BE49-F238E27FC236}">
                <a16:creationId xmlns:a16="http://schemas.microsoft.com/office/drawing/2014/main" id="{C14F5041-E696-5B41-BD83-D7EA27FC17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5" r="24894" b="-1"/>
          <a:stretch/>
        </p:blipFill>
        <p:spPr bwMode="auto">
          <a:xfrm>
            <a:off x="317635" y="321733"/>
            <a:ext cx="4160452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B99F59-4DA4-D64E-93E4-C768390C2D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04" r="2" b="1749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63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Push and Pull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What</a:t>
            </a:r>
            <a:r>
              <a:rPr lang="en-US" dirty="0"/>
              <a:t>: Discovering what push and pull factors are and how they influence decisions to move</a:t>
            </a:r>
          </a:p>
          <a:p>
            <a:r>
              <a:rPr lang="en-US" b="1" dirty="0">
                <a:solidFill>
                  <a:srgbClr val="FF0000"/>
                </a:solidFill>
              </a:rPr>
              <a:t>Why</a:t>
            </a:r>
            <a:r>
              <a:rPr lang="en-US" dirty="0"/>
              <a:t>: To understand the reasons why people migrate.</a:t>
            </a:r>
          </a:p>
          <a:p>
            <a:r>
              <a:rPr lang="en-US" b="1" dirty="0">
                <a:solidFill>
                  <a:srgbClr val="FF0000"/>
                </a:solidFill>
              </a:rPr>
              <a:t>How</a:t>
            </a:r>
            <a:r>
              <a:rPr lang="en-US" dirty="0"/>
              <a:t>: Using GIS to display my findings.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210" y="595296"/>
            <a:ext cx="3807094" cy="308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6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4915" y="991892"/>
            <a:ext cx="916007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the post it notes list as many Push and Pull factors as you can think of. </a:t>
            </a:r>
          </a:p>
          <a:p>
            <a:r>
              <a:rPr lang="en-US" dirty="0"/>
              <a:t>You should have post it per note (one color for push and one color for pull). </a:t>
            </a:r>
          </a:p>
          <a:p>
            <a:r>
              <a:rPr lang="en-US" dirty="0"/>
              <a:t>Stick them on the world map  on the country or countries you think they apply to. </a:t>
            </a:r>
          </a:p>
          <a:p>
            <a:r>
              <a:rPr lang="en-US" dirty="0"/>
              <a:t>They can be anywhere in the world.</a:t>
            </a:r>
          </a:p>
          <a:p>
            <a:endParaRPr lang="en-US" dirty="0"/>
          </a:p>
          <a:p>
            <a:r>
              <a:rPr lang="en-US" dirty="0"/>
              <a:t>Remember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Push factors are reasons why people leave 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Pull factors are factors attracting people to a new destination.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Once you have completed this task, use the table on the next slide to summarize your findings.  </a:t>
            </a:r>
          </a:p>
        </p:txBody>
      </p:sp>
    </p:spTree>
    <p:extLst>
      <p:ext uri="{BB962C8B-B14F-4D97-AF65-F5344CB8AC3E}">
        <p14:creationId xmlns:p14="http://schemas.microsoft.com/office/powerpoint/2010/main" val="3950529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208868" y="247974"/>
          <a:ext cx="9996406" cy="5222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8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8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4586">
                <a:tc>
                  <a:txBody>
                    <a:bodyPr/>
                    <a:lstStyle/>
                    <a:p>
                      <a:r>
                        <a:rPr lang="en-US" dirty="0"/>
                        <a:t>Push Factors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Pull Factors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45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45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45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45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800746" y="588003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Can you categorize these into social , economic , political and environmental ?  Give an example for each </a:t>
            </a:r>
            <a:r>
              <a:rPr lang="mr-IN" dirty="0"/>
              <a:t>–</a:t>
            </a:r>
            <a:r>
              <a:rPr lang="en-US" dirty="0"/>
              <a:t> you must have at least 10 in each column! </a:t>
            </a:r>
          </a:p>
        </p:txBody>
      </p:sp>
    </p:spTree>
    <p:extLst>
      <p:ext uri="{BB962C8B-B14F-4D97-AF65-F5344CB8AC3E}">
        <p14:creationId xmlns:p14="http://schemas.microsoft.com/office/powerpoint/2010/main" val="2661092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661786-F375-FE4D-A859-334C4DF0B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125129"/>
              </p:ext>
            </p:extLst>
          </p:nvPr>
        </p:nvGraphicFramePr>
        <p:xfrm>
          <a:off x="1371600" y="436880"/>
          <a:ext cx="8225252" cy="4189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9233">
                  <a:extLst>
                    <a:ext uri="{9D8B030D-6E8A-4147-A177-3AD203B41FA5}">
                      <a16:colId xmlns:a16="http://schemas.microsoft.com/office/drawing/2014/main" val="4177866400"/>
                    </a:ext>
                  </a:extLst>
                </a:gridCol>
                <a:gridCol w="4026019">
                  <a:extLst>
                    <a:ext uri="{9D8B030D-6E8A-4147-A177-3AD203B41FA5}">
                      <a16:colId xmlns:a16="http://schemas.microsoft.com/office/drawing/2014/main" val="1719873820"/>
                    </a:ext>
                  </a:extLst>
                </a:gridCol>
              </a:tblGrid>
              <a:tr h="6445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u="sng" dirty="0">
                          <a:effectLst/>
                        </a:rPr>
                        <a:t>Push Factors of Mexico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u="none" strike="noStrike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269" marR="15826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kern="0">
                          <a:effectLst/>
                        </a:rPr>
                        <a:t>Pull factors of California</a:t>
                      </a:r>
                      <a:endParaRPr lang="en-US" sz="2000" b="1" u="sng" kern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8269" marR="158269" marT="0" marB="0"/>
                </a:tc>
                <a:extLst>
                  <a:ext uri="{0D108BD9-81ED-4DB2-BD59-A6C34878D82A}">
                    <a16:rowId xmlns:a16="http://schemas.microsoft.com/office/drawing/2014/main" val="2466156084"/>
                  </a:ext>
                </a:extLst>
              </a:tr>
              <a:tr h="6445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Low standard of living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269" marR="15826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High standard of living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269" marR="158269" marT="0" marB="0"/>
                </a:tc>
                <a:extLst>
                  <a:ext uri="{0D108BD9-81ED-4DB2-BD59-A6C34878D82A}">
                    <a16:rowId xmlns:a16="http://schemas.microsoft.com/office/drawing/2014/main" val="3304080291"/>
                  </a:ext>
                </a:extLst>
              </a:tr>
              <a:tr h="6445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High unemployment  (70%)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269" marR="15826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Low unemployment (6%) – unskilled jobs available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269" marR="158269" marT="0" marB="0"/>
                </a:tc>
                <a:extLst>
                  <a:ext uri="{0D108BD9-81ED-4DB2-BD59-A6C34878D82A}">
                    <a16:rowId xmlns:a16="http://schemas.microsoft.com/office/drawing/2014/main" val="3470289633"/>
                  </a:ext>
                </a:extLst>
              </a:tr>
              <a:tr h="9667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Poor medical services –</a:t>
                      </a:r>
                      <a:endParaRPr lang="en-US" sz="2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20,000 people/doctor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269" marR="15826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Highly developed medical services – 5,000 people/doctor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269" marR="158269" marT="0" marB="0"/>
                </a:tc>
                <a:extLst>
                  <a:ext uri="{0D108BD9-81ED-4DB2-BD59-A6C34878D82A}">
                    <a16:rowId xmlns:a16="http://schemas.microsoft.com/office/drawing/2014/main" val="1651053343"/>
                  </a:ext>
                </a:extLst>
              </a:tr>
              <a:tr h="6445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Low wages ($15/week)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269" marR="15826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High wages ($150/week for a migrant)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269" marR="158269" marT="0" marB="0"/>
                </a:tc>
                <a:extLst>
                  <a:ext uri="{0D108BD9-81ED-4DB2-BD59-A6C34878D82A}">
                    <a16:rowId xmlns:a16="http://schemas.microsoft.com/office/drawing/2014/main" val="3992517264"/>
                  </a:ext>
                </a:extLst>
              </a:tr>
              <a:tr h="6445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Low standard of education –</a:t>
                      </a:r>
                      <a:endParaRPr lang="en-US" sz="2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54% children attend school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269" marR="15826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High standard of education –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97% children attend school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58269" marR="158269" marT="0" marB="0"/>
                </a:tc>
                <a:extLst>
                  <a:ext uri="{0D108BD9-81ED-4DB2-BD59-A6C34878D82A}">
                    <a16:rowId xmlns:a16="http://schemas.microsoft.com/office/drawing/2014/main" val="3005077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9796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7000"/>
            <a:ext cx="114173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94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661" y="-1193800"/>
            <a:ext cx="9144000" cy="2387600"/>
          </a:xfrm>
        </p:spPr>
        <p:txBody>
          <a:bodyPr/>
          <a:lstStyle/>
          <a:p>
            <a:r>
              <a:rPr lang="en-US" dirty="0"/>
              <a:t>1.A nation of immigrants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147" y="1584580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What</a:t>
            </a:r>
            <a:r>
              <a:rPr lang="en-US" dirty="0"/>
              <a:t>: Understanding how important migration has been and continues to be in the history of the USA</a:t>
            </a:r>
          </a:p>
          <a:p>
            <a:r>
              <a:rPr lang="en-US" b="1" dirty="0">
                <a:solidFill>
                  <a:srgbClr val="FF0000"/>
                </a:solidFill>
              </a:rPr>
              <a:t>Why</a:t>
            </a:r>
            <a:r>
              <a:rPr lang="en-US" dirty="0"/>
              <a:t>: To understand contemporary issues in the USA</a:t>
            </a:r>
          </a:p>
          <a:p>
            <a:r>
              <a:rPr lang="en-US" b="1" dirty="0">
                <a:solidFill>
                  <a:srgbClr val="FF0000"/>
                </a:solidFill>
              </a:rPr>
              <a:t>How</a:t>
            </a:r>
            <a:r>
              <a:rPr lang="en-US" dirty="0"/>
              <a:t>: Analyzing data and following several stories of migrants.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698" y="3240342"/>
            <a:ext cx="5171163" cy="344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31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472" y="573437"/>
            <a:ext cx="907883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the information provided draw a proportional line map to show the origin of the number</a:t>
            </a:r>
          </a:p>
          <a:p>
            <a:r>
              <a:rPr lang="en-US" dirty="0"/>
              <a:t> of foreign born population in Houston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1. Go to </a:t>
            </a:r>
            <a:r>
              <a:rPr lang="en-US" dirty="0" err="1"/>
              <a:t>scribblemaps.com</a:t>
            </a:r>
            <a:endParaRPr lang="en-US" dirty="0"/>
          </a:p>
          <a:p>
            <a:r>
              <a:rPr lang="en-US" dirty="0"/>
              <a:t>2. Zoom out so your map looks like this </a:t>
            </a:r>
          </a:p>
          <a:p>
            <a:r>
              <a:rPr lang="en-US" dirty="0"/>
              <a:t>3. Place a marker for the location of Houston </a:t>
            </a:r>
          </a:p>
          <a:p>
            <a:r>
              <a:rPr lang="en-US" dirty="0"/>
              <a:t>4. Draw lines from the country of origin to Houston.  In order to</a:t>
            </a:r>
          </a:p>
          <a:p>
            <a:r>
              <a:rPr lang="en-US" dirty="0"/>
              <a:t>do this use the key from the table</a:t>
            </a:r>
          </a:p>
          <a:p>
            <a:r>
              <a:rPr lang="en-US" dirty="0"/>
              <a:t>5. Take a screen shot of your map</a:t>
            </a:r>
          </a:p>
          <a:p>
            <a:r>
              <a:rPr lang="en-US" dirty="0"/>
              <a:t>6. Comment on and explain the trends shown.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71" y="1209514"/>
            <a:ext cx="5354869" cy="263406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230082"/>
              </p:ext>
            </p:extLst>
          </p:nvPr>
        </p:nvGraphicFramePr>
        <p:xfrm>
          <a:off x="7728488" y="4200041"/>
          <a:ext cx="409155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5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5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Thickness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0-25,000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25,001-50,000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50,001-100,000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100,0001-150,000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150,000</a:t>
                      </a:r>
                      <a:r>
                        <a:rPr lang="en-US" baseline="0" dirty="0"/>
                        <a:t> 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654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949" y="821410"/>
            <a:ext cx="12182246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3600" dirty="0">
                <a:latin typeface="dearJoe 5 CASUAL PRO" panose="02000000000000000000" pitchFamily="2" charset="0"/>
              </a:rPr>
              <a:t>What are the impacts of migration on the host and donor countries?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800" b="1" dirty="0">
                <a:solidFill>
                  <a:srgbClr val="FF0000"/>
                </a:solidFill>
              </a:rPr>
              <a:t>What: </a:t>
            </a:r>
            <a:r>
              <a:rPr lang="en-US" sz="2800" dirty="0"/>
              <a:t>The impacts migration has </a:t>
            </a:r>
          </a:p>
          <a:p>
            <a:r>
              <a:rPr lang="en-US" sz="2800" dirty="0"/>
              <a:t>on the host and donor country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Why: </a:t>
            </a:r>
            <a:r>
              <a:rPr lang="en-US" sz="2800" dirty="0"/>
              <a:t>To appreciate and better </a:t>
            </a:r>
          </a:p>
          <a:p>
            <a:r>
              <a:rPr lang="en-US" sz="2800" dirty="0"/>
              <a:t>understand the complexities of the </a:t>
            </a:r>
          </a:p>
          <a:p>
            <a:r>
              <a:rPr lang="en-US" sz="2800" dirty="0"/>
              <a:t>issues surrounding migration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How</a:t>
            </a:r>
            <a:r>
              <a:rPr lang="en-US" sz="2800" dirty="0"/>
              <a:t>: Developing a case study </a:t>
            </a:r>
          </a:p>
          <a:p>
            <a:r>
              <a:rPr lang="en-US" sz="2800" dirty="0"/>
              <a:t> and role playing an immigration </a:t>
            </a:r>
          </a:p>
          <a:p>
            <a:r>
              <a:rPr lang="en-US" sz="2800" dirty="0"/>
              <a:t>official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42" y="2731577"/>
            <a:ext cx="5746758" cy="382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63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85" y="582154"/>
            <a:ext cx="4493938" cy="2083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231" y="582155"/>
            <a:ext cx="4889783" cy="2440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384" y="3191844"/>
            <a:ext cx="4275595" cy="3206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6323" y="3741226"/>
            <a:ext cx="4940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1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447" y="774916"/>
            <a:ext cx="9694321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groups of 4-5 investigate the following (with examples); </a:t>
            </a:r>
          </a:p>
          <a:p>
            <a:endParaRPr lang="en-US" sz="2400" dirty="0"/>
          </a:p>
          <a:p>
            <a:r>
              <a:rPr lang="en-US" sz="2400" dirty="0"/>
              <a:t>You can display this as a collaborative mind map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lphaLcParenR"/>
            </a:pPr>
            <a:r>
              <a:rPr lang="en-US" sz="2400" dirty="0"/>
              <a:t>The positive and negative effects of migrants leaving the donor country </a:t>
            </a:r>
          </a:p>
          <a:p>
            <a:pPr marL="342900" indent="-342900">
              <a:buAutoNum type="alphaLcParenR"/>
            </a:pPr>
            <a:endParaRPr lang="en-US" sz="2400" dirty="0"/>
          </a:p>
          <a:p>
            <a:pPr marL="342900" indent="-342900">
              <a:buAutoNum type="alphaLcParenR"/>
            </a:pPr>
            <a:endParaRPr lang="en-US" sz="2400" dirty="0"/>
          </a:p>
          <a:p>
            <a:pPr marL="342900" indent="-342900">
              <a:buAutoNum type="alphaLcParenR"/>
            </a:pPr>
            <a:r>
              <a:rPr lang="en-US" sz="2400" dirty="0"/>
              <a:t>The positive and negative effects  of migrants arriving in the host country </a:t>
            </a:r>
          </a:p>
          <a:p>
            <a:pPr marL="342900" indent="-342900">
              <a:buAutoNum type="alphaLcParenR"/>
            </a:pPr>
            <a:endParaRPr lang="en-US" sz="2400" dirty="0"/>
          </a:p>
          <a:p>
            <a:pPr marL="342900" indent="-342900">
              <a:buAutoNum type="alphaLcParenR"/>
            </a:pPr>
            <a:endParaRPr lang="en-US" sz="2400" dirty="0"/>
          </a:p>
          <a:p>
            <a:pPr marL="342900" indent="-342900">
              <a:buAutoNum type="alphaLcParenR"/>
            </a:pPr>
            <a:r>
              <a:rPr lang="en-US" sz="2400" dirty="0"/>
              <a:t>Think about economic, social and environmental impacts. </a:t>
            </a:r>
          </a:p>
        </p:txBody>
      </p:sp>
    </p:spTree>
    <p:extLst>
      <p:ext uri="{BB962C8B-B14F-4D97-AF65-F5344CB8AC3E}">
        <p14:creationId xmlns:p14="http://schemas.microsoft.com/office/powerpoint/2010/main" val="1549731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D065CE-E060-0C4F-A2EA-8F1C61E7E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30" y="0"/>
            <a:ext cx="10278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72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107576"/>
            <a:ext cx="8042276" cy="877612"/>
          </a:xfrm>
        </p:spPr>
        <p:txBody>
          <a:bodyPr/>
          <a:lstStyle/>
          <a:p>
            <a:pPr algn="ctr"/>
            <a:r>
              <a:rPr lang="en-GB" b="1" dirty="0"/>
              <a:t>Who would you choose?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0023"/>
            <a:ext cx="8510183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You work for the American Immigration Office.</a:t>
            </a:r>
          </a:p>
          <a:p>
            <a:pPr marL="0" indent="0" algn="ctr">
              <a:buNone/>
            </a:pPr>
            <a:r>
              <a:rPr lang="en-GB" dirty="0"/>
              <a:t>You are only allowed to choose 5 people to give visas to. </a:t>
            </a:r>
          </a:p>
          <a:p>
            <a:pPr marL="0" indent="0" algn="ctr">
              <a:buNone/>
            </a:pPr>
            <a:r>
              <a:rPr lang="en-GB" dirty="0"/>
              <a:t>You can choose 2 of those 5 that you can give a green card to.</a:t>
            </a:r>
          </a:p>
          <a:p>
            <a:pPr marL="0" indent="0" algn="ctr">
              <a:buNone/>
            </a:pPr>
            <a:r>
              <a:rPr lang="en-GB" dirty="0"/>
              <a:t>In groups, you have 5 minutes to decide who you’re allowing in and why.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26637"/>
              </p:ext>
            </p:extLst>
          </p:nvPr>
        </p:nvGraphicFramePr>
        <p:xfrm>
          <a:off x="883402" y="5385407"/>
          <a:ext cx="10662834" cy="7209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5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5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5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05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0925">
                <a:tc>
                  <a:txBody>
                    <a:bodyPr/>
                    <a:lstStyle/>
                    <a:p>
                      <a:r>
                        <a:rPr lang="en-GB" sz="1400" dirty="0"/>
                        <a:t>Empathy</a:t>
                      </a:r>
                    </a:p>
                  </a:txBody>
                  <a:tcPr marL="91450" marR="91450" marT="45729" marB="4572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 understand how other people are</a:t>
                      </a:r>
                      <a:r>
                        <a:rPr lang="en-GB" sz="1600" baseline="0" dirty="0"/>
                        <a:t> feeling.</a:t>
                      </a:r>
                      <a:endParaRPr lang="en-GB" sz="1600" dirty="0"/>
                    </a:p>
                  </a:txBody>
                  <a:tcPr marL="91450" marR="91450" marT="45729" marB="4572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I consider other people’s feelings. </a:t>
                      </a:r>
                    </a:p>
                  </a:txBody>
                  <a:tcPr marL="91450" marR="91450" marT="45729" marB="4572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 show empathy for others</a:t>
                      </a:r>
                      <a:r>
                        <a:rPr lang="en-GB" sz="1600" baseline="0" dirty="0"/>
                        <a:t> in the way I act.</a:t>
                      </a:r>
                      <a:endParaRPr lang="en-GB" sz="1600" dirty="0"/>
                    </a:p>
                  </a:txBody>
                  <a:tcPr marL="91450" marR="91450" marT="45729" marB="4572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MS90038826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101266" y="6330665"/>
            <a:ext cx="144016" cy="144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9301" y="2732349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5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39912" y="115909"/>
            <a:ext cx="2884867" cy="32969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GB" sz="1600" dirty="0"/>
          </a:p>
          <a:p>
            <a:r>
              <a:rPr lang="en-GB" sz="1400" dirty="0"/>
              <a:t>Name: John Smith</a:t>
            </a:r>
          </a:p>
          <a:p>
            <a:r>
              <a:rPr lang="en-GB" sz="1400" dirty="0"/>
              <a:t>Country of birth: UK</a:t>
            </a:r>
          </a:p>
          <a:p>
            <a:r>
              <a:rPr lang="en-GB" sz="1400" dirty="0"/>
              <a:t>Job: Scientist</a:t>
            </a:r>
          </a:p>
          <a:p>
            <a:r>
              <a:rPr lang="en-GB" sz="1400" dirty="0"/>
              <a:t>Family: Widower, no children.</a:t>
            </a:r>
          </a:p>
          <a:p>
            <a:r>
              <a:rPr lang="en-GB" sz="1400" dirty="0"/>
              <a:t>Extra: Specialises in cancer research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5296" r="51942" b="52789"/>
          <a:stretch/>
        </p:blipFill>
        <p:spPr>
          <a:xfrm>
            <a:off x="2279360" y="183678"/>
            <a:ext cx="1474094" cy="1477819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4666446" y="115909"/>
            <a:ext cx="2884867" cy="32969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GB" sz="1600" dirty="0"/>
          </a:p>
          <a:p>
            <a:r>
              <a:rPr lang="en-GB" sz="1400" dirty="0"/>
              <a:t>Name: </a:t>
            </a:r>
            <a:r>
              <a:rPr lang="en-GB" sz="1400" dirty="0" err="1"/>
              <a:t>Agneskia</a:t>
            </a:r>
            <a:r>
              <a:rPr lang="en-GB" sz="1400" dirty="0"/>
              <a:t> </a:t>
            </a:r>
            <a:r>
              <a:rPr lang="en-GB" sz="1400" dirty="0" err="1"/>
              <a:t>Janowski</a:t>
            </a:r>
            <a:r>
              <a:rPr lang="en-GB" sz="1400" dirty="0"/>
              <a:t> </a:t>
            </a:r>
          </a:p>
          <a:p>
            <a:r>
              <a:rPr lang="en-GB" sz="1400" dirty="0"/>
              <a:t>Country of birth: Poland</a:t>
            </a:r>
          </a:p>
          <a:p>
            <a:r>
              <a:rPr lang="en-GB" sz="1400" dirty="0"/>
              <a:t>Job: Unemployed</a:t>
            </a:r>
          </a:p>
          <a:p>
            <a:r>
              <a:rPr lang="en-GB" sz="1400" dirty="0"/>
              <a:t>Family: Husband is a US Citizen.</a:t>
            </a:r>
          </a:p>
          <a:p>
            <a:r>
              <a:rPr lang="en-GB" sz="1400" dirty="0"/>
              <a:t>Extra: 1</a:t>
            </a:r>
            <a:r>
              <a:rPr lang="en-GB" sz="1400" baseline="30000" dirty="0"/>
              <a:t>st</a:t>
            </a:r>
            <a:r>
              <a:rPr lang="en-GB" sz="1400" dirty="0"/>
              <a:t> class degree in Physics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692982" y="115909"/>
            <a:ext cx="2884867" cy="32969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GB" sz="1600" dirty="0"/>
          </a:p>
          <a:p>
            <a:r>
              <a:rPr lang="en-GB" sz="1400" dirty="0"/>
              <a:t>Name: </a:t>
            </a:r>
            <a:r>
              <a:rPr lang="en-GB" sz="1400" dirty="0" err="1"/>
              <a:t>Ankur</a:t>
            </a:r>
            <a:r>
              <a:rPr lang="en-GB" sz="1400" dirty="0"/>
              <a:t> </a:t>
            </a:r>
            <a:r>
              <a:rPr lang="en-GB" sz="1400" dirty="0" err="1"/>
              <a:t>Kabat</a:t>
            </a:r>
            <a:endParaRPr lang="en-GB" sz="1400" dirty="0"/>
          </a:p>
          <a:p>
            <a:r>
              <a:rPr lang="en-GB" sz="1400" dirty="0"/>
              <a:t>Country of birth: India</a:t>
            </a:r>
          </a:p>
          <a:p>
            <a:r>
              <a:rPr lang="en-GB" sz="1400" dirty="0"/>
              <a:t>Job: Food tester</a:t>
            </a:r>
          </a:p>
          <a:p>
            <a:r>
              <a:rPr lang="en-GB" sz="1400" dirty="0"/>
              <a:t>Family: wife and child (11) who live in India.</a:t>
            </a:r>
          </a:p>
          <a:p>
            <a:r>
              <a:rPr lang="en-GB" sz="1400" dirty="0"/>
              <a:t>Extra: Has been offered a job for </a:t>
            </a:r>
            <a:r>
              <a:rPr lang="en-GB" sz="1400" dirty="0" err="1"/>
              <a:t>coca-cola</a:t>
            </a:r>
            <a:r>
              <a:rPr lang="en-GB" sz="1400" dirty="0"/>
              <a:t>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639912" y="3567446"/>
            <a:ext cx="2884867" cy="32969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GB" sz="1600" dirty="0"/>
          </a:p>
          <a:p>
            <a:r>
              <a:rPr lang="en-GB" sz="1400" dirty="0"/>
              <a:t>Name: Henrietta Jones</a:t>
            </a:r>
          </a:p>
          <a:p>
            <a:r>
              <a:rPr lang="en-GB" sz="1400" dirty="0"/>
              <a:t>Country of birth: Canada</a:t>
            </a:r>
          </a:p>
          <a:p>
            <a:r>
              <a:rPr lang="en-GB" sz="1400" dirty="0"/>
              <a:t>Job: Teacher</a:t>
            </a:r>
          </a:p>
          <a:p>
            <a:r>
              <a:rPr lang="en-GB" sz="1400" dirty="0"/>
              <a:t>Family: Divorced, 2 children aged 19 and 17.</a:t>
            </a:r>
          </a:p>
          <a:p>
            <a:r>
              <a:rPr lang="en-GB" sz="1400" dirty="0"/>
              <a:t>Extra: Got arrested for assault in 1992.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666446" y="3567446"/>
            <a:ext cx="2884867" cy="32969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GB" sz="1600" dirty="0"/>
          </a:p>
          <a:p>
            <a:r>
              <a:rPr lang="en-GB" sz="1400" dirty="0"/>
              <a:t>Name: </a:t>
            </a:r>
            <a:r>
              <a:rPr lang="en-GB" sz="1400" dirty="0" err="1"/>
              <a:t>Merrion</a:t>
            </a:r>
            <a:r>
              <a:rPr lang="en-GB" sz="1400" dirty="0"/>
              <a:t> Stein</a:t>
            </a:r>
          </a:p>
          <a:p>
            <a:r>
              <a:rPr lang="en-GB" sz="1400" dirty="0"/>
              <a:t>Country of birth: Germany</a:t>
            </a:r>
          </a:p>
          <a:p>
            <a:r>
              <a:rPr lang="en-GB" sz="1400" dirty="0"/>
              <a:t>Job: Unemployed (obviously)</a:t>
            </a:r>
          </a:p>
          <a:p>
            <a:r>
              <a:rPr lang="en-GB" sz="1400" dirty="0"/>
              <a:t>Family: Mother has a green card, Father does not. </a:t>
            </a:r>
          </a:p>
          <a:p>
            <a:r>
              <a:rPr lang="en-GB" sz="1400" dirty="0"/>
              <a:t>Extra: Has no grandparents.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692982" y="3567446"/>
            <a:ext cx="2884867" cy="32969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GB" sz="1600" dirty="0"/>
          </a:p>
          <a:p>
            <a:r>
              <a:rPr lang="en-GB" sz="1400" dirty="0"/>
              <a:t>Name: Steven Gerrard</a:t>
            </a:r>
          </a:p>
          <a:p>
            <a:r>
              <a:rPr lang="en-GB" sz="1400" dirty="0"/>
              <a:t>Country of birth: United Kingdom</a:t>
            </a:r>
          </a:p>
          <a:p>
            <a:r>
              <a:rPr lang="en-GB" sz="1400" dirty="0"/>
              <a:t>Job: Athlete</a:t>
            </a:r>
          </a:p>
          <a:p>
            <a:r>
              <a:rPr lang="en-GB" sz="1400" dirty="0"/>
              <a:t>Family: Wife and 2 children (5 and 2).</a:t>
            </a:r>
          </a:p>
          <a:p>
            <a:r>
              <a:rPr lang="en-GB" sz="1400" dirty="0"/>
              <a:t>Extra: Has been offered a job in Los Angeles.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44113" b="7882"/>
          <a:stretch/>
        </p:blipFill>
        <p:spPr>
          <a:xfrm>
            <a:off x="5391708" y="270454"/>
            <a:ext cx="1240568" cy="13910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b="15433"/>
          <a:stretch/>
        </p:blipFill>
        <p:spPr>
          <a:xfrm>
            <a:off x="8319217" y="183677"/>
            <a:ext cx="1477515" cy="16064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b="6125"/>
          <a:stretch/>
        </p:blipFill>
        <p:spPr>
          <a:xfrm>
            <a:off x="2441172" y="3734874"/>
            <a:ext cx="1150470" cy="13909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5480" y="3728260"/>
            <a:ext cx="1046797" cy="13975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0346" y="3734873"/>
            <a:ext cx="1267294" cy="126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8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39912" y="115909"/>
            <a:ext cx="2884867" cy="32969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GB" sz="1600" dirty="0"/>
          </a:p>
          <a:p>
            <a:r>
              <a:rPr lang="en-GB" sz="1400" dirty="0"/>
              <a:t>Name: Linda Li</a:t>
            </a:r>
          </a:p>
          <a:p>
            <a:r>
              <a:rPr lang="en-GB" sz="1400" dirty="0"/>
              <a:t>Country of birth: France</a:t>
            </a:r>
          </a:p>
          <a:p>
            <a:r>
              <a:rPr lang="en-GB" sz="1400" dirty="0"/>
              <a:t>Job: Student</a:t>
            </a:r>
          </a:p>
          <a:p>
            <a:r>
              <a:rPr lang="en-GB" sz="1400" dirty="0"/>
              <a:t>Family: Parents in France, 1 brother studying in USA and 1 brother studying in UK.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666446" y="115909"/>
            <a:ext cx="2884867" cy="32969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GB" sz="1600" dirty="0"/>
          </a:p>
          <a:p>
            <a:r>
              <a:rPr lang="en-GB" sz="1400" dirty="0"/>
              <a:t>Name: Maisie </a:t>
            </a:r>
            <a:r>
              <a:rPr lang="en-GB" sz="1400" dirty="0" err="1"/>
              <a:t>Broomhaugh</a:t>
            </a:r>
            <a:endParaRPr lang="en-GB" sz="1400" dirty="0"/>
          </a:p>
          <a:p>
            <a:r>
              <a:rPr lang="en-GB" sz="1400" dirty="0"/>
              <a:t>Country of birth: UK</a:t>
            </a:r>
          </a:p>
          <a:p>
            <a:r>
              <a:rPr lang="en-GB" sz="1400" dirty="0"/>
              <a:t>Job: Singer</a:t>
            </a:r>
          </a:p>
          <a:p>
            <a:r>
              <a:rPr lang="en-GB" sz="1400" dirty="0"/>
              <a:t>Family: Mother is a US Citizen</a:t>
            </a:r>
          </a:p>
          <a:p>
            <a:r>
              <a:rPr lang="en-GB" sz="1400" dirty="0"/>
              <a:t>Extra: Arrested on drug charges in 2014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692982" y="115909"/>
            <a:ext cx="2884867" cy="32969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GB" sz="1600" dirty="0"/>
          </a:p>
          <a:p>
            <a:r>
              <a:rPr lang="en-GB" sz="1400" dirty="0"/>
              <a:t>Name: Juan Diego</a:t>
            </a:r>
          </a:p>
          <a:p>
            <a:r>
              <a:rPr lang="en-GB" sz="1400" dirty="0"/>
              <a:t>Country of birth: Spain</a:t>
            </a:r>
          </a:p>
          <a:p>
            <a:r>
              <a:rPr lang="en-GB" sz="1400" dirty="0"/>
              <a:t>Job: Artist</a:t>
            </a:r>
          </a:p>
          <a:p>
            <a:r>
              <a:rPr lang="en-GB" sz="1400" dirty="0"/>
              <a:t>Family: None</a:t>
            </a:r>
          </a:p>
          <a:p>
            <a:r>
              <a:rPr lang="en-GB" sz="1400" dirty="0"/>
              <a:t>Extra: Wants to move to New York to paint.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639912" y="3567446"/>
            <a:ext cx="2884867" cy="32969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GB" sz="1600" dirty="0"/>
          </a:p>
          <a:p>
            <a:r>
              <a:rPr lang="en-GB" sz="1400" dirty="0"/>
              <a:t>Name: Santiago </a:t>
            </a:r>
            <a:r>
              <a:rPr lang="en-GB" sz="1400" dirty="0" err="1"/>
              <a:t>Alvez</a:t>
            </a:r>
            <a:endParaRPr lang="en-GB" sz="1400" dirty="0"/>
          </a:p>
          <a:p>
            <a:r>
              <a:rPr lang="en-GB" sz="1400" dirty="0"/>
              <a:t>Country of birth: Mexico </a:t>
            </a:r>
          </a:p>
          <a:p>
            <a:r>
              <a:rPr lang="en-GB" sz="1400" dirty="0"/>
              <a:t>Job: Mechanic</a:t>
            </a:r>
          </a:p>
          <a:p>
            <a:r>
              <a:rPr lang="en-GB" sz="1400" dirty="0"/>
              <a:t>Family: Wife, 4 children (all aged below 18) who live in Mexico.</a:t>
            </a:r>
          </a:p>
          <a:p>
            <a:r>
              <a:rPr lang="en-GB" sz="1400" dirty="0"/>
              <a:t>Extra: Will do any work, needs the money.</a:t>
            </a:r>
          </a:p>
        </p:txBody>
      </p:sp>
      <p:pic>
        <p:nvPicPr>
          <p:cNvPr id="2050" name="Picture 2" descr="Image result for passport photo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 b="14055"/>
          <a:stretch/>
        </p:blipFill>
        <p:spPr bwMode="auto">
          <a:xfrm>
            <a:off x="2388630" y="270455"/>
            <a:ext cx="1203012" cy="127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359" y="3729244"/>
            <a:ext cx="1643555" cy="1231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12711" b="21401"/>
          <a:stretch/>
        </p:blipFill>
        <p:spPr>
          <a:xfrm>
            <a:off x="5423100" y="191550"/>
            <a:ext cx="1175177" cy="1436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7967" y="235489"/>
            <a:ext cx="1646119" cy="160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38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9906A5-40C1-DC47-9278-BDA75C382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736" y="897466"/>
            <a:ext cx="6712128" cy="5571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E753FC-E29F-DB4C-A7AE-4AA35D47F95D}"/>
              </a:ext>
            </a:extLst>
          </p:cNvPr>
          <p:cNvSpPr txBox="1"/>
          <p:nvPr/>
        </p:nvSpPr>
        <p:spPr>
          <a:xfrm>
            <a:off x="345440" y="897466"/>
            <a:ext cx="3058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dearJoe 5 CASUAL PRO" panose="02000000000000000000" pitchFamily="2" charset="0"/>
              </a:rPr>
              <a:t>Asylum seekers to the USA</a:t>
            </a:r>
          </a:p>
        </p:txBody>
      </p:sp>
    </p:spTree>
    <p:extLst>
      <p:ext uri="{BB962C8B-B14F-4D97-AF65-F5344CB8AC3E}">
        <p14:creationId xmlns:p14="http://schemas.microsoft.com/office/powerpoint/2010/main" val="475043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906194-B60C-1049-A07A-C286C777F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0" y="1073150"/>
            <a:ext cx="56896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14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6DA0-D743-5740-B1F2-9182659FE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migration patterns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D5471-341A-334C-A8F9-1758DA3CD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245" y="1931558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Where do people move from and to? 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2"/>
              </a:rPr>
              <a:t>http://peoplemov.in/#f_DZ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100" b="1" u="sng" dirty="0">
                <a:highlight>
                  <a:srgbClr val="FFFF00"/>
                </a:highlight>
              </a:rPr>
              <a:t>Task</a:t>
            </a:r>
          </a:p>
          <a:p>
            <a:r>
              <a:rPr lang="en-US" sz="3100" dirty="0"/>
              <a:t>Click on the USA and list the top five groups of migrants who arrive there.</a:t>
            </a:r>
          </a:p>
          <a:p>
            <a:r>
              <a:rPr lang="en-US" sz="3100" dirty="0"/>
              <a:t>Why is there this pattern? </a:t>
            </a:r>
          </a:p>
          <a:p>
            <a:r>
              <a:rPr lang="en-US" sz="3100" dirty="0"/>
              <a:t>Are the countries the same as the findings we found in our class survey? Why/ why not? </a:t>
            </a:r>
          </a:p>
          <a:p>
            <a:r>
              <a:rPr lang="en-US" sz="3100" dirty="0"/>
              <a:t>Choose another country from the resource. Describe how the migration flows vary for this country and the USA. Why is the pattern the same or different?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ADEED1-0A1A-0646-BA2E-5889342F6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120" y="113641"/>
            <a:ext cx="473462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70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6E851-2E8B-4D4C-AD6E-DE7688A3A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760" y="359207"/>
            <a:ext cx="6492240" cy="32693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FF15FE-1A06-9E4C-AE47-E1D549AD5366}"/>
              </a:ext>
            </a:extLst>
          </p:cNvPr>
          <p:cNvSpPr txBox="1"/>
          <p:nvPr/>
        </p:nvSpPr>
        <p:spPr>
          <a:xfrm>
            <a:off x="254000" y="174541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dearJoe 5 CASUAL PRO" panose="02000000000000000000" pitchFamily="2" charset="0"/>
              </a:rPr>
              <a:t> What is it like for ‘TPS’ migrants in the USA?</a:t>
            </a:r>
          </a:p>
          <a:p>
            <a:endParaRPr lang="en-US" sz="3200" dirty="0">
              <a:latin typeface="dearJoe 5 CASUAL PR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5C078-D79F-0545-98E5-A2C743503359}"/>
              </a:ext>
            </a:extLst>
          </p:cNvPr>
          <p:cNvSpPr txBox="1"/>
          <p:nvPr/>
        </p:nvSpPr>
        <p:spPr>
          <a:xfrm>
            <a:off x="457200" y="1993872"/>
            <a:ext cx="4805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Read the article ‘Will ginger get to stay’</a:t>
            </a:r>
          </a:p>
          <a:p>
            <a:pPr marL="342900" indent="-342900">
              <a:buAutoNum type="arabicPeriod"/>
            </a:pPr>
            <a:r>
              <a:rPr lang="en-US" dirty="0"/>
              <a:t>Watch the video: </a:t>
            </a:r>
            <a:r>
              <a:rPr lang="en-US" dirty="0">
                <a:hlinkClick r:id="rId3"/>
              </a:rPr>
              <a:t>https://www.youtube.com/watch?v=YTdHOBNW3OE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Complete the worksheet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7C27E2-A3C9-9D47-BE73-D83E364D522B}"/>
              </a:ext>
            </a:extLst>
          </p:cNvPr>
          <p:cNvSpPr txBox="1"/>
          <p:nvPr/>
        </p:nvSpPr>
        <p:spPr>
          <a:xfrm>
            <a:off x="345440" y="3769360"/>
            <a:ext cx="498856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/>
              <a:t>Link to main enquiry question: </a:t>
            </a:r>
            <a:r>
              <a:rPr lang="en-US" dirty="0"/>
              <a:t>What impact do these TPS migrants have on the USA? </a:t>
            </a:r>
          </a:p>
        </p:txBody>
      </p:sp>
    </p:spTree>
    <p:extLst>
      <p:ext uri="{BB962C8B-B14F-4D97-AF65-F5344CB8AC3E}">
        <p14:creationId xmlns:p14="http://schemas.microsoft.com/office/powerpoint/2010/main" val="1252644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326507"/>
            <a:ext cx="8042276" cy="833825"/>
          </a:xfrm>
        </p:spPr>
        <p:txBody>
          <a:bodyPr/>
          <a:lstStyle/>
          <a:p>
            <a:r>
              <a:rPr lang="en-US" b="1" dirty="0"/>
              <a:t>Stacey Dooley Investigates</a:t>
            </a:r>
          </a:p>
        </p:txBody>
      </p:sp>
      <p:pic>
        <p:nvPicPr>
          <p:cNvPr id="4" name="Picture 3" descr="stacey-dooley-investigat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7" y="1319838"/>
            <a:ext cx="7065473" cy="39842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7D5DD9-D88F-E844-A1D2-EC0601C07A89}"/>
              </a:ext>
            </a:extLst>
          </p:cNvPr>
          <p:cNvSpPr txBox="1"/>
          <p:nvPr/>
        </p:nvSpPr>
        <p:spPr>
          <a:xfrm>
            <a:off x="7528560" y="1635760"/>
            <a:ext cx="4236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are the push factors from Mexico?</a:t>
            </a:r>
          </a:p>
          <a:p>
            <a:r>
              <a:rPr lang="en-US" dirty="0"/>
              <a:t>What are the pull factors to the USA?</a:t>
            </a:r>
          </a:p>
          <a:p>
            <a:r>
              <a:rPr lang="en-US" dirty="0"/>
              <a:t>What are conditions like for the migrants on the journey? </a:t>
            </a:r>
          </a:p>
          <a:p>
            <a:r>
              <a:rPr lang="en-US" dirty="0"/>
              <a:t>What are the impacts for the USA of the migration?</a:t>
            </a:r>
          </a:p>
          <a:p>
            <a:r>
              <a:rPr lang="en-US" dirty="0"/>
              <a:t>What are the impacts on Mexico of the migration?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94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Should borders be open?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What</a:t>
            </a:r>
            <a:r>
              <a:rPr lang="en-US" dirty="0"/>
              <a:t>: Should borders be open</a:t>
            </a:r>
          </a:p>
          <a:p>
            <a:pPr marL="0" indent="0">
              <a:buNone/>
            </a:pPr>
            <a:r>
              <a:rPr lang="en-US" dirty="0"/>
              <a:t> to encourage more migration?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Why</a:t>
            </a:r>
            <a:r>
              <a:rPr lang="en-US" dirty="0"/>
              <a:t>: To appreciate what can be</a:t>
            </a:r>
          </a:p>
          <a:p>
            <a:pPr marL="0" indent="0">
              <a:buNone/>
            </a:pPr>
            <a:r>
              <a:rPr lang="en-US" dirty="0"/>
              <a:t> done to address issues surrounding </a:t>
            </a:r>
          </a:p>
          <a:p>
            <a:pPr marL="0" indent="0">
              <a:buNone/>
            </a:pPr>
            <a:r>
              <a:rPr lang="en-US" dirty="0"/>
              <a:t>migration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How</a:t>
            </a:r>
            <a:r>
              <a:rPr lang="en-US" dirty="0"/>
              <a:t>: Analysis of a range of </a:t>
            </a:r>
          </a:p>
          <a:p>
            <a:pPr marL="0" indent="0">
              <a:buNone/>
            </a:pPr>
            <a:r>
              <a:rPr lang="en-US" dirty="0"/>
              <a:t>information from different viewpoints </a:t>
            </a:r>
          </a:p>
          <a:p>
            <a:pPr marL="0" indent="0">
              <a:buNone/>
            </a:pPr>
            <a:r>
              <a:rPr lang="en-US" dirty="0"/>
              <a:t> leading to a debate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029" y="3042833"/>
            <a:ext cx="5430700" cy="368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41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“What’s in the news?”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33545" y="2297113"/>
            <a:ext cx="2731508" cy="3441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53" y="2055813"/>
            <a:ext cx="85725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03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5"/>
          <p:cNvSpPr>
            <a:spLocks/>
          </p:cNvSpPr>
          <p:nvPr/>
        </p:nvSpPr>
        <p:spPr bwMode="auto">
          <a:xfrm>
            <a:off x="433336" y="2499348"/>
            <a:ext cx="9144618" cy="1747188"/>
          </a:xfrm>
          <a:prstGeom prst="rect">
            <a:avLst/>
          </a:prstGeom>
          <a:solidFill>
            <a:srgbClr val="CCFFCC">
              <a:alpha val="30196"/>
            </a:srgbClr>
          </a:solidFill>
          <a:ln w="22225">
            <a:solidFill>
              <a:srgbClr val="339966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  <a:buFont typeface="Wingdings" charset="2"/>
              <a:buChar char="ð"/>
            </a:pPr>
            <a:r>
              <a:rPr lang="en-GB" altLang="en-US" sz="2000">
                <a:latin typeface="Calibri" charset="0"/>
              </a:rPr>
              <a:t>Decide whether the person </a:t>
            </a:r>
            <a:r>
              <a:rPr lang="en-GB" altLang="en-US" sz="2000" b="1">
                <a:latin typeface="Calibri" charset="0"/>
              </a:rPr>
              <a:t>agrees or disagrees</a:t>
            </a:r>
            <a:r>
              <a:rPr lang="en-GB" altLang="en-US" sz="2000">
                <a:latin typeface="Calibri" charset="0"/>
              </a:rPr>
              <a:t> with the question ‘Should borders be open?’ and </a:t>
            </a:r>
            <a:r>
              <a:rPr lang="en-GB" altLang="en-US" sz="2000" b="1">
                <a:latin typeface="Calibri" charset="0"/>
              </a:rPr>
              <a:t>pull out 3 points</a:t>
            </a:r>
            <a:r>
              <a:rPr lang="en-GB" altLang="en-US" sz="2000">
                <a:latin typeface="Calibri" charset="0"/>
              </a:rPr>
              <a:t> from the text which support their reasoning.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 typeface="Wingdings" charset="2"/>
              <a:buNone/>
            </a:pPr>
            <a:endParaRPr lang="en-GB" altLang="en-US" sz="1000" dirty="0">
              <a:latin typeface="Calibri" charset="0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Font typeface="Wingdings" charset="2"/>
              <a:buChar char="ð"/>
            </a:pPr>
            <a:r>
              <a:rPr lang="en-GB" altLang="en-US" sz="2000" dirty="0">
                <a:latin typeface="Calibri" charset="0"/>
              </a:rPr>
              <a:t>Nominate one person from the group to be the </a:t>
            </a:r>
            <a:r>
              <a:rPr lang="en-GB" altLang="en-US" sz="2000" b="1" dirty="0">
                <a:latin typeface="Calibri" charset="0"/>
              </a:rPr>
              <a:t>spokesperson</a:t>
            </a:r>
            <a:r>
              <a:rPr lang="en-GB" altLang="en-US" sz="2000" dirty="0">
                <a:latin typeface="Calibri" charset="0"/>
              </a:rPr>
              <a:t>.  Each spokesperson should read out what their person thinks on this question.</a:t>
            </a:r>
            <a:endParaRPr lang="en-US" altLang="en-US" sz="2000" dirty="0">
              <a:latin typeface="Calibri" charset="0"/>
            </a:endParaRPr>
          </a:p>
        </p:txBody>
      </p:sp>
      <p:sp>
        <p:nvSpPr>
          <p:cNvPr id="13314" name="WordArt 2"/>
          <p:cNvSpPr>
            <a:spLocks noChangeArrowheads="1" noChangeShapeType="1" noTextEdit="1"/>
          </p:cNvSpPr>
          <p:nvPr/>
        </p:nvSpPr>
        <p:spPr bwMode="auto">
          <a:xfrm>
            <a:off x="3731419" y="349251"/>
            <a:ext cx="61626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33335" y="796694"/>
            <a:ext cx="1126788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GB" altLang="en-US" sz="2000" dirty="0">
                <a:latin typeface="Calibri" charset="0"/>
              </a:rPr>
              <a:t>In this activity, you are going to debate the question: </a:t>
            </a:r>
          </a:p>
          <a:p>
            <a:r>
              <a:rPr lang="en-GB" altLang="en-US" sz="2000" b="1" dirty="0">
                <a:latin typeface="Lucida Sans Unicode" charset="0"/>
              </a:rPr>
              <a:t>‘Should borders be open?’</a:t>
            </a:r>
          </a:p>
          <a:p>
            <a:r>
              <a:rPr lang="en-GB" altLang="en-US" sz="2000" dirty="0">
                <a:latin typeface="Calibri" charset="0"/>
              </a:rPr>
              <a:t>The class will be split into 8 different groups, and each group will be given one of the statements from an article on the </a:t>
            </a:r>
            <a:r>
              <a:rPr lang="en-GB" altLang="en-US" sz="2000" dirty="0">
                <a:latin typeface="Calibri" charset="0"/>
                <a:hlinkClick r:id="rId2"/>
              </a:rPr>
              <a:t>BBC News website</a:t>
            </a:r>
            <a:r>
              <a:rPr lang="en-GB" altLang="en-US" sz="2000" dirty="0">
                <a:latin typeface="Calibri" charset="0"/>
              </a:rPr>
              <a:t> to read. </a:t>
            </a:r>
            <a:r>
              <a:rPr lang="en-GB" altLang="en-US" sz="2000" i="1" dirty="0">
                <a:latin typeface="Calibri" charset="0"/>
              </a:rPr>
              <a:t>The statement gives the views of the person your group will represent in the debate.</a:t>
            </a:r>
            <a:endParaRPr lang="en-GB" altLang="en-US" sz="2000" dirty="0">
              <a:latin typeface="Calibri" charset="0"/>
            </a:endParaRP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313518" y="4562799"/>
            <a:ext cx="84963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GB" altLang="en-US" sz="2000" dirty="0">
                <a:latin typeface="Calibri" charset="0"/>
              </a:rPr>
              <a:t>Once each person has had a chance to speak, the question can be opened to </a:t>
            </a:r>
          </a:p>
          <a:p>
            <a:r>
              <a:rPr lang="en-GB" altLang="en-US" sz="2000" dirty="0">
                <a:latin typeface="Calibri" charset="0"/>
              </a:rPr>
              <a:t>the floor to discuss the question. You must stay in character. </a:t>
            </a:r>
          </a:p>
          <a:p>
            <a:endParaRPr lang="en-GB" altLang="en-US" sz="2000" dirty="0">
              <a:latin typeface="Calibri" charset="0"/>
            </a:endParaRPr>
          </a:p>
          <a:p>
            <a:r>
              <a:rPr lang="en-GB" altLang="en-US" sz="2000" dirty="0">
                <a:latin typeface="Calibri" charset="0"/>
                <a:sym typeface="Wingdings" charset="2"/>
              </a:rPr>
              <a:t>	</a:t>
            </a:r>
            <a:r>
              <a:rPr lang="en-GB" altLang="en-US" sz="2000" dirty="0">
                <a:latin typeface="Calibri" charset="0"/>
              </a:rPr>
              <a:t>What do you think? </a:t>
            </a:r>
            <a:r>
              <a:rPr lang="en-GB" altLang="en-US" sz="2000" dirty="0">
                <a:latin typeface="Calibri" charset="0"/>
                <a:sym typeface="Wingdings" charset="2"/>
              </a:rPr>
              <a:t></a:t>
            </a:r>
            <a:r>
              <a:rPr lang="en-GB" altLang="en-US" sz="2000" dirty="0">
                <a:latin typeface="Calibri" charset="0"/>
              </a:rPr>
              <a:t>Who do you agree with? </a:t>
            </a:r>
            <a:r>
              <a:rPr lang="en-GB" altLang="en-US" sz="2000" dirty="0">
                <a:latin typeface="Calibri" charset="0"/>
                <a:sym typeface="Wingdings" charset="2"/>
              </a:rPr>
              <a:t></a:t>
            </a:r>
            <a:r>
              <a:rPr lang="en-GB" altLang="en-US" sz="2000" dirty="0">
                <a:latin typeface="Calibri" charset="0"/>
              </a:rPr>
              <a:t>Why?</a:t>
            </a:r>
            <a:endParaRPr lang="en-US" altLang="en-US" sz="2000" dirty="0">
              <a:latin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63596" y="355925"/>
            <a:ext cx="4254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sz="2400" b="1" dirty="0">
                <a:latin typeface="Lucida Sans Unicode" charset="0"/>
              </a:rPr>
              <a:t>4. Should borders be open</a:t>
            </a:r>
            <a:r>
              <a:rPr lang="en-GB" altLang="en-US" b="1" dirty="0">
                <a:latin typeface="Lucida Sans Unicode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00701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Migration murder mystery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52864" y="2154404"/>
            <a:ext cx="6083408" cy="410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9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E9817-FDAA-6C41-AA73-A46D3347E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Assessment: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760A5-551F-A542-B322-CBB13E6C4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2040" y="3278505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68D456-6429-F141-AC7F-324906F37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840" y="1281371"/>
            <a:ext cx="808779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altLang="en-US" sz="2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dearJoe 5 CASUAL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consequences of Migration to the USA?</a:t>
            </a:r>
            <a:r>
              <a:rPr kumimoji="0" lang="en-US" altLang="en-US" sz="2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D624300D-EF23-C241-93EC-7847B3249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931" y="4864150"/>
            <a:ext cx="2882900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78137A59-DF6E-844C-899E-35CA98E37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840" y="2597418"/>
            <a:ext cx="1000421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Task: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Produce a balanced report detailing the issues surrounding migration in the USA.  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report should include: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brief intro into the history of migration and how it has changed throughout the years.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explanation of push and pull factors and examples, these need to be specific to Mexico and the USA.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people cross the border illegally 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positive and negative impacts of migration for the source and host country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Solutions to the issues which benefit all involved (think about the host and source countries).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516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What? Why? Where?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Give me your tired, your poor, Your huddled masses yearning to breathe free, The wretched refuse of your teeming shore. Send these, the homeless, tempest-tossed to me, I lift my lamp beside the golden door! </a:t>
            </a:r>
          </a:p>
          <a:p>
            <a:endParaRPr lang="en-US" dirty="0"/>
          </a:p>
          <a:p>
            <a:r>
              <a:rPr lang="en-US" dirty="0"/>
              <a:t>Watch the following video.  How does it make you feel? Can you note down words to describe  how you feel?</a:t>
            </a:r>
          </a:p>
          <a:p>
            <a:r>
              <a:rPr lang="en-US" dirty="0">
                <a:hlinkClick r:id="rId3"/>
              </a:rPr>
              <a:t>https://www.youtube.com/watch?v=5rredHTyKaQ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0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94" y="1934113"/>
            <a:ext cx="8457225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00" y="0"/>
            <a:ext cx="2984500" cy="290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09FBB-9A6E-3241-B457-78BE5B80F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12" y="365125"/>
            <a:ext cx="9108268" cy="106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60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B60AC-9848-ED4C-8668-C6EA8E0D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The journey to Ellis Island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754A0DF2-42A9-E84C-9683-81E1A926B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6077" y="1821481"/>
            <a:ext cx="4982610" cy="283136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1AC875-1F95-DD40-9BF2-0E9D0365843C}"/>
              </a:ext>
            </a:extLst>
          </p:cNvPr>
          <p:cNvSpPr txBox="1"/>
          <p:nvPr/>
        </p:nvSpPr>
        <p:spPr>
          <a:xfrm>
            <a:off x="5464629" y="1661433"/>
            <a:ext cx="58891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Answer the following questions: </a:t>
            </a:r>
          </a:p>
          <a:p>
            <a:endParaRPr lang="en-US" dirty="0"/>
          </a:p>
          <a:p>
            <a:r>
              <a:rPr lang="en-US" dirty="0"/>
              <a:t>How many Americans are descended from immigrants  from Ellis Island? </a:t>
            </a:r>
          </a:p>
          <a:p>
            <a:r>
              <a:rPr lang="en-US" dirty="0"/>
              <a:t>How many Americans is that in total? </a:t>
            </a:r>
          </a:p>
          <a:p>
            <a:r>
              <a:rPr lang="en-US" dirty="0"/>
              <a:t>How many people in total passed through Ellis Island? </a:t>
            </a:r>
          </a:p>
          <a:p>
            <a:r>
              <a:rPr lang="en-US" dirty="0"/>
              <a:t>How did the conditions for first and second class passengers vary? </a:t>
            </a:r>
          </a:p>
          <a:p>
            <a:r>
              <a:rPr lang="en-US" dirty="0"/>
              <a:t>Why was the registry room at Ellis Island upstairs? </a:t>
            </a:r>
          </a:p>
          <a:p>
            <a:r>
              <a:rPr lang="en-US" dirty="0"/>
              <a:t>How many questions did they ask to check their identity?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732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What was the journey to America like?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7" y="1690688"/>
            <a:ext cx="10515600" cy="7310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7" y="3148886"/>
            <a:ext cx="7454900" cy="269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1479" y="3148886"/>
            <a:ext cx="3054242" cy="26179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14E7A7-F8FF-BB45-88C3-F3C43943F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53371" y="45823"/>
            <a:ext cx="1500429" cy="15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22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001" y="73265"/>
            <a:ext cx="10515600" cy="1325563"/>
          </a:xfrm>
        </p:spPr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Immigrants to the USA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78" y="3237465"/>
            <a:ext cx="2946400" cy="2984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01" y="1027906"/>
            <a:ext cx="2882900" cy="191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131" y="3579032"/>
            <a:ext cx="2832100" cy="27559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7099" y="1359297"/>
            <a:ext cx="2882900" cy="1917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79D97C-1AD0-2E4F-A82A-C13CA7F2C3D5}"/>
              </a:ext>
            </a:extLst>
          </p:cNvPr>
          <p:cNvSpPr txBox="1"/>
          <p:nvPr/>
        </p:nvSpPr>
        <p:spPr>
          <a:xfrm>
            <a:off x="3722914" y="1894114"/>
            <a:ext cx="452845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Read both of the accounts. Make a list of 5 questions you would ask each of the immigrants if you could interview them today. What do you think the answers would be?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33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Moving to America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You are writing your memoirs about moving to the USA. Using the information provided try to make this as accurate as possible;</a:t>
            </a:r>
          </a:p>
          <a:p>
            <a:endParaRPr lang="en-US" dirty="0"/>
          </a:p>
          <a:p>
            <a:r>
              <a:rPr lang="en-US" dirty="0"/>
              <a:t>Explain why you left </a:t>
            </a:r>
            <a:r>
              <a:rPr lang="en-US" dirty="0" err="1"/>
              <a:t>Toritto</a:t>
            </a:r>
            <a:r>
              <a:rPr lang="en-US" dirty="0"/>
              <a:t> (where is it </a:t>
            </a:r>
            <a:r>
              <a:rPr lang="mr-IN" dirty="0"/>
              <a:t>–</a:t>
            </a:r>
            <a:r>
              <a:rPr lang="en-US" dirty="0"/>
              <a:t> what do you think life was like there)</a:t>
            </a:r>
          </a:p>
          <a:p>
            <a:r>
              <a:rPr lang="en-US" dirty="0"/>
              <a:t>Conditions onboard the ship and what the journey was like (how long did it take?)</a:t>
            </a:r>
          </a:p>
          <a:p>
            <a:r>
              <a:rPr lang="en-US" dirty="0"/>
              <a:t>Explain the process of arriving at Ellis Island (use your information from the previous lessons)</a:t>
            </a:r>
          </a:p>
          <a:p>
            <a:r>
              <a:rPr lang="en-US" dirty="0"/>
              <a:t>What you are doing 40 years on; in 1961 (did you stay in NYC?)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You should have a </a:t>
            </a:r>
            <a:r>
              <a:rPr lang="en-US" b="1" dirty="0"/>
              <a:t>historically accurate </a:t>
            </a:r>
            <a:r>
              <a:rPr lang="en-US" dirty="0"/>
              <a:t>and detailed paragraph for each </a:t>
            </a:r>
          </a:p>
        </p:txBody>
      </p:sp>
    </p:spTree>
    <p:extLst>
      <p:ext uri="{BB962C8B-B14F-4D97-AF65-F5344CB8AC3E}">
        <p14:creationId xmlns:p14="http://schemas.microsoft.com/office/powerpoint/2010/main" val="3737350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1903</Words>
  <Application>Microsoft Macintosh PowerPoint</Application>
  <PresentationFormat>Widescreen</PresentationFormat>
  <Paragraphs>297</Paragraphs>
  <Slides>36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dearJoe 5 CASUAL PRO</vt:lpstr>
      <vt:lpstr>Lucida Sans Unicode</vt:lpstr>
      <vt:lpstr>Times New Roman</vt:lpstr>
      <vt:lpstr>Wingdings</vt:lpstr>
      <vt:lpstr>Office Theme</vt:lpstr>
      <vt:lpstr>“What are the consequences of Migration to the USA?” </vt:lpstr>
      <vt:lpstr>1.A nation of immigrants </vt:lpstr>
      <vt:lpstr>Global migration patterns </vt:lpstr>
      <vt:lpstr>What? Why? Where? </vt:lpstr>
      <vt:lpstr>PowerPoint Presentation</vt:lpstr>
      <vt:lpstr>The journey to Ellis Island</vt:lpstr>
      <vt:lpstr>What was the journey to America like?</vt:lpstr>
      <vt:lpstr>Immigrants to the USA</vt:lpstr>
      <vt:lpstr>Moving to America </vt:lpstr>
      <vt:lpstr>Task 1: How has the source of migrants to the USA changed over time?  </vt:lpstr>
      <vt:lpstr>PowerPoint Presentation</vt:lpstr>
      <vt:lpstr>PowerPoint Presentation</vt:lpstr>
      <vt:lpstr>PowerPoint Presentation</vt:lpstr>
      <vt:lpstr>Migration to the USA today</vt:lpstr>
      <vt:lpstr>2. Push and Pull factors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would you choose?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Stacey Dooley Investigates</vt:lpstr>
      <vt:lpstr>4. Should borders be open? </vt:lpstr>
      <vt:lpstr>“What’s in the news?”  </vt:lpstr>
      <vt:lpstr>PowerPoint Presentation</vt:lpstr>
      <vt:lpstr>5. Migration murder mystery </vt:lpstr>
      <vt:lpstr>Assessment: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“What are the consequences of Migration to the USA?” </dc:title>
  <dc:creator>Anna Bennett</dc:creator>
  <cp:lastModifiedBy>Anna Bennett</cp:lastModifiedBy>
  <cp:revision>3</cp:revision>
  <dcterms:created xsi:type="dcterms:W3CDTF">2019-02-27T02:22:07Z</dcterms:created>
  <dcterms:modified xsi:type="dcterms:W3CDTF">2019-02-27T02:42:09Z</dcterms:modified>
</cp:coreProperties>
</file>