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268" r:id="rId3"/>
    <p:sldId id="271" r:id="rId4"/>
    <p:sldId id="265" r:id="rId5"/>
    <p:sldId id="258" r:id="rId6"/>
    <p:sldId id="259" r:id="rId7"/>
    <p:sldId id="260" r:id="rId8"/>
    <p:sldId id="263" r:id="rId9"/>
    <p:sldId id="264" r:id="rId10"/>
    <p:sldId id="261" r:id="rId11"/>
    <p:sldId id="266" r:id="rId12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58"/>
    <p:restoredTop sz="94624"/>
  </p:normalViewPr>
  <p:slideViewPr>
    <p:cSldViewPr>
      <p:cViewPr varScale="1">
        <p:scale>
          <a:sx n="106" d="100"/>
          <a:sy n="106" d="100"/>
        </p:scale>
        <p:origin x="4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BB5B6-BC99-4540-A888-E5DFFBBAD594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A6F62-D9F9-1C49-A1F0-23EDC3C3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3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1B163-4AF7-4C02-9D26-0277A6FB7A95}" type="datetimeFigureOut">
              <a:rPr lang="en-GB" smtClean="0"/>
              <a:pPr/>
              <a:t>15/11/2017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2B84-5926-46A6-AFA8-37ABB9BD90A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bc13.com/politics/heres-what-the-trump-border-wall-might-look-like/1953404/" TargetMode="External"/><Relationship Id="rId4" Type="http://schemas.openxmlformats.org/officeDocument/2006/relationships/hyperlink" Target="https://www.nytimes.com/interactive/2017/09/05/us/politics/who-are-the-dreamers.html" TargetMode="External"/><Relationship Id="rId5" Type="http://schemas.openxmlformats.org/officeDocument/2006/relationships/hyperlink" Target="https://www.nytimes.com/2016/10/26/business/economy/if-immigration-cant-be-stopped-maybe-it-can-be-managed.html" TargetMode="External"/><Relationship Id="rId6" Type="http://schemas.openxmlformats.org/officeDocument/2006/relationships/hyperlink" Target="http://www.pewresearch.org/fact-tank/2016/02/11/mexico-and-immigration-to-u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igrationpolicy.org/article/us-mexico-border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igration.link/push-pull-factors-mexican-migration.htm" TargetMode="External"/><Relationship Id="rId3" Type="http://schemas.openxmlformats.org/officeDocument/2006/relationships/hyperlink" Target="https://www.bbc.co.uk/education/guides/z8g334j/revision/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education/guides/z8g334j/revision/2" TargetMode="External"/><Relationship Id="rId4" Type="http://schemas.openxmlformats.org/officeDocument/2006/relationships/hyperlink" Target="http://www.bbc.com/news/world-radio-and-tv-17190679" TargetMode="External"/><Relationship Id="rId5" Type="http://schemas.openxmlformats.org/officeDocument/2006/relationships/hyperlink" Target="https://geographyas.info/population/mexico-to-usa-migration/" TargetMode="External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n.org.uk/geography/schools/blythebridge/gcsecsmigrationmexicousa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education/guides/z8g334j/revision/2" TargetMode="External"/><Relationship Id="rId4" Type="http://schemas.openxmlformats.org/officeDocument/2006/relationships/hyperlink" Target="http://www.bbc.com/news/world-radio-and-tv-17190679" TargetMode="External"/><Relationship Id="rId5" Type="http://schemas.openxmlformats.org/officeDocument/2006/relationships/hyperlink" Target="https://geographyas.info/population/mexico-to-usa-migrati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n.org.uk/geography/schools/blythebridge/gcsecsmigrationmexicousa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radio-and-tv-17190679" TargetMode="External"/><Relationship Id="rId4" Type="http://schemas.openxmlformats.org/officeDocument/2006/relationships/hyperlink" Target="https://geographyas.info/population/mexico-to-usa-migration/" TargetMode="External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n.org.uk/geography/schools/blythebridge/gcsecsmigrationmexicousa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radio-and-tv-17190679" TargetMode="External"/><Relationship Id="rId4" Type="http://schemas.openxmlformats.org/officeDocument/2006/relationships/hyperlink" Target="https://geographyas.info/population/mexico-to-usa-migration/" TargetMode="External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n.org.uk/geography/schools/blythebridge/gcsecsmigrationmexicous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388424" cy="5767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CASE STUDY OF A VOLUNTARY MIGRATION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7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How is Mexico to US migration managed?</a:t>
            </a:r>
          </a:p>
          <a:p>
            <a:endParaRPr lang="en-US" sz="1400" dirty="0" smtClean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://www.siue.edu/GEOGRAPHY/ONLINE/Vogeler/US-MexciodBorder.htm</a:t>
            </a:r>
          </a:p>
          <a:p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://www.nationalgeographic.org/media/tijuana-border-fence</a:t>
            </a:r>
            <a:r>
              <a:rPr lang="en-US" sz="1400" dirty="0" smtClean="0">
                <a:hlinkClick r:id="rId2"/>
              </a:rPr>
              <a:t>/</a:t>
            </a:r>
          </a:p>
          <a:p>
            <a:r>
              <a:rPr lang="en-US" sz="1400" dirty="0">
                <a:hlinkClick r:id="rId2"/>
              </a:rPr>
              <a:t>https://news.nationalgeographic.com/2016/03/160304-us-mexico-border-fence-wall-photos-immigration/</a:t>
            </a:r>
          </a:p>
          <a:p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www.migrationpolicy.org/article/us-mexico-border</a:t>
            </a:r>
            <a:endParaRPr lang="en-US" sz="1400" dirty="0" smtClean="0"/>
          </a:p>
          <a:p>
            <a:r>
              <a:rPr lang="en-US" sz="1400" dirty="0">
                <a:hlinkClick r:id="rId3"/>
              </a:rPr>
              <a:t>http://abc13.com/politics/heres-what-the-trump-border-wall-might-look-like/1953404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www.nytimes.com/interactive/2017/09/05/us/politics/who-are-the-dreamers.html</a:t>
            </a:r>
            <a:endParaRPr lang="en-US" sz="1400" dirty="0"/>
          </a:p>
          <a:p>
            <a:r>
              <a:rPr lang="en-US" sz="1400" dirty="0" smtClean="0">
                <a:hlinkClick r:id="rId5"/>
              </a:rPr>
              <a:t>https</a:t>
            </a:r>
            <a:r>
              <a:rPr lang="en-US" sz="1400" dirty="0">
                <a:hlinkClick r:id="rId5"/>
              </a:rPr>
              <a:t>://</a:t>
            </a:r>
            <a:r>
              <a:rPr lang="en-US" sz="1400" dirty="0" smtClean="0">
                <a:hlinkClick r:id="rId5"/>
              </a:rPr>
              <a:t>www.nytimes.com/2016/10/26/business/economy/if-immigration-cant-be-stopped-maybe-it-can-be-managed.html</a:t>
            </a:r>
            <a:endParaRPr lang="en-US" sz="1400" dirty="0" smtClean="0"/>
          </a:p>
          <a:p>
            <a:r>
              <a:rPr lang="en-US" sz="1400" dirty="0">
                <a:hlinkClick r:id="rId6"/>
              </a:rPr>
              <a:t>http://www.pewresearch.org/fact-tank/2016/02/11/mexico-and-immigration-to-us</a:t>
            </a:r>
            <a:r>
              <a:rPr lang="en-US" sz="1400" dirty="0" smtClean="0">
                <a:hlinkClick r:id="rId6"/>
              </a:rPr>
              <a:t>/</a:t>
            </a:r>
            <a:endParaRPr lang="en-US" sz="14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97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097" y="2420789"/>
            <a:ext cx="6577013" cy="426243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9295"/>
            <a:ext cx="8724900" cy="20161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5300" y="107849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Sample exam questions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750" y="1398588"/>
            <a:ext cx="8229600" cy="527077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What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The causes and </a:t>
            </a:r>
            <a:r>
              <a:rPr lang="en-US" sz="2800" dirty="0"/>
              <a:t>impacts of population </a:t>
            </a:r>
            <a:r>
              <a:rPr lang="en-US" sz="2800" dirty="0" smtClean="0"/>
              <a:t>migration</a:t>
            </a:r>
            <a:endParaRPr lang="en-US" sz="2800" dirty="0"/>
          </a:p>
          <a:p>
            <a:pPr marL="0" indent="0"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Why</a:t>
            </a:r>
            <a:r>
              <a:rPr lang="en-US" sz="2800" b="1" dirty="0">
                <a:solidFill>
                  <a:srgbClr val="FF0000"/>
                </a:solidFill>
              </a:rPr>
              <a:t>: </a:t>
            </a:r>
            <a:r>
              <a:rPr lang="en-US" sz="2800" dirty="0"/>
              <a:t> </a:t>
            </a:r>
            <a:r>
              <a:rPr lang="en-US" sz="2800" dirty="0" smtClean="0"/>
              <a:t>So that we can understand the positive and negative consequences that migration can bring</a:t>
            </a:r>
            <a:endParaRPr lang="en-US" sz="2800" b="1" dirty="0" smtClean="0"/>
          </a:p>
          <a:p>
            <a:pPr marL="0" indent="0"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How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r>
              <a:rPr lang="en-US" sz="2800" b="1" dirty="0"/>
              <a:t> </a:t>
            </a:r>
            <a:endParaRPr lang="en-US" sz="2800" b="1" dirty="0" smtClean="0"/>
          </a:p>
          <a:p>
            <a:pPr>
              <a:defRPr/>
            </a:pPr>
            <a:r>
              <a:rPr lang="en-US" sz="2800" dirty="0" smtClean="0"/>
              <a:t>Consider </a:t>
            </a:r>
            <a:r>
              <a:rPr lang="en-US" sz="2800" dirty="0"/>
              <a:t>the reasons for a range of migration using the concept of </a:t>
            </a:r>
            <a:r>
              <a:rPr lang="en-US" sz="2800" b="1" dirty="0"/>
              <a:t>push and pull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Study the impacts of the </a:t>
            </a:r>
            <a:r>
              <a:rPr lang="en-US" sz="2800" b="1" dirty="0"/>
              <a:t>Mexico to USA voluntary </a:t>
            </a:r>
            <a:r>
              <a:rPr lang="en-US" sz="2800" b="1" dirty="0" smtClean="0"/>
              <a:t>migration</a:t>
            </a:r>
            <a:r>
              <a:rPr lang="en-US" sz="2800" dirty="0" smtClean="0"/>
              <a:t> </a:t>
            </a:r>
            <a:r>
              <a:rPr lang="en-US" sz="2800" dirty="0"/>
              <a:t>case study - on both </a:t>
            </a:r>
            <a:r>
              <a:rPr lang="en-US" sz="2800" b="1" dirty="0"/>
              <a:t>host</a:t>
            </a:r>
            <a:r>
              <a:rPr lang="en-US" sz="2800" dirty="0"/>
              <a:t> and </a:t>
            </a:r>
            <a:r>
              <a:rPr lang="en-US" sz="2800" b="1" dirty="0"/>
              <a:t>source</a:t>
            </a:r>
            <a:r>
              <a:rPr lang="en-US" sz="2800" dirty="0"/>
              <a:t> </a:t>
            </a:r>
            <a:r>
              <a:rPr lang="en-US" sz="2800" dirty="0" smtClean="0"/>
              <a:t>country</a:t>
            </a:r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598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620688"/>
            <a:ext cx="7848872" cy="56886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475656" y="1340768"/>
            <a:ext cx="6192688" cy="4392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339752" y="2060848"/>
            <a:ext cx="4464496" cy="3024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131840" y="2708920"/>
            <a:ext cx="2664296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Location of source country:</a:t>
            </a:r>
          </a:p>
          <a:p>
            <a:pPr algn="ctr"/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Location of host country: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21328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Causes of migration (Push/pull factors)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141277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Positive and negative effects on source country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6926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Positive and negative effects on host country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2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Case Study of Voluntary Migration – Mexico to the USA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514116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groups, create a presentation about one of the following: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What is the situation? What are the causes of migration? Include push and pull factors</a:t>
            </a:r>
          </a:p>
          <a:p>
            <a:pPr marL="0" indent="0">
              <a:buNone/>
            </a:pPr>
            <a:r>
              <a:rPr lang="en-US" b="1" dirty="0" smtClean="0"/>
              <a:t>Lukeman</a:t>
            </a:r>
            <a:r>
              <a:rPr lang="en-US" b="1" dirty="0"/>
              <a:t>, Robert Crichton, </a:t>
            </a:r>
            <a:r>
              <a:rPr lang="en-US" b="1" dirty="0" smtClean="0"/>
              <a:t>Libby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What are the positive impacts of the migration for the source country (Mexico)?</a:t>
            </a:r>
          </a:p>
          <a:p>
            <a:pPr marL="0" indent="0">
              <a:buNone/>
            </a:pPr>
            <a:r>
              <a:rPr lang="en-US" b="1" dirty="0"/>
              <a:t>Tom B, Alex, Ben, Kai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>
                <a:solidFill>
                  <a:srgbClr val="7030A0"/>
                </a:solidFill>
              </a:rPr>
              <a:t>What are the n</a:t>
            </a:r>
            <a:r>
              <a:rPr lang="en-US" b="1" dirty="0" smtClean="0">
                <a:solidFill>
                  <a:srgbClr val="7030A0"/>
                </a:solidFill>
              </a:rPr>
              <a:t>egative </a:t>
            </a:r>
            <a:r>
              <a:rPr lang="en-US" b="1" dirty="0">
                <a:solidFill>
                  <a:srgbClr val="7030A0"/>
                </a:solidFill>
              </a:rPr>
              <a:t>impacts of the migration for the source country (Mexico</a:t>
            </a:r>
            <a:r>
              <a:rPr lang="en-US" b="1" dirty="0" smtClean="0">
                <a:solidFill>
                  <a:srgbClr val="7030A0"/>
                </a:solidFill>
              </a:rPr>
              <a:t>)?</a:t>
            </a:r>
          </a:p>
          <a:p>
            <a:pPr marL="0" indent="0">
              <a:buNone/>
            </a:pPr>
            <a:r>
              <a:rPr lang="en-US" b="1" dirty="0"/>
              <a:t>Robert Harrison, Jack, Robert Hill, </a:t>
            </a:r>
            <a:r>
              <a:rPr lang="en-US" b="1" dirty="0" err="1"/>
              <a:t>Idenya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r>
              <a:rPr lang="en-US" b="1" dirty="0">
                <a:solidFill>
                  <a:srgbClr val="7030A0"/>
                </a:solidFill>
              </a:rPr>
              <a:t>What are the positive impacts of the migration for the </a:t>
            </a:r>
            <a:r>
              <a:rPr lang="en-US" b="1" dirty="0" smtClean="0">
                <a:solidFill>
                  <a:srgbClr val="7030A0"/>
                </a:solidFill>
              </a:rPr>
              <a:t>host </a:t>
            </a:r>
            <a:r>
              <a:rPr lang="en-US" b="1" dirty="0">
                <a:solidFill>
                  <a:srgbClr val="7030A0"/>
                </a:solidFill>
              </a:rPr>
              <a:t>country </a:t>
            </a:r>
            <a:r>
              <a:rPr lang="en-US" b="1" dirty="0" smtClean="0">
                <a:solidFill>
                  <a:srgbClr val="7030A0"/>
                </a:solidFill>
              </a:rPr>
              <a:t>(USA)?</a:t>
            </a:r>
          </a:p>
          <a:p>
            <a:pPr marL="0" indent="0">
              <a:buNone/>
            </a:pPr>
            <a:r>
              <a:rPr lang="en-US" b="1" dirty="0"/>
              <a:t>Juan Diego, Jennifer, Marisa, Juan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>
                <a:solidFill>
                  <a:srgbClr val="7030A0"/>
                </a:solidFill>
              </a:rPr>
              <a:t>What are the </a:t>
            </a:r>
            <a:r>
              <a:rPr lang="en-US" b="1" dirty="0" smtClean="0">
                <a:solidFill>
                  <a:srgbClr val="7030A0"/>
                </a:solidFill>
              </a:rPr>
              <a:t>negative </a:t>
            </a:r>
            <a:r>
              <a:rPr lang="en-US" b="1" dirty="0">
                <a:solidFill>
                  <a:srgbClr val="7030A0"/>
                </a:solidFill>
              </a:rPr>
              <a:t>impacts of the migration for the </a:t>
            </a:r>
            <a:r>
              <a:rPr lang="en-US" b="1" dirty="0" smtClean="0">
                <a:solidFill>
                  <a:srgbClr val="7030A0"/>
                </a:solidFill>
              </a:rPr>
              <a:t>host </a:t>
            </a:r>
            <a:r>
              <a:rPr lang="en-US" b="1" dirty="0">
                <a:solidFill>
                  <a:srgbClr val="7030A0"/>
                </a:solidFill>
              </a:rPr>
              <a:t>country </a:t>
            </a:r>
            <a:r>
              <a:rPr lang="en-US" b="1" dirty="0" smtClean="0">
                <a:solidFill>
                  <a:srgbClr val="7030A0"/>
                </a:solidFill>
              </a:rPr>
              <a:t>(USA)?</a:t>
            </a:r>
          </a:p>
          <a:p>
            <a:pPr marL="0" indent="0">
              <a:buNone/>
            </a:pPr>
            <a:r>
              <a:rPr lang="en-US" b="1" dirty="0"/>
              <a:t>Diego, </a:t>
            </a:r>
            <a:r>
              <a:rPr lang="en-US" b="1" dirty="0" err="1"/>
              <a:t>Caimin</a:t>
            </a:r>
            <a:r>
              <a:rPr lang="en-US" b="1" dirty="0"/>
              <a:t>, Owen, Stephanie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How is Mexico to US migration managed?</a:t>
            </a:r>
          </a:p>
          <a:p>
            <a:pPr marL="0" indent="0">
              <a:buNone/>
            </a:pPr>
            <a:r>
              <a:rPr lang="en-US" b="1" dirty="0"/>
              <a:t>Kate, Gus, </a:t>
            </a:r>
            <a:r>
              <a:rPr lang="en-US" b="1" dirty="0" err="1"/>
              <a:t>Griffen</a:t>
            </a:r>
            <a:r>
              <a:rPr lang="en-US" b="1" dirty="0"/>
              <a:t>, Isaac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1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What is the situation? What are the causes of migration? Include push and pull factors</a:t>
            </a:r>
          </a:p>
          <a:p>
            <a:endParaRPr lang="en-US" sz="1400" dirty="0" smtClean="0">
              <a:hlinkClick r:id="rId2"/>
            </a:endParaRPr>
          </a:p>
          <a:p>
            <a:endParaRPr lang="en-US" sz="1400" dirty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www.emigration.link/push-pull-factors-mexican-migration.htm</a:t>
            </a:r>
            <a:endParaRPr lang="en-US" sz="1400" dirty="0" smtClean="0"/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www.sln.org.uk/geography/schools/blythebridge/GCSECSMigrationMexicoUSA.htm</a:t>
            </a:r>
          </a:p>
          <a:p>
            <a:r>
              <a:rPr lang="en-US" sz="1400" dirty="0">
                <a:hlinkClick r:id="rId3"/>
              </a:rPr>
              <a:t>https://geographyas.info/population/mexico-to-usa-migration</a:t>
            </a:r>
            <a:r>
              <a:rPr lang="en-US" sz="1400" dirty="0" smtClean="0">
                <a:hlinkClick r:id="rId3"/>
              </a:rPr>
              <a:t>/</a:t>
            </a:r>
          </a:p>
          <a:p>
            <a:r>
              <a:rPr lang="en-US" sz="1400" dirty="0">
                <a:hlinkClick r:id="rId3"/>
              </a:rPr>
              <a:t>http://www.pewresearch.org/fact-tank/2016/02/11/mexico-and-immigration-to-us/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IMPACTS FOR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What are the positive impacts of the migration for the source country (Mexico</a:t>
            </a:r>
            <a:r>
              <a:rPr lang="en-US" sz="2800" dirty="0" smtClean="0">
                <a:solidFill>
                  <a:srgbClr val="FF0000"/>
                </a:solidFill>
              </a:rPr>
              <a:t>)?</a:t>
            </a:r>
            <a:endParaRPr lang="en-US" sz="2800" dirty="0" smtClean="0">
              <a:solidFill>
                <a:srgbClr val="FF0000"/>
              </a:solidFill>
              <a:hlinkClick r:id="rId2"/>
            </a:endParaRPr>
          </a:p>
          <a:p>
            <a:endParaRPr lang="en-US" sz="2800" dirty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www.sln.org.uk/geography/schools/blythebridge/gcsecsmigrationmexicousa.htm</a:t>
            </a:r>
            <a:endParaRPr lang="en-US" sz="1400" dirty="0" smtClean="0"/>
          </a:p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www.bbc.co.uk/education/guides/z8g334j/revision/2</a:t>
            </a:r>
            <a:endParaRPr lang="en-US" sz="1400" dirty="0" smtClean="0"/>
          </a:p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www.bbc.com/news/world-radio-and-tv-17190679</a:t>
            </a:r>
            <a:endParaRPr lang="en-US" sz="1400" dirty="0" smtClean="0"/>
          </a:p>
          <a:p>
            <a:r>
              <a:rPr lang="en-US" sz="1400" dirty="0">
                <a:hlinkClick r:id="rId5"/>
              </a:rPr>
              <a:t>https://geographyas.info/population/mexico-to-usa-migration</a:t>
            </a:r>
            <a:r>
              <a:rPr lang="en-US" sz="1400" dirty="0" smtClean="0">
                <a:hlinkClick r:id="rId5"/>
              </a:rPr>
              <a:t>/</a:t>
            </a:r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3717032"/>
            <a:ext cx="2561456" cy="25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NEGATIVE IMPACTS FOR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What are the negative impacts of the migration for the source country (Mexico)?</a:t>
            </a:r>
          </a:p>
          <a:p>
            <a:endParaRPr lang="en-US" sz="1400" dirty="0" smtClean="0">
              <a:hlinkClick r:id="rId2"/>
            </a:endParaRPr>
          </a:p>
          <a:p>
            <a:endParaRPr lang="en-US" sz="1400" dirty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://www.sln.org.uk/geography/schools/blythebridge/gcsecsmigrationmexicousa.htm</a:t>
            </a:r>
            <a:endParaRPr lang="en-US" sz="1400" dirty="0"/>
          </a:p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www.bbc.co.uk/education/guides/z8g334j/revision/2</a:t>
            </a:r>
            <a:endParaRPr lang="en-US" sz="1400" dirty="0" smtClean="0"/>
          </a:p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www.bbc.com/news/world-radio-and-tv-17190679</a:t>
            </a:r>
            <a:endParaRPr lang="en-US" sz="1400" dirty="0" smtClean="0"/>
          </a:p>
          <a:p>
            <a:r>
              <a:rPr lang="en-US" sz="1400" dirty="0">
                <a:hlinkClick r:id="rId5"/>
              </a:rPr>
              <a:t>https://geographyas.info/population/mexico-to-usa-migration</a:t>
            </a:r>
            <a:r>
              <a:rPr lang="en-US" sz="1400" dirty="0" smtClean="0">
                <a:hlinkClick r:id="rId5"/>
              </a:rPr>
              <a:t>/</a:t>
            </a:r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IMPACTS FOR HOST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What are the positive impacts of the migration for the host country (USA)?</a:t>
            </a:r>
          </a:p>
          <a:p>
            <a:endParaRPr lang="en-US" sz="2800" dirty="0" smtClean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www.sln.org.uk/geography/schools/blythebridge/gcsecsmigrationmexicousa.htm</a:t>
            </a:r>
            <a:endParaRPr lang="en-US" sz="1400" dirty="0" smtClean="0"/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www.bbc.com/news/world-radio-and-tv-17190679</a:t>
            </a:r>
            <a:endParaRPr lang="en-US" sz="1400" dirty="0" smtClean="0"/>
          </a:p>
          <a:p>
            <a:r>
              <a:rPr lang="en-US" sz="1400" dirty="0">
                <a:hlinkClick r:id="rId4"/>
              </a:rPr>
              <a:t>https://geographyas.info/population/mexico-to-usa-migration</a:t>
            </a:r>
            <a:r>
              <a:rPr lang="en-US" sz="1400" dirty="0" smtClean="0">
                <a:hlinkClick r:id="rId4"/>
              </a:rPr>
              <a:t>/</a:t>
            </a:r>
            <a:endParaRPr lang="en-US" sz="1400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863181"/>
            <a:ext cx="2148830" cy="21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NEGATIVE IMPACTS FOR HOST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What are the </a:t>
            </a:r>
            <a:r>
              <a:rPr lang="en-US" sz="2800" dirty="0" smtClean="0"/>
              <a:t>negative </a:t>
            </a:r>
            <a:r>
              <a:rPr lang="en-US" sz="2800" dirty="0"/>
              <a:t>impacts of the migration for the host country (USA)?</a:t>
            </a:r>
          </a:p>
          <a:p>
            <a:endParaRPr lang="en-US" sz="1400" dirty="0" smtClean="0">
              <a:hlinkClick r:id="rId2"/>
            </a:endParaRPr>
          </a:p>
          <a:p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://www.sln.org.uk/geography/schools/blythebridge/gcsecsmigrationmexicousa.htm</a:t>
            </a:r>
            <a:endParaRPr lang="en-US" sz="1400" dirty="0"/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www.bbc.com/news/world-radio-and-tv-17190679</a:t>
            </a:r>
            <a:endParaRPr lang="en-US" sz="1400" dirty="0" smtClean="0"/>
          </a:p>
          <a:p>
            <a:r>
              <a:rPr lang="en-US" sz="1400" dirty="0">
                <a:hlinkClick r:id="rId4"/>
              </a:rPr>
              <a:t>https://geographyas.info/population/mexico-to-usa-migration</a:t>
            </a:r>
            <a:r>
              <a:rPr lang="en-US" sz="1400" dirty="0" smtClean="0">
                <a:hlinkClick r:id="rId4"/>
              </a:rPr>
              <a:t>/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3796265"/>
            <a:ext cx="234888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397</Words>
  <Application>Microsoft Macintosh PowerPoint</Application>
  <PresentationFormat>On-screen Show (4:3)</PresentationFormat>
  <Paragraphs>84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PowerPoint Presentation</vt:lpstr>
      <vt:lpstr>Objectives:</vt:lpstr>
      <vt:lpstr>PowerPoint Presentation</vt:lpstr>
      <vt:lpstr>Case Study of Voluntary Migration – Mexico to the USA</vt:lpstr>
      <vt:lpstr>CAUSES</vt:lpstr>
      <vt:lpstr>POSITIVE IMPACTS FOR SOURCE</vt:lpstr>
      <vt:lpstr>NEGATIVE IMPACTS FOR SOURCE</vt:lpstr>
      <vt:lpstr>POSITIVE IMPACTS FOR HOST</vt:lpstr>
      <vt:lpstr>NEGATIVE IMPACTS FOR HOST</vt:lpstr>
      <vt:lpstr>MANAGEMENT</vt:lpstr>
      <vt:lpstr>Sample exam questions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Roxy Herfegar</dc:creator>
  <cp:lastModifiedBy>Ruth Capper</cp:lastModifiedBy>
  <cp:revision>24</cp:revision>
  <cp:lastPrinted>2013-02-04T10:05:48Z</cp:lastPrinted>
  <dcterms:created xsi:type="dcterms:W3CDTF">2013-02-03T18:34:01Z</dcterms:created>
  <dcterms:modified xsi:type="dcterms:W3CDTF">2017-11-15T14:26:55Z</dcterms:modified>
</cp:coreProperties>
</file>