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1" r:id="rId4"/>
    <p:sldId id="258" r:id="rId5"/>
    <p:sldId id="264" r:id="rId6"/>
    <p:sldId id="259" r:id="rId7"/>
    <p:sldId id="266" r:id="rId8"/>
    <p:sldId id="268" r:id="rId9"/>
    <p:sldId id="270" r:id="rId10"/>
    <p:sldId id="273" r:id="rId11"/>
    <p:sldId id="274" r:id="rId12"/>
    <p:sldId id="262" r:id="rId13"/>
    <p:sldId id="269" r:id="rId14"/>
    <p:sldId id="267" r:id="rId15"/>
    <p:sldId id="272"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7"/>
    <p:restoredTop sz="94681"/>
  </p:normalViewPr>
  <p:slideViewPr>
    <p:cSldViewPr snapToGrid="0" snapToObjects="1">
      <p:cViewPr varScale="1">
        <p:scale>
          <a:sx n="72" d="100"/>
          <a:sy n="72" d="100"/>
        </p:scale>
        <p:origin x="21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77E7E-AB41-49D1-8357-B3B6836842B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DADFEC9-4BC8-4035-B864-6C31FC55C438}">
      <dgm:prSet/>
      <dgm:spPr/>
      <dgm:t>
        <a:bodyPr/>
        <a:lstStyle/>
        <a:p>
          <a:r>
            <a:rPr lang="en-US"/>
            <a:t>What are your 4 sites?</a:t>
          </a:r>
        </a:p>
      </dgm:t>
    </dgm:pt>
    <dgm:pt modelId="{D2524FAF-A71B-4BB3-9436-C57B494E9FCC}" type="parTrans" cxnId="{CD29E0F3-34A0-4BFE-9246-1F95673920B6}">
      <dgm:prSet/>
      <dgm:spPr/>
      <dgm:t>
        <a:bodyPr/>
        <a:lstStyle/>
        <a:p>
          <a:endParaRPr lang="en-US"/>
        </a:p>
      </dgm:t>
    </dgm:pt>
    <dgm:pt modelId="{BA58705D-0128-46C4-8DA6-B40C546215C0}" type="sibTrans" cxnId="{CD29E0F3-34A0-4BFE-9246-1F95673920B6}">
      <dgm:prSet/>
      <dgm:spPr/>
      <dgm:t>
        <a:bodyPr/>
        <a:lstStyle/>
        <a:p>
          <a:endParaRPr lang="en-US"/>
        </a:p>
      </dgm:t>
    </dgm:pt>
    <dgm:pt modelId="{41B5BF4F-CB12-4283-A3AA-B8407C455FFC}">
      <dgm:prSet/>
      <dgm:spPr/>
      <dgm:t>
        <a:bodyPr/>
        <a:lstStyle/>
        <a:p>
          <a:r>
            <a:rPr lang="en-US"/>
            <a:t>When are you going to collect your data? </a:t>
          </a:r>
        </a:p>
      </dgm:t>
    </dgm:pt>
    <dgm:pt modelId="{4446DD67-DAFA-44E2-B465-3836C395C14D}" type="parTrans" cxnId="{D1AA9BC8-ADFC-4CE7-B1DF-B034D930E6E9}">
      <dgm:prSet/>
      <dgm:spPr/>
      <dgm:t>
        <a:bodyPr/>
        <a:lstStyle/>
        <a:p>
          <a:endParaRPr lang="en-US"/>
        </a:p>
      </dgm:t>
    </dgm:pt>
    <dgm:pt modelId="{B0D37BCF-9EF1-4164-B3D2-F812E58143A1}" type="sibTrans" cxnId="{D1AA9BC8-ADFC-4CE7-B1DF-B034D930E6E9}">
      <dgm:prSet/>
      <dgm:spPr/>
      <dgm:t>
        <a:bodyPr/>
        <a:lstStyle/>
        <a:p>
          <a:endParaRPr lang="en-US"/>
        </a:p>
      </dgm:t>
    </dgm:pt>
    <dgm:pt modelId="{92A9A3B9-C3C8-47D9-A2DD-D7BC7F7005AF}">
      <dgm:prSet/>
      <dgm:spPr/>
      <dgm:t>
        <a:bodyPr/>
        <a:lstStyle/>
        <a:p>
          <a:r>
            <a:rPr lang="en-US"/>
            <a:t>Can you use your anemometer?</a:t>
          </a:r>
        </a:p>
      </dgm:t>
    </dgm:pt>
    <dgm:pt modelId="{F6E048F9-B0D8-47B3-B6DD-AB197FD7CA1E}" type="parTrans" cxnId="{19B54AC5-F1FC-453A-A4EB-8AE059D1B54D}">
      <dgm:prSet/>
      <dgm:spPr/>
      <dgm:t>
        <a:bodyPr/>
        <a:lstStyle/>
        <a:p>
          <a:endParaRPr lang="en-US"/>
        </a:p>
      </dgm:t>
    </dgm:pt>
    <dgm:pt modelId="{B797719D-0161-4794-9FCB-5C69391DF346}" type="sibTrans" cxnId="{19B54AC5-F1FC-453A-A4EB-8AE059D1B54D}">
      <dgm:prSet/>
      <dgm:spPr/>
      <dgm:t>
        <a:bodyPr/>
        <a:lstStyle/>
        <a:p>
          <a:endParaRPr lang="en-US"/>
        </a:p>
      </dgm:t>
    </dgm:pt>
    <dgm:pt modelId="{D71D4910-5173-45C4-9A5A-0A5B8E21334B}">
      <dgm:prSet/>
      <dgm:spPr/>
      <dgm:t>
        <a:bodyPr/>
        <a:lstStyle/>
        <a:p>
          <a:r>
            <a:rPr lang="en-US"/>
            <a:t>How are you going to record your data?</a:t>
          </a:r>
        </a:p>
      </dgm:t>
    </dgm:pt>
    <dgm:pt modelId="{1820F77A-675B-4A22-8A3D-07B930832AA0}" type="parTrans" cxnId="{6AF7CFFD-A7A3-488E-A7C1-6A89381705F6}">
      <dgm:prSet/>
      <dgm:spPr/>
      <dgm:t>
        <a:bodyPr/>
        <a:lstStyle/>
        <a:p>
          <a:endParaRPr lang="en-US"/>
        </a:p>
      </dgm:t>
    </dgm:pt>
    <dgm:pt modelId="{928AB63F-1AF2-4525-911C-59270F18E251}" type="sibTrans" cxnId="{6AF7CFFD-A7A3-488E-A7C1-6A89381705F6}">
      <dgm:prSet/>
      <dgm:spPr/>
      <dgm:t>
        <a:bodyPr/>
        <a:lstStyle/>
        <a:p>
          <a:endParaRPr lang="en-US"/>
        </a:p>
      </dgm:t>
    </dgm:pt>
    <dgm:pt modelId="{0CCB31CF-D67D-4F32-8215-0E632C61C4FA}">
      <dgm:prSet/>
      <dgm:spPr/>
      <dgm:t>
        <a:bodyPr/>
        <a:lstStyle/>
        <a:p>
          <a:r>
            <a:rPr lang="en-US"/>
            <a:t>How are you going to stay safe? What is your risk assessment? </a:t>
          </a:r>
        </a:p>
      </dgm:t>
    </dgm:pt>
    <dgm:pt modelId="{39F0E627-60E6-40E7-9D89-B16C98725F91}" type="parTrans" cxnId="{ABF70F09-136D-442C-91F1-AEF059F39EFF}">
      <dgm:prSet/>
      <dgm:spPr/>
      <dgm:t>
        <a:bodyPr/>
        <a:lstStyle/>
        <a:p>
          <a:endParaRPr lang="en-US"/>
        </a:p>
      </dgm:t>
    </dgm:pt>
    <dgm:pt modelId="{A084E213-DD20-4427-8EB8-1038BB3ED6CA}" type="sibTrans" cxnId="{ABF70F09-136D-442C-91F1-AEF059F39EFF}">
      <dgm:prSet/>
      <dgm:spPr/>
      <dgm:t>
        <a:bodyPr/>
        <a:lstStyle/>
        <a:p>
          <a:endParaRPr lang="en-US"/>
        </a:p>
      </dgm:t>
    </dgm:pt>
    <dgm:pt modelId="{51A142EF-7B03-0742-A0A6-56C88BBA6F4F}" type="pres">
      <dgm:prSet presAssocID="{58577E7E-AB41-49D1-8357-B3B6836842B5}" presName="linear" presStyleCnt="0">
        <dgm:presLayoutVars>
          <dgm:animLvl val="lvl"/>
          <dgm:resizeHandles val="exact"/>
        </dgm:presLayoutVars>
      </dgm:prSet>
      <dgm:spPr/>
    </dgm:pt>
    <dgm:pt modelId="{20151037-0D0B-4749-9412-39BF3DAFB54F}" type="pres">
      <dgm:prSet presAssocID="{9DADFEC9-4BC8-4035-B864-6C31FC55C438}" presName="parentText" presStyleLbl="node1" presStyleIdx="0" presStyleCnt="5">
        <dgm:presLayoutVars>
          <dgm:chMax val="0"/>
          <dgm:bulletEnabled val="1"/>
        </dgm:presLayoutVars>
      </dgm:prSet>
      <dgm:spPr/>
    </dgm:pt>
    <dgm:pt modelId="{1C516601-4892-6340-A3BA-57AC9FF31305}" type="pres">
      <dgm:prSet presAssocID="{BA58705D-0128-46C4-8DA6-B40C546215C0}" presName="spacer" presStyleCnt="0"/>
      <dgm:spPr/>
    </dgm:pt>
    <dgm:pt modelId="{8C4AF6FE-6AFB-4341-8D54-8F45C64E874D}" type="pres">
      <dgm:prSet presAssocID="{41B5BF4F-CB12-4283-A3AA-B8407C455FFC}" presName="parentText" presStyleLbl="node1" presStyleIdx="1" presStyleCnt="5">
        <dgm:presLayoutVars>
          <dgm:chMax val="0"/>
          <dgm:bulletEnabled val="1"/>
        </dgm:presLayoutVars>
      </dgm:prSet>
      <dgm:spPr/>
    </dgm:pt>
    <dgm:pt modelId="{86587E5A-30CA-6346-BDB6-1360EFFFF712}" type="pres">
      <dgm:prSet presAssocID="{B0D37BCF-9EF1-4164-B3D2-F812E58143A1}" presName="spacer" presStyleCnt="0"/>
      <dgm:spPr/>
    </dgm:pt>
    <dgm:pt modelId="{47319F3F-B3D3-0841-A3C5-782A1D10DF5C}" type="pres">
      <dgm:prSet presAssocID="{92A9A3B9-C3C8-47D9-A2DD-D7BC7F7005AF}" presName="parentText" presStyleLbl="node1" presStyleIdx="2" presStyleCnt="5">
        <dgm:presLayoutVars>
          <dgm:chMax val="0"/>
          <dgm:bulletEnabled val="1"/>
        </dgm:presLayoutVars>
      </dgm:prSet>
      <dgm:spPr/>
    </dgm:pt>
    <dgm:pt modelId="{00355FEB-C581-F14D-A043-EB7D71E8C3EF}" type="pres">
      <dgm:prSet presAssocID="{B797719D-0161-4794-9FCB-5C69391DF346}" presName="spacer" presStyleCnt="0"/>
      <dgm:spPr/>
    </dgm:pt>
    <dgm:pt modelId="{4108F7A5-295C-3B49-8EC9-83CA88CFFFA0}" type="pres">
      <dgm:prSet presAssocID="{D71D4910-5173-45C4-9A5A-0A5B8E21334B}" presName="parentText" presStyleLbl="node1" presStyleIdx="3" presStyleCnt="5">
        <dgm:presLayoutVars>
          <dgm:chMax val="0"/>
          <dgm:bulletEnabled val="1"/>
        </dgm:presLayoutVars>
      </dgm:prSet>
      <dgm:spPr/>
    </dgm:pt>
    <dgm:pt modelId="{BBD9EDE0-F7E8-DD4E-9FB2-7D14E7838CB2}" type="pres">
      <dgm:prSet presAssocID="{928AB63F-1AF2-4525-911C-59270F18E251}" presName="spacer" presStyleCnt="0"/>
      <dgm:spPr/>
    </dgm:pt>
    <dgm:pt modelId="{9E572F5F-E10A-6C4C-B429-3F61721F81D4}" type="pres">
      <dgm:prSet presAssocID="{0CCB31CF-D67D-4F32-8215-0E632C61C4FA}" presName="parentText" presStyleLbl="node1" presStyleIdx="4" presStyleCnt="5">
        <dgm:presLayoutVars>
          <dgm:chMax val="0"/>
          <dgm:bulletEnabled val="1"/>
        </dgm:presLayoutVars>
      </dgm:prSet>
      <dgm:spPr/>
    </dgm:pt>
  </dgm:ptLst>
  <dgm:cxnLst>
    <dgm:cxn modelId="{ABF70F09-136D-442C-91F1-AEF059F39EFF}" srcId="{58577E7E-AB41-49D1-8357-B3B6836842B5}" destId="{0CCB31CF-D67D-4F32-8215-0E632C61C4FA}" srcOrd="4" destOrd="0" parTransId="{39F0E627-60E6-40E7-9D89-B16C98725F91}" sibTransId="{A084E213-DD20-4427-8EB8-1038BB3ED6CA}"/>
    <dgm:cxn modelId="{AC9EE00E-C202-C847-AB8C-95E1F2044FFE}" type="presOf" srcId="{D71D4910-5173-45C4-9A5A-0A5B8E21334B}" destId="{4108F7A5-295C-3B49-8EC9-83CA88CFFFA0}" srcOrd="0" destOrd="0" presId="urn:microsoft.com/office/officeart/2005/8/layout/vList2"/>
    <dgm:cxn modelId="{0279CF3A-DCB2-7642-A13B-24FBC3548652}" type="presOf" srcId="{0CCB31CF-D67D-4F32-8215-0E632C61C4FA}" destId="{9E572F5F-E10A-6C4C-B429-3F61721F81D4}" srcOrd="0" destOrd="0" presId="urn:microsoft.com/office/officeart/2005/8/layout/vList2"/>
    <dgm:cxn modelId="{BA775747-838D-7A48-BF39-2A6A500824CE}" type="presOf" srcId="{41B5BF4F-CB12-4283-A3AA-B8407C455FFC}" destId="{8C4AF6FE-6AFB-4341-8D54-8F45C64E874D}" srcOrd="0" destOrd="0" presId="urn:microsoft.com/office/officeart/2005/8/layout/vList2"/>
    <dgm:cxn modelId="{6BE279B4-5F56-CA4C-B626-E3AB9D5DC6C9}" type="presOf" srcId="{92A9A3B9-C3C8-47D9-A2DD-D7BC7F7005AF}" destId="{47319F3F-B3D3-0841-A3C5-782A1D10DF5C}" srcOrd="0" destOrd="0" presId="urn:microsoft.com/office/officeart/2005/8/layout/vList2"/>
    <dgm:cxn modelId="{19B54AC5-F1FC-453A-A4EB-8AE059D1B54D}" srcId="{58577E7E-AB41-49D1-8357-B3B6836842B5}" destId="{92A9A3B9-C3C8-47D9-A2DD-D7BC7F7005AF}" srcOrd="2" destOrd="0" parTransId="{F6E048F9-B0D8-47B3-B6DD-AB197FD7CA1E}" sibTransId="{B797719D-0161-4794-9FCB-5C69391DF346}"/>
    <dgm:cxn modelId="{D1AA9BC8-ADFC-4CE7-B1DF-B034D930E6E9}" srcId="{58577E7E-AB41-49D1-8357-B3B6836842B5}" destId="{41B5BF4F-CB12-4283-A3AA-B8407C455FFC}" srcOrd="1" destOrd="0" parTransId="{4446DD67-DAFA-44E2-B465-3836C395C14D}" sibTransId="{B0D37BCF-9EF1-4164-B3D2-F812E58143A1}"/>
    <dgm:cxn modelId="{3E1271D2-CCBF-2148-B4A2-1CBD0661DC9A}" type="presOf" srcId="{9DADFEC9-4BC8-4035-B864-6C31FC55C438}" destId="{20151037-0D0B-4749-9412-39BF3DAFB54F}" srcOrd="0" destOrd="0" presId="urn:microsoft.com/office/officeart/2005/8/layout/vList2"/>
    <dgm:cxn modelId="{165859E1-BD69-454E-9B37-87838D71FD5F}" type="presOf" srcId="{58577E7E-AB41-49D1-8357-B3B6836842B5}" destId="{51A142EF-7B03-0742-A0A6-56C88BBA6F4F}" srcOrd="0" destOrd="0" presId="urn:microsoft.com/office/officeart/2005/8/layout/vList2"/>
    <dgm:cxn modelId="{CD29E0F3-34A0-4BFE-9246-1F95673920B6}" srcId="{58577E7E-AB41-49D1-8357-B3B6836842B5}" destId="{9DADFEC9-4BC8-4035-B864-6C31FC55C438}" srcOrd="0" destOrd="0" parTransId="{D2524FAF-A71B-4BB3-9436-C57B494E9FCC}" sibTransId="{BA58705D-0128-46C4-8DA6-B40C546215C0}"/>
    <dgm:cxn modelId="{6AF7CFFD-A7A3-488E-A7C1-6A89381705F6}" srcId="{58577E7E-AB41-49D1-8357-B3B6836842B5}" destId="{D71D4910-5173-45C4-9A5A-0A5B8E21334B}" srcOrd="3" destOrd="0" parTransId="{1820F77A-675B-4A22-8A3D-07B930832AA0}" sibTransId="{928AB63F-1AF2-4525-911C-59270F18E251}"/>
    <dgm:cxn modelId="{5EA74149-A589-E54F-BDD7-38A71338E941}" type="presParOf" srcId="{51A142EF-7B03-0742-A0A6-56C88BBA6F4F}" destId="{20151037-0D0B-4749-9412-39BF3DAFB54F}" srcOrd="0" destOrd="0" presId="urn:microsoft.com/office/officeart/2005/8/layout/vList2"/>
    <dgm:cxn modelId="{23D9AC97-CD92-204A-8660-2A2069963781}" type="presParOf" srcId="{51A142EF-7B03-0742-A0A6-56C88BBA6F4F}" destId="{1C516601-4892-6340-A3BA-57AC9FF31305}" srcOrd="1" destOrd="0" presId="urn:microsoft.com/office/officeart/2005/8/layout/vList2"/>
    <dgm:cxn modelId="{C922C0C9-F72F-9341-AF85-6915713C28A6}" type="presParOf" srcId="{51A142EF-7B03-0742-A0A6-56C88BBA6F4F}" destId="{8C4AF6FE-6AFB-4341-8D54-8F45C64E874D}" srcOrd="2" destOrd="0" presId="urn:microsoft.com/office/officeart/2005/8/layout/vList2"/>
    <dgm:cxn modelId="{74E0037C-FB31-D443-9646-1EE1B4158F38}" type="presParOf" srcId="{51A142EF-7B03-0742-A0A6-56C88BBA6F4F}" destId="{86587E5A-30CA-6346-BDB6-1360EFFFF712}" srcOrd="3" destOrd="0" presId="urn:microsoft.com/office/officeart/2005/8/layout/vList2"/>
    <dgm:cxn modelId="{35EF223C-93B4-E340-A797-607EC7035219}" type="presParOf" srcId="{51A142EF-7B03-0742-A0A6-56C88BBA6F4F}" destId="{47319F3F-B3D3-0841-A3C5-782A1D10DF5C}" srcOrd="4" destOrd="0" presId="urn:microsoft.com/office/officeart/2005/8/layout/vList2"/>
    <dgm:cxn modelId="{690214C7-7830-F748-ABE1-1C005D3ED1F3}" type="presParOf" srcId="{51A142EF-7B03-0742-A0A6-56C88BBA6F4F}" destId="{00355FEB-C581-F14D-A043-EB7D71E8C3EF}" srcOrd="5" destOrd="0" presId="urn:microsoft.com/office/officeart/2005/8/layout/vList2"/>
    <dgm:cxn modelId="{87C38D3C-8D25-C148-86F2-DAF9C9BE8C0B}" type="presParOf" srcId="{51A142EF-7B03-0742-A0A6-56C88BBA6F4F}" destId="{4108F7A5-295C-3B49-8EC9-83CA88CFFFA0}" srcOrd="6" destOrd="0" presId="urn:microsoft.com/office/officeart/2005/8/layout/vList2"/>
    <dgm:cxn modelId="{79073D6A-5BF6-6644-AF25-B9B282521950}" type="presParOf" srcId="{51A142EF-7B03-0742-A0A6-56C88BBA6F4F}" destId="{BBD9EDE0-F7E8-DD4E-9FB2-7D14E7838CB2}" srcOrd="7" destOrd="0" presId="urn:microsoft.com/office/officeart/2005/8/layout/vList2"/>
    <dgm:cxn modelId="{4FC56076-1F8F-A545-AD21-D82C83395E2D}" type="presParOf" srcId="{51A142EF-7B03-0742-A0A6-56C88BBA6F4F}" destId="{9E572F5F-E10A-6C4C-B429-3F61721F81D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51037-0D0B-4749-9412-39BF3DAFB54F}">
      <dsp:nvSpPr>
        <dsp:cNvPr id="0" name=""/>
        <dsp:cNvSpPr/>
      </dsp:nvSpPr>
      <dsp:spPr>
        <a:xfrm>
          <a:off x="0" y="672"/>
          <a:ext cx="6513603"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What are your 4 sites?</a:t>
          </a:r>
        </a:p>
      </dsp:txBody>
      <dsp:txXfrm>
        <a:off x="54298" y="54970"/>
        <a:ext cx="6405007" cy="1003708"/>
      </dsp:txXfrm>
    </dsp:sp>
    <dsp:sp modelId="{8C4AF6FE-6AFB-4341-8D54-8F45C64E874D}">
      <dsp:nvSpPr>
        <dsp:cNvPr id="0" name=""/>
        <dsp:cNvSpPr/>
      </dsp:nvSpPr>
      <dsp:spPr>
        <a:xfrm>
          <a:off x="0" y="1193616"/>
          <a:ext cx="6513603" cy="111230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are you going to collect your data? </a:t>
          </a:r>
        </a:p>
      </dsp:txBody>
      <dsp:txXfrm>
        <a:off x="54298" y="1247914"/>
        <a:ext cx="6405007" cy="1003708"/>
      </dsp:txXfrm>
    </dsp:sp>
    <dsp:sp modelId="{47319F3F-B3D3-0841-A3C5-782A1D10DF5C}">
      <dsp:nvSpPr>
        <dsp:cNvPr id="0" name=""/>
        <dsp:cNvSpPr/>
      </dsp:nvSpPr>
      <dsp:spPr>
        <a:xfrm>
          <a:off x="0" y="2386560"/>
          <a:ext cx="6513603" cy="11123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Can you use your anemometer?</a:t>
          </a:r>
        </a:p>
      </dsp:txBody>
      <dsp:txXfrm>
        <a:off x="54298" y="2440858"/>
        <a:ext cx="6405007" cy="1003708"/>
      </dsp:txXfrm>
    </dsp:sp>
    <dsp:sp modelId="{4108F7A5-295C-3B49-8EC9-83CA88CFFFA0}">
      <dsp:nvSpPr>
        <dsp:cNvPr id="0" name=""/>
        <dsp:cNvSpPr/>
      </dsp:nvSpPr>
      <dsp:spPr>
        <a:xfrm>
          <a:off x="0" y="3579505"/>
          <a:ext cx="6513603" cy="111230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are you going to record your data?</a:t>
          </a:r>
        </a:p>
      </dsp:txBody>
      <dsp:txXfrm>
        <a:off x="54298" y="3633803"/>
        <a:ext cx="6405007" cy="1003708"/>
      </dsp:txXfrm>
    </dsp:sp>
    <dsp:sp modelId="{9E572F5F-E10A-6C4C-B429-3F61721F81D4}">
      <dsp:nvSpPr>
        <dsp:cNvPr id="0" name=""/>
        <dsp:cNvSpPr/>
      </dsp:nvSpPr>
      <dsp:spPr>
        <a:xfrm>
          <a:off x="0" y="4772449"/>
          <a:ext cx="6513603" cy="1112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are you going to stay safe? What is your risk assessment? </a:t>
          </a:r>
        </a:p>
      </dsp:txBody>
      <dsp:txXfrm>
        <a:off x="54298" y="4826747"/>
        <a:ext cx="6405007" cy="1003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6276-1D7A-3141-B767-292A5F84A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D9816-5A13-FD43-93E8-D38610263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B4572-6B30-E54D-96C3-C537A257AE16}"/>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F550CC4B-2D18-D34E-B557-F091DF97A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B3A2C-8DBF-D04A-8BC0-8F767C289308}"/>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397754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455B-787D-E04A-959E-698E96C40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E67D8C-F368-5846-B0BC-1313FC1B3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4E0C1-88BB-984C-B5FA-85606EA3097D}"/>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9AEDB768-81F3-8941-A30E-F5E02CF18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78A0B-706B-7343-BC6F-139C222A297D}"/>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129727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F143A-88F4-094E-9232-6A05C00F0C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0EB46-C0B8-0B4F-826E-3047200B9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A02B2-1F5C-284A-988C-4A7D48D4866F}"/>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DCBC6428-9934-D445-840C-4FB423A8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4F89-01D7-1F49-810B-DB33866C857E}"/>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107445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8638-A0AE-AF40-8E93-42A4778DE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09977-4A1F-2E41-8734-6324DE131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3912E-3FC5-424A-AFA2-B2E18A970E23}"/>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C81C3E36-FB3F-6146-9265-1A4016B2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38FA0-5A65-374D-A3ED-2E39BD14F002}"/>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399971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6974-472B-5A49-9D09-E73B6CE87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7E672-01DC-5D46-8D87-F9F04C279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90015E-D53F-6549-B13F-8D4D70678B5E}"/>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60A5F59F-221A-6A46-A3E8-2593E4FB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7AC9-C807-5A4B-A560-E037CDEF7403}"/>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976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6045-3298-DB4E-91B3-DE9037CEC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A3DB5-2B28-C249-BB28-530DF321CE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9D3ED-3823-7F4A-9589-38C2EBFC4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64ACA-E66B-6140-B8A6-763B64C3B036}"/>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6" name="Footer Placeholder 5">
            <a:extLst>
              <a:ext uri="{FF2B5EF4-FFF2-40B4-BE49-F238E27FC236}">
                <a16:creationId xmlns:a16="http://schemas.microsoft.com/office/drawing/2014/main" id="{202D0C29-FCB9-0645-8C92-EE19D841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50625-1DFE-9A4B-B0E9-1F7354559D2A}"/>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123545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6BD-06BE-6646-BEC4-8B36853B5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73BF2-2DF9-6F40-944E-24F97854E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E8320-F314-264E-83DF-26391108E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15C1D-4C6C-9943-998D-25E73855F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52E508-4F25-4240-AC42-875016B48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46704-0F5B-DF44-8DF8-F7F3858DB59A}"/>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8" name="Footer Placeholder 7">
            <a:extLst>
              <a:ext uri="{FF2B5EF4-FFF2-40B4-BE49-F238E27FC236}">
                <a16:creationId xmlns:a16="http://schemas.microsoft.com/office/drawing/2014/main" id="{1487377D-D6E3-B34C-A761-53EF0791D8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8C96E-DEC7-724C-8D49-474B4EDBAE04}"/>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129010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4154-4777-084C-9247-CAC8718B7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D96B5-FC04-864D-B691-D9CE25C2635C}"/>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4" name="Footer Placeholder 3">
            <a:extLst>
              <a:ext uri="{FF2B5EF4-FFF2-40B4-BE49-F238E27FC236}">
                <a16:creationId xmlns:a16="http://schemas.microsoft.com/office/drawing/2014/main" id="{D1F9B484-FBF3-AF4B-8B65-ABEBFE32FE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0138E-731B-CC40-9537-6455BAB268A4}"/>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417700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3FD46-82FA-D243-BA69-81A037A24B4E}"/>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3" name="Footer Placeholder 2">
            <a:extLst>
              <a:ext uri="{FF2B5EF4-FFF2-40B4-BE49-F238E27FC236}">
                <a16:creationId xmlns:a16="http://schemas.microsoft.com/office/drawing/2014/main" id="{530C693E-26A1-D34D-B657-DA7EA16892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5BD038-5CA7-4741-91F5-4462C6FFF30C}"/>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426136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0189-45AE-2C4B-A2B0-EF7E68C61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9CA0A2-971E-6241-B061-24B192B89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3A56D-DB9B-DB48-B1D7-4CC20FD35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97FFA-8792-C04E-B7DD-F0E5DC5B5197}"/>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6" name="Footer Placeholder 5">
            <a:extLst>
              <a:ext uri="{FF2B5EF4-FFF2-40B4-BE49-F238E27FC236}">
                <a16:creationId xmlns:a16="http://schemas.microsoft.com/office/drawing/2014/main" id="{17696210-B263-064B-9EF8-204129F7D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0C51C-B2AC-FA40-9A4C-BBAB03D68E3A}"/>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393092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ED24-3CA4-C440-93E7-63B355992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479A6-3717-CF40-8A8E-71AC8403B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64AE8-BC88-6C44-9C9C-852CAA213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6AFCC-FC2B-8A4A-941B-0E4B509E78B6}"/>
              </a:ext>
            </a:extLst>
          </p:cNvPr>
          <p:cNvSpPr>
            <a:spLocks noGrp="1"/>
          </p:cNvSpPr>
          <p:nvPr>
            <p:ph type="dt" sz="half" idx="10"/>
          </p:nvPr>
        </p:nvSpPr>
        <p:spPr/>
        <p:txBody>
          <a:bodyPr/>
          <a:lstStyle/>
          <a:p>
            <a:fld id="{8C19A0BB-9C8D-C248-8737-00AFEB135AC2}" type="datetimeFigureOut">
              <a:rPr lang="en-US" smtClean="0"/>
              <a:t>4/2/19</a:t>
            </a:fld>
            <a:endParaRPr lang="en-US"/>
          </a:p>
        </p:txBody>
      </p:sp>
      <p:sp>
        <p:nvSpPr>
          <p:cNvPr id="6" name="Footer Placeholder 5">
            <a:extLst>
              <a:ext uri="{FF2B5EF4-FFF2-40B4-BE49-F238E27FC236}">
                <a16:creationId xmlns:a16="http://schemas.microsoft.com/office/drawing/2014/main" id="{EA6A9D0B-6962-7642-A510-31AAD0DCC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37221-14C8-0B49-B1DA-1481D33FCCE1}"/>
              </a:ext>
            </a:extLst>
          </p:cNvPr>
          <p:cNvSpPr>
            <a:spLocks noGrp="1"/>
          </p:cNvSpPr>
          <p:nvPr>
            <p:ph type="sldNum" sz="quarter" idx="12"/>
          </p:nvPr>
        </p:nvSpPr>
        <p:spPr/>
        <p:txBody>
          <a:bodyPr/>
          <a:lstStyle/>
          <a:p>
            <a:fld id="{979B3F22-5B73-3743-915B-B254A24C9D4B}" type="slidenum">
              <a:rPr lang="en-US" smtClean="0"/>
              <a:t>‹#›</a:t>
            </a:fld>
            <a:endParaRPr lang="en-US"/>
          </a:p>
        </p:txBody>
      </p:sp>
    </p:spTree>
    <p:extLst>
      <p:ext uri="{BB962C8B-B14F-4D97-AF65-F5344CB8AC3E}">
        <p14:creationId xmlns:p14="http://schemas.microsoft.com/office/powerpoint/2010/main" val="350318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5F34C-EAB9-3D4C-AB36-0006432A9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8DCAE-B31C-5641-89EE-1DE7CF647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1C2DC-91E2-4748-8E40-9393DF056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9A0BB-9C8D-C248-8737-00AFEB135AC2}" type="datetimeFigureOut">
              <a:rPr lang="en-US" smtClean="0"/>
              <a:t>4/2/19</a:t>
            </a:fld>
            <a:endParaRPr lang="en-US"/>
          </a:p>
        </p:txBody>
      </p:sp>
      <p:sp>
        <p:nvSpPr>
          <p:cNvPr id="5" name="Footer Placeholder 4">
            <a:extLst>
              <a:ext uri="{FF2B5EF4-FFF2-40B4-BE49-F238E27FC236}">
                <a16:creationId xmlns:a16="http://schemas.microsoft.com/office/drawing/2014/main" id="{E5A28B91-37EC-254B-9E37-4DCE80695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06E9-58C1-4341-B8C6-8BBA14AA7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3F22-5B73-3743-915B-B254A24C9D4B}" type="slidenum">
              <a:rPr lang="en-US" smtClean="0"/>
              <a:t>‹#›</a:t>
            </a:fld>
            <a:endParaRPr lang="en-US"/>
          </a:p>
        </p:txBody>
      </p:sp>
    </p:spTree>
    <p:extLst>
      <p:ext uri="{BB962C8B-B14F-4D97-AF65-F5344CB8AC3E}">
        <p14:creationId xmlns:p14="http://schemas.microsoft.com/office/powerpoint/2010/main" val="410794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71BE-D4AD-6F4E-9A70-C66020806A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CC953C-43B9-6D47-B992-5F2E3BA6529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34E2489-0557-A746-91D4-E2E61B58811F}"/>
              </a:ext>
            </a:extLst>
          </p:cNvPr>
          <p:cNvPicPr>
            <a:picLocks noChangeAspect="1"/>
          </p:cNvPicPr>
          <p:nvPr/>
        </p:nvPicPr>
        <p:blipFill>
          <a:blip r:embed="rId2"/>
          <a:stretch>
            <a:fillRect/>
          </a:stretch>
        </p:blipFill>
        <p:spPr>
          <a:xfrm>
            <a:off x="1871574" y="0"/>
            <a:ext cx="8969474" cy="6858000"/>
          </a:xfrm>
          <a:prstGeom prst="rect">
            <a:avLst/>
          </a:prstGeom>
        </p:spPr>
      </p:pic>
    </p:spTree>
    <p:extLst>
      <p:ext uri="{BB962C8B-B14F-4D97-AF65-F5344CB8AC3E}">
        <p14:creationId xmlns:p14="http://schemas.microsoft.com/office/powerpoint/2010/main" val="427331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8F968-1069-0441-B7F3-0A8A79B491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552E3BA-18A0-924E-86CD-2EE330CF8FA0}"/>
              </a:ext>
            </a:extLst>
          </p:cNvPr>
          <p:cNvPicPr>
            <a:picLocks noGrp="1" noChangeAspect="1"/>
          </p:cNvPicPr>
          <p:nvPr>
            <p:ph idx="1"/>
          </p:nvPr>
        </p:nvPicPr>
        <p:blipFill>
          <a:blip r:embed="rId2"/>
          <a:stretch>
            <a:fillRect/>
          </a:stretch>
        </p:blipFill>
        <p:spPr>
          <a:xfrm>
            <a:off x="-33125" y="0"/>
            <a:ext cx="12189266" cy="5649119"/>
          </a:xfrm>
        </p:spPr>
      </p:pic>
      <p:sp>
        <p:nvSpPr>
          <p:cNvPr id="6" name="Rectangle 5">
            <a:extLst>
              <a:ext uri="{FF2B5EF4-FFF2-40B4-BE49-F238E27FC236}">
                <a16:creationId xmlns:a16="http://schemas.microsoft.com/office/drawing/2014/main" id="{8E191479-7FA1-F141-85EE-5D1440AC2666}"/>
              </a:ext>
            </a:extLst>
          </p:cNvPr>
          <p:cNvSpPr/>
          <p:nvPr/>
        </p:nvSpPr>
        <p:spPr>
          <a:xfrm>
            <a:off x="6294863" y="5649119"/>
            <a:ext cx="5668537" cy="969496"/>
          </a:xfrm>
          <a:prstGeom prst="rect">
            <a:avLst/>
          </a:prstGeom>
          <a:solidFill>
            <a:srgbClr val="FFFF00"/>
          </a:solidFill>
        </p:spPr>
        <p:txBody>
          <a:bodyPr wrap="square">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sp>
        <p:nvSpPr>
          <p:cNvPr id="7" name="TextBox 6">
            <a:extLst>
              <a:ext uri="{FF2B5EF4-FFF2-40B4-BE49-F238E27FC236}">
                <a16:creationId xmlns:a16="http://schemas.microsoft.com/office/drawing/2014/main" id="{083B3E09-E08F-D949-A84C-871D6AF9DD3B}"/>
              </a:ext>
            </a:extLst>
          </p:cNvPr>
          <p:cNvSpPr txBox="1"/>
          <p:nvPr/>
        </p:nvSpPr>
        <p:spPr>
          <a:xfrm>
            <a:off x="228600" y="6014244"/>
            <a:ext cx="5289176" cy="369332"/>
          </a:xfrm>
          <a:prstGeom prst="rect">
            <a:avLst/>
          </a:prstGeom>
          <a:noFill/>
        </p:spPr>
        <p:txBody>
          <a:bodyPr wrap="square" rtlCol="0">
            <a:spAutoFit/>
          </a:bodyPr>
          <a:lstStyle/>
          <a:p>
            <a:r>
              <a:rPr lang="en-US" dirty="0"/>
              <a:t>Will these conditions exist at BISH? </a:t>
            </a:r>
          </a:p>
        </p:txBody>
      </p:sp>
    </p:spTree>
    <p:extLst>
      <p:ext uri="{BB962C8B-B14F-4D97-AF65-F5344CB8AC3E}">
        <p14:creationId xmlns:p14="http://schemas.microsoft.com/office/powerpoint/2010/main" val="165703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E8F8-CAEE-0E41-91EA-0AF85C7811F3}"/>
              </a:ext>
            </a:extLst>
          </p:cNvPr>
          <p:cNvSpPr>
            <a:spLocks noGrp="1"/>
          </p:cNvSpPr>
          <p:nvPr>
            <p:ph type="title"/>
          </p:nvPr>
        </p:nvSpPr>
        <p:spPr/>
        <p:txBody>
          <a:bodyPr/>
          <a:lstStyle/>
          <a:p>
            <a:r>
              <a:rPr lang="en-US" dirty="0"/>
              <a:t> </a:t>
            </a:r>
            <a:r>
              <a:rPr lang="en-US" dirty="0">
                <a:latin typeface="dearJoe 5 CASUAL PRO" panose="02000000000000000000" pitchFamily="2" charset="0"/>
              </a:rPr>
              <a:t>BISH Microclimate</a:t>
            </a:r>
          </a:p>
        </p:txBody>
      </p:sp>
      <p:pic>
        <p:nvPicPr>
          <p:cNvPr id="5" name="Content Placeholder 4">
            <a:extLst>
              <a:ext uri="{FF2B5EF4-FFF2-40B4-BE49-F238E27FC236}">
                <a16:creationId xmlns:a16="http://schemas.microsoft.com/office/drawing/2014/main" id="{D428232C-5839-5241-8DB8-BFD7D1971EAC}"/>
              </a:ext>
            </a:extLst>
          </p:cNvPr>
          <p:cNvPicPr>
            <a:picLocks noGrp="1" noChangeAspect="1"/>
          </p:cNvPicPr>
          <p:nvPr>
            <p:ph idx="1"/>
          </p:nvPr>
        </p:nvPicPr>
        <p:blipFill>
          <a:blip r:embed="rId2"/>
          <a:stretch>
            <a:fillRect/>
          </a:stretch>
        </p:blipFill>
        <p:spPr>
          <a:xfrm>
            <a:off x="1770528" y="1878321"/>
            <a:ext cx="6230711" cy="3574592"/>
          </a:xfrm>
        </p:spPr>
      </p:pic>
      <p:pic>
        <p:nvPicPr>
          <p:cNvPr id="6" name="Picture 5">
            <a:extLst>
              <a:ext uri="{FF2B5EF4-FFF2-40B4-BE49-F238E27FC236}">
                <a16:creationId xmlns:a16="http://schemas.microsoft.com/office/drawing/2014/main" id="{E3278BEB-6873-1840-B024-D7C408DF5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52" y="17200"/>
            <a:ext cx="1544636" cy="1673488"/>
          </a:xfrm>
          <a:prstGeom prst="rect">
            <a:avLst/>
          </a:prstGeom>
        </p:spPr>
      </p:pic>
      <p:sp>
        <p:nvSpPr>
          <p:cNvPr id="7" name="Rectangle 6">
            <a:extLst>
              <a:ext uri="{FF2B5EF4-FFF2-40B4-BE49-F238E27FC236}">
                <a16:creationId xmlns:a16="http://schemas.microsoft.com/office/drawing/2014/main" id="{638A81D4-4FEF-C94B-9FB7-ECF5FE90F550}"/>
              </a:ext>
            </a:extLst>
          </p:cNvPr>
          <p:cNvSpPr/>
          <p:nvPr/>
        </p:nvSpPr>
        <p:spPr>
          <a:xfrm>
            <a:off x="9071840" y="177492"/>
            <a:ext cx="3491753" cy="1477328"/>
          </a:xfrm>
          <a:prstGeom prst="rect">
            <a:avLst/>
          </a:prstGeom>
        </p:spPr>
        <p:txBody>
          <a:bodyPr wrap="square">
            <a:spAutoFit/>
          </a:bodyPr>
          <a:lstStyle/>
          <a:p>
            <a:r>
              <a:rPr lang="en-US" b="0" i="0" u="none" strike="noStrike" dirty="0">
                <a:solidFill>
                  <a:srgbClr val="3E3E3E"/>
                </a:solidFill>
                <a:effectLst/>
                <a:latin typeface="Quattrocento Sans"/>
              </a:rPr>
              <a:t>Examine the </a:t>
            </a:r>
            <a:r>
              <a:rPr lang="en-US" b="1" i="0" u="none" strike="noStrike" dirty="0">
                <a:solidFill>
                  <a:srgbClr val="3E3E3E"/>
                </a:solidFill>
                <a:effectLst/>
                <a:latin typeface="Quattrocento Sans"/>
              </a:rPr>
              <a:t>context of your investigation </a:t>
            </a:r>
            <a:r>
              <a:rPr lang="en-US" b="0" i="0" u="none" strike="noStrike" dirty="0">
                <a:solidFill>
                  <a:srgbClr val="3E3E3E"/>
                </a:solidFill>
                <a:effectLst/>
                <a:latin typeface="Quattrocento Sans"/>
              </a:rPr>
              <a:t>- what factors will affect microclimate? Why would we expect to find microclimates in school?</a:t>
            </a:r>
          </a:p>
        </p:txBody>
      </p:sp>
      <p:cxnSp>
        <p:nvCxnSpPr>
          <p:cNvPr id="9" name="Straight Arrow Connector 8">
            <a:extLst>
              <a:ext uri="{FF2B5EF4-FFF2-40B4-BE49-F238E27FC236}">
                <a16:creationId xmlns:a16="http://schemas.microsoft.com/office/drawing/2014/main" id="{BBE0076F-36F9-F34C-895F-54C54C03D063}"/>
              </a:ext>
            </a:extLst>
          </p:cNvPr>
          <p:cNvCxnSpPr>
            <a:cxnSpLocks/>
          </p:cNvCxnSpPr>
          <p:nvPr/>
        </p:nvCxnSpPr>
        <p:spPr>
          <a:xfrm flipH="1">
            <a:off x="8685678" y="717698"/>
            <a:ext cx="501676" cy="19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6BC177-DC2A-344B-9EFD-FE8C4A3C73A4}"/>
              </a:ext>
            </a:extLst>
          </p:cNvPr>
          <p:cNvSpPr txBox="1"/>
          <p:nvPr/>
        </p:nvSpPr>
        <p:spPr>
          <a:xfrm>
            <a:off x="228599" y="1864650"/>
            <a:ext cx="1541929" cy="3970318"/>
          </a:xfrm>
          <a:prstGeom prst="rect">
            <a:avLst/>
          </a:prstGeom>
          <a:noFill/>
        </p:spPr>
        <p:txBody>
          <a:bodyPr wrap="square" rtlCol="0">
            <a:spAutoFit/>
          </a:bodyPr>
          <a:lstStyle/>
          <a:p>
            <a:r>
              <a:rPr lang="en-US" dirty="0"/>
              <a:t>Label our school building and grounds using the image above and the 'five causes' as a guideline. You will need a compass to work out the prevailing wind direction. </a:t>
            </a:r>
          </a:p>
        </p:txBody>
      </p:sp>
      <p:sp>
        <p:nvSpPr>
          <p:cNvPr id="13" name="TextBox 12">
            <a:extLst>
              <a:ext uri="{FF2B5EF4-FFF2-40B4-BE49-F238E27FC236}">
                <a16:creationId xmlns:a16="http://schemas.microsoft.com/office/drawing/2014/main" id="{4F586068-1CFE-2240-8AFA-7B112CBC5AE2}"/>
              </a:ext>
            </a:extLst>
          </p:cNvPr>
          <p:cNvSpPr txBox="1"/>
          <p:nvPr/>
        </p:nvSpPr>
        <p:spPr>
          <a:xfrm>
            <a:off x="8185017" y="1968560"/>
            <a:ext cx="3778384" cy="4524315"/>
          </a:xfrm>
          <a:prstGeom prst="rect">
            <a:avLst/>
          </a:prstGeom>
          <a:noFill/>
        </p:spPr>
        <p:txBody>
          <a:bodyPr wrap="square" rtlCol="0">
            <a:spAutoFit/>
          </a:bodyPr>
          <a:lstStyle/>
          <a:p>
            <a:r>
              <a:rPr lang="en-US" b="1" dirty="0"/>
              <a:t>Prevailing Wind Information - Katy</a:t>
            </a:r>
            <a:br>
              <a:rPr lang="en-US" dirty="0"/>
            </a:br>
            <a:r>
              <a:rPr lang="en-US" dirty="0"/>
              <a:t>In Katy, the main prevailing wind direction is from the south (Feb-Nov). From Dec-Jan is is typically from the north. Using a compass (or Google Earth), can you add:</a:t>
            </a:r>
            <a:br>
              <a:rPr lang="en-US" dirty="0"/>
            </a:br>
            <a:r>
              <a:rPr lang="en-US" dirty="0"/>
              <a:t>1. The north direction arrow</a:t>
            </a:r>
            <a:br>
              <a:rPr lang="en-US" dirty="0"/>
            </a:br>
            <a:r>
              <a:rPr lang="en-US" dirty="0"/>
              <a:t>2. Both the prevailing wind direction arrows</a:t>
            </a:r>
            <a:br>
              <a:rPr lang="en-US" dirty="0"/>
            </a:br>
            <a:r>
              <a:rPr lang="en-US" b="1" dirty="0"/>
              <a:t>Path of the sun.</a:t>
            </a:r>
            <a:r>
              <a:rPr lang="en-US" dirty="0"/>
              <a:t> </a:t>
            </a:r>
            <a:br>
              <a:rPr lang="en-US" dirty="0"/>
            </a:br>
            <a:r>
              <a:rPr lang="en-US" dirty="0"/>
              <a:t>The sun rises in the east and sets in the west.  From your own experiences, can you label the classrooms that are particularly hot in the morning and those that are hot in the afternoon?</a:t>
            </a:r>
          </a:p>
        </p:txBody>
      </p:sp>
    </p:spTree>
    <p:extLst>
      <p:ext uri="{BB962C8B-B14F-4D97-AF65-F5344CB8AC3E}">
        <p14:creationId xmlns:p14="http://schemas.microsoft.com/office/powerpoint/2010/main" val="32338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B048-C886-BD4F-8213-C8E7A9A68258}"/>
              </a:ext>
            </a:extLst>
          </p:cNvPr>
          <p:cNvSpPr>
            <a:spLocks noGrp="1"/>
          </p:cNvSpPr>
          <p:nvPr>
            <p:ph type="title"/>
          </p:nvPr>
        </p:nvSpPr>
        <p:spPr>
          <a:xfrm>
            <a:off x="4965430" y="629268"/>
            <a:ext cx="6586491" cy="1286160"/>
          </a:xfrm>
        </p:spPr>
        <p:txBody>
          <a:bodyPr anchor="b">
            <a:normAutofit/>
          </a:bodyPr>
          <a:lstStyle/>
          <a:p>
            <a:r>
              <a:rPr lang="en-US" dirty="0">
                <a:latin typeface="dearJoe 5 CASUAL PRO" panose="02000000000000000000" pitchFamily="2" charset="0"/>
              </a:rPr>
              <a:t>Your fieldwork research </a:t>
            </a:r>
          </a:p>
        </p:txBody>
      </p:sp>
      <p:pic>
        <p:nvPicPr>
          <p:cNvPr id="4" name="Picture 3">
            <a:extLst>
              <a:ext uri="{FF2B5EF4-FFF2-40B4-BE49-F238E27FC236}">
                <a16:creationId xmlns:a16="http://schemas.microsoft.com/office/drawing/2014/main" id="{9A64CD7B-76EB-FF43-9093-434E9861BAD1}"/>
              </a:ext>
            </a:extLst>
          </p:cNvPr>
          <p:cNvPicPr>
            <a:picLocks noChangeAspect="1"/>
          </p:cNvPicPr>
          <p:nvPr/>
        </p:nvPicPr>
        <p:blipFill rotWithShape="1">
          <a:blip r:embed="rId2">
            <a:extLst>
              <a:ext uri="{28A0092B-C50C-407E-A947-70E740481C1C}">
                <a14:useLocalDpi xmlns:a14="http://schemas.microsoft.com/office/drawing/2010/main" val="0"/>
              </a:ext>
            </a:extLst>
          </a:blip>
          <a:srcRect l="9151" r="740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8B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557D55-344D-F04C-99C7-6B11424AE1E4}"/>
              </a:ext>
            </a:extLst>
          </p:cNvPr>
          <p:cNvSpPr>
            <a:spLocks noGrp="1"/>
          </p:cNvSpPr>
          <p:nvPr>
            <p:ph idx="1"/>
          </p:nvPr>
        </p:nvSpPr>
        <p:spPr>
          <a:xfrm>
            <a:off x="4965431" y="2438400"/>
            <a:ext cx="6586489" cy="3785419"/>
          </a:xfrm>
        </p:spPr>
        <p:txBody>
          <a:bodyPr>
            <a:normAutofit/>
          </a:bodyPr>
          <a:lstStyle/>
          <a:p>
            <a:pPr marL="0" indent="0">
              <a:buNone/>
            </a:pPr>
            <a:r>
              <a:rPr lang="en-US" sz="1700" b="1" u="sng" dirty="0"/>
              <a:t>How you will find out information:</a:t>
            </a:r>
            <a:r>
              <a:rPr lang="en-US" sz="1700" dirty="0"/>
              <a:t>  By undertaking fieldwork around the school. The field work should include (success criteria):</a:t>
            </a:r>
          </a:p>
          <a:p>
            <a:pPr lvl="0"/>
            <a:r>
              <a:rPr lang="en-US" sz="1700" dirty="0"/>
              <a:t>A collection of weather data that might vary over a local area e.g. air temperature and wind speed and wind speed using anemometer.</a:t>
            </a:r>
          </a:p>
          <a:p>
            <a:pPr lvl="0"/>
            <a:r>
              <a:rPr lang="en-US" sz="1700" dirty="0"/>
              <a:t>A measurement of the aspect of the 4 different sites</a:t>
            </a:r>
          </a:p>
          <a:p>
            <a:pPr lvl="0"/>
            <a:r>
              <a:rPr lang="en-US" sz="1700" dirty="0"/>
              <a:t>A measurement of water temperature</a:t>
            </a:r>
          </a:p>
          <a:p>
            <a:pPr lvl="0"/>
            <a:r>
              <a:rPr lang="en-US" sz="1700" dirty="0"/>
              <a:t>Field sketches, photographs</a:t>
            </a:r>
          </a:p>
          <a:p>
            <a:pPr lvl="0"/>
            <a:r>
              <a:rPr lang="en-US" sz="1700" dirty="0"/>
              <a:t>Other possible techniques could include: questionnaires, EQS, interviews e.g. with the BISH architect (Mr. Schmidt) or Mr. Derry.</a:t>
            </a:r>
          </a:p>
          <a:p>
            <a:endParaRPr lang="en-US" sz="1700" dirty="0"/>
          </a:p>
        </p:txBody>
      </p:sp>
      <p:cxnSp>
        <p:nvCxnSpPr>
          <p:cNvPr id="7" name="Straight Arrow Connector 6">
            <a:extLst>
              <a:ext uri="{FF2B5EF4-FFF2-40B4-BE49-F238E27FC236}">
                <a16:creationId xmlns:a16="http://schemas.microsoft.com/office/drawing/2014/main" id="{909DC34E-A268-DB48-A8EE-BE96A35F13E6}"/>
              </a:ext>
            </a:extLst>
          </p:cNvPr>
          <p:cNvCxnSpPr>
            <a:cxnSpLocks/>
          </p:cNvCxnSpPr>
          <p:nvPr/>
        </p:nvCxnSpPr>
        <p:spPr>
          <a:xfrm flipH="1">
            <a:off x="3371850" y="2628900"/>
            <a:ext cx="1593580" cy="231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A799075-DBBC-A343-A140-8646A0B51CC5}"/>
              </a:ext>
            </a:extLst>
          </p:cNvPr>
          <p:cNvSpPr/>
          <p:nvPr/>
        </p:nvSpPr>
        <p:spPr>
          <a:xfrm>
            <a:off x="4965430" y="44676"/>
            <a:ext cx="6096000" cy="969496"/>
          </a:xfrm>
          <a:prstGeom prst="rect">
            <a:avLst/>
          </a:prstGeom>
          <a:solidFill>
            <a:srgbClr val="FFFF00"/>
          </a:solidFill>
        </p:spPr>
        <p:txBody>
          <a:bodyPr>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spTree>
    <p:extLst>
      <p:ext uri="{BB962C8B-B14F-4D97-AF65-F5344CB8AC3E}">
        <p14:creationId xmlns:p14="http://schemas.microsoft.com/office/powerpoint/2010/main" val="117011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4F07-C6DD-1242-B767-4BD3D16BDFA1}"/>
              </a:ext>
            </a:extLst>
          </p:cNvPr>
          <p:cNvSpPr>
            <a:spLocks noGrp="1"/>
          </p:cNvSpPr>
          <p:nvPr>
            <p:ph type="title"/>
          </p:nvPr>
        </p:nvSpPr>
        <p:spPr/>
        <p:txBody>
          <a:bodyPr/>
          <a:lstStyle/>
          <a:p>
            <a:r>
              <a:rPr lang="en-US" dirty="0">
                <a:latin typeface="dearJoe 5 CASUAL PRO" panose="02000000000000000000" pitchFamily="2" charset="0"/>
              </a:rPr>
              <a:t>Equipment </a:t>
            </a:r>
          </a:p>
        </p:txBody>
      </p:sp>
      <p:pic>
        <p:nvPicPr>
          <p:cNvPr id="7" name="Content Placeholder 6">
            <a:extLst>
              <a:ext uri="{FF2B5EF4-FFF2-40B4-BE49-F238E27FC236}">
                <a16:creationId xmlns:a16="http://schemas.microsoft.com/office/drawing/2014/main" id="{E4DBE57D-4B05-1040-92D0-DB270104C573}"/>
              </a:ext>
            </a:extLst>
          </p:cNvPr>
          <p:cNvPicPr>
            <a:picLocks noGrp="1" noChangeAspect="1"/>
          </p:cNvPicPr>
          <p:nvPr>
            <p:ph idx="1"/>
          </p:nvPr>
        </p:nvPicPr>
        <p:blipFill>
          <a:blip r:embed="rId2"/>
          <a:stretch>
            <a:fillRect/>
          </a:stretch>
        </p:blipFill>
        <p:spPr>
          <a:xfrm>
            <a:off x="305453" y="1178162"/>
            <a:ext cx="5351402" cy="2614612"/>
          </a:xfrm>
        </p:spPr>
      </p:pic>
      <p:pic>
        <p:nvPicPr>
          <p:cNvPr id="4" name="Content Placeholder 4">
            <a:extLst>
              <a:ext uri="{FF2B5EF4-FFF2-40B4-BE49-F238E27FC236}">
                <a16:creationId xmlns:a16="http://schemas.microsoft.com/office/drawing/2014/main" id="{482B772D-8015-A645-8FFA-5FA253042BC3}"/>
              </a:ext>
            </a:extLst>
          </p:cNvPr>
          <p:cNvPicPr>
            <a:picLocks noChangeAspect="1"/>
          </p:cNvPicPr>
          <p:nvPr/>
        </p:nvPicPr>
        <p:blipFill>
          <a:blip r:embed="rId3"/>
          <a:stretch>
            <a:fillRect/>
          </a:stretch>
        </p:blipFill>
        <p:spPr>
          <a:xfrm>
            <a:off x="6972005" y="252392"/>
            <a:ext cx="4595759" cy="3011530"/>
          </a:xfrm>
          <a:prstGeom prst="rect">
            <a:avLst/>
          </a:prstGeom>
        </p:spPr>
      </p:pic>
      <p:sp>
        <p:nvSpPr>
          <p:cNvPr id="5" name="TextBox 4">
            <a:extLst>
              <a:ext uri="{FF2B5EF4-FFF2-40B4-BE49-F238E27FC236}">
                <a16:creationId xmlns:a16="http://schemas.microsoft.com/office/drawing/2014/main" id="{C845ECE5-506E-B842-BD1C-3650DE6A1A96}"/>
              </a:ext>
            </a:extLst>
          </p:cNvPr>
          <p:cNvSpPr txBox="1"/>
          <p:nvPr/>
        </p:nvSpPr>
        <p:spPr>
          <a:xfrm>
            <a:off x="10573099" y="2302665"/>
            <a:ext cx="1217561" cy="923330"/>
          </a:xfrm>
          <a:prstGeom prst="rect">
            <a:avLst/>
          </a:prstGeom>
          <a:noFill/>
        </p:spPr>
        <p:txBody>
          <a:bodyPr wrap="square" rtlCol="0">
            <a:spAutoFit/>
          </a:bodyPr>
          <a:lstStyle/>
          <a:p>
            <a:r>
              <a:rPr lang="en-US" b="1" dirty="0"/>
              <a:t>Map- with 4 sites identified </a:t>
            </a:r>
          </a:p>
        </p:txBody>
      </p:sp>
      <p:sp>
        <p:nvSpPr>
          <p:cNvPr id="8" name="TextBox 7">
            <a:extLst>
              <a:ext uri="{FF2B5EF4-FFF2-40B4-BE49-F238E27FC236}">
                <a16:creationId xmlns:a16="http://schemas.microsoft.com/office/drawing/2014/main" id="{3D565AFB-706E-1944-A134-0F6C0660707F}"/>
              </a:ext>
            </a:extLst>
          </p:cNvPr>
          <p:cNvSpPr txBox="1"/>
          <p:nvPr/>
        </p:nvSpPr>
        <p:spPr>
          <a:xfrm>
            <a:off x="487997" y="3867147"/>
            <a:ext cx="5351402" cy="1477328"/>
          </a:xfrm>
          <a:prstGeom prst="rect">
            <a:avLst/>
          </a:prstGeom>
          <a:noFill/>
        </p:spPr>
        <p:txBody>
          <a:bodyPr wrap="square" rtlCol="0">
            <a:spAutoFit/>
          </a:bodyPr>
          <a:lstStyle/>
          <a:p>
            <a:r>
              <a:rPr lang="en-US" b="1" dirty="0"/>
              <a:t>Anemometer:</a:t>
            </a:r>
            <a:r>
              <a:rPr lang="en-US" dirty="0"/>
              <a:t> measures wind speed and wind chill in addition to temperature, barometric pressure, relative and absolute humidity, and dew point.</a:t>
            </a:r>
          </a:p>
          <a:p>
            <a:r>
              <a:rPr lang="en-US" b="1" dirty="0"/>
              <a:t>Download: </a:t>
            </a:r>
            <a:r>
              <a:rPr lang="en-US" dirty="0" err="1"/>
              <a:t>SPARKvue</a:t>
            </a:r>
            <a:r>
              <a:rPr lang="en-US" dirty="0"/>
              <a:t> app to </a:t>
            </a:r>
            <a:r>
              <a:rPr lang="en-US" dirty="0" err="1"/>
              <a:t>ipads</a:t>
            </a:r>
            <a:r>
              <a:rPr lang="en-US" dirty="0"/>
              <a:t> to view/ download the data </a:t>
            </a:r>
          </a:p>
        </p:txBody>
      </p:sp>
      <p:sp>
        <p:nvSpPr>
          <p:cNvPr id="13" name="TextBox 12">
            <a:extLst>
              <a:ext uri="{FF2B5EF4-FFF2-40B4-BE49-F238E27FC236}">
                <a16:creationId xmlns:a16="http://schemas.microsoft.com/office/drawing/2014/main" id="{AAEFEF61-F65A-9542-8711-0AF8A091334F}"/>
              </a:ext>
            </a:extLst>
          </p:cNvPr>
          <p:cNvSpPr txBox="1"/>
          <p:nvPr/>
        </p:nvSpPr>
        <p:spPr>
          <a:xfrm flipH="1">
            <a:off x="7461270" y="5685813"/>
            <a:ext cx="2410226" cy="646331"/>
          </a:xfrm>
          <a:prstGeom prst="rect">
            <a:avLst/>
          </a:prstGeom>
          <a:noFill/>
        </p:spPr>
        <p:txBody>
          <a:bodyPr wrap="square" rtlCol="0">
            <a:spAutoFit/>
          </a:bodyPr>
          <a:lstStyle/>
          <a:p>
            <a:r>
              <a:rPr lang="en-US" b="1" dirty="0"/>
              <a:t>Plastic cups filled with water</a:t>
            </a:r>
          </a:p>
        </p:txBody>
      </p:sp>
      <p:pic>
        <p:nvPicPr>
          <p:cNvPr id="15" name="Picture 14">
            <a:extLst>
              <a:ext uri="{FF2B5EF4-FFF2-40B4-BE49-F238E27FC236}">
                <a16:creationId xmlns:a16="http://schemas.microsoft.com/office/drawing/2014/main" id="{8B387DE2-798B-3F42-AF71-42E2556BE533}"/>
              </a:ext>
            </a:extLst>
          </p:cNvPr>
          <p:cNvPicPr>
            <a:picLocks noChangeAspect="1"/>
          </p:cNvPicPr>
          <p:nvPr/>
        </p:nvPicPr>
        <p:blipFill>
          <a:blip r:embed="rId4"/>
          <a:stretch>
            <a:fillRect/>
          </a:stretch>
        </p:blipFill>
        <p:spPr>
          <a:xfrm>
            <a:off x="2407930" y="5285081"/>
            <a:ext cx="1511536" cy="1447797"/>
          </a:xfrm>
          <a:prstGeom prst="rect">
            <a:avLst/>
          </a:prstGeom>
        </p:spPr>
      </p:pic>
      <p:pic>
        <p:nvPicPr>
          <p:cNvPr id="17" name="Picture 16">
            <a:extLst>
              <a:ext uri="{FF2B5EF4-FFF2-40B4-BE49-F238E27FC236}">
                <a16:creationId xmlns:a16="http://schemas.microsoft.com/office/drawing/2014/main" id="{9262DBAF-0074-0F4C-B15C-5EBC7DB1F12C}"/>
              </a:ext>
            </a:extLst>
          </p:cNvPr>
          <p:cNvPicPr>
            <a:picLocks noChangeAspect="1"/>
          </p:cNvPicPr>
          <p:nvPr/>
        </p:nvPicPr>
        <p:blipFill>
          <a:blip r:embed="rId5"/>
          <a:stretch>
            <a:fillRect/>
          </a:stretch>
        </p:blipFill>
        <p:spPr>
          <a:xfrm>
            <a:off x="6754394" y="3594079"/>
            <a:ext cx="3177367" cy="1968497"/>
          </a:xfrm>
          <a:prstGeom prst="rect">
            <a:avLst/>
          </a:prstGeom>
        </p:spPr>
      </p:pic>
    </p:spTree>
    <p:extLst>
      <p:ext uri="{BB962C8B-B14F-4D97-AF65-F5344CB8AC3E}">
        <p14:creationId xmlns:p14="http://schemas.microsoft.com/office/powerpoint/2010/main" val="57109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2F1B-A478-3843-9873-F71CB6D785B4}"/>
              </a:ext>
            </a:extLst>
          </p:cNvPr>
          <p:cNvSpPr>
            <a:spLocks noGrp="1"/>
          </p:cNvSpPr>
          <p:nvPr>
            <p:ph type="title"/>
          </p:nvPr>
        </p:nvSpPr>
        <p:spPr>
          <a:xfrm>
            <a:off x="557673" y="198073"/>
            <a:ext cx="4026923" cy="1325563"/>
          </a:xfrm>
        </p:spPr>
        <p:txBody>
          <a:bodyPr/>
          <a:lstStyle/>
          <a:p>
            <a:r>
              <a:rPr lang="en-GB" b="1" dirty="0">
                <a:latin typeface="dearJoe 5 CASUAL PRO" panose="02000000000000000000" pitchFamily="2" charset="0"/>
              </a:rPr>
              <a:t>Before you start your fieldwork</a:t>
            </a:r>
            <a:endParaRPr lang="en-US" dirty="0">
              <a:latin typeface="dearJoe 5 CASUAL PRO" panose="02000000000000000000" pitchFamily="2" charset="0"/>
            </a:endParaRPr>
          </a:p>
        </p:txBody>
      </p:sp>
      <p:pic>
        <p:nvPicPr>
          <p:cNvPr id="5" name="Content Placeholder 4">
            <a:extLst>
              <a:ext uri="{FF2B5EF4-FFF2-40B4-BE49-F238E27FC236}">
                <a16:creationId xmlns:a16="http://schemas.microsoft.com/office/drawing/2014/main" id="{A6E534C1-C026-0640-B166-4E83407CCF68}"/>
              </a:ext>
            </a:extLst>
          </p:cNvPr>
          <p:cNvPicPr>
            <a:picLocks noGrp="1" noChangeAspect="1"/>
          </p:cNvPicPr>
          <p:nvPr>
            <p:ph idx="1"/>
          </p:nvPr>
        </p:nvPicPr>
        <p:blipFill>
          <a:blip r:embed="rId2"/>
          <a:stretch>
            <a:fillRect/>
          </a:stretch>
        </p:blipFill>
        <p:spPr>
          <a:xfrm>
            <a:off x="5184671" y="1899443"/>
            <a:ext cx="5383317" cy="4351338"/>
          </a:xfrm>
        </p:spPr>
      </p:pic>
      <p:pic>
        <p:nvPicPr>
          <p:cNvPr id="8" name="Picture 7">
            <a:extLst>
              <a:ext uri="{FF2B5EF4-FFF2-40B4-BE49-F238E27FC236}">
                <a16:creationId xmlns:a16="http://schemas.microsoft.com/office/drawing/2014/main" id="{D88EC0D0-8255-4F40-9607-6B16F35F8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81" y="1776231"/>
            <a:ext cx="4026923" cy="4969238"/>
          </a:xfrm>
          <a:prstGeom prst="rect">
            <a:avLst/>
          </a:prstGeom>
        </p:spPr>
      </p:pic>
      <p:sp>
        <p:nvSpPr>
          <p:cNvPr id="11" name="Rectangle 10">
            <a:extLst>
              <a:ext uri="{FF2B5EF4-FFF2-40B4-BE49-F238E27FC236}">
                <a16:creationId xmlns:a16="http://schemas.microsoft.com/office/drawing/2014/main" id="{4A376BAB-5A80-FC4F-8721-656DC748CB60}"/>
              </a:ext>
            </a:extLst>
          </p:cNvPr>
          <p:cNvSpPr/>
          <p:nvPr/>
        </p:nvSpPr>
        <p:spPr>
          <a:xfrm>
            <a:off x="4991329" y="376107"/>
            <a:ext cx="6096000" cy="969496"/>
          </a:xfrm>
          <a:prstGeom prst="rect">
            <a:avLst/>
          </a:prstGeom>
          <a:solidFill>
            <a:srgbClr val="FFFF00"/>
          </a:solidFill>
        </p:spPr>
        <p:txBody>
          <a:bodyPr>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cxnSp>
        <p:nvCxnSpPr>
          <p:cNvPr id="13" name="Straight Arrow Connector 12">
            <a:extLst>
              <a:ext uri="{FF2B5EF4-FFF2-40B4-BE49-F238E27FC236}">
                <a16:creationId xmlns:a16="http://schemas.microsoft.com/office/drawing/2014/main" id="{9A099164-27F2-1A43-90E4-EF09B10F8B15}"/>
              </a:ext>
            </a:extLst>
          </p:cNvPr>
          <p:cNvCxnSpPr>
            <a:cxnSpLocks/>
          </p:cNvCxnSpPr>
          <p:nvPr/>
        </p:nvCxnSpPr>
        <p:spPr>
          <a:xfrm flipH="1">
            <a:off x="4014788" y="2466595"/>
            <a:ext cx="1360821" cy="1608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2FBDC0-BA4B-3A46-8C53-379DF88D433D}"/>
              </a:ext>
            </a:extLst>
          </p:cNvPr>
          <p:cNvCxnSpPr>
            <a:cxnSpLocks/>
          </p:cNvCxnSpPr>
          <p:nvPr/>
        </p:nvCxnSpPr>
        <p:spPr>
          <a:xfrm flipH="1">
            <a:off x="3707146" y="3512147"/>
            <a:ext cx="1668463" cy="214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18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D110ED-4292-8148-828A-C462C61528AC}"/>
              </a:ext>
            </a:extLst>
          </p:cNvPr>
          <p:cNvSpPr>
            <a:spLocks noGrp="1"/>
          </p:cNvSpPr>
          <p:nvPr>
            <p:ph type="title"/>
          </p:nvPr>
        </p:nvSpPr>
        <p:spPr>
          <a:xfrm>
            <a:off x="863029" y="1012004"/>
            <a:ext cx="3416158" cy="4795408"/>
          </a:xfrm>
        </p:spPr>
        <p:txBody>
          <a:bodyPr>
            <a:normAutofit/>
          </a:bodyPr>
          <a:lstStyle/>
          <a:p>
            <a:r>
              <a:rPr lang="en-GB" b="1">
                <a:solidFill>
                  <a:srgbClr val="FFFFFF"/>
                </a:solidFill>
                <a:latin typeface="dearJoe 5 CASUAL PRO" panose="02000000000000000000" pitchFamily="2" charset="0"/>
              </a:rPr>
              <a:t>Before you start your fieldwork: checklist</a:t>
            </a:r>
            <a:endParaRPr lang="en-US">
              <a:solidFill>
                <a:srgbClr val="FFFFFF"/>
              </a:solidFill>
              <a:latin typeface="dearJoe 5 CASUAL PRO" panose="02000000000000000000" pitchFamily="2" charset="0"/>
            </a:endParaRPr>
          </a:p>
        </p:txBody>
      </p:sp>
      <p:graphicFrame>
        <p:nvGraphicFramePr>
          <p:cNvPr id="6" name="Content Placeholder 2">
            <a:extLst>
              <a:ext uri="{FF2B5EF4-FFF2-40B4-BE49-F238E27FC236}">
                <a16:creationId xmlns:a16="http://schemas.microsoft.com/office/drawing/2014/main" id="{D8F9FD94-A692-46C3-ACEE-742520F7549F}"/>
              </a:ext>
            </a:extLst>
          </p:cNvPr>
          <p:cNvGraphicFramePr>
            <a:graphicFrameLocks noGrp="1"/>
          </p:cNvGraphicFramePr>
          <p:nvPr>
            <p:ph idx="1"/>
            <p:extLst>
              <p:ext uri="{D42A27DB-BD31-4B8C-83A1-F6EECF244321}">
                <p14:modId xmlns:p14="http://schemas.microsoft.com/office/powerpoint/2010/main" val="379195385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66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E08767-C372-E14F-A67D-8BA29C94B791}"/>
              </a:ext>
            </a:extLst>
          </p:cNvPr>
          <p:cNvPicPr>
            <a:picLocks noGrp="1" noChangeAspect="1"/>
          </p:cNvPicPr>
          <p:nvPr>
            <p:ph idx="1"/>
          </p:nvPr>
        </p:nvPicPr>
        <p:blipFill>
          <a:blip r:embed="rId2"/>
          <a:stretch>
            <a:fillRect/>
          </a:stretch>
        </p:blipFill>
        <p:spPr>
          <a:xfrm>
            <a:off x="1843277" y="643466"/>
            <a:ext cx="8505445" cy="5571067"/>
          </a:xfrm>
          <a:prstGeom prst="rect">
            <a:avLst/>
          </a:prstGeom>
        </p:spPr>
      </p:pic>
    </p:spTree>
    <p:extLst>
      <p:ext uri="{BB962C8B-B14F-4D97-AF65-F5344CB8AC3E}">
        <p14:creationId xmlns:p14="http://schemas.microsoft.com/office/powerpoint/2010/main" val="342712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0CC689-1BFD-6A49-AFA4-E6FE6C99473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Microclimate</a:t>
            </a:r>
          </a:p>
        </p:txBody>
      </p:sp>
      <p:sp>
        <p:nvSpPr>
          <p:cNvPr id="3" name="Content Placeholder 2">
            <a:extLst>
              <a:ext uri="{FF2B5EF4-FFF2-40B4-BE49-F238E27FC236}">
                <a16:creationId xmlns:a16="http://schemas.microsoft.com/office/drawing/2014/main" id="{33BC21F8-4E59-3341-8557-D1D63E5C23E8}"/>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The climate of a very small or restricted area, especially when this differs from the climate of the surrounding area.</a:t>
            </a:r>
          </a:p>
        </p:txBody>
      </p:sp>
    </p:spTree>
    <p:extLst>
      <p:ext uri="{BB962C8B-B14F-4D97-AF65-F5344CB8AC3E}">
        <p14:creationId xmlns:p14="http://schemas.microsoft.com/office/powerpoint/2010/main" val="26657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392383-AAA9-BD4B-A639-119A0A48E9CE}"/>
              </a:ext>
            </a:extLst>
          </p:cNvPr>
          <p:cNvPicPr/>
          <p:nvPr/>
        </p:nvPicPr>
        <p:blipFill rotWithShape="1">
          <a:blip r:embed="rId2">
            <a:alphaModFix/>
            <a:extLst>
              <a:ext uri="{28A0092B-C50C-407E-A947-70E740481C1C}">
                <a14:useLocalDpi xmlns:a14="http://schemas.microsoft.com/office/drawing/2010/main" val="0"/>
              </a:ext>
            </a:extLst>
          </a:blip>
          <a:srcRect l="19316" r="2987"/>
          <a:stretch/>
        </p:blipFill>
        <p:spPr bwMode="auto">
          <a:xfrm>
            <a:off x="5797543" y="10"/>
            <a:ext cx="6394152" cy="6857990"/>
          </a:xfrm>
          <a:prstGeom prst="rect">
            <a:avLst/>
          </a:prstGeom>
          <a:noFill/>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B2C29BF-E656-0C40-9B4C-DB9C7A2DC004}"/>
              </a:ext>
            </a:extLst>
          </p:cNvPr>
          <p:cNvSpPr>
            <a:spLocks noGrp="1"/>
          </p:cNvSpPr>
          <p:nvPr>
            <p:ph type="title"/>
          </p:nvPr>
        </p:nvSpPr>
        <p:spPr>
          <a:xfrm>
            <a:off x="804998" y="356839"/>
            <a:ext cx="4803636" cy="1753270"/>
          </a:xfrm>
        </p:spPr>
        <p:txBody>
          <a:bodyPr>
            <a:normAutofit fontScale="90000"/>
          </a:bodyPr>
          <a:lstStyle/>
          <a:p>
            <a:br>
              <a:rPr lang="en-US" sz="1400" b="1" u="sng" dirty="0">
                <a:solidFill>
                  <a:srgbClr val="000000"/>
                </a:solidFill>
              </a:rPr>
            </a:br>
            <a:r>
              <a:rPr lang="en-US" sz="1400" b="1" u="sng" dirty="0">
                <a:solidFill>
                  <a:srgbClr val="000000"/>
                </a:solidFill>
              </a:rPr>
              <a:t>Key enquiry question:</a:t>
            </a:r>
            <a:r>
              <a:rPr lang="en-US" sz="1400" b="1" dirty="0">
                <a:solidFill>
                  <a:srgbClr val="000000"/>
                </a:solidFill>
              </a:rPr>
              <a:t> </a:t>
            </a:r>
            <a:br>
              <a:rPr lang="en-US" sz="1400" b="1" dirty="0">
                <a:solidFill>
                  <a:srgbClr val="000000"/>
                </a:solidFill>
              </a:rPr>
            </a:br>
            <a:br>
              <a:rPr lang="en-US" sz="1400" dirty="0">
                <a:solidFill>
                  <a:srgbClr val="000000"/>
                </a:solidFill>
              </a:rPr>
            </a:br>
            <a:r>
              <a:rPr lang="en-US" sz="2800" b="1" dirty="0">
                <a:solidFill>
                  <a:srgbClr val="000000"/>
                </a:solidFill>
                <a:latin typeface="dearJoe 5 CASUAL PRO" panose="02000000000000000000" pitchFamily="2" charset="0"/>
              </a:rPr>
              <a:t>What is the best site for an outdoor swimming pool on the BISH campus?</a:t>
            </a:r>
            <a:br>
              <a:rPr lang="en-US" sz="1400" dirty="0">
                <a:solidFill>
                  <a:srgbClr val="000000"/>
                </a:solidFill>
              </a:rPr>
            </a:br>
            <a:endParaRPr lang="en-US" sz="1400" dirty="0">
              <a:solidFill>
                <a:srgbClr val="000000"/>
              </a:solidFill>
            </a:endParaRPr>
          </a:p>
        </p:txBody>
      </p:sp>
      <p:sp>
        <p:nvSpPr>
          <p:cNvPr id="3" name="Content Placeholder 2">
            <a:extLst>
              <a:ext uri="{FF2B5EF4-FFF2-40B4-BE49-F238E27FC236}">
                <a16:creationId xmlns:a16="http://schemas.microsoft.com/office/drawing/2014/main" id="{C4B9B2DA-7F31-BB48-96AF-935C76F9EB9C}"/>
              </a:ext>
            </a:extLst>
          </p:cNvPr>
          <p:cNvSpPr>
            <a:spLocks noGrp="1"/>
          </p:cNvSpPr>
          <p:nvPr>
            <p:ph idx="1"/>
          </p:nvPr>
        </p:nvSpPr>
        <p:spPr>
          <a:xfrm>
            <a:off x="804997" y="2272143"/>
            <a:ext cx="4706803" cy="3788830"/>
          </a:xfrm>
        </p:spPr>
        <p:txBody>
          <a:bodyPr anchor="ctr">
            <a:normAutofit/>
          </a:bodyPr>
          <a:lstStyle/>
          <a:p>
            <a:pPr marL="0" indent="0">
              <a:buNone/>
            </a:pPr>
            <a:r>
              <a:rPr lang="en-US" sz="2000" b="1" u="sng" dirty="0">
                <a:solidFill>
                  <a:srgbClr val="000000"/>
                </a:solidFill>
              </a:rPr>
              <a:t>Aim of this study</a:t>
            </a:r>
            <a:r>
              <a:rPr lang="en-US" sz="2000" dirty="0">
                <a:solidFill>
                  <a:srgbClr val="000000"/>
                </a:solidFill>
              </a:rPr>
              <a:t>: To plan and carry out a microclimate investigation to find a suitable site for the new BISH outdoor swimming pool. </a:t>
            </a:r>
          </a:p>
          <a:p>
            <a:pPr marL="0" indent="0">
              <a:buNone/>
            </a:pPr>
            <a:r>
              <a:rPr lang="en-US" sz="2000" b="1" u="sng" dirty="0">
                <a:solidFill>
                  <a:srgbClr val="000000"/>
                </a:solidFill>
              </a:rPr>
              <a:t>Why are we doing this?</a:t>
            </a:r>
            <a:r>
              <a:rPr lang="en-US" sz="2000" u="sng" dirty="0">
                <a:solidFill>
                  <a:srgbClr val="000000"/>
                </a:solidFill>
              </a:rPr>
              <a:t> </a:t>
            </a:r>
            <a:r>
              <a:rPr lang="en-US" sz="2000" dirty="0">
                <a:solidFill>
                  <a:srgbClr val="000000"/>
                </a:solidFill>
              </a:rPr>
              <a:t>To practice the skill of undertaking a fieldwork enquiry.</a:t>
            </a:r>
          </a:p>
          <a:p>
            <a:pPr marL="0" indent="0">
              <a:buNone/>
            </a:pPr>
            <a:r>
              <a:rPr lang="en-US" sz="2000" b="1" u="sng" dirty="0">
                <a:solidFill>
                  <a:srgbClr val="000000"/>
                </a:solidFill>
              </a:rPr>
              <a:t>How you will find out information:</a:t>
            </a:r>
            <a:r>
              <a:rPr lang="en-US" sz="2000" dirty="0">
                <a:solidFill>
                  <a:srgbClr val="000000"/>
                </a:solidFill>
              </a:rPr>
              <a:t>  </a:t>
            </a:r>
          </a:p>
          <a:p>
            <a:pPr marL="0" indent="0">
              <a:buNone/>
            </a:pPr>
            <a:r>
              <a:rPr lang="en-US" sz="2000" dirty="0">
                <a:solidFill>
                  <a:srgbClr val="000000"/>
                </a:solidFill>
              </a:rPr>
              <a:t>By finding out what microclimates are</a:t>
            </a:r>
          </a:p>
          <a:p>
            <a:pPr marL="0" indent="0">
              <a:buNone/>
            </a:pPr>
            <a:r>
              <a:rPr lang="en-US" sz="2000" dirty="0">
                <a:solidFill>
                  <a:srgbClr val="000000"/>
                </a:solidFill>
              </a:rPr>
              <a:t>By planning and undertaking fieldwork around the school</a:t>
            </a:r>
          </a:p>
        </p:txBody>
      </p:sp>
    </p:spTree>
    <p:extLst>
      <p:ext uri="{BB962C8B-B14F-4D97-AF65-F5344CB8AC3E}">
        <p14:creationId xmlns:p14="http://schemas.microsoft.com/office/powerpoint/2010/main" val="107233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F8069-AEBB-F942-B7B4-DB2B2DFC623E}"/>
              </a:ext>
            </a:extLst>
          </p:cNvPr>
          <p:cNvPicPr>
            <a:picLocks noChangeAspect="1"/>
          </p:cNvPicPr>
          <p:nvPr/>
        </p:nvPicPr>
        <p:blipFill rotWithShape="1">
          <a:blip r:embed="rId2"/>
          <a:srcRect t="881"/>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291090F-F3CE-464C-8E59-2A32C1CD555D}"/>
              </a:ext>
            </a:extLst>
          </p:cNvPr>
          <p:cNvSpPr>
            <a:spLocks noGrp="1"/>
          </p:cNvSpPr>
          <p:nvPr>
            <p:ph type="title"/>
          </p:nvPr>
        </p:nvSpPr>
        <p:spPr>
          <a:xfrm>
            <a:off x="709448" y="1913950"/>
            <a:ext cx="4204137" cy="1342754"/>
          </a:xfrm>
        </p:spPr>
        <p:txBody>
          <a:bodyPr>
            <a:normAutofit/>
          </a:bodyPr>
          <a:lstStyle/>
          <a:p>
            <a:pPr algn="ctr"/>
            <a:r>
              <a:rPr lang="en-US" sz="3600" b="1"/>
              <a:t>Situation 2019:</a:t>
            </a:r>
            <a:endParaRPr lang="en-US" sz="36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9E4493-B724-B845-BBDB-7254F97E84E9}"/>
              </a:ext>
            </a:extLst>
          </p:cNvPr>
          <p:cNvSpPr>
            <a:spLocks noGrp="1"/>
          </p:cNvSpPr>
          <p:nvPr>
            <p:ph idx="1"/>
          </p:nvPr>
        </p:nvSpPr>
        <p:spPr>
          <a:xfrm>
            <a:off x="525516" y="3417573"/>
            <a:ext cx="4593021" cy="2619839"/>
          </a:xfrm>
        </p:spPr>
        <p:txBody>
          <a:bodyPr anchor="ctr">
            <a:normAutofit/>
          </a:bodyPr>
          <a:lstStyle/>
          <a:p>
            <a:r>
              <a:rPr lang="en-US" sz="1700" dirty="0" err="1"/>
              <a:t>Mr</a:t>
            </a:r>
            <a:r>
              <a:rPr lang="en-US" sz="1700" dirty="0"/>
              <a:t> Derry has agreed to allow a 25 </a:t>
            </a:r>
            <a:r>
              <a:rPr lang="en-US" sz="1700" dirty="0" err="1"/>
              <a:t>metre</a:t>
            </a:r>
            <a:r>
              <a:rPr lang="en-US" sz="1700" dirty="0"/>
              <a:t> outdoor pool to be installed in the school grounds. This will allow students the chance to improve their swimming skills and provide a refreshing alternative to the indoor pool.</a:t>
            </a:r>
            <a:br>
              <a:rPr lang="en-US" sz="1700" dirty="0"/>
            </a:br>
            <a:br>
              <a:rPr lang="en-US" sz="1700" dirty="0"/>
            </a:br>
            <a:r>
              <a:rPr lang="en-US" sz="1700" dirty="0" err="1"/>
              <a:t>Mr</a:t>
            </a:r>
            <a:r>
              <a:rPr lang="en-US" sz="1700" dirty="0"/>
              <a:t> Derry would like to utilize the help of Year 8 to present his ideas for the location of the pool to the Board of Directors.  He has one chance to get this right and so your help is crucial.</a:t>
            </a:r>
          </a:p>
        </p:txBody>
      </p:sp>
    </p:spTree>
    <p:extLst>
      <p:ext uri="{BB962C8B-B14F-4D97-AF65-F5344CB8AC3E}">
        <p14:creationId xmlns:p14="http://schemas.microsoft.com/office/powerpoint/2010/main" val="287702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dearJoe 5 CASUAL PRO" panose="02000000000000000000" pitchFamily="2" charset="0"/>
              </a:rPr>
              <a:t>The route to enquiry </a:t>
            </a:r>
          </a:p>
        </p:txBody>
      </p:sp>
      <p:sp>
        <p:nvSpPr>
          <p:cNvPr id="7" name="Content Placeholder 6"/>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973" y="1690688"/>
            <a:ext cx="5548313" cy="41597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14" y="1516675"/>
            <a:ext cx="4026923" cy="4969238"/>
          </a:xfrm>
          <a:prstGeom prst="rect">
            <a:avLst/>
          </a:prstGeom>
        </p:spPr>
      </p:pic>
      <p:sp>
        <p:nvSpPr>
          <p:cNvPr id="2" name="Rectangle 1">
            <a:extLst>
              <a:ext uri="{FF2B5EF4-FFF2-40B4-BE49-F238E27FC236}">
                <a16:creationId xmlns:a16="http://schemas.microsoft.com/office/drawing/2014/main" id="{DAEC07CB-6482-FE41-8CB0-BDD2682E6DE4}"/>
              </a:ext>
            </a:extLst>
          </p:cNvPr>
          <p:cNvSpPr/>
          <p:nvPr/>
        </p:nvSpPr>
        <p:spPr>
          <a:xfrm>
            <a:off x="5677129" y="303913"/>
            <a:ext cx="6096000" cy="969496"/>
          </a:xfrm>
          <a:prstGeom prst="rect">
            <a:avLst/>
          </a:prstGeom>
          <a:solidFill>
            <a:srgbClr val="FFFF00"/>
          </a:solidFill>
        </p:spPr>
        <p:txBody>
          <a:bodyPr>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spTree>
    <p:extLst>
      <p:ext uri="{BB962C8B-B14F-4D97-AF65-F5344CB8AC3E}">
        <p14:creationId xmlns:p14="http://schemas.microsoft.com/office/powerpoint/2010/main" val="274609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6382-FF95-C04D-829C-A073DECACA1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75A5E6-86EF-9C48-9959-71CB29C6B9B5}"/>
              </a:ext>
            </a:extLst>
          </p:cNvPr>
          <p:cNvPicPr>
            <a:picLocks noGrp="1" noChangeAspect="1"/>
          </p:cNvPicPr>
          <p:nvPr>
            <p:ph idx="1"/>
          </p:nvPr>
        </p:nvPicPr>
        <p:blipFill>
          <a:blip r:embed="rId2"/>
          <a:stretch>
            <a:fillRect/>
          </a:stretch>
        </p:blipFill>
        <p:spPr>
          <a:xfrm>
            <a:off x="1343025" y="365125"/>
            <a:ext cx="9172575" cy="6310732"/>
          </a:xfrm>
        </p:spPr>
      </p:pic>
    </p:spTree>
    <p:extLst>
      <p:ext uri="{BB962C8B-B14F-4D97-AF65-F5344CB8AC3E}">
        <p14:creationId xmlns:p14="http://schemas.microsoft.com/office/powerpoint/2010/main" val="404284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3BE-805E-9443-BDC0-F7C7F3C73809}"/>
              </a:ext>
            </a:extLst>
          </p:cNvPr>
          <p:cNvSpPr>
            <a:spLocks noGrp="1"/>
          </p:cNvSpPr>
          <p:nvPr>
            <p:ph type="title"/>
          </p:nvPr>
        </p:nvSpPr>
        <p:spPr/>
        <p:txBody>
          <a:bodyPr/>
          <a:lstStyle/>
          <a:p>
            <a:r>
              <a:rPr lang="en-US" dirty="0">
                <a:latin typeface="dearJoe 5 CASUAL PRO" panose="02000000000000000000" pitchFamily="2" charset="0"/>
              </a:rPr>
              <a:t>What is a microclimate?</a:t>
            </a:r>
          </a:p>
        </p:txBody>
      </p:sp>
      <p:sp>
        <p:nvSpPr>
          <p:cNvPr id="3" name="Content Placeholder 2">
            <a:extLst>
              <a:ext uri="{FF2B5EF4-FFF2-40B4-BE49-F238E27FC236}">
                <a16:creationId xmlns:a16="http://schemas.microsoft.com/office/drawing/2014/main" id="{0D34822A-1E2A-0D41-9A97-50C4EDB04885}"/>
              </a:ext>
            </a:extLst>
          </p:cNvPr>
          <p:cNvSpPr>
            <a:spLocks noGrp="1"/>
          </p:cNvSpPr>
          <p:nvPr>
            <p:ph idx="1"/>
          </p:nvPr>
        </p:nvSpPr>
        <p:spPr>
          <a:xfrm>
            <a:off x="5174166" y="1825625"/>
            <a:ext cx="6179634" cy="4351338"/>
          </a:xfrm>
        </p:spPr>
        <p:txBody>
          <a:bodyPr/>
          <a:lstStyle/>
          <a:p>
            <a:pPr marL="0" indent="0">
              <a:buNone/>
            </a:pPr>
            <a:r>
              <a:rPr lang="en-US" b="1" u="sng" dirty="0"/>
              <a:t>Task: The theory/ background knowledge</a:t>
            </a:r>
          </a:p>
          <a:p>
            <a:r>
              <a:rPr lang="en-US" dirty="0"/>
              <a:t>What is a good definition of microclimates?</a:t>
            </a:r>
          </a:p>
          <a:p>
            <a:r>
              <a:rPr lang="en-US" dirty="0"/>
              <a:t>List factors that affect the local weather conditions. For each explain how it will affect it and why.</a:t>
            </a:r>
          </a:p>
          <a:p>
            <a:r>
              <a:rPr lang="en-US" dirty="0"/>
              <a:t>Why are microclimates important for human activity?</a:t>
            </a:r>
          </a:p>
          <a:p>
            <a:pPr marL="0" indent="0">
              <a:buNone/>
            </a:pPr>
            <a:endParaRPr lang="en-US" b="1" u="sng"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8FA27A4-B818-484A-AF57-D3DD3AD8C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80" y="1516675"/>
            <a:ext cx="4026923" cy="4969238"/>
          </a:xfrm>
          <a:prstGeom prst="rect">
            <a:avLst/>
          </a:prstGeom>
        </p:spPr>
      </p:pic>
      <p:cxnSp>
        <p:nvCxnSpPr>
          <p:cNvPr id="6" name="Straight Arrow Connector 5">
            <a:extLst>
              <a:ext uri="{FF2B5EF4-FFF2-40B4-BE49-F238E27FC236}">
                <a16:creationId xmlns:a16="http://schemas.microsoft.com/office/drawing/2014/main" id="{C5BC8A08-26EF-3147-BA53-21ACAA5DEBF6}"/>
              </a:ext>
            </a:extLst>
          </p:cNvPr>
          <p:cNvCxnSpPr/>
          <p:nvPr/>
        </p:nvCxnSpPr>
        <p:spPr>
          <a:xfrm flipH="1">
            <a:off x="2843561" y="2419815"/>
            <a:ext cx="23306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9DB80A2-F065-FB4B-A553-0C65C5123E9A}"/>
              </a:ext>
            </a:extLst>
          </p:cNvPr>
          <p:cNvCxnSpPr>
            <a:cxnSpLocks/>
          </p:cNvCxnSpPr>
          <p:nvPr/>
        </p:nvCxnSpPr>
        <p:spPr>
          <a:xfrm flipH="1">
            <a:off x="3828586" y="2554753"/>
            <a:ext cx="1345580" cy="125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D0E5861-C700-F94E-A59A-FA7A21775B9B}"/>
              </a:ext>
            </a:extLst>
          </p:cNvPr>
          <p:cNvSpPr/>
          <p:nvPr/>
        </p:nvSpPr>
        <p:spPr>
          <a:xfrm>
            <a:off x="6345042" y="196289"/>
            <a:ext cx="5668537" cy="969496"/>
          </a:xfrm>
          <a:prstGeom prst="rect">
            <a:avLst/>
          </a:prstGeom>
          <a:solidFill>
            <a:srgbClr val="FFFF00"/>
          </a:solidFill>
        </p:spPr>
        <p:txBody>
          <a:bodyPr wrap="square">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spTree>
    <p:extLst>
      <p:ext uri="{BB962C8B-B14F-4D97-AF65-F5344CB8AC3E}">
        <p14:creationId xmlns:p14="http://schemas.microsoft.com/office/powerpoint/2010/main" val="55831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C0B4-33F5-7E43-96D6-1DD21F1EE3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EDBAA6-86F5-664A-9ABC-32311912A96B}"/>
              </a:ext>
            </a:extLst>
          </p:cNvPr>
          <p:cNvPicPr>
            <a:picLocks noGrp="1" noChangeAspect="1"/>
          </p:cNvPicPr>
          <p:nvPr>
            <p:ph idx="1"/>
          </p:nvPr>
        </p:nvPicPr>
        <p:blipFill>
          <a:blip r:embed="rId2"/>
          <a:stretch>
            <a:fillRect/>
          </a:stretch>
        </p:blipFill>
        <p:spPr>
          <a:xfrm>
            <a:off x="529763" y="365125"/>
            <a:ext cx="5566237" cy="5750754"/>
          </a:xfrm>
        </p:spPr>
      </p:pic>
      <p:pic>
        <p:nvPicPr>
          <p:cNvPr id="7" name="Picture 6">
            <a:extLst>
              <a:ext uri="{FF2B5EF4-FFF2-40B4-BE49-F238E27FC236}">
                <a16:creationId xmlns:a16="http://schemas.microsoft.com/office/drawing/2014/main" id="{B700E909-BEBC-B14B-853F-E548A4F8E1EF}"/>
              </a:ext>
            </a:extLst>
          </p:cNvPr>
          <p:cNvPicPr>
            <a:picLocks noChangeAspect="1"/>
          </p:cNvPicPr>
          <p:nvPr/>
        </p:nvPicPr>
        <p:blipFill>
          <a:blip r:embed="rId3"/>
          <a:stretch>
            <a:fillRect/>
          </a:stretch>
        </p:blipFill>
        <p:spPr>
          <a:xfrm>
            <a:off x="6619589" y="140480"/>
            <a:ext cx="4442857" cy="6577039"/>
          </a:xfrm>
          <a:prstGeom prst="rect">
            <a:avLst/>
          </a:prstGeom>
        </p:spPr>
      </p:pic>
    </p:spTree>
    <p:extLst>
      <p:ext uri="{BB962C8B-B14F-4D97-AF65-F5344CB8AC3E}">
        <p14:creationId xmlns:p14="http://schemas.microsoft.com/office/powerpoint/2010/main" val="232621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6DB3-4039-9F4A-B745-0312F38082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11A14A-BE82-3440-B624-B6A4731C430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D3B5CB2-30FA-E944-A8D1-1A7830571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97" y="1347968"/>
            <a:ext cx="4026923" cy="4969238"/>
          </a:xfrm>
          <a:prstGeom prst="rect">
            <a:avLst/>
          </a:prstGeom>
        </p:spPr>
      </p:pic>
      <p:sp>
        <p:nvSpPr>
          <p:cNvPr id="5" name="Rectangle 4">
            <a:extLst>
              <a:ext uri="{FF2B5EF4-FFF2-40B4-BE49-F238E27FC236}">
                <a16:creationId xmlns:a16="http://schemas.microsoft.com/office/drawing/2014/main" id="{A1F57AA5-A1CD-AC40-97B8-5CF218B0AFB7}"/>
              </a:ext>
            </a:extLst>
          </p:cNvPr>
          <p:cNvSpPr/>
          <p:nvPr/>
        </p:nvSpPr>
        <p:spPr>
          <a:xfrm>
            <a:off x="5741893" y="1970457"/>
            <a:ext cx="4760259" cy="3416320"/>
          </a:xfrm>
          <a:prstGeom prst="rect">
            <a:avLst/>
          </a:prstGeom>
        </p:spPr>
        <p:txBody>
          <a:bodyPr wrap="square">
            <a:spAutoFit/>
          </a:bodyPr>
          <a:lstStyle/>
          <a:p>
            <a:r>
              <a:rPr lang="en-US" sz="3600" b="0" i="0" u="none" strike="noStrike" dirty="0">
                <a:solidFill>
                  <a:srgbClr val="3E3E3E"/>
                </a:solidFill>
                <a:effectLst/>
                <a:latin typeface="Quattrocento Sans"/>
              </a:rPr>
              <a:t>Examine the </a:t>
            </a:r>
            <a:r>
              <a:rPr lang="en-US" sz="3600" b="1" i="0" u="none" strike="noStrike" dirty="0">
                <a:solidFill>
                  <a:srgbClr val="3E3E3E"/>
                </a:solidFill>
                <a:effectLst/>
                <a:latin typeface="Quattrocento Sans"/>
              </a:rPr>
              <a:t>context of your investigation </a:t>
            </a:r>
            <a:r>
              <a:rPr lang="en-US" sz="3600" b="0" i="0" u="none" strike="noStrike" dirty="0">
                <a:solidFill>
                  <a:srgbClr val="3E3E3E"/>
                </a:solidFill>
                <a:effectLst/>
                <a:latin typeface="Quattrocento Sans"/>
              </a:rPr>
              <a:t>- what factors will affect microclimate? Why would we expect to find microclimates in school?</a:t>
            </a:r>
          </a:p>
        </p:txBody>
      </p:sp>
      <p:cxnSp>
        <p:nvCxnSpPr>
          <p:cNvPr id="6" name="Straight Arrow Connector 5">
            <a:extLst>
              <a:ext uri="{FF2B5EF4-FFF2-40B4-BE49-F238E27FC236}">
                <a16:creationId xmlns:a16="http://schemas.microsoft.com/office/drawing/2014/main" id="{060F772B-3DFE-0146-BC98-43039ABFD64A}"/>
              </a:ext>
            </a:extLst>
          </p:cNvPr>
          <p:cNvCxnSpPr>
            <a:cxnSpLocks/>
          </p:cNvCxnSpPr>
          <p:nvPr/>
        </p:nvCxnSpPr>
        <p:spPr>
          <a:xfrm flipH="1">
            <a:off x="3828586" y="3186953"/>
            <a:ext cx="1913307" cy="620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61CD47D-577E-964E-83DD-49AA82C0408D}"/>
              </a:ext>
            </a:extLst>
          </p:cNvPr>
          <p:cNvSpPr/>
          <p:nvPr/>
        </p:nvSpPr>
        <p:spPr>
          <a:xfrm>
            <a:off x="5685263" y="378472"/>
            <a:ext cx="5668537" cy="969496"/>
          </a:xfrm>
          <a:prstGeom prst="rect">
            <a:avLst/>
          </a:prstGeom>
          <a:solidFill>
            <a:srgbClr val="FFFF00"/>
          </a:solidFill>
        </p:spPr>
        <p:txBody>
          <a:bodyPr wrap="square">
            <a:spAutoFit/>
          </a:bodyPr>
          <a:lstStyle/>
          <a:p>
            <a:r>
              <a:rPr lang="en-US" sz="1050" b="1" u="sng" dirty="0">
                <a:solidFill>
                  <a:srgbClr val="000000"/>
                </a:solidFill>
              </a:rPr>
              <a:t>Key enquiry question:</a:t>
            </a:r>
            <a:r>
              <a:rPr lang="en-US" sz="1050" b="1" dirty="0">
                <a:solidFill>
                  <a:srgbClr val="000000"/>
                </a:solidFill>
              </a:rPr>
              <a:t> </a:t>
            </a:r>
            <a:br>
              <a:rPr lang="en-US" sz="1050" b="1" dirty="0">
                <a:solidFill>
                  <a:srgbClr val="000000"/>
                </a:solidFill>
              </a:rPr>
            </a:br>
            <a:br>
              <a:rPr lang="en-US" sz="1050" dirty="0">
                <a:solidFill>
                  <a:srgbClr val="000000"/>
                </a:solidFill>
              </a:rPr>
            </a:br>
            <a:r>
              <a:rPr lang="en-US" b="1" dirty="0">
                <a:solidFill>
                  <a:srgbClr val="000000"/>
                </a:solidFill>
                <a:latin typeface="dearJoe 5 CASUAL PRO" panose="02000000000000000000" pitchFamily="2" charset="0"/>
              </a:rPr>
              <a:t>What is the best site for an outdoor swimming pool on the BISH campus?</a:t>
            </a:r>
            <a:endParaRPr lang="en-US" dirty="0"/>
          </a:p>
        </p:txBody>
      </p:sp>
    </p:spTree>
    <p:extLst>
      <p:ext uri="{BB962C8B-B14F-4D97-AF65-F5344CB8AC3E}">
        <p14:creationId xmlns:p14="http://schemas.microsoft.com/office/powerpoint/2010/main" val="1181613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421</Words>
  <Application>Microsoft Macintosh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dearJoe 5 CASUAL PRO</vt:lpstr>
      <vt:lpstr>Quattrocento Sans</vt:lpstr>
      <vt:lpstr>Office Theme</vt:lpstr>
      <vt:lpstr>PowerPoint Presentation</vt:lpstr>
      <vt:lpstr>Microclimate</vt:lpstr>
      <vt:lpstr> Key enquiry question:   What is the best site for an outdoor swimming pool on the BISH campus? </vt:lpstr>
      <vt:lpstr>Situation 2019:</vt:lpstr>
      <vt:lpstr>The route to enquiry </vt:lpstr>
      <vt:lpstr>PowerPoint Presentation</vt:lpstr>
      <vt:lpstr>What is a microclimate?</vt:lpstr>
      <vt:lpstr>PowerPoint Presentation</vt:lpstr>
      <vt:lpstr>PowerPoint Presentation</vt:lpstr>
      <vt:lpstr>PowerPoint Presentation</vt:lpstr>
      <vt:lpstr> BISH Microclimate</vt:lpstr>
      <vt:lpstr>Your fieldwork research </vt:lpstr>
      <vt:lpstr>Equipment </vt:lpstr>
      <vt:lpstr>Before you start your fieldwork</vt:lpstr>
      <vt:lpstr>Before you start your fieldwork: checklist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4</cp:revision>
  <dcterms:created xsi:type="dcterms:W3CDTF">2019-04-02T23:32:38Z</dcterms:created>
  <dcterms:modified xsi:type="dcterms:W3CDTF">2019-04-03T00:01:19Z</dcterms:modified>
</cp:coreProperties>
</file>