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56" r:id="rId3"/>
    <p:sldId id="280" r:id="rId4"/>
    <p:sldId id="258" r:id="rId5"/>
    <p:sldId id="257" r:id="rId6"/>
    <p:sldId id="259" r:id="rId7"/>
    <p:sldId id="261" r:id="rId8"/>
    <p:sldId id="274" r:id="rId9"/>
    <p:sldId id="273" r:id="rId10"/>
    <p:sldId id="275" r:id="rId11"/>
    <p:sldId id="276" r:id="rId12"/>
    <p:sldId id="277" r:id="rId13"/>
    <p:sldId id="268" r:id="rId14"/>
    <p:sldId id="269" r:id="rId15"/>
    <p:sldId id="270" r:id="rId16"/>
    <p:sldId id="262" r:id="rId17"/>
    <p:sldId id="263" r:id="rId18"/>
    <p:sldId id="264" r:id="rId19"/>
    <p:sldId id="265" r:id="rId20"/>
    <p:sldId id="266" r:id="rId21"/>
    <p:sldId id="26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/>
    <p:restoredTop sz="94611"/>
  </p:normalViewPr>
  <p:slideViewPr>
    <p:cSldViewPr snapToGrid="0" snapToObjects="1">
      <p:cViewPr varScale="1">
        <p:scale>
          <a:sx n="110" d="100"/>
          <a:sy n="110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05D55-1CF4-D64D-8BAE-A91B47BE3F1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4995-4BCA-B747-9198-5FE13AAD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AA0EFFD-A8BB-8A40-83AC-D0CE1FE9F6C0}" type="slidenum">
              <a:rPr lang="en-GB" altLang="en-US" sz="1200">
                <a:solidFill>
                  <a:schemeClr val="tx1"/>
                </a:solidFill>
                <a:latin typeface="Times New Roman" charset="0"/>
              </a:rPr>
              <a:pPr>
                <a:spcBef>
                  <a:spcPct val="0"/>
                </a:spcBef>
              </a:pPr>
              <a:t>4</a:t>
            </a:fld>
            <a:endParaRPr lang="en-GB" alt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GB" altLang="en-US" b="1"/>
              <a:t>Teacher’s notes:</a:t>
            </a:r>
            <a:r>
              <a:rPr lang="en-GB" altLang="en-US"/>
              <a:t> Possible data to collect for each hypothesis could include:</a:t>
            </a:r>
          </a:p>
          <a:p>
            <a:pPr marL="228600" indent="-228600" eaLnBrk="1" hangingPunct="1"/>
            <a:r>
              <a:rPr lang="en-GB" altLang="en-US"/>
              <a:t>1. The river gets wider as you move downstream. Taking measurements of the width of a stream at various points from the source to the mouth.</a:t>
            </a:r>
          </a:p>
          <a:p>
            <a:pPr marL="228600" indent="-228600" eaLnBrk="1" hangingPunct="1"/>
            <a:r>
              <a:rPr lang="en-GB" altLang="en-US"/>
              <a:t>2. Most people visiting a site of special scientific interest travelled there by car. Asking a sample of visitors to the site how they arrived there. Groups could be positioned at major entry points to the site.</a:t>
            </a:r>
          </a:p>
          <a:p>
            <a:pPr marL="228600" indent="-228600" eaLnBrk="1" hangingPunct="1"/>
            <a:r>
              <a:rPr lang="en-GB" altLang="en-US"/>
              <a:t>3. Pedestrian numbers vary with the time of day. Counting the number of pedestrians passing a number of fixed points at three different times during a day.</a:t>
            </a:r>
          </a:p>
          <a:p>
            <a:pPr marL="228600" indent="-228600" eaLnBrk="1" hangingPunct="1"/>
            <a:endParaRPr lang="en-GB" altLang="en-US"/>
          </a:p>
          <a:p>
            <a:pPr marL="228600" indent="-228600" eaLnBrk="1" hangingPunct="1"/>
            <a:r>
              <a:rPr lang="en-GB" altLang="en-US" b="1"/>
              <a:t>Photo credit:</a:t>
            </a:r>
            <a:r>
              <a:rPr lang="en-GB" altLang="en-US"/>
              <a:t> ©2008 JupiterImages Corporation</a:t>
            </a:r>
          </a:p>
        </p:txBody>
      </p:sp>
    </p:spTree>
    <p:extLst>
      <p:ext uri="{BB962C8B-B14F-4D97-AF65-F5344CB8AC3E}">
        <p14:creationId xmlns:p14="http://schemas.microsoft.com/office/powerpoint/2010/main" val="17240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9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8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7070-B297-C74C-9C57-03035FF7552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FE10-A964-F147-A194-E02248689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5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98263" y="774860"/>
            <a:ext cx="9144000" cy="2387600"/>
          </a:xfrm>
        </p:spPr>
        <p:txBody>
          <a:bodyPr/>
          <a:lstStyle/>
          <a:p>
            <a:r>
              <a:rPr lang="en-US" dirty="0"/>
              <a:t>Planning data collection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96322" y="3162460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dearJoe 5 CASUAL PRO" panose="02000000000000000000" pitchFamily="2" charset="0"/>
              </a:rPr>
              <a:t>Has tourism had both positive and negative environmental impacts on Seawall Boulevard in Galveston, TX?</a:t>
            </a:r>
            <a:endParaRPr lang="en-US" sz="3600" dirty="0">
              <a:latin typeface="dearJoe 5 CASUAL PRO" panose="02000000000000000000" pitchFamily="2" charset="0"/>
            </a:endParaRPr>
          </a:p>
          <a:p>
            <a:endParaRPr lang="en-US" sz="3200" dirty="0">
              <a:latin typeface="dearJoe 5 CASUAL PRO" charset="0"/>
              <a:ea typeface="dearJoe 5 CASUAL PRO" charset="0"/>
              <a:cs typeface="dearJoe 5 CASUAL PR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15" y="4327037"/>
            <a:ext cx="1775129" cy="2302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8B28A-B6AE-7C4B-8BCA-DBAC03B5A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8471"/>
            <a:ext cx="3593152" cy="2759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09B441-376C-354E-9D15-6EC8E2CDE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156" y="157916"/>
            <a:ext cx="2269688" cy="2340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0C49F5-12F9-344F-94A9-D3D5FEEE9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05" y="0"/>
            <a:ext cx="3403034" cy="237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4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Land use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1"/>
            <a:ext cx="7086600" cy="368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43800" y="3048001"/>
            <a:ext cx="29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 key:</a:t>
            </a:r>
          </a:p>
          <a:p>
            <a:r>
              <a:rPr lang="en-US" dirty="0"/>
              <a:t>The key could be split into different types of  land-use e.g.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residential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parkland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parking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derelict land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High order goods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Low order goods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Restaurants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lesiure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promenade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1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398"/>
            <a:ext cx="5638800" cy="6890636"/>
          </a:xfrm>
        </p:spPr>
      </p:pic>
    </p:spTree>
    <p:extLst>
      <p:ext uri="{BB962C8B-B14F-4D97-AF65-F5344CB8AC3E}">
        <p14:creationId xmlns:p14="http://schemas.microsoft.com/office/powerpoint/2010/main" val="7448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5485"/>
            <a:ext cx="6477000" cy="6886261"/>
          </a:xfrm>
        </p:spPr>
      </p:pic>
    </p:spTree>
    <p:extLst>
      <p:ext uri="{BB962C8B-B14F-4D97-AF65-F5344CB8AC3E}">
        <p14:creationId xmlns:p14="http://schemas.microsoft.com/office/powerpoint/2010/main" val="208930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Writing a questionnaire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1981200" y="1690688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/>
              <a:t>yes or no answers</a:t>
            </a:r>
          </a:p>
          <a:p>
            <a:pPr eaLnBrk="1" hangingPunct="1"/>
            <a:r>
              <a:rPr lang="en-US" altLang="en-US" dirty="0"/>
              <a:t>Closed (categories)- possibly a few open questions</a:t>
            </a:r>
          </a:p>
          <a:p>
            <a:pPr eaLnBrk="1" hangingPunct="1"/>
            <a:r>
              <a:rPr lang="en-US" altLang="en-US" dirty="0"/>
              <a:t>not too many questions</a:t>
            </a:r>
          </a:p>
          <a:p>
            <a:pPr eaLnBrk="1" hangingPunct="1"/>
            <a:r>
              <a:rPr lang="en-US" altLang="en-US" dirty="0"/>
              <a:t>easy to read lay out</a:t>
            </a:r>
          </a:p>
          <a:p>
            <a:pPr eaLnBrk="1" hangingPunct="1"/>
            <a:r>
              <a:rPr lang="en-US" altLang="en-US" dirty="0"/>
              <a:t>Able to collect all answers on one sheet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		</a:t>
            </a:r>
            <a:r>
              <a:rPr lang="en-US" altLang="en-US" dirty="0">
                <a:solidFill>
                  <a:srgbClr val="FF0000"/>
                </a:solidFill>
              </a:rPr>
              <a:t>N</a:t>
            </a:r>
            <a:r>
              <a:rPr lang="en-US" altLang="en-US" b="1" dirty="0">
                <a:solidFill>
                  <a:srgbClr val="FF0000"/>
                </a:solidFill>
              </a:rPr>
              <a:t>eed information on: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Where people have travelled from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What type of good are they buying?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94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22532" name="Picture 5" descr="home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0"/>
            <a:ext cx="4778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8001000" y="1600201"/>
            <a:ext cx="2209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altLang="en-US" b="1"/>
              <a:t>Clear set out </a:t>
            </a:r>
          </a:p>
          <a:p>
            <a:endParaRPr lang="en-US" altLang="en-US" b="1"/>
          </a:p>
          <a:p>
            <a:r>
              <a:rPr lang="en-US" altLang="en-US" b="1"/>
              <a:t>Boxes to tick or cross</a:t>
            </a:r>
          </a:p>
          <a:p>
            <a:r>
              <a:rPr lang="en-US" altLang="en-US" b="1"/>
              <a:t>Headings in bold to make it clear</a:t>
            </a:r>
          </a:p>
          <a:p>
            <a:endParaRPr lang="en-US" altLang="en-US" b="1"/>
          </a:p>
          <a:p>
            <a:r>
              <a:rPr lang="en-US" altLang="en-US" b="1"/>
              <a:t>Large title</a:t>
            </a:r>
          </a:p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76338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5" name="Picture 5" descr="questionnai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1" y="0"/>
            <a:ext cx="54149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1752600" y="1600201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524000" y="520700"/>
            <a:ext cx="17907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altLang="en-US" b="1"/>
              <a:t>To much writing to fill in.</a:t>
            </a:r>
          </a:p>
          <a:p>
            <a:endParaRPr lang="en-US" altLang="en-US" b="1"/>
          </a:p>
          <a:p>
            <a:r>
              <a:rPr lang="en-US" altLang="en-US" b="1"/>
              <a:t>Will take too long and people won’t want to fill it in.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1778000" y="4305300"/>
            <a:ext cx="182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altLang="en-US" b="1"/>
              <a:t>Not obvious what questions are asking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8991600" y="1676401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To much information to read in the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5943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9096" y="261939"/>
            <a:ext cx="5778012" cy="638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93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5128" y="174749"/>
            <a:ext cx="4555149" cy="65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31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4974" y="104930"/>
            <a:ext cx="5124134" cy="675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92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6706" y="-1"/>
            <a:ext cx="5161817" cy="665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03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route to enquiry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23" y="2044674"/>
            <a:ext cx="5548313" cy="4159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9" y="1639940"/>
            <a:ext cx="4026923" cy="49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05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239" y="247650"/>
            <a:ext cx="5600786" cy="92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5967" y="1340093"/>
            <a:ext cx="2946157" cy="542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6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87365" y="987970"/>
          <a:ext cx="7200999" cy="5025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91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Goods: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Stop 1: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Stop 2: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Stop 3: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Stop 4: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Stop 5: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Stop 6: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Stop 7: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500ml bottle of water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$0.59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$2.15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$1.97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$1.49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$1.59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$1.69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$1.99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500ml bottle of Coke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$0.89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$2.17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$1.74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$1.69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$1.79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$1.69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$2.79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3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Packet of Crisps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$5.29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$1.50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$1.49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$1.49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$1.09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$1.49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$3.49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3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 pack of sandwiches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$4.39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$5.79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$2.69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$2.79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$4.99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3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Trident layers gum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$1.57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$1.49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$1.59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$1.59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75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Hershey’s milk chocolate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$1.69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$5.00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$2.17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$1.69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$2.79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$0.89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3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Bottle of suncream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$12.99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$11.49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$9.49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$12.99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54924" y="168166"/>
            <a:ext cx="315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Basket of goods survey</a:t>
            </a:r>
          </a:p>
        </p:txBody>
      </p:sp>
    </p:spTree>
    <p:extLst>
      <p:ext uri="{BB962C8B-B14F-4D97-AF65-F5344CB8AC3E}">
        <p14:creationId xmlns:p14="http://schemas.microsoft.com/office/powerpoint/2010/main" val="1902353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which data collection method you would like to collect on September 13th</a:t>
            </a:r>
          </a:p>
          <a:p>
            <a:r>
              <a:rPr lang="en-US" dirty="0"/>
              <a:t>Design an effective way of collecting this data</a:t>
            </a:r>
          </a:p>
        </p:txBody>
      </p:sp>
    </p:spTree>
    <p:extLst>
      <p:ext uri="{BB962C8B-B14F-4D97-AF65-F5344CB8AC3E}">
        <p14:creationId xmlns:p14="http://schemas.microsoft.com/office/powerpoint/2010/main" val="63950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en-US" dirty="0"/>
              <a:t>Location of study 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617" y="1371600"/>
            <a:ext cx="8496300" cy="33806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686800" y="2057400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967849" y="2506662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553200" y="3329781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811767" y="4623883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48800" y="2590800"/>
            <a:ext cx="685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1: Pleasure pier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4683" y="3087598"/>
            <a:ext cx="8303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2: conference Centre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3907010"/>
            <a:ext cx="685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3: 7 Mile Road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098" y="4992598"/>
            <a:ext cx="7629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4: Galveston state park</a:t>
            </a:r>
          </a:p>
        </p:txBody>
      </p:sp>
    </p:spTree>
    <p:extLst>
      <p:ext uri="{BB962C8B-B14F-4D97-AF65-F5344CB8AC3E}">
        <p14:creationId xmlns:p14="http://schemas.microsoft.com/office/powerpoint/2010/main" val="238588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-19871"/>
            <a:ext cx="7772400" cy="701731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GB" altLang="en-US"/>
              <a:t>Creating a hypothesis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181476" y="1901826"/>
            <a:ext cx="6334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b="1">
                <a:solidFill>
                  <a:srgbClr val="FF6600"/>
                </a:solidFill>
              </a:rPr>
              <a:t>Research</a:t>
            </a:r>
            <a:r>
              <a:rPr lang="en-GB" altLang="en-US">
                <a:solidFill>
                  <a:srgbClr val="010066"/>
                </a:solidFill>
              </a:rPr>
              <a:t> is the way geographers gather information to prove or disprove a hypothesis or a set of hypotheses.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181476" y="898526"/>
            <a:ext cx="5889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A </a:t>
            </a:r>
            <a:r>
              <a:rPr lang="en-GB" altLang="en-US" b="1">
                <a:solidFill>
                  <a:srgbClr val="FF6600"/>
                </a:solidFill>
              </a:rPr>
              <a:t>hypothesis </a:t>
            </a:r>
            <a:r>
              <a:rPr lang="en-GB" altLang="en-US"/>
              <a:t>is an idea which can be investigated and found to be true or false. </a:t>
            </a:r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1862139" y="3302000"/>
            <a:ext cx="8556625" cy="1917700"/>
          </a:xfrm>
          <a:prstGeom prst="rect">
            <a:avLst/>
          </a:prstGeom>
          <a:solidFill>
            <a:srgbClr val="FFF7D5"/>
          </a:solidFill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4437064" y="3341688"/>
            <a:ext cx="331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GB" altLang="en-US" b="1"/>
              <a:t>Example hypotheses:</a:t>
            </a: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2344739" y="3805239"/>
            <a:ext cx="7502525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GB" altLang="en-US"/>
              <a:t>A river gets wider as you move downstream.</a:t>
            </a:r>
          </a:p>
          <a:p>
            <a:pPr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GB" altLang="en-US"/>
              <a:t>The school building produces its own microclimate.</a:t>
            </a:r>
          </a:p>
          <a:p>
            <a:pPr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GB" altLang="en-US"/>
              <a:t>Land use in the town centre is mostly commercial.</a:t>
            </a:r>
          </a:p>
        </p:txBody>
      </p:sp>
      <p:sp>
        <p:nvSpPr>
          <p:cNvPr id="180240" name="AutoShape 16"/>
          <p:cNvSpPr>
            <a:spLocks noChangeArrowheads="1"/>
          </p:cNvSpPr>
          <p:nvPr/>
        </p:nvSpPr>
        <p:spPr bwMode="auto">
          <a:xfrm>
            <a:off x="2955925" y="5478464"/>
            <a:ext cx="6242050" cy="949325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2974976" y="5551489"/>
            <a:ext cx="6215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1"/>
              <a:t>What data could you collect to prove or disprove each hypothesis?</a:t>
            </a:r>
          </a:p>
        </p:txBody>
      </p:sp>
      <p:pic>
        <p:nvPicPr>
          <p:cNvPr id="180242" name="Picture 18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8" y="6097588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9" descr="hypoto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028700"/>
            <a:ext cx="2093913" cy="18923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20" descr="teachers_notes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115889"/>
            <a:ext cx="590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0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0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0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0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36" grpId="0" animBg="1"/>
      <p:bldP spid="180237" grpId="0"/>
      <p:bldP spid="180240" grpId="0" animBg="1"/>
      <p:bldP spid="1802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data- primary and secondary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Primary data </a:t>
            </a:r>
            <a:r>
              <a:rPr lang="en-US" dirty="0"/>
              <a:t>may be defined as: data collected that are original and collected for the first time, </a:t>
            </a:r>
            <a:r>
              <a:rPr lang="en-US" dirty="0" err="1"/>
              <a:t>eg</a:t>
            </a:r>
            <a:r>
              <a:rPr lang="en-US" dirty="0"/>
              <a:t> fieldwork data. </a:t>
            </a:r>
          </a:p>
          <a:p>
            <a:r>
              <a:rPr lang="en-US" dirty="0">
                <a:solidFill>
                  <a:srgbClr val="0070C0"/>
                </a:solidFill>
              </a:rPr>
              <a:t>Secondary data </a:t>
            </a:r>
            <a:r>
              <a:rPr lang="en-US" dirty="0"/>
              <a:t>may be defined as: data collected by using already available sources, </a:t>
            </a:r>
            <a:r>
              <a:rPr lang="en-US" dirty="0" err="1"/>
              <a:t>eg</a:t>
            </a:r>
            <a:r>
              <a:rPr lang="en-US" dirty="0"/>
              <a:t> published materials.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Discuss in a group….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ideas for primary data do you have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How would these be carried out?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How would this help us test our question? 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What equipment would be needed?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Are there any limitations to this method?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Is there any secondary data collection that could be done?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44" y="764499"/>
            <a:ext cx="3229409" cy="238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5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Mrs</a:t>
            </a:r>
            <a:r>
              <a:rPr lang="en-US" dirty="0"/>
              <a:t> Bennett’s ideas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Land use survey</a:t>
            </a:r>
          </a:p>
          <a:p>
            <a:r>
              <a:rPr lang="en-US" dirty="0"/>
              <a:t>Amenities survey</a:t>
            </a:r>
          </a:p>
          <a:p>
            <a:r>
              <a:rPr lang="en-US" dirty="0"/>
              <a:t>Photos</a:t>
            </a:r>
          </a:p>
          <a:p>
            <a:r>
              <a:rPr lang="en-US" dirty="0"/>
              <a:t>Questionnaire</a:t>
            </a:r>
          </a:p>
          <a:p>
            <a:r>
              <a:rPr lang="en-US" dirty="0"/>
              <a:t>Car park survey- where have cars come from</a:t>
            </a:r>
          </a:p>
          <a:p>
            <a:r>
              <a:rPr lang="en-US" dirty="0"/>
              <a:t>People count</a:t>
            </a:r>
          </a:p>
          <a:p>
            <a:r>
              <a:rPr lang="en-US" dirty="0"/>
              <a:t>Basket of goods</a:t>
            </a:r>
          </a:p>
          <a:p>
            <a:r>
              <a:rPr lang="en-US" dirty="0"/>
              <a:t>Shopping quality survey</a:t>
            </a:r>
          </a:p>
          <a:p>
            <a:r>
              <a:rPr lang="en-US" dirty="0"/>
              <a:t>Environmental quality survey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Secondary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Walk score</a:t>
            </a:r>
          </a:p>
          <a:p>
            <a:r>
              <a:rPr lang="en-US" dirty="0"/>
              <a:t>Accessibility  </a:t>
            </a:r>
          </a:p>
        </p:txBody>
      </p:sp>
    </p:spTree>
    <p:extLst>
      <p:ext uri="{BB962C8B-B14F-4D97-AF65-F5344CB8AC3E}">
        <p14:creationId xmlns:p14="http://schemas.microsoft.com/office/powerpoint/2010/main" val="64094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Primary data collection sample surveys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Annotated photos</a:t>
            </a:r>
            <a:br>
              <a:rPr lang="en-US" dirty="0"/>
            </a:br>
            <a:r>
              <a:rPr lang="en-US" sz="2700" dirty="0"/>
              <a:t>Fig 3.8 Annotated photo to show leisure and environmental quality in site 7, West Gray shopping centre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2514600"/>
            <a:ext cx="4415355" cy="2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10600" y="5029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Bike rack to improve accessibility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162800" y="46482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34400" y="1533435"/>
            <a:ext cx="266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Palm trees  and landscaping planted to try and improve environmental quality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48400" y="1752600"/>
            <a:ext cx="2209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7800" y="510540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amounts of free parking in front of shops for convenience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38800" y="4343400"/>
            <a:ext cx="152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77000" y="2133600"/>
            <a:ext cx="2057400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25908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leisure facilities such as shops, restaurants and cinema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76600" y="3505200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3657600"/>
            <a:ext cx="3352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58200" y="32766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order, exclusive shops for wealth residential population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848600" y="3352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67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713</Words>
  <Application>Microsoft Macintosh PowerPoint</Application>
  <PresentationFormat>Widescreen</PresentationFormat>
  <Paragraphs>155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dearJoe 5 CASUAL PRO</vt:lpstr>
      <vt:lpstr>Times New Roman</vt:lpstr>
      <vt:lpstr>Office Theme</vt:lpstr>
      <vt:lpstr>Planning data collection</vt:lpstr>
      <vt:lpstr>The route to enquiry </vt:lpstr>
      <vt:lpstr>Location of study sites</vt:lpstr>
      <vt:lpstr>Creating a hypothesis</vt:lpstr>
      <vt:lpstr>Types of data- primary and secondary </vt:lpstr>
      <vt:lpstr>Discuss in a group….</vt:lpstr>
      <vt:lpstr>Mrs Bennett’s ideas</vt:lpstr>
      <vt:lpstr>Primary data collection sample surveys</vt:lpstr>
      <vt:lpstr> Annotated photos Fig 3.8 Annotated photo to show leisure and environmental quality in site 7, West Gray shopping centre </vt:lpstr>
      <vt:lpstr>Land use mapping</vt:lpstr>
      <vt:lpstr>PowerPoint Presentation</vt:lpstr>
      <vt:lpstr>PowerPoint Presentation</vt:lpstr>
      <vt:lpstr>Writing a questionnaire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now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data collection</dc:title>
  <dc:creator>Anna Bennett</dc:creator>
  <cp:lastModifiedBy>Anna Bennett</cp:lastModifiedBy>
  <cp:revision>6</cp:revision>
  <dcterms:created xsi:type="dcterms:W3CDTF">2017-10-11T02:27:20Z</dcterms:created>
  <dcterms:modified xsi:type="dcterms:W3CDTF">2018-08-30T16:19:04Z</dcterms:modified>
</cp:coreProperties>
</file>