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5" r:id="rId3"/>
    <p:sldId id="267" r:id="rId4"/>
    <p:sldId id="268" r:id="rId5"/>
    <p:sldId id="274" r:id="rId6"/>
    <p:sldId id="257" r:id="rId7"/>
    <p:sldId id="269" r:id="rId8"/>
    <p:sldId id="258" r:id="rId9"/>
    <p:sldId id="275" r:id="rId10"/>
    <p:sldId id="276" r:id="rId11"/>
    <p:sldId id="262" r:id="rId12"/>
    <p:sldId id="273" r:id="rId13"/>
    <p:sldId id="270" r:id="rId14"/>
    <p:sldId id="301" r:id="rId15"/>
    <p:sldId id="272" r:id="rId16"/>
    <p:sldId id="302" r:id="rId17"/>
    <p:sldId id="294" r:id="rId18"/>
    <p:sldId id="303" r:id="rId19"/>
    <p:sldId id="304" r:id="rId20"/>
    <p:sldId id="306" r:id="rId21"/>
    <p:sldId id="307" r:id="rId22"/>
    <p:sldId id="30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31"/>
    <p:restoredTop sz="94654"/>
  </p:normalViewPr>
  <p:slideViewPr>
    <p:cSldViewPr snapToGrid="0" snapToObjects="1">
      <p:cViewPr varScale="1">
        <p:scale>
          <a:sx n="110" d="100"/>
          <a:sy n="110" d="100"/>
        </p:scale>
        <p:origin x="3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49645-7072-B44D-AEDF-A1C428398B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7E4F07-18D3-9F44-8804-23FA578756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C0133-EC37-EA46-9FD9-6D910E26337B}"/>
              </a:ext>
            </a:extLst>
          </p:cNvPr>
          <p:cNvSpPr>
            <a:spLocks noGrp="1"/>
          </p:cNvSpPr>
          <p:nvPr>
            <p:ph type="dt" sz="half" idx="10"/>
          </p:nvPr>
        </p:nvSpPr>
        <p:spPr/>
        <p:txBody>
          <a:bodyPr/>
          <a:lstStyle/>
          <a:p>
            <a:fld id="{62ACD999-768F-654F-BFF0-6790B8BFD3C1}" type="datetimeFigureOut">
              <a:rPr lang="en-US" smtClean="0"/>
              <a:t>9/12/18</a:t>
            </a:fld>
            <a:endParaRPr lang="en-US"/>
          </a:p>
        </p:txBody>
      </p:sp>
      <p:sp>
        <p:nvSpPr>
          <p:cNvPr id="5" name="Footer Placeholder 4">
            <a:extLst>
              <a:ext uri="{FF2B5EF4-FFF2-40B4-BE49-F238E27FC236}">
                <a16:creationId xmlns:a16="http://schemas.microsoft.com/office/drawing/2014/main" id="{41B4ECD4-CFF2-6F4D-883E-EC0200D19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00DC0E-C42F-E648-82E1-B1EF72E1300C}"/>
              </a:ext>
            </a:extLst>
          </p:cNvPr>
          <p:cNvSpPr>
            <a:spLocks noGrp="1"/>
          </p:cNvSpPr>
          <p:nvPr>
            <p:ph type="sldNum" sz="quarter" idx="12"/>
          </p:nvPr>
        </p:nvSpPr>
        <p:spPr/>
        <p:txBody>
          <a:bodyPr/>
          <a:lstStyle/>
          <a:p>
            <a:fld id="{1CECECFF-F8F3-F643-9054-555033D0AC6D}" type="slidenum">
              <a:rPr lang="en-US" smtClean="0"/>
              <a:t>‹#›</a:t>
            </a:fld>
            <a:endParaRPr lang="en-US"/>
          </a:p>
        </p:txBody>
      </p:sp>
    </p:spTree>
    <p:extLst>
      <p:ext uri="{BB962C8B-B14F-4D97-AF65-F5344CB8AC3E}">
        <p14:creationId xmlns:p14="http://schemas.microsoft.com/office/powerpoint/2010/main" val="1955511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C73F6-260A-1C4F-A46C-49F8F56A1F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2D9EAF-0D38-1848-AFE7-88027BC30F6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A74DCD-59F0-9044-97E8-A616AF63BEBC}"/>
              </a:ext>
            </a:extLst>
          </p:cNvPr>
          <p:cNvSpPr>
            <a:spLocks noGrp="1"/>
          </p:cNvSpPr>
          <p:nvPr>
            <p:ph type="dt" sz="half" idx="10"/>
          </p:nvPr>
        </p:nvSpPr>
        <p:spPr/>
        <p:txBody>
          <a:bodyPr/>
          <a:lstStyle/>
          <a:p>
            <a:fld id="{62ACD999-768F-654F-BFF0-6790B8BFD3C1}" type="datetimeFigureOut">
              <a:rPr lang="en-US" smtClean="0"/>
              <a:t>9/12/18</a:t>
            </a:fld>
            <a:endParaRPr lang="en-US"/>
          </a:p>
        </p:txBody>
      </p:sp>
      <p:sp>
        <p:nvSpPr>
          <p:cNvPr id="5" name="Footer Placeholder 4">
            <a:extLst>
              <a:ext uri="{FF2B5EF4-FFF2-40B4-BE49-F238E27FC236}">
                <a16:creationId xmlns:a16="http://schemas.microsoft.com/office/drawing/2014/main" id="{274194C6-2944-5244-8593-83FFC72C9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7F8E6-4B9E-F142-83FC-FD13A1E18642}"/>
              </a:ext>
            </a:extLst>
          </p:cNvPr>
          <p:cNvSpPr>
            <a:spLocks noGrp="1"/>
          </p:cNvSpPr>
          <p:nvPr>
            <p:ph type="sldNum" sz="quarter" idx="12"/>
          </p:nvPr>
        </p:nvSpPr>
        <p:spPr/>
        <p:txBody>
          <a:bodyPr/>
          <a:lstStyle/>
          <a:p>
            <a:fld id="{1CECECFF-F8F3-F643-9054-555033D0AC6D}" type="slidenum">
              <a:rPr lang="en-US" smtClean="0"/>
              <a:t>‹#›</a:t>
            </a:fld>
            <a:endParaRPr lang="en-US"/>
          </a:p>
        </p:txBody>
      </p:sp>
    </p:spTree>
    <p:extLst>
      <p:ext uri="{BB962C8B-B14F-4D97-AF65-F5344CB8AC3E}">
        <p14:creationId xmlns:p14="http://schemas.microsoft.com/office/powerpoint/2010/main" val="139672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BC86DB-AD26-C840-BB96-30EE5E5DA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4F0C25-6EEC-E443-B7CE-37A5DF6190B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05FEB-25E3-0243-8638-8CCA228A667D}"/>
              </a:ext>
            </a:extLst>
          </p:cNvPr>
          <p:cNvSpPr>
            <a:spLocks noGrp="1"/>
          </p:cNvSpPr>
          <p:nvPr>
            <p:ph type="dt" sz="half" idx="10"/>
          </p:nvPr>
        </p:nvSpPr>
        <p:spPr/>
        <p:txBody>
          <a:bodyPr/>
          <a:lstStyle/>
          <a:p>
            <a:fld id="{62ACD999-768F-654F-BFF0-6790B8BFD3C1}" type="datetimeFigureOut">
              <a:rPr lang="en-US" smtClean="0"/>
              <a:t>9/12/18</a:t>
            </a:fld>
            <a:endParaRPr lang="en-US"/>
          </a:p>
        </p:txBody>
      </p:sp>
      <p:sp>
        <p:nvSpPr>
          <p:cNvPr id="5" name="Footer Placeholder 4">
            <a:extLst>
              <a:ext uri="{FF2B5EF4-FFF2-40B4-BE49-F238E27FC236}">
                <a16:creationId xmlns:a16="http://schemas.microsoft.com/office/drawing/2014/main" id="{C42DCE62-67A9-7B46-AB81-E1A4D962E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EB633-AAE5-9D4B-AA4F-DD5F9490A68E}"/>
              </a:ext>
            </a:extLst>
          </p:cNvPr>
          <p:cNvSpPr>
            <a:spLocks noGrp="1"/>
          </p:cNvSpPr>
          <p:nvPr>
            <p:ph type="sldNum" sz="quarter" idx="12"/>
          </p:nvPr>
        </p:nvSpPr>
        <p:spPr/>
        <p:txBody>
          <a:bodyPr/>
          <a:lstStyle/>
          <a:p>
            <a:fld id="{1CECECFF-F8F3-F643-9054-555033D0AC6D}" type="slidenum">
              <a:rPr lang="en-US" smtClean="0"/>
              <a:t>‹#›</a:t>
            </a:fld>
            <a:endParaRPr lang="en-US"/>
          </a:p>
        </p:txBody>
      </p:sp>
    </p:spTree>
    <p:extLst>
      <p:ext uri="{BB962C8B-B14F-4D97-AF65-F5344CB8AC3E}">
        <p14:creationId xmlns:p14="http://schemas.microsoft.com/office/powerpoint/2010/main" val="216877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990CD-9598-8348-A2AD-424F52F17B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DBF38F-9859-1A4D-AB4D-5AE9F22AE4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AD07BA-2918-C248-A6CB-B1DE309F3C30}"/>
              </a:ext>
            </a:extLst>
          </p:cNvPr>
          <p:cNvSpPr>
            <a:spLocks noGrp="1"/>
          </p:cNvSpPr>
          <p:nvPr>
            <p:ph type="dt" sz="half" idx="10"/>
          </p:nvPr>
        </p:nvSpPr>
        <p:spPr/>
        <p:txBody>
          <a:bodyPr/>
          <a:lstStyle/>
          <a:p>
            <a:fld id="{62ACD999-768F-654F-BFF0-6790B8BFD3C1}" type="datetimeFigureOut">
              <a:rPr lang="en-US" smtClean="0"/>
              <a:t>9/12/18</a:t>
            </a:fld>
            <a:endParaRPr lang="en-US"/>
          </a:p>
        </p:txBody>
      </p:sp>
      <p:sp>
        <p:nvSpPr>
          <p:cNvPr id="5" name="Footer Placeholder 4">
            <a:extLst>
              <a:ext uri="{FF2B5EF4-FFF2-40B4-BE49-F238E27FC236}">
                <a16:creationId xmlns:a16="http://schemas.microsoft.com/office/drawing/2014/main" id="{A5A23785-6FD9-8145-9FA7-55F4099AC3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7F9DB9-AEA5-8343-954C-C6A7743EAB81}"/>
              </a:ext>
            </a:extLst>
          </p:cNvPr>
          <p:cNvSpPr>
            <a:spLocks noGrp="1"/>
          </p:cNvSpPr>
          <p:nvPr>
            <p:ph type="sldNum" sz="quarter" idx="12"/>
          </p:nvPr>
        </p:nvSpPr>
        <p:spPr/>
        <p:txBody>
          <a:bodyPr/>
          <a:lstStyle/>
          <a:p>
            <a:fld id="{1CECECFF-F8F3-F643-9054-555033D0AC6D}" type="slidenum">
              <a:rPr lang="en-US" smtClean="0"/>
              <a:t>‹#›</a:t>
            </a:fld>
            <a:endParaRPr lang="en-US"/>
          </a:p>
        </p:txBody>
      </p:sp>
    </p:spTree>
    <p:extLst>
      <p:ext uri="{BB962C8B-B14F-4D97-AF65-F5344CB8AC3E}">
        <p14:creationId xmlns:p14="http://schemas.microsoft.com/office/powerpoint/2010/main" val="336595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E8B92-18F4-864D-A867-706024E620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637D25-22F0-424C-82BE-74D5F0B1C4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BD8853-ED48-C144-820A-D7BDBDA06907}"/>
              </a:ext>
            </a:extLst>
          </p:cNvPr>
          <p:cNvSpPr>
            <a:spLocks noGrp="1"/>
          </p:cNvSpPr>
          <p:nvPr>
            <p:ph type="dt" sz="half" idx="10"/>
          </p:nvPr>
        </p:nvSpPr>
        <p:spPr/>
        <p:txBody>
          <a:bodyPr/>
          <a:lstStyle/>
          <a:p>
            <a:fld id="{62ACD999-768F-654F-BFF0-6790B8BFD3C1}" type="datetimeFigureOut">
              <a:rPr lang="en-US" smtClean="0"/>
              <a:t>9/12/18</a:t>
            </a:fld>
            <a:endParaRPr lang="en-US"/>
          </a:p>
        </p:txBody>
      </p:sp>
      <p:sp>
        <p:nvSpPr>
          <p:cNvPr id="5" name="Footer Placeholder 4">
            <a:extLst>
              <a:ext uri="{FF2B5EF4-FFF2-40B4-BE49-F238E27FC236}">
                <a16:creationId xmlns:a16="http://schemas.microsoft.com/office/drawing/2014/main" id="{746D960B-5552-4A49-AE4D-C64710172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DC4DBD-A77B-F244-AFEC-0DEEDA8B9783}"/>
              </a:ext>
            </a:extLst>
          </p:cNvPr>
          <p:cNvSpPr>
            <a:spLocks noGrp="1"/>
          </p:cNvSpPr>
          <p:nvPr>
            <p:ph type="sldNum" sz="quarter" idx="12"/>
          </p:nvPr>
        </p:nvSpPr>
        <p:spPr/>
        <p:txBody>
          <a:bodyPr/>
          <a:lstStyle/>
          <a:p>
            <a:fld id="{1CECECFF-F8F3-F643-9054-555033D0AC6D}" type="slidenum">
              <a:rPr lang="en-US" smtClean="0"/>
              <a:t>‹#›</a:t>
            </a:fld>
            <a:endParaRPr lang="en-US"/>
          </a:p>
        </p:txBody>
      </p:sp>
    </p:spTree>
    <p:extLst>
      <p:ext uri="{BB962C8B-B14F-4D97-AF65-F5344CB8AC3E}">
        <p14:creationId xmlns:p14="http://schemas.microsoft.com/office/powerpoint/2010/main" val="2811229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03EC6-9C41-D84F-A0CE-A7D2504E0E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B6724E-2ED7-784F-9704-11B6490EF70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6894C6-317A-7C46-93F7-4198F5E166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8ACEDE-C3DA-2045-82B1-7D684598F446}"/>
              </a:ext>
            </a:extLst>
          </p:cNvPr>
          <p:cNvSpPr>
            <a:spLocks noGrp="1"/>
          </p:cNvSpPr>
          <p:nvPr>
            <p:ph type="dt" sz="half" idx="10"/>
          </p:nvPr>
        </p:nvSpPr>
        <p:spPr/>
        <p:txBody>
          <a:bodyPr/>
          <a:lstStyle/>
          <a:p>
            <a:fld id="{62ACD999-768F-654F-BFF0-6790B8BFD3C1}" type="datetimeFigureOut">
              <a:rPr lang="en-US" smtClean="0"/>
              <a:t>9/12/18</a:t>
            </a:fld>
            <a:endParaRPr lang="en-US"/>
          </a:p>
        </p:txBody>
      </p:sp>
      <p:sp>
        <p:nvSpPr>
          <p:cNvPr id="6" name="Footer Placeholder 5">
            <a:extLst>
              <a:ext uri="{FF2B5EF4-FFF2-40B4-BE49-F238E27FC236}">
                <a16:creationId xmlns:a16="http://schemas.microsoft.com/office/drawing/2014/main" id="{BBA00A4E-2B7A-C044-855A-F6CB523AB1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3A9BB7-9CB2-E640-B529-9E14DED129A8}"/>
              </a:ext>
            </a:extLst>
          </p:cNvPr>
          <p:cNvSpPr>
            <a:spLocks noGrp="1"/>
          </p:cNvSpPr>
          <p:nvPr>
            <p:ph type="sldNum" sz="quarter" idx="12"/>
          </p:nvPr>
        </p:nvSpPr>
        <p:spPr/>
        <p:txBody>
          <a:bodyPr/>
          <a:lstStyle/>
          <a:p>
            <a:fld id="{1CECECFF-F8F3-F643-9054-555033D0AC6D}" type="slidenum">
              <a:rPr lang="en-US" smtClean="0"/>
              <a:t>‹#›</a:t>
            </a:fld>
            <a:endParaRPr lang="en-US"/>
          </a:p>
        </p:txBody>
      </p:sp>
    </p:spTree>
    <p:extLst>
      <p:ext uri="{BB962C8B-B14F-4D97-AF65-F5344CB8AC3E}">
        <p14:creationId xmlns:p14="http://schemas.microsoft.com/office/powerpoint/2010/main" val="109300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3486A-23BB-9042-A3F3-C4F65617C3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BE5735-6BD7-FB48-8AC9-47EA33655A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D9376C-C97C-CE4A-A6CF-B55CA49EB2E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BCE898-07E7-4E4D-9B74-EF2432123A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E9E910-BEFF-CB45-BE74-1033DE7791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7A3786-4AAE-1F4A-8193-7FD7E68AF15B}"/>
              </a:ext>
            </a:extLst>
          </p:cNvPr>
          <p:cNvSpPr>
            <a:spLocks noGrp="1"/>
          </p:cNvSpPr>
          <p:nvPr>
            <p:ph type="dt" sz="half" idx="10"/>
          </p:nvPr>
        </p:nvSpPr>
        <p:spPr/>
        <p:txBody>
          <a:bodyPr/>
          <a:lstStyle/>
          <a:p>
            <a:fld id="{62ACD999-768F-654F-BFF0-6790B8BFD3C1}" type="datetimeFigureOut">
              <a:rPr lang="en-US" smtClean="0"/>
              <a:t>9/12/18</a:t>
            </a:fld>
            <a:endParaRPr lang="en-US"/>
          </a:p>
        </p:txBody>
      </p:sp>
      <p:sp>
        <p:nvSpPr>
          <p:cNvPr id="8" name="Footer Placeholder 7">
            <a:extLst>
              <a:ext uri="{FF2B5EF4-FFF2-40B4-BE49-F238E27FC236}">
                <a16:creationId xmlns:a16="http://schemas.microsoft.com/office/drawing/2014/main" id="{ED35DF85-0C92-F34B-8456-DF1CE036F7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AE170B-02E6-E147-8B20-D6DC9B76C1A7}"/>
              </a:ext>
            </a:extLst>
          </p:cNvPr>
          <p:cNvSpPr>
            <a:spLocks noGrp="1"/>
          </p:cNvSpPr>
          <p:nvPr>
            <p:ph type="sldNum" sz="quarter" idx="12"/>
          </p:nvPr>
        </p:nvSpPr>
        <p:spPr/>
        <p:txBody>
          <a:bodyPr/>
          <a:lstStyle/>
          <a:p>
            <a:fld id="{1CECECFF-F8F3-F643-9054-555033D0AC6D}" type="slidenum">
              <a:rPr lang="en-US" smtClean="0"/>
              <a:t>‹#›</a:t>
            </a:fld>
            <a:endParaRPr lang="en-US"/>
          </a:p>
        </p:txBody>
      </p:sp>
    </p:spTree>
    <p:extLst>
      <p:ext uri="{BB962C8B-B14F-4D97-AF65-F5344CB8AC3E}">
        <p14:creationId xmlns:p14="http://schemas.microsoft.com/office/powerpoint/2010/main" val="3012865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497F3-1075-254B-9D6F-8E8C457708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693DA7-1419-5643-8CA7-F462BF939B25}"/>
              </a:ext>
            </a:extLst>
          </p:cNvPr>
          <p:cNvSpPr>
            <a:spLocks noGrp="1"/>
          </p:cNvSpPr>
          <p:nvPr>
            <p:ph type="dt" sz="half" idx="10"/>
          </p:nvPr>
        </p:nvSpPr>
        <p:spPr/>
        <p:txBody>
          <a:bodyPr/>
          <a:lstStyle/>
          <a:p>
            <a:fld id="{62ACD999-768F-654F-BFF0-6790B8BFD3C1}" type="datetimeFigureOut">
              <a:rPr lang="en-US" smtClean="0"/>
              <a:t>9/12/18</a:t>
            </a:fld>
            <a:endParaRPr lang="en-US"/>
          </a:p>
        </p:txBody>
      </p:sp>
      <p:sp>
        <p:nvSpPr>
          <p:cNvPr id="4" name="Footer Placeholder 3">
            <a:extLst>
              <a:ext uri="{FF2B5EF4-FFF2-40B4-BE49-F238E27FC236}">
                <a16:creationId xmlns:a16="http://schemas.microsoft.com/office/drawing/2014/main" id="{433FAE3A-B4D3-7C4E-8135-4AFB670E8E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3852F0-C99F-D04B-BBC4-3E7996E878AE}"/>
              </a:ext>
            </a:extLst>
          </p:cNvPr>
          <p:cNvSpPr>
            <a:spLocks noGrp="1"/>
          </p:cNvSpPr>
          <p:nvPr>
            <p:ph type="sldNum" sz="quarter" idx="12"/>
          </p:nvPr>
        </p:nvSpPr>
        <p:spPr/>
        <p:txBody>
          <a:bodyPr/>
          <a:lstStyle/>
          <a:p>
            <a:fld id="{1CECECFF-F8F3-F643-9054-555033D0AC6D}" type="slidenum">
              <a:rPr lang="en-US" smtClean="0"/>
              <a:t>‹#›</a:t>
            </a:fld>
            <a:endParaRPr lang="en-US"/>
          </a:p>
        </p:txBody>
      </p:sp>
    </p:spTree>
    <p:extLst>
      <p:ext uri="{BB962C8B-B14F-4D97-AF65-F5344CB8AC3E}">
        <p14:creationId xmlns:p14="http://schemas.microsoft.com/office/powerpoint/2010/main" val="425746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53E191-69F2-624E-93D1-18A561A42796}"/>
              </a:ext>
            </a:extLst>
          </p:cNvPr>
          <p:cNvSpPr>
            <a:spLocks noGrp="1"/>
          </p:cNvSpPr>
          <p:nvPr>
            <p:ph type="dt" sz="half" idx="10"/>
          </p:nvPr>
        </p:nvSpPr>
        <p:spPr/>
        <p:txBody>
          <a:bodyPr/>
          <a:lstStyle/>
          <a:p>
            <a:fld id="{62ACD999-768F-654F-BFF0-6790B8BFD3C1}" type="datetimeFigureOut">
              <a:rPr lang="en-US" smtClean="0"/>
              <a:t>9/12/18</a:t>
            </a:fld>
            <a:endParaRPr lang="en-US"/>
          </a:p>
        </p:txBody>
      </p:sp>
      <p:sp>
        <p:nvSpPr>
          <p:cNvPr id="3" name="Footer Placeholder 2">
            <a:extLst>
              <a:ext uri="{FF2B5EF4-FFF2-40B4-BE49-F238E27FC236}">
                <a16:creationId xmlns:a16="http://schemas.microsoft.com/office/drawing/2014/main" id="{65DDA682-7118-CF4B-8D1D-3B107D7BF8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F04434-63F9-F348-84DE-FE0646883B08}"/>
              </a:ext>
            </a:extLst>
          </p:cNvPr>
          <p:cNvSpPr>
            <a:spLocks noGrp="1"/>
          </p:cNvSpPr>
          <p:nvPr>
            <p:ph type="sldNum" sz="quarter" idx="12"/>
          </p:nvPr>
        </p:nvSpPr>
        <p:spPr/>
        <p:txBody>
          <a:bodyPr/>
          <a:lstStyle/>
          <a:p>
            <a:fld id="{1CECECFF-F8F3-F643-9054-555033D0AC6D}" type="slidenum">
              <a:rPr lang="en-US" smtClean="0"/>
              <a:t>‹#›</a:t>
            </a:fld>
            <a:endParaRPr lang="en-US"/>
          </a:p>
        </p:txBody>
      </p:sp>
    </p:spTree>
    <p:extLst>
      <p:ext uri="{BB962C8B-B14F-4D97-AF65-F5344CB8AC3E}">
        <p14:creationId xmlns:p14="http://schemas.microsoft.com/office/powerpoint/2010/main" val="211450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3CC4-140B-BD4A-95D9-D728234DCE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26F63-CA38-3242-9795-ACEEA7EBAA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230C7-3B95-A942-9BC6-F58758882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8BB235-5B71-DC49-853A-B2624A7C8006}"/>
              </a:ext>
            </a:extLst>
          </p:cNvPr>
          <p:cNvSpPr>
            <a:spLocks noGrp="1"/>
          </p:cNvSpPr>
          <p:nvPr>
            <p:ph type="dt" sz="half" idx="10"/>
          </p:nvPr>
        </p:nvSpPr>
        <p:spPr/>
        <p:txBody>
          <a:bodyPr/>
          <a:lstStyle/>
          <a:p>
            <a:fld id="{62ACD999-768F-654F-BFF0-6790B8BFD3C1}" type="datetimeFigureOut">
              <a:rPr lang="en-US" smtClean="0"/>
              <a:t>9/12/18</a:t>
            </a:fld>
            <a:endParaRPr lang="en-US"/>
          </a:p>
        </p:txBody>
      </p:sp>
      <p:sp>
        <p:nvSpPr>
          <p:cNvPr id="6" name="Footer Placeholder 5">
            <a:extLst>
              <a:ext uri="{FF2B5EF4-FFF2-40B4-BE49-F238E27FC236}">
                <a16:creationId xmlns:a16="http://schemas.microsoft.com/office/drawing/2014/main" id="{A4CE542A-A1E2-E047-B261-2E82BDCF2D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FF8305-7BBF-6F49-A97B-8FBDDD8B659F}"/>
              </a:ext>
            </a:extLst>
          </p:cNvPr>
          <p:cNvSpPr>
            <a:spLocks noGrp="1"/>
          </p:cNvSpPr>
          <p:nvPr>
            <p:ph type="sldNum" sz="quarter" idx="12"/>
          </p:nvPr>
        </p:nvSpPr>
        <p:spPr/>
        <p:txBody>
          <a:bodyPr/>
          <a:lstStyle/>
          <a:p>
            <a:fld id="{1CECECFF-F8F3-F643-9054-555033D0AC6D}" type="slidenum">
              <a:rPr lang="en-US" smtClean="0"/>
              <a:t>‹#›</a:t>
            </a:fld>
            <a:endParaRPr lang="en-US"/>
          </a:p>
        </p:txBody>
      </p:sp>
    </p:spTree>
    <p:extLst>
      <p:ext uri="{BB962C8B-B14F-4D97-AF65-F5344CB8AC3E}">
        <p14:creationId xmlns:p14="http://schemas.microsoft.com/office/powerpoint/2010/main" val="3940278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62D75-6263-844B-8A76-F0E7C4A288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E60DEE-64A1-D34A-8556-DC53AE2F66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9A1821-418D-2A49-AEB1-C0A344B2C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3DAE50-A82C-3D46-851D-F380CF0E86DC}"/>
              </a:ext>
            </a:extLst>
          </p:cNvPr>
          <p:cNvSpPr>
            <a:spLocks noGrp="1"/>
          </p:cNvSpPr>
          <p:nvPr>
            <p:ph type="dt" sz="half" idx="10"/>
          </p:nvPr>
        </p:nvSpPr>
        <p:spPr/>
        <p:txBody>
          <a:bodyPr/>
          <a:lstStyle/>
          <a:p>
            <a:fld id="{62ACD999-768F-654F-BFF0-6790B8BFD3C1}" type="datetimeFigureOut">
              <a:rPr lang="en-US" smtClean="0"/>
              <a:t>9/12/18</a:t>
            </a:fld>
            <a:endParaRPr lang="en-US"/>
          </a:p>
        </p:txBody>
      </p:sp>
      <p:sp>
        <p:nvSpPr>
          <p:cNvPr id="6" name="Footer Placeholder 5">
            <a:extLst>
              <a:ext uri="{FF2B5EF4-FFF2-40B4-BE49-F238E27FC236}">
                <a16:creationId xmlns:a16="http://schemas.microsoft.com/office/drawing/2014/main" id="{F3E63DDD-6EFD-7D4D-8AFA-B517706B6E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858FCB-8522-9649-85F8-C29E66A05D15}"/>
              </a:ext>
            </a:extLst>
          </p:cNvPr>
          <p:cNvSpPr>
            <a:spLocks noGrp="1"/>
          </p:cNvSpPr>
          <p:nvPr>
            <p:ph type="sldNum" sz="quarter" idx="12"/>
          </p:nvPr>
        </p:nvSpPr>
        <p:spPr/>
        <p:txBody>
          <a:bodyPr/>
          <a:lstStyle/>
          <a:p>
            <a:fld id="{1CECECFF-F8F3-F643-9054-555033D0AC6D}" type="slidenum">
              <a:rPr lang="en-US" smtClean="0"/>
              <a:t>‹#›</a:t>
            </a:fld>
            <a:endParaRPr lang="en-US"/>
          </a:p>
        </p:txBody>
      </p:sp>
    </p:spTree>
    <p:extLst>
      <p:ext uri="{BB962C8B-B14F-4D97-AF65-F5344CB8AC3E}">
        <p14:creationId xmlns:p14="http://schemas.microsoft.com/office/powerpoint/2010/main" val="3855391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62FCAD-E6ED-5342-B53D-CA2C6B969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1EDED4-8018-4A48-AAD9-98AA6D4290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AEE04-FB6F-0742-A110-2E16469CF7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CD999-768F-654F-BFF0-6790B8BFD3C1}" type="datetimeFigureOut">
              <a:rPr lang="en-US" smtClean="0"/>
              <a:t>9/12/18</a:t>
            </a:fld>
            <a:endParaRPr lang="en-US"/>
          </a:p>
        </p:txBody>
      </p:sp>
      <p:sp>
        <p:nvSpPr>
          <p:cNvPr id="5" name="Footer Placeholder 4">
            <a:extLst>
              <a:ext uri="{FF2B5EF4-FFF2-40B4-BE49-F238E27FC236}">
                <a16:creationId xmlns:a16="http://schemas.microsoft.com/office/drawing/2014/main" id="{2C28A94D-D1E4-7E49-B4F2-8DC9204CFA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5B5259-CD64-2A4D-9FCC-7809305A1E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CECFF-F8F3-F643-9054-555033D0AC6D}" type="slidenum">
              <a:rPr lang="en-US" smtClean="0"/>
              <a:t>‹#›</a:t>
            </a:fld>
            <a:endParaRPr lang="en-US"/>
          </a:p>
        </p:txBody>
      </p:sp>
    </p:spTree>
    <p:extLst>
      <p:ext uri="{BB962C8B-B14F-4D97-AF65-F5344CB8AC3E}">
        <p14:creationId xmlns:p14="http://schemas.microsoft.com/office/powerpoint/2010/main" val="657814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orldpopulationreview.com/world-cities/mumbai-population/"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YH-STykTgC4" TargetMode="Externa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marieclaire.com/culture/g20993287/bollywood-movies-2018/"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theguardian.com/cities/2014/aug/19/an-urbanists-guide-to-dhaka-an-unplanned-urban-sprawl" TargetMode="External"/><Relationship Id="rId3" Type="http://schemas.openxmlformats.org/officeDocument/2006/relationships/hyperlink" Target="https://longitudes.ups.com/megacities-provide-new-benefits-to-humanity-and-pose-unique-challenges/" TargetMode="External"/><Relationship Id="rId7" Type="http://schemas.openxmlformats.org/officeDocument/2006/relationships/hyperlink" Target="https://www.theguardian.com/commentisfree/2017/mar/13/warning-living-city-seriously-damage-health" TargetMode="External"/><Relationship Id="rId2" Type="http://schemas.openxmlformats.org/officeDocument/2006/relationships/hyperlink" Target="https://www.iol.co.za/news/south-africa/the-pros-and-cons-of-mega-cities-281152" TargetMode="External"/><Relationship Id="rId1" Type="http://schemas.openxmlformats.org/officeDocument/2006/relationships/slideLayout" Target="../slideLayouts/slideLayout2.xml"/><Relationship Id="rId6" Type="http://schemas.openxmlformats.org/officeDocument/2006/relationships/hyperlink" Target="https://www.telegraph.co.uk/men/thinking-man/11406410/Is-it-really-better-for-your-career-if-you-work-in-London.html" TargetMode="External"/><Relationship Id="rId5" Type="http://schemas.openxmlformats.org/officeDocument/2006/relationships/hyperlink" Target="https://www.theguardian.com/cities/2016/jul/12/urban-sprawl-how-cities-grow-change-sustainability-urban-age" TargetMode="External"/><Relationship Id="rId10" Type="http://schemas.openxmlformats.org/officeDocument/2006/relationships/hyperlink" Target="https://business.inquirer.net/172201/rapid-urbanization-threatens-overcrowded-cities-like-manila" TargetMode="External"/><Relationship Id="rId4" Type="http://schemas.openxmlformats.org/officeDocument/2006/relationships/hyperlink" Target="https://futurism.com/how-to-ensure-smart-cities-benefit-us-all/" TargetMode="External"/><Relationship Id="rId9" Type="http://schemas.openxmlformats.org/officeDocument/2006/relationships/hyperlink" Target="https://www.bbc.co.uk/news/world-africa-1887051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torymaps.esri.com/stories/2014/growth-of-cities/"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_jnMivEZ8gc"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kCpHU0EROG4"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4D3C2B2-E45F-4B4B-BB36-53D8C01F463F}"/>
              </a:ext>
            </a:extLst>
          </p:cNvPr>
          <p:cNvPicPr>
            <a:picLocks noChangeAspect="1"/>
          </p:cNvPicPr>
          <p:nvPr/>
        </p:nvPicPr>
        <p:blipFill rotWithShape="1">
          <a:blip r:embed="rId2">
            <a:alphaModFix amt="50000"/>
            <a:extLst/>
          </a:blip>
          <a:srcRect t="3437" r="1" b="1"/>
          <a:stretch/>
        </p:blipFill>
        <p:spPr>
          <a:xfrm>
            <a:off x="20" y="1"/>
            <a:ext cx="12191980" cy="6857999"/>
          </a:xfrm>
          <a:prstGeom prst="rect">
            <a:avLst/>
          </a:prstGeom>
        </p:spPr>
      </p:pic>
      <p:sp>
        <p:nvSpPr>
          <p:cNvPr id="2" name="Title 1">
            <a:extLst>
              <a:ext uri="{FF2B5EF4-FFF2-40B4-BE49-F238E27FC236}">
                <a16:creationId xmlns:a16="http://schemas.microsoft.com/office/drawing/2014/main" id="{0CFE7264-A331-0E43-ADD1-0235ADA959E7}"/>
              </a:ext>
            </a:extLst>
          </p:cNvPr>
          <p:cNvSpPr>
            <a:spLocks noGrp="1"/>
          </p:cNvSpPr>
          <p:nvPr>
            <p:ph type="ctrTitle"/>
          </p:nvPr>
        </p:nvSpPr>
        <p:spPr>
          <a:xfrm>
            <a:off x="1524000" y="1122362"/>
            <a:ext cx="9144000" cy="2153273"/>
          </a:xfrm>
        </p:spPr>
        <p:txBody>
          <a:bodyPr>
            <a:normAutofit/>
          </a:bodyPr>
          <a:lstStyle/>
          <a:p>
            <a:r>
              <a:rPr lang="en-US" sz="7200" dirty="0">
                <a:solidFill>
                  <a:srgbClr val="FFFFFF"/>
                </a:solidFill>
                <a:latin typeface="dearJoe 5 CASUAL PRO" panose="02000000000000000000" pitchFamily="2" charset="0"/>
              </a:rPr>
              <a:t>The growth of megacities</a:t>
            </a:r>
          </a:p>
        </p:txBody>
      </p:sp>
      <p:sp>
        <p:nvSpPr>
          <p:cNvPr id="4" name="TextBox 3">
            <a:extLst>
              <a:ext uri="{FF2B5EF4-FFF2-40B4-BE49-F238E27FC236}">
                <a16:creationId xmlns:a16="http://schemas.microsoft.com/office/drawing/2014/main" id="{9E53EEC9-F00C-F147-B60B-C3EC01A147F5}"/>
              </a:ext>
            </a:extLst>
          </p:cNvPr>
          <p:cNvSpPr txBox="1"/>
          <p:nvPr/>
        </p:nvSpPr>
        <p:spPr>
          <a:xfrm>
            <a:off x="2120900" y="4584700"/>
            <a:ext cx="8178800" cy="1569660"/>
          </a:xfrm>
          <a:prstGeom prst="rect">
            <a:avLst/>
          </a:prstGeom>
          <a:noFill/>
        </p:spPr>
        <p:txBody>
          <a:bodyPr wrap="square" rtlCol="0">
            <a:spAutoFit/>
          </a:bodyPr>
          <a:lstStyle/>
          <a:p>
            <a:pPr algn="ctr"/>
            <a:r>
              <a:rPr lang="en-US" sz="2400" b="1" dirty="0">
                <a:latin typeface="dearJoe 5 CASUAL PRO" panose="02000000000000000000" pitchFamily="2" charset="0"/>
              </a:rPr>
              <a:t>What: </a:t>
            </a:r>
            <a:r>
              <a:rPr lang="en-US" sz="2400" dirty="0">
                <a:latin typeface="Calibri" panose="020F0502020204030204" pitchFamily="34" charset="0"/>
                <a:cs typeface="Calibri" panose="020F0502020204030204" pitchFamily="34" charset="0"/>
              </a:rPr>
              <a:t>Causes</a:t>
            </a:r>
            <a:r>
              <a:rPr lang="en-US" sz="2400" dirty="0"/>
              <a:t> and consequences of the growth of megacities</a:t>
            </a:r>
          </a:p>
          <a:p>
            <a:pPr algn="ctr"/>
            <a:r>
              <a:rPr lang="en-US" sz="2400" b="1" dirty="0">
                <a:latin typeface="dearJoe 5 CASUAL PRO" panose="02000000000000000000" pitchFamily="2" charset="0"/>
              </a:rPr>
              <a:t>Why: </a:t>
            </a:r>
            <a:r>
              <a:rPr lang="en-US" sz="2400" dirty="0"/>
              <a:t>To understand the issues surrounding the current and future sustainability of life in cities</a:t>
            </a:r>
          </a:p>
          <a:p>
            <a:pPr algn="ctr"/>
            <a:r>
              <a:rPr lang="en-US" sz="2400" b="1" dirty="0">
                <a:latin typeface="dearJoe 5 CASUAL PRO" panose="02000000000000000000" pitchFamily="2" charset="0"/>
              </a:rPr>
              <a:t>How: </a:t>
            </a:r>
            <a:r>
              <a:rPr lang="en-US" sz="2400" dirty="0"/>
              <a:t>Develop a megacity case study – example Mumbai, India</a:t>
            </a:r>
          </a:p>
        </p:txBody>
      </p:sp>
    </p:spTree>
    <p:extLst>
      <p:ext uri="{BB962C8B-B14F-4D97-AF65-F5344CB8AC3E}">
        <p14:creationId xmlns:p14="http://schemas.microsoft.com/office/powerpoint/2010/main" val="37295818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0FB50B-9A05-D541-A362-E279067E6B08}"/>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Describe Mumbai’s population growth</a:t>
            </a:r>
          </a:p>
        </p:txBody>
      </p:sp>
      <p:cxnSp>
        <p:nvCxnSpPr>
          <p:cNvPr id="18" name="Straight Connector 17">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EA572C4-EEE6-834B-96A2-E6802A930464}"/>
              </a:ext>
            </a:extLst>
          </p:cNvPr>
          <p:cNvPicPr>
            <a:picLocks noChangeAspect="1"/>
          </p:cNvPicPr>
          <p:nvPr/>
        </p:nvPicPr>
        <p:blipFill>
          <a:blip r:embed="rId2"/>
          <a:stretch>
            <a:fillRect/>
          </a:stretch>
        </p:blipFill>
        <p:spPr>
          <a:xfrm>
            <a:off x="4819973" y="567098"/>
            <a:ext cx="7273095" cy="4418405"/>
          </a:xfrm>
          <a:prstGeom prst="rect">
            <a:avLst/>
          </a:prstGeom>
        </p:spPr>
      </p:pic>
      <p:sp>
        <p:nvSpPr>
          <p:cNvPr id="5" name="TextBox 4">
            <a:extLst>
              <a:ext uri="{FF2B5EF4-FFF2-40B4-BE49-F238E27FC236}">
                <a16:creationId xmlns:a16="http://schemas.microsoft.com/office/drawing/2014/main" id="{9F8978BD-C740-3249-B010-A05C42D9DF6F}"/>
              </a:ext>
            </a:extLst>
          </p:cNvPr>
          <p:cNvSpPr txBox="1"/>
          <p:nvPr/>
        </p:nvSpPr>
        <p:spPr>
          <a:xfrm>
            <a:off x="4819973" y="5300400"/>
            <a:ext cx="7273095" cy="1200329"/>
          </a:xfrm>
          <a:prstGeom prst="rect">
            <a:avLst/>
          </a:prstGeom>
          <a:noFill/>
        </p:spPr>
        <p:txBody>
          <a:bodyPr wrap="square" rtlCol="0">
            <a:spAutoFit/>
          </a:bodyPr>
          <a:lstStyle/>
          <a:p>
            <a:r>
              <a:rPr lang="en-US" b="1" u="sng" dirty="0"/>
              <a:t>Use this website to learn more about Mumbai’s growth:</a:t>
            </a:r>
          </a:p>
          <a:p>
            <a:r>
              <a:rPr lang="en-US" dirty="0">
                <a:hlinkClick r:id="rId3"/>
              </a:rPr>
              <a:t>http://worldpopulationreview.com/world-cities/mumbai-population/</a:t>
            </a:r>
            <a:endParaRPr lang="en-US" dirty="0"/>
          </a:p>
          <a:p>
            <a:pPr marL="285750" indent="-285750">
              <a:buFont typeface="Arial" panose="020B0604020202020204" pitchFamily="34" charset="0"/>
              <a:buChar char="•"/>
            </a:pPr>
            <a:r>
              <a:rPr lang="en-US" dirty="0"/>
              <a:t>How and why has Mumbai grown?</a:t>
            </a:r>
          </a:p>
          <a:p>
            <a:pPr marL="285750" indent="-285750">
              <a:buFont typeface="Arial" panose="020B0604020202020204" pitchFamily="34" charset="0"/>
              <a:buChar char="•"/>
            </a:pPr>
            <a:r>
              <a:rPr lang="en-US" dirty="0"/>
              <a:t>What challenges does it face?</a:t>
            </a:r>
          </a:p>
        </p:txBody>
      </p:sp>
    </p:spTree>
    <p:extLst>
      <p:ext uri="{BB962C8B-B14F-4D97-AF65-F5344CB8AC3E}">
        <p14:creationId xmlns:p14="http://schemas.microsoft.com/office/powerpoint/2010/main" val="3070593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21647" y="1918065"/>
            <a:ext cx="7620000" cy="4629509"/>
          </a:xfrm>
          <a:prstGeom prst="rect">
            <a:avLst/>
          </a:prstGeom>
        </p:spPr>
      </p:pic>
      <p:sp>
        <p:nvSpPr>
          <p:cNvPr id="5" name="Rectangle 4"/>
          <p:cNvSpPr/>
          <p:nvPr/>
        </p:nvSpPr>
        <p:spPr>
          <a:xfrm>
            <a:off x="1696108" y="106850"/>
            <a:ext cx="8845175" cy="1631216"/>
          </a:xfrm>
          <a:prstGeom prst="rect">
            <a:avLst/>
          </a:prstGeom>
        </p:spPr>
        <p:txBody>
          <a:bodyPr wrap="square">
            <a:spAutoFit/>
          </a:bodyPr>
          <a:lstStyle/>
          <a:p>
            <a:pPr marL="342900" indent="-342900">
              <a:buFont typeface="Arial" panose="020B0604020202020204" pitchFamily="34" charset="0"/>
              <a:buChar char="•"/>
            </a:pPr>
            <a:r>
              <a:rPr lang="en-US" sz="2000" dirty="0"/>
              <a:t>Since 1971, the graph shows the inexorable rise in the population of Mumbai, from 8 million in 1971 to 21 million today.  </a:t>
            </a:r>
          </a:p>
          <a:p>
            <a:pPr marL="342900" indent="-342900">
              <a:buFont typeface="Arial" panose="020B0604020202020204" pitchFamily="34" charset="0"/>
              <a:buChar char="•"/>
            </a:pPr>
            <a:r>
              <a:rPr lang="en-US" sz="2000" dirty="0"/>
              <a:t>The other significant factor to note is that slum dwellers make up an ever increasing proportion of the population, creating numerous problems for people and planners. </a:t>
            </a:r>
            <a:endParaRPr lang="en-US" dirty="0"/>
          </a:p>
        </p:txBody>
      </p:sp>
    </p:spTree>
    <p:extLst>
      <p:ext uri="{BB962C8B-B14F-4D97-AF65-F5344CB8AC3E}">
        <p14:creationId xmlns:p14="http://schemas.microsoft.com/office/powerpoint/2010/main" val="2094395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9F885-C24B-3042-AE0F-2A8AA12E760B}"/>
              </a:ext>
            </a:extLst>
          </p:cNvPr>
          <p:cNvSpPr>
            <a:spLocks noGrp="1"/>
          </p:cNvSpPr>
          <p:nvPr>
            <p:ph type="title"/>
          </p:nvPr>
        </p:nvSpPr>
        <p:spPr/>
        <p:txBody>
          <a:bodyPr/>
          <a:lstStyle/>
          <a:p>
            <a:r>
              <a:rPr lang="en-US" dirty="0">
                <a:latin typeface="dearJoe 5 CASUAL PRO" panose="02000000000000000000" pitchFamily="2" charset="0"/>
              </a:rPr>
              <a:t>Mumbai’s slums/informal economy</a:t>
            </a:r>
          </a:p>
        </p:txBody>
      </p:sp>
      <p:sp>
        <p:nvSpPr>
          <p:cNvPr id="3" name="Content Placeholder 2">
            <a:extLst>
              <a:ext uri="{FF2B5EF4-FFF2-40B4-BE49-F238E27FC236}">
                <a16:creationId xmlns:a16="http://schemas.microsoft.com/office/drawing/2014/main" id="{2514812F-4789-A848-B074-539D564B8958}"/>
              </a:ext>
            </a:extLst>
          </p:cNvPr>
          <p:cNvSpPr>
            <a:spLocks noGrp="1"/>
          </p:cNvSpPr>
          <p:nvPr>
            <p:ph idx="1"/>
          </p:nvPr>
        </p:nvSpPr>
        <p:spPr>
          <a:xfrm>
            <a:off x="208613" y="1690688"/>
            <a:ext cx="5697511" cy="4351338"/>
          </a:xfrm>
        </p:spPr>
        <p:txBody>
          <a:bodyPr>
            <a:normAutofit lnSpcReduction="10000"/>
          </a:bodyPr>
          <a:lstStyle/>
          <a:p>
            <a:pPr marL="0" indent="0">
              <a:buNone/>
            </a:pPr>
            <a:r>
              <a:rPr lang="en-US" dirty="0"/>
              <a:t>Watch the documentary </a:t>
            </a:r>
            <a:r>
              <a:rPr lang="en-US" b="1" dirty="0"/>
              <a:t>"Slumming It"</a:t>
            </a:r>
            <a:r>
              <a:rPr lang="en-US" dirty="0"/>
              <a:t>  showing life in Mumbai's largest slum (Dharavi). </a:t>
            </a:r>
          </a:p>
          <a:p>
            <a:r>
              <a:rPr lang="en-US" dirty="0"/>
              <a:t>What can you learn about life in slums (categorize your findings using SEEP)?</a:t>
            </a:r>
          </a:p>
          <a:p>
            <a:r>
              <a:rPr lang="en-US" dirty="0"/>
              <a:t>Describe and explain the pattern of informal activity in the city of Mumbai</a:t>
            </a:r>
          </a:p>
          <a:p>
            <a:r>
              <a:rPr lang="en-US" dirty="0"/>
              <a:t>Homework: Watch Part 2 of </a:t>
            </a:r>
            <a:r>
              <a:rPr lang="en-US"/>
              <a:t>the documentary</a:t>
            </a:r>
            <a:endParaRPr lang="en-US" dirty="0"/>
          </a:p>
          <a:p>
            <a:pPr marL="0" indent="0">
              <a:buNone/>
            </a:pPr>
            <a:endParaRPr lang="en-US" dirty="0"/>
          </a:p>
        </p:txBody>
      </p:sp>
      <p:sp>
        <p:nvSpPr>
          <p:cNvPr id="4" name="TextBox 3">
            <a:extLst>
              <a:ext uri="{FF2B5EF4-FFF2-40B4-BE49-F238E27FC236}">
                <a16:creationId xmlns:a16="http://schemas.microsoft.com/office/drawing/2014/main" id="{73EFE2C0-30CC-6B44-A9E9-A0C0B780C14C}"/>
              </a:ext>
            </a:extLst>
          </p:cNvPr>
          <p:cNvSpPr txBox="1"/>
          <p:nvPr/>
        </p:nvSpPr>
        <p:spPr>
          <a:xfrm>
            <a:off x="9114099" y="230188"/>
            <a:ext cx="3077901" cy="923330"/>
          </a:xfrm>
          <a:prstGeom prst="rect">
            <a:avLst/>
          </a:prstGeom>
          <a:noFill/>
        </p:spPr>
        <p:txBody>
          <a:bodyPr wrap="square" rtlCol="0">
            <a:spAutoFit/>
          </a:bodyPr>
          <a:lstStyle/>
          <a:p>
            <a:pPr algn="ctr"/>
            <a:r>
              <a:rPr lang="en-US" b="1" dirty="0">
                <a:solidFill>
                  <a:srgbClr val="C00000"/>
                </a:solidFill>
              </a:rPr>
              <a:t>SEEP = Social, economic, environmental and political consequences</a:t>
            </a:r>
          </a:p>
        </p:txBody>
      </p:sp>
      <p:pic>
        <p:nvPicPr>
          <p:cNvPr id="5" name="Picture 4">
            <a:extLst>
              <a:ext uri="{FF2B5EF4-FFF2-40B4-BE49-F238E27FC236}">
                <a16:creationId xmlns:a16="http://schemas.microsoft.com/office/drawing/2014/main" id="{28CF11AF-DF4B-2846-AF62-5C3E6FE60D16}"/>
              </a:ext>
            </a:extLst>
          </p:cNvPr>
          <p:cNvPicPr>
            <a:picLocks noChangeAspect="1"/>
          </p:cNvPicPr>
          <p:nvPr/>
        </p:nvPicPr>
        <p:blipFill>
          <a:blip r:embed="rId2"/>
          <a:stretch>
            <a:fillRect/>
          </a:stretch>
        </p:blipFill>
        <p:spPr>
          <a:xfrm>
            <a:off x="5797164" y="1825626"/>
            <a:ext cx="6099337" cy="3420932"/>
          </a:xfrm>
          <a:prstGeom prst="rect">
            <a:avLst/>
          </a:prstGeom>
        </p:spPr>
      </p:pic>
    </p:spTree>
    <p:extLst>
      <p:ext uri="{BB962C8B-B14F-4D97-AF65-F5344CB8AC3E}">
        <p14:creationId xmlns:p14="http://schemas.microsoft.com/office/powerpoint/2010/main" val="617042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B5E6BA-B0BF-8641-9FB5-B61C7019C2F6}"/>
              </a:ext>
            </a:extLst>
          </p:cNvPr>
          <p:cNvSpPr/>
          <p:nvPr/>
        </p:nvSpPr>
        <p:spPr>
          <a:xfrm>
            <a:off x="547869" y="2863163"/>
            <a:ext cx="6096000" cy="1015663"/>
          </a:xfrm>
          <a:prstGeom prst="rect">
            <a:avLst/>
          </a:prstGeom>
        </p:spPr>
        <p:txBody>
          <a:bodyPr>
            <a:spAutoFit/>
          </a:bodyPr>
          <a:lstStyle/>
          <a:p>
            <a:r>
              <a:rPr lang="en-US" sz="2000" i="0" u="none" strike="noStrike" dirty="0">
                <a:effectLst/>
                <a:highlight>
                  <a:srgbClr val="FFFF00"/>
                </a:highlight>
                <a:latin typeface="Lato"/>
              </a:rPr>
              <a:t>Open up </a:t>
            </a:r>
            <a:r>
              <a:rPr lang="en-US" sz="2000" i="1" u="none" strike="noStrike" dirty="0" err="1">
                <a:effectLst/>
                <a:highlight>
                  <a:srgbClr val="FFFF00"/>
                </a:highlight>
                <a:latin typeface="Lato"/>
              </a:rPr>
              <a:t>GeoFile</a:t>
            </a:r>
            <a:r>
              <a:rPr lang="en-US" sz="2000" i="1" u="none" strike="noStrike" dirty="0">
                <a:effectLst/>
                <a:highlight>
                  <a:srgbClr val="FFFF00"/>
                </a:highlight>
                <a:latin typeface="Lato"/>
              </a:rPr>
              <a:t> 696* (September 2013) - Mumbai: Case Study of a Megacity</a:t>
            </a:r>
            <a:r>
              <a:rPr lang="en-US" sz="2000" i="0" u="none" strike="noStrike" dirty="0">
                <a:effectLst/>
                <a:highlight>
                  <a:srgbClr val="FFFF00"/>
                </a:highlight>
                <a:latin typeface="Lato"/>
              </a:rPr>
              <a:t> - use the </a:t>
            </a:r>
            <a:r>
              <a:rPr lang="en-US" sz="2000" i="0" u="none" strike="noStrike" dirty="0" err="1">
                <a:effectLst/>
                <a:highlight>
                  <a:srgbClr val="FFFF00"/>
                </a:highlight>
                <a:latin typeface="Lato"/>
              </a:rPr>
              <a:t>geofile</a:t>
            </a:r>
            <a:r>
              <a:rPr lang="en-US" sz="2000" i="0" u="none" strike="noStrike" dirty="0">
                <a:effectLst/>
                <a:highlight>
                  <a:srgbClr val="FFFF00"/>
                </a:highlight>
                <a:latin typeface="Lato"/>
              </a:rPr>
              <a:t> to add to your case study notes.</a:t>
            </a:r>
            <a:endParaRPr lang="en-US" sz="2000" dirty="0">
              <a:highlight>
                <a:srgbClr val="FFFF00"/>
              </a:highlight>
            </a:endParaRPr>
          </a:p>
        </p:txBody>
      </p:sp>
      <p:pic>
        <p:nvPicPr>
          <p:cNvPr id="3" name="Picture 2">
            <a:extLst>
              <a:ext uri="{FF2B5EF4-FFF2-40B4-BE49-F238E27FC236}">
                <a16:creationId xmlns:a16="http://schemas.microsoft.com/office/drawing/2014/main" id="{A09636A7-CE2D-E24B-9DA5-C8C35E7E17E9}"/>
              </a:ext>
            </a:extLst>
          </p:cNvPr>
          <p:cNvPicPr>
            <a:picLocks noChangeAspect="1"/>
          </p:cNvPicPr>
          <p:nvPr/>
        </p:nvPicPr>
        <p:blipFill>
          <a:blip r:embed="rId2"/>
          <a:stretch>
            <a:fillRect/>
          </a:stretch>
        </p:blipFill>
        <p:spPr>
          <a:xfrm>
            <a:off x="139700" y="0"/>
            <a:ext cx="12052300" cy="2374900"/>
          </a:xfrm>
          <a:prstGeom prst="rect">
            <a:avLst/>
          </a:prstGeom>
        </p:spPr>
      </p:pic>
      <p:pic>
        <p:nvPicPr>
          <p:cNvPr id="4" name="Picture 3">
            <a:extLst>
              <a:ext uri="{FF2B5EF4-FFF2-40B4-BE49-F238E27FC236}">
                <a16:creationId xmlns:a16="http://schemas.microsoft.com/office/drawing/2014/main" id="{29949ABF-7080-0840-A0A9-9AF190B56569}"/>
              </a:ext>
            </a:extLst>
          </p:cNvPr>
          <p:cNvPicPr>
            <a:picLocks noChangeAspect="1"/>
          </p:cNvPicPr>
          <p:nvPr/>
        </p:nvPicPr>
        <p:blipFill>
          <a:blip r:embed="rId3"/>
          <a:stretch>
            <a:fillRect/>
          </a:stretch>
        </p:blipFill>
        <p:spPr>
          <a:xfrm>
            <a:off x="7280542" y="2374900"/>
            <a:ext cx="4364538" cy="4483100"/>
          </a:xfrm>
          <a:prstGeom prst="rect">
            <a:avLst/>
          </a:prstGeom>
        </p:spPr>
      </p:pic>
    </p:spTree>
    <p:extLst>
      <p:ext uri="{BB962C8B-B14F-4D97-AF65-F5344CB8AC3E}">
        <p14:creationId xmlns:p14="http://schemas.microsoft.com/office/powerpoint/2010/main" val="1838979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80D89-0B72-C643-A8CB-69760C487731}"/>
              </a:ext>
            </a:extLst>
          </p:cNvPr>
          <p:cNvSpPr>
            <a:spLocks noGrp="1"/>
          </p:cNvSpPr>
          <p:nvPr>
            <p:ph type="ctrTitle"/>
          </p:nvPr>
        </p:nvSpPr>
        <p:spPr>
          <a:xfrm>
            <a:off x="742950" y="742951"/>
            <a:ext cx="3476625" cy="4962524"/>
          </a:xfrm>
        </p:spPr>
        <p:txBody>
          <a:bodyPr vert="horz" lIns="91440" tIns="45720" rIns="91440" bIns="45720" rtlCol="0" anchor="ctr">
            <a:normAutofit/>
          </a:bodyPr>
          <a:lstStyle/>
          <a:p>
            <a:r>
              <a:rPr lang="en-US" sz="3700" kern="1200" dirty="0">
                <a:solidFill>
                  <a:srgbClr val="FFFFFF"/>
                </a:solidFill>
                <a:latin typeface="+mj-lt"/>
                <a:ea typeface="+mj-ea"/>
                <a:cs typeface="+mj-cs"/>
              </a:rPr>
              <a:t>Urban trends – including </a:t>
            </a:r>
            <a:r>
              <a:rPr lang="en-US" sz="3700" kern="1200" dirty="0" err="1">
                <a:solidFill>
                  <a:srgbClr val="FFFFFF"/>
                </a:solidFill>
                <a:latin typeface="+mj-lt"/>
                <a:ea typeface="+mj-ea"/>
                <a:cs typeface="+mj-cs"/>
              </a:rPr>
              <a:t>urbanisation</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suburbanisation</a:t>
            </a:r>
            <a:r>
              <a:rPr lang="en-US" sz="3700" kern="1200" dirty="0">
                <a:solidFill>
                  <a:srgbClr val="FFFFFF"/>
                </a:solidFill>
                <a:latin typeface="+mj-lt"/>
                <a:ea typeface="+mj-ea"/>
                <a:cs typeface="+mj-cs"/>
              </a:rPr>
              <a:t> and counter-</a:t>
            </a:r>
            <a:r>
              <a:rPr lang="en-US" sz="3700" kern="1200" dirty="0" err="1">
                <a:solidFill>
                  <a:srgbClr val="FFFFFF"/>
                </a:solidFill>
                <a:latin typeface="+mj-lt"/>
                <a:ea typeface="+mj-ea"/>
                <a:cs typeface="+mj-cs"/>
              </a:rPr>
              <a:t>urbanisation</a:t>
            </a:r>
            <a:endParaRPr lang="en-US" sz="3700" kern="1200" dirty="0">
              <a:solidFill>
                <a:srgbClr val="FFFFFF"/>
              </a:solidFill>
              <a:latin typeface="+mj-lt"/>
              <a:ea typeface="+mj-ea"/>
              <a:cs typeface="+mj-cs"/>
            </a:endParaRPr>
          </a:p>
        </p:txBody>
      </p:sp>
      <p:pic>
        <p:nvPicPr>
          <p:cNvPr id="6" name="Picture 5">
            <a:extLst>
              <a:ext uri="{FF2B5EF4-FFF2-40B4-BE49-F238E27FC236}">
                <a16:creationId xmlns:a16="http://schemas.microsoft.com/office/drawing/2014/main" id="{CF0C4AAE-0865-E54A-BE4F-59D9E063E994}"/>
              </a:ext>
            </a:extLst>
          </p:cNvPr>
          <p:cNvPicPr>
            <a:picLocks noChangeAspect="1"/>
          </p:cNvPicPr>
          <p:nvPr/>
        </p:nvPicPr>
        <p:blipFill>
          <a:blip r:embed="rId2"/>
          <a:stretch>
            <a:fillRect/>
          </a:stretch>
        </p:blipFill>
        <p:spPr>
          <a:xfrm>
            <a:off x="5501958" y="492573"/>
            <a:ext cx="5857272" cy="5880796"/>
          </a:xfrm>
          <a:prstGeom prst="rect">
            <a:avLst/>
          </a:prstGeom>
        </p:spPr>
      </p:pic>
    </p:spTree>
    <p:extLst>
      <p:ext uri="{BB962C8B-B14F-4D97-AF65-F5344CB8AC3E}">
        <p14:creationId xmlns:p14="http://schemas.microsoft.com/office/powerpoint/2010/main" val="878233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Autofit/>
          </a:bodyPr>
          <a:lstStyle/>
          <a:p>
            <a:br>
              <a:rPr lang="en-US" sz="3600" u="sng" dirty="0">
                <a:latin typeface="dearJoe 5 CASUAL PRO" panose="02000000000000000000" pitchFamily="2" charset="0"/>
              </a:rPr>
            </a:br>
            <a:r>
              <a:rPr lang="en-US" sz="3600" u="sng" dirty="0" err="1">
                <a:latin typeface="dearJoe 5 CASUAL PRO" panose="02000000000000000000" pitchFamily="2" charset="0"/>
              </a:rPr>
              <a:t>Suburbanisation</a:t>
            </a:r>
            <a:r>
              <a:rPr lang="en-US" sz="3600" u="sng" dirty="0">
                <a:latin typeface="dearJoe 5 CASUAL PRO" panose="02000000000000000000" pitchFamily="2" charset="0"/>
              </a:rPr>
              <a:t> in Mumbai</a:t>
            </a:r>
            <a:br>
              <a:rPr lang="en-US" sz="3600" dirty="0">
                <a:latin typeface="dearJoe 5 CASUAL PRO" panose="02000000000000000000" pitchFamily="2" charset="0"/>
              </a:rPr>
            </a:br>
            <a:r>
              <a:rPr lang="en-US" sz="3600" dirty="0">
                <a:latin typeface="dearJoe 5 CASUAL PRO" panose="02000000000000000000" pitchFamily="2" charset="0"/>
              </a:rPr>
              <a:t>(centrifugal movement)</a:t>
            </a:r>
          </a:p>
        </p:txBody>
      </p:sp>
      <p:pic>
        <p:nvPicPr>
          <p:cNvPr id="4" name="Picture 3"/>
          <p:cNvPicPr>
            <a:picLocks noChangeAspect="1"/>
          </p:cNvPicPr>
          <p:nvPr/>
        </p:nvPicPr>
        <p:blipFill rotWithShape="1">
          <a:blip r:embed="rId2"/>
          <a:srcRect l="6491" r="5725"/>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5CFC4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65430" y="2209800"/>
            <a:ext cx="6586489" cy="3785419"/>
          </a:xfrm>
        </p:spPr>
        <p:txBody>
          <a:bodyPr>
            <a:noAutofit/>
          </a:bodyPr>
          <a:lstStyle/>
          <a:p>
            <a:r>
              <a:rPr lang="en-US" sz="1600" dirty="0"/>
              <a:t>Mumbai now has a long history of suburbanization.</a:t>
            </a:r>
          </a:p>
          <a:p>
            <a:r>
              <a:rPr lang="en-US" sz="1600" dirty="0"/>
              <a:t>Mumbai initially grew in a Northwards direction along major transport routes such as roads and rail links, and has now also expanded in an easterly direction. </a:t>
            </a:r>
          </a:p>
          <a:p>
            <a:r>
              <a:rPr lang="en-US" sz="1600" dirty="0"/>
              <a:t>This </a:t>
            </a:r>
            <a:r>
              <a:rPr lang="en-US" sz="1600" dirty="0" err="1"/>
              <a:t>suburbanisation</a:t>
            </a:r>
            <a:r>
              <a:rPr lang="en-US" sz="1600" dirty="0"/>
              <a:t> has involved not just the growth of residential areas but also the relocation and growth of new industrial areas.</a:t>
            </a:r>
          </a:p>
          <a:p>
            <a:r>
              <a:rPr lang="en-US" sz="1600"/>
              <a:t>As </a:t>
            </a:r>
            <a:r>
              <a:rPr lang="en-US" sz="1600" dirty="0"/>
              <a:t>with other major cities, other towns and villages have been swallowed up by Mumbai in the process of </a:t>
            </a:r>
            <a:r>
              <a:rPr lang="en-US" sz="1600" dirty="0" err="1"/>
              <a:t>suburbanisation</a:t>
            </a:r>
            <a:r>
              <a:rPr lang="en-US" sz="1600" dirty="0"/>
              <a:t>. In the last decade, Thane, Vashi and Belapur have become extended suburbs despite being planned as individual towns. </a:t>
            </a:r>
          </a:p>
        </p:txBody>
      </p:sp>
    </p:spTree>
    <p:extLst>
      <p:ext uri="{BB962C8B-B14F-4D97-AF65-F5344CB8AC3E}">
        <p14:creationId xmlns:p14="http://schemas.microsoft.com/office/powerpoint/2010/main" val="1188625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631826"/>
            <a:ext cx="11125200" cy="1325563"/>
          </a:xfrm>
        </p:spPr>
        <p:txBody>
          <a:bodyPr>
            <a:normAutofit/>
          </a:bodyPr>
          <a:lstStyle/>
          <a:p>
            <a:pPr>
              <a:lnSpc>
                <a:spcPct val="90000"/>
              </a:lnSpc>
            </a:pPr>
            <a:r>
              <a:rPr lang="en-US" dirty="0">
                <a:latin typeface="dearJoe 5 CASUAL PRO" panose="02000000000000000000" pitchFamily="2" charset="0"/>
              </a:rPr>
              <a:t>Consequences of </a:t>
            </a:r>
            <a:r>
              <a:rPr lang="en-US" dirty="0" err="1">
                <a:latin typeface="dearJoe 5 CASUAL PRO" panose="02000000000000000000" pitchFamily="2" charset="0"/>
              </a:rPr>
              <a:t>suburbanisation</a:t>
            </a:r>
            <a:endParaRPr lang="en-US" dirty="0">
              <a:latin typeface="dearJoe 5 CASUAL PRO" panose="02000000000000000000" pitchFamily="2" charset="0"/>
            </a:endParaRPr>
          </a:p>
        </p:txBody>
      </p:sp>
      <p:sp>
        <p:nvSpPr>
          <p:cNvPr id="3" name="Content Placeholder 2"/>
          <p:cNvSpPr>
            <a:spLocks noGrp="1"/>
          </p:cNvSpPr>
          <p:nvPr>
            <p:ph idx="1"/>
          </p:nvPr>
        </p:nvSpPr>
        <p:spPr>
          <a:xfrm>
            <a:off x="698500" y="2057400"/>
            <a:ext cx="9340850" cy="3871762"/>
          </a:xfrm>
        </p:spPr>
        <p:txBody>
          <a:bodyPr>
            <a:normAutofit fontScale="55000" lnSpcReduction="20000"/>
          </a:bodyPr>
          <a:lstStyle/>
          <a:p>
            <a:r>
              <a:rPr lang="en-US" sz="4400" dirty="0"/>
              <a:t>People are economically segregated into those that can afford better housing and those that cannot, rather than historical caste, religious or linguistic segregations</a:t>
            </a:r>
          </a:p>
          <a:p>
            <a:r>
              <a:rPr lang="en-US" sz="4400" dirty="0"/>
              <a:t>Less than a third of the population of Mumbai lives in the `island' city. </a:t>
            </a:r>
          </a:p>
          <a:p>
            <a:r>
              <a:rPr lang="en-US" sz="4400" dirty="0"/>
              <a:t>The </a:t>
            </a:r>
            <a:r>
              <a:rPr lang="en-US" sz="4400" dirty="0" err="1"/>
              <a:t>centre</a:t>
            </a:r>
            <a:r>
              <a:rPr lang="en-US" sz="4400" dirty="0"/>
              <a:t> of density of population has shifted from the island city well into suburban </a:t>
            </a:r>
            <a:r>
              <a:rPr lang="en-US" sz="4400" dirty="0" err="1"/>
              <a:t>Salsette</a:t>
            </a:r>
            <a:r>
              <a:rPr lang="en-US" sz="4400" dirty="0"/>
              <a:t>. </a:t>
            </a:r>
          </a:p>
          <a:p>
            <a:r>
              <a:rPr lang="en-US" sz="4400" dirty="0"/>
              <a:t>The commuter traffic has changed.  Rather than being just one way into the Central Business District (CBD) in the south of the city in the mornings there is an increasing movement of people in the opposite direction. Increasing </a:t>
            </a:r>
            <a:r>
              <a:rPr lang="en-US" sz="4400" dirty="0" err="1"/>
              <a:t>industrialisation</a:t>
            </a:r>
            <a:r>
              <a:rPr lang="en-US" sz="4400" dirty="0"/>
              <a:t> of the suburbs is increasing this movement.</a:t>
            </a:r>
          </a:p>
          <a:p>
            <a:pPr>
              <a:lnSpc>
                <a:spcPct val="90000"/>
              </a:lnSpc>
            </a:pPr>
            <a:endParaRPr lang="en-US" sz="1500" dirty="0"/>
          </a:p>
        </p:txBody>
      </p:sp>
    </p:spTree>
    <p:extLst>
      <p:ext uri="{BB962C8B-B14F-4D97-AF65-F5344CB8AC3E}">
        <p14:creationId xmlns:p14="http://schemas.microsoft.com/office/powerpoint/2010/main" val="3393803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31000" y="134760"/>
            <a:ext cx="5168900" cy="6491530"/>
          </a:xfrm>
          <a:prstGeom prst="rect">
            <a:avLst/>
          </a:prstGeom>
        </p:spPr>
      </p:pic>
      <p:sp>
        <p:nvSpPr>
          <p:cNvPr id="5" name="TextBox 4"/>
          <p:cNvSpPr txBox="1"/>
          <p:nvPr/>
        </p:nvSpPr>
        <p:spPr>
          <a:xfrm>
            <a:off x="1263422" y="281710"/>
            <a:ext cx="4142234" cy="1631216"/>
          </a:xfrm>
          <a:prstGeom prst="rect">
            <a:avLst/>
          </a:prstGeom>
          <a:noFill/>
        </p:spPr>
        <p:txBody>
          <a:bodyPr wrap="square" rtlCol="0">
            <a:spAutoFit/>
          </a:bodyPr>
          <a:lstStyle/>
          <a:p>
            <a:pPr algn="ctr"/>
            <a:r>
              <a:rPr lang="en-US" sz="5000" b="1" dirty="0" err="1">
                <a:latin typeface="dearJoe 5 CASUAL PRO" panose="02000000000000000000" pitchFamily="2" charset="0"/>
              </a:rPr>
              <a:t>Navi</a:t>
            </a:r>
            <a:r>
              <a:rPr lang="en-US" sz="5000" b="1" dirty="0">
                <a:latin typeface="dearJoe 5 CASUAL PRO" panose="02000000000000000000" pitchFamily="2" charset="0"/>
              </a:rPr>
              <a:t> Mumbai: a new town</a:t>
            </a:r>
          </a:p>
        </p:txBody>
      </p:sp>
      <p:sp>
        <p:nvSpPr>
          <p:cNvPr id="8" name="Rectangle 7"/>
          <p:cNvSpPr/>
          <p:nvPr/>
        </p:nvSpPr>
        <p:spPr>
          <a:xfrm>
            <a:off x="617957" y="6234027"/>
            <a:ext cx="5823330" cy="646331"/>
          </a:xfrm>
          <a:prstGeom prst="rect">
            <a:avLst/>
          </a:prstGeom>
        </p:spPr>
        <p:txBody>
          <a:bodyPr wrap="square">
            <a:spAutoFit/>
          </a:bodyPr>
          <a:lstStyle/>
          <a:p>
            <a:r>
              <a:rPr lang="en-US" dirty="0">
                <a:hlinkClick r:id="rId3"/>
              </a:rPr>
              <a:t>https://www.youtube.com/watch?v=YH-STykTgC4</a:t>
            </a:r>
            <a:endParaRPr lang="en-US" dirty="0"/>
          </a:p>
          <a:p>
            <a:endParaRPr lang="en-US" dirty="0"/>
          </a:p>
        </p:txBody>
      </p:sp>
      <p:pic>
        <p:nvPicPr>
          <p:cNvPr id="9" name="Picture 8"/>
          <p:cNvPicPr>
            <a:picLocks noChangeAspect="1"/>
          </p:cNvPicPr>
          <p:nvPr/>
        </p:nvPicPr>
        <p:blipFill>
          <a:blip r:embed="rId4"/>
          <a:stretch>
            <a:fillRect/>
          </a:stretch>
        </p:blipFill>
        <p:spPr>
          <a:xfrm>
            <a:off x="427456" y="2014526"/>
            <a:ext cx="5814167" cy="3725874"/>
          </a:xfrm>
          <a:prstGeom prst="rect">
            <a:avLst/>
          </a:prstGeom>
        </p:spPr>
      </p:pic>
    </p:spTree>
    <p:extLst>
      <p:ext uri="{BB962C8B-B14F-4D97-AF65-F5344CB8AC3E}">
        <p14:creationId xmlns:p14="http://schemas.microsoft.com/office/powerpoint/2010/main" val="4098089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Autofit/>
          </a:bodyPr>
          <a:lstStyle/>
          <a:p>
            <a:r>
              <a:rPr lang="en-US" sz="3600" u="sng" dirty="0">
                <a:latin typeface="dearJoe 5 CASUAL PRO" panose="02000000000000000000" pitchFamily="2" charset="0"/>
              </a:rPr>
              <a:t>Counter-</a:t>
            </a:r>
            <a:r>
              <a:rPr lang="en-US" sz="3600" u="sng" dirty="0" err="1">
                <a:latin typeface="dearJoe 5 CASUAL PRO" panose="02000000000000000000" pitchFamily="2" charset="0"/>
              </a:rPr>
              <a:t>urbanisation</a:t>
            </a:r>
            <a:r>
              <a:rPr lang="en-US" sz="3600" u="sng" dirty="0">
                <a:latin typeface="dearJoe 5 CASUAL PRO" panose="02000000000000000000" pitchFamily="2" charset="0"/>
              </a:rPr>
              <a:t> in Mumbai</a:t>
            </a:r>
            <a:br>
              <a:rPr lang="en-US" sz="3600" dirty="0">
                <a:latin typeface="dearJoe 5 CASUAL PRO" panose="02000000000000000000" pitchFamily="2" charset="0"/>
              </a:rPr>
            </a:br>
            <a:r>
              <a:rPr lang="en-US" sz="3600" dirty="0">
                <a:latin typeface="dearJoe 5 CASUAL PRO" panose="02000000000000000000" pitchFamily="2" charset="0"/>
              </a:rPr>
              <a:t> (centrifugal movement)</a:t>
            </a:r>
          </a:p>
        </p:txBody>
      </p:sp>
      <p:sp>
        <p:nvSpPr>
          <p:cNvPr id="3" name="Content Placeholder 2"/>
          <p:cNvSpPr>
            <a:spLocks noGrp="1"/>
          </p:cNvSpPr>
          <p:nvPr>
            <p:ph idx="1"/>
          </p:nvPr>
        </p:nvSpPr>
        <p:spPr>
          <a:xfrm>
            <a:off x="444500" y="1825625"/>
            <a:ext cx="5409184" cy="4725646"/>
          </a:xfrm>
        </p:spPr>
        <p:txBody>
          <a:bodyPr>
            <a:normAutofit fontScale="92500" lnSpcReduction="10000"/>
          </a:bodyPr>
          <a:lstStyle/>
          <a:p>
            <a:r>
              <a:rPr lang="en-US" sz="1600" dirty="0"/>
              <a:t>The map shows that some of the population of Mumbai is also </a:t>
            </a:r>
            <a:r>
              <a:rPr lang="en-US" sz="1600" dirty="0" err="1"/>
              <a:t>counterurbanising</a:t>
            </a:r>
            <a:r>
              <a:rPr lang="en-US" sz="1600" dirty="0"/>
              <a:t>, with a decline in population over a 20 year period within the original heart of the city in Mumbai district.</a:t>
            </a:r>
          </a:p>
          <a:p>
            <a:r>
              <a:rPr lang="en-US" sz="1600" dirty="0"/>
              <a:t>The largest growth is in those districts directly to the East of </a:t>
            </a:r>
            <a:r>
              <a:rPr lang="en-US" sz="1600" dirty="0" err="1"/>
              <a:t>Salsette</a:t>
            </a:r>
            <a:r>
              <a:rPr lang="en-US" sz="1600" dirty="0"/>
              <a:t> Island, and even districts 50 or more </a:t>
            </a:r>
            <a:r>
              <a:rPr lang="en-US" sz="1600" dirty="0" err="1"/>
              <a:t>kilometres</a:t>
            </a:r>
            <a:r>
              <a:rPr lang="en-US" sz="1600" dirty="0"/>
              <a:t> from Mumbai are growing.  </a:t>
            </a:r>
          </a:p>
          <a:p>
            <a:r>
              <a:rPr lang="en-US" sz="1600" dirty="0"/>
              <a:t>One such phenomenon </a:t>
            </a:r>
            <a:r>
              <a:rPr lang="en-US" sz="1600" dirty="0" err="1"/>
              <a:t>fuelling</a:t>
            </a:r>
            <a:r>
              <a:rPr lang="en-US" sz="1600" dirty="0"/>
              <a:t> this growth is that of planned towns (new towns in the UK.  </a:t>
            </a:r>
          </a:p>
          <a:p>
            <a:r>
              <a:rPr lang="en-US" sz="1600" b="1" dirty="0"/>
              <a:t>Navi Mumbai is a planned township directly to the East of Mumbai and was designated in 1972. It is the largest new town in the world. </a:t>
            </a:r>
          </a:p>
          <a:p>
            <a:r>
              <a:rPr lang="en-US" sz="1600" dirty="0"/>
              <a:t>The town was developed to reduce congestion and population densities in Mumbai, which itself was restricted by its physical geography. </a:t>
            </a:r>
          </a:p>
          <a:p>
            <a:r>
              <a:rPr lang="en-US" sz="1600" dirty="0"/>
              <a:t>The new town now has a population of 1,111,000 people, is linked to Mumbai by road and rail bridges and an international airport. </a:t>
            </a:r>
          </a:p>
          <a:p>
            <a:r>
              <a:rPr lang="en-US" sz="1600" dirty="0"/>
              <a:t>It also has an extensive bus network, an international airport and many IT and software firms in areas such as the International Infotech Park at Vashi and the New Millennium City near </a:t>
            </a:r>
            <a:r>
              <a:rPr lang="en-US" sz="1600" dirty="0" err="1"/>
              <a:t>Mahape</a:t>
            </a:r>
            <a:r>
              <a:rPr lang="en-US" sz="1600" dirty="0"/>
              <a:t>.</a:t>
            </a:r>
          </a:p>
          <a:p>
            <a:endParaRPr lang="en-US" sz="1300" dirty="0"/>
          </a:p>
        </p:txBody>
      </p:sp>
      <p:pic>
        <p:nvPicPr>
          <p:cNvPr id="5" name="Picture 4">
            <a:extLst>
              <a:ext uri="{FF2B5EF4-FFF2-40B4-BE49-F238E27FC236}">
                <a16:creationId xmlns:a16="http://schemas.microsoft.com/office/drawing/2014/main" id="{BC57B422-6F47-C34B-A1C1-4668A19B882B}"/>
              </a:ext>
            </a:extLst>
          </p:cNvPr>
          <p:cNvPicPr>
            <a:picLocks noChangeAspect="1"/>
          </p:cNvPicPr>
          <p:nvPr/>
        </p:nvPicPr>
        <p:blipFill rotWithShape="1">
          <a:blip r:embed="rId2"/>
          <a:srcRect r="7075" b="2"/>
          <a:stretch/>
        </p:blipFill>
        <p:spPr>
          <a:xfrm>
            <a:off x="6097015" y="1295401"/>
            <a:ext cx="5691579" cy="4792662"/>
          </a:xfrm>
          <a:prstGeom prst="rect">
            <a:avLst/>
          </a:prstGeom>
        </p:spPr>
      </p:pic>
    </p:spTree>
    <p:extLst>
      <p:ext uri="{BB962C8B-B14F-4D97-AF65-F5344CB8AC3E}">
        <p14:creationId xmlns:p14="http://schemas.microsoft.com/office/powerpoint/2010/main" val="512813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A7ED8-25E6-7449-94A9-F0FFA4488235}"/>
              </a:ext>
            </a:extLst>
          </p:cNvPr>
          <p:cNvSpPr>
            <a:spLocks noGrp="1"/>
          </p:cNvSpPr>
          <p:nvPr>
            <p:ph type="title"/>
          </p:nvPr>
        </p:nvSpPr>
        <p:spPr/>
        <p:txBody>
          <a:bodyPr/>
          <a:lstStyle/>
          <a:p>
            <a:r>
              <a:rPr lang="en-US" dirty="0">
                <a:latin typeface="dearJoe 5 CASUAL PRO" panose="02000000000000000000" pitchFamily="2" charset="0"/>
              </a:rPr>
              <a:t>The location of Mumbai’s economic activity </a:t>
            </a:r>
          </a:p>
        </p:txBody>
      </p:sp>
      <p:sp>
        <p:nvSpPr>
          <p:cNvPr id="3" name="Content Placeholder 2">
            <a:extLst>
              <a:ext uri="{FF2B5EF4-FFF2-40B4-BE49-F238E27FC236}">
                <a16:creationId xmlns:a16="http://schemas.microsoft.com/office/drawing/2014/main" id="{16A03515-064E-6A4F-B8D9-584CD383B270}"/>
              </a:ext>
            </a:extLst>
          </p:cNvPr>
          <p:cNvSpPr>
            <a:spLocks noGrp="1"/>
          </p:cNvSpPr>
          <p:nvPr>
            <p:ph idx="1"/>
          </p:nvPr>
        </p:nvSpPr>
        <p:spPr>
          <a:xfrm>
            <a:off x="838200" y="1825625"/>
            <a:ext cx="10515600" cy="836552"/>
          </a:xfrm>
        </p:spPr>
        <p:txBody>
          <a:bodyPr>
            <a:normAutofit lnSpcReduction="10000"/>
          </a:bodyPr>
          <a:lstStyle/>
          <a:p>
            <a:r>
              <a:rPr lang="en-US" dirty="0"/>
              <a:t>Fill in the table to describe the locations of Mumbai’s economic activities and the reasons for the locations</a:t>
            </a:r>
          </a:p>
        </p:txBody>
      </p:sp>
      <p:graphicFrame>
        <p:nvGraphicFramePr>
          <p:cNvPr id="4" name="Table 3">
            <a:extLst>
              <a:ext uri="{FF2B5EF4-FFF2-40B4-BE49-F238E27FC236}">
                <a16:creationId xmlns:a16="http://schemas.microsoft.com/office/drawing/2014/main" id="{09C1548D-4CA8-D844-8CDD-3A62E98BD7EE}"/>
              </a:ext>
            </a:extLst>
          </p:cNvPr>
          <p:cNvGraphicFramePr>
            <a:graphicFrameLocks noGrp="1"/>
          </p:cNvGraphicFramePr>
          <p:nvPr/>
        </p:nvGraphicFramePr>
        <p:xfrm>
          <a:off x="838200" y="3161654"/>
          <a:ext cx="10515600" cy="2247254"/>
        </p:xfrm>
        <a:graphic>
          <a:graphicData uri="http://schemas.openxmlformats.org/drawingml/2006/table">
            <a:tbl>
              <a:tblPr firstRow="1" firstCol="1" bandRow="1">
                <a:tableStyleId>{5C22544A-7EE6-4342-B048-85BDC9FD1C3A}</a:tableStyleId>
              </a:tblPr>
              <a:tblGrid>
                <a:gridCol w="2013488">
                  <a:extLst>
                    <a:ext uri="{9D8B030D-6E8A-4147-A177-3AD203B41FA5}">
                      <a16:colId xmlns:a16="http://schemas.microsoft.com/office/drawing/2014/main" val="360372868"/>
                    </a:ext>
                  </a:extLst>
                </a:gridCol>
                <a:gridCol w="1611824">
                  <a:extLst>
                    <a:ext uri="{9D8B030D-6E8A-4147-A177-3AD203B41FA5}">
                      <a16:colId xmlns:a16="http://schemas.microsoft.com/office/drawing/2014/main" val="2397591851"/>
                    </a:ext>
                  </a:extLst>
                </a:gridCol>
                <a:gridCol w="1766807">
                  <a:extLst>
                    <a:ext uri="{9D8B030D-6E8A-4147-A177-3AD203B41FA5}">
                      <a16:colId xmlns:a16="http://schemas.microsoft.com/office/drawing/2014/main" val="1712203294"/>
                    </a:ext>
                  </a:extLst>
                </a:gridCol>
                <a:gridCol w="2320295">
                  <a:extLst>
                    <a:ext uri="{9D8B030D-6E8A-4147-A177-3AD203B41FA5}">
                      <a16:colId xmlns:a16="http://schemas.microsoft.com/office/drawing/2014/main" val="2713803132"/>
                    </a:ext>
                  </a:extLst>
                </a:gridCol>
                <a:gridCol w="2803186">
                  <a:extLst>
                    <a:ext uri="{9D8B030D-6E8A-4147-A177-3AD203B41FA5}">
                      <a16:colId xmlns:a16="http://schemas.microsoft.com/office/drawing/2014/main" val="2986152660"/>
                    </a:ext>
                  </a:extLst>
                </a:gridCol>
              </a:tblGrid>
              <a:tr h="2247254">
                <a:tc>
                  <a:txBody>
                    <a:bodyPr/>
                    <a:lstStyle/>
                    <a:p>
                      <a:pPr marL="0" marR="0">
                        <a:spcBef>
                          <a:spcPts val="0"/>
                        </a:spcBef>
                        <a:spcAft>
                          <a:spcPts val="0"/>
                        </a:spcAft>
                      </a:pPr>
                      <a:r>
                        <a:rPr lang="en-US" sz="2400" dirty="0">
                          <a:solidFill>
                            <a:schemeClr val="tx1"/>
                          </a:solidFill>
                          <a:effectLst/>
                        </a:rPr>
                        <a:t>Type of activity/</a:t>
                      </a:r>
                    </a:p>
                    <a:p>
                      <a:pPr marL="0" marR="0">
                        <a:spcBef>
                          <a:spcPts val="0"/>
                        </a:spcBef>
                        <a:spcAft>
                          <a:spcPts val="0"/>
                        </a:spcAft>
                      </a:pPr>
                      <a:r>
                        <a:rPr lang="en-US" sz="2400" dirty="0">
                          <a:solidFill>
                            <a:schemeClr val="tx1"/>
                          </a:solidFill>
                          <a:effectLst/>
                        </a:rPr>
                        <a:t>example</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marL="0" marR="0">
                        <a:spcBef>
                          <a:spcPts val="0"/>
                        </a:spcBef>
                        <a:spcAft>
                          <a:spcPts val="0"/>
                        </a:spcAft>
                      </a:pPr>
                      <a:r>
                        <a:rPr lang="en-US" sz="2400" dirty="0">
                          <a:solidFill>
                            <a:schemeClr val="tx1"/>
                          </a:solidFill>
                          <a:effectLst/>
                        </a:rPr>
                        <a:t>Formal or informal?</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marL="0" marR="0">
                        <a:spcBef>
                          <a:spcPts val="0"/>
                        </a:spcBef>
                        <a:spcAft>
                          <a:spcPts val="0"/>
                        </a:spcAft>
                      </a:pPr>
                      <a:r>
                        <a:rPr lang="en-US" sz="2400" dirty="0">
                          <a:solidFill>
                            <a:schemeClr val="tx1"/>
                          </a:solidFill>
                          <a:effectLst/>
                        </a:rPr>
                        <a:t>Details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marL="0" marR="0">
                        <a:spcBef>
                          <a:spcPts val="0"/>
                        </a:spcBef>
                        <a:spcAft>
                          <a:spcPts val="0"/>
                        </a:spcAft>
                      </a:pPr>
                      <a:r>
                        <a:rPr lang="en-US" sz="2400" dirty="0">
                          <a:solidFill>
                            <a:schemeClr val="tx1"/>
                          </a:solidFill>
                          <a:effectLst/>
                        </a:rPr>
                        <a:t>Location(s)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marL="0" marR="0">
                        <a:spcBef>
                          <a:spcPts val="0"/>
                        </a:spcBef>
                        <a:spcAft>
                          <a:spcPts val="0"/>
                        </a:spcAft>
                      </a:pPr>
                      <a:r>
                        <a:rPr lang="en-US" sz="2400" dirty="0">
                          <a:solidFill>
                            <a:schemeClr val="tx1"/>
                          </a:solidFill>
                          <a:effectLst/>
                        </a:rPr>
                        <a:t>Reason for location</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3457848963"/>
                  </a:ext>
                </a:extLst>
              </a:tr>
            </a:tbl>
          </a:graphicData>
        </a:graphic>
      </p:graphicFrame>
      <p:sp>
        <p:nvSpPr>
          <p:cNvPr id="5" name="Rectangle 4">
            <a:extLst>
              <a:ext uri="{FF2B5EF4-FFF2-40B4-BE49-F238E27FC236}">
                <a16:creationId xmlns:a16="http://schemas.microsoft.com/office/drawing/2014/main" id="{2F884131-16A8-E840-B503-1C48AE1A7D67}"/>
              </a:ext>
            </a:extLst>
          </p:cNvPr>
          <p:cNvSpPr/>
          <p:nvPr/>
        </p:nvSpPr>
        <p:spPr>
          <a:xfrm>
            <a:off x="838199" y="5908385"/>
            <a:ext cx="8664615" cy="646331"/>
          </a:xfrm>
          <a:prstGeom prst="rect">
            <a:avLst/>
          </a:prstGeom>
        </p:spPr>
        <p:txBody>
          <a:bodyPr wrap="square">
            <a:spAutoFit/>
          </a:bodyPr>
          <a:lstStyle/>
          <a:p>
            <a:r>
              <a:rPr lang="en-US" dirty="0">
                <a:hlinkClick r:id="rId3"/>
              </a:rPr>
              <a:t>https://www.marieclaire.com/culture/g20993287/bollywood-movies-2018/</a:t>
            </a:r>
            <a:endParaRPr lang="en-US" dirty="0"/>
          </a:p>
          <a:p>
            <a:endParaRPr lang="en-US" dirty="0"/>
          </a:p>
        </p:txBody>
      </p:sp>
    </p:spTree>
    <p:extLst>
      <p:ext uri="{BB962C8B-B14F-4D97-AF65-F5344CB8AC3E}">
        <p14:creationId xmlns:p14="http://schemas.microsoft.com/office/powerpoint/2010/main" val="77327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5721E-4366-A340-ACEB-5F5C1C1419CD}"/>
              </a:ext>
            </a:extLst>
          </p:cNvPr>
          <p:cNvSpPr>
            <a:spLocks noGrp="1"/>
          </p:cNvSpPr>
          <p:nvPr>
            <p:ph type="title"/>
          </p:nvPr>
        </p:nvSpPr>
        <p:spPr/>
        <p:txBody>
          <a:bodyPr/>
          <a:lstStyle/>
          <a:p>
            <a:r>
              <a:rPr lang="en-US" dirty="0">
                <a:latin typeface="dearJoe 5 CASUAL PRO" panose="02000000000000000000" pitchFamily="2" charset="0"/>
              </a:rPr>
              <a:t>IB Objectives</a:t>
            </a:r>
          </a:p>
        </p:txBody>
      </p:sp>
      <p:sp>
        <p:nvSpPr>
          <p:cNvPr id="3" name="Content Placeholder 2">
            <a:extLst>
              <a:ext uri="{FF2B5EF4-FFF2-40B4-BE49-F238E27FC236}">
                <a16:creationId xmlns:a16="http://schemas.microsoft.com/office/drawing/2014/main" id="{BAC982F7-F4EE-164A-96EB-1BAD99EF2737}"/>
              </a:ext>
            </a:extLst>
          </p:cNvPr>
          <p:cNvSpPr>
            <a:spLocks noGrp="1"/>
          </p:cNvSpPr>
          <p:nvPr>
            <p:ph idx="1"/>
          </p:nvPr>
        </p:nvSpPr>
        <p:spPr/>
        <p:txBody>
          <a:bodyPr>
            <a:normAutofit/>
          </a:bodyPr>
          <a:lstStyle/>
          <a:p>
            <a:r>
              <a:rPr lang="en-US" dirty="0"/>
              <a:t>Factors affecting the </a:t>
            </a:r>
            <a:r>
              <a:rPr lang="en-US" dirty="0">
                <a:highlight>
                  <a:srgbClr val="FFFF00"/>
                </a:highlight>
              </a:rPr>
              <a:t>pattern of urban economic activities </a:t>
            </a:r>
            <a:r>
              <a:rPr lang="en-US" dirty="0"/>
              <a:t>(retail, </a:t>
            </a:r>
            <a:r>
              <a:rPr lang="en-US" dirty="0">
                <a:highlight>
                  <a:srgbClr val="FFFF00"/>
                </a:highlight>
              </a:rPr>
              <a:t>commercial, industrial</a:t>
            </a:r>
            <a:r>
              <a:rPr lang="en-US" dirty="0"/>
              <a:t>), including physical factors, land values, proximity to a central business district (CBD) and planning </a:t>
            </a:r>
          </a:p>
          <a:p>
            <a:r>
              <a:rPr lang="en-US" dirty="0"/>
              <a:t>The incidence </a:t>
            </a:r>
            <a:r>
              <a:rPr lang="en-US" dirty="0">
                <a:highlight>
                  <a:srgbClr val="FFFF00"/>
                </a:highlight>
              </a:rPr>
              <a:t>of poverty, deprivation </a:t>
            </a:r>
            <a:r>
              <a:rPr lang="en-US" dirty="0"/>
              <a:t>and </a:t>
            </a:r>
            <a:r>
              <a:rPr lang="en-US" dirty="0">
                <a:highlight>
                  <a:srgbClr val="FFFF00"/>
                </a:highlight>
              </a:rPr>
              <a:t>informal activity </a:t>
            </a:r>
            <a:r>
              <a:rPr lang="en-US" dirty="0"/>
              <a:t>(housing and industry) in urban areas at varying stages of development </a:t>
            </a:r>
          </a:p>
          <a:p>
            <a:r>
              <a:rPr lang="en-US" dirty="0">
                <a:highlight>
                  <a:srgbClr val="FFFF00"/>
                </a:highlight>
              </a:rPr>
              <a:t>Urbanization, natural increase and centripetal population movements, including rural–urban migration in industrializing cities</a:t>
            </a:r>
            <a:r>
              <a:rPr lang="en-US" dirty="0"/>
              <a:t>, and inner city gentrification in post- industrial cities </a:t>
            </a:r>
          </a:p>
          <a:p>
            <a:r>
              <a:rPr lang="en-US" dirty="0">
                <a:highlight>
                  <a:srgbClr val="FFFF00"/>
                </a:highlight>
              </a:rPr>
              <a:t>Centrifugal population movements, including suburbanization and counter- urbanization </a:t>
            </a:r>
          </a:p>
          <a:p>
            <a:endParaRPr lang="en-US" dirty="0"/>
          </a:p>
        </p:txBody>
      </p:sp>
    </p:spTree>
    <p:extLst>
      <p:ext uri="{BB962C8B-B14F-4D97-AF65-F5344CB8AC3E}">
        <p14:creationId xmlns:p14="http://schemas.microsoft.com/office/powerpoint/2010/main" val="2502027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DDF3-9A1B-5742-B7B8-C8E9847342D4}"/>
              </a:ext>
            </a:extLst>
          </p:cNvPr>
          <p:cNvSpPr>
            <a:spLocks noGrp="1"/>
          </p:cNvSpPr>
          <p:nvPr>
            <p:ph type="title"/>
          </p:nvPr>
        </p:nvSpPr>
        <p:spPr/>
        <p:txBody>
          <a:bodyPr/>
          <a:lstStyle/>
          <a:p>
            <a:r>
              <a:rPr lang="en-US" dirty="0">
                <a:latin typeface="dearJoe 5 CASUAL PRO" panose="02000000000000000000" pitchFamily="2" charset="0"/>
              </a:rPr>
              <a:t>How could we answer this essay question?</a:t>
            </a:r>
          </a:p>
        </p:txBody>
      </p:sp>
      <p:sp>
        <p:nvSpPr>
          <p:cNvPr id="3" name="Content Placeholder 2">
            <a:extLst>
              <a:ext uri="{FF2B5EF4-FFF2-40B4-BE49-F238E27FC236}">
                <a16:creationId xmlns:a16="http://schemas.microsoft.com/office/drawing/2014/main" id="{754DD3FF-2D2F-4F4D-B999-17E21E96075D}"/>
              </a:ext>
            </a:extLst>
          </p:cNvPr>
          <p:cNvSpPr>
            <a:spLocks noGrp="1"/>
          </p:cNvSpPr>
          <p:nvPr>
            <p:ph idx="1"/>
          </p:nvPr>
        </p:nvSpPr>
        <p:spPr/>
        <p:txBody>
          <a:bodyPr/>
          <a:lstStyle/>
          <a:p>
            <a:pPr marL="0" indent="0">
              <a:buNone/>
            </a:pPr>
            <a:r>
              <a:rPr lang="en-US" sz="3200" dirty="0">
                <a:highlight>
                  <a:srgbClr val="FFFF00"/>
                </a:highlight>
              </a:rPr>
              <a:t>Referring to examples, compare the patterns formal and informal economic activities in urban areas (10)</a:t>
            </a:r>
          </a:p>
          <a:p>
            <a:pPr marL="0" indent="0">
              <a:buNone/>
            </a:pPr>
            <a:endParaRPr lang="en-US" dirty="0"/>
          </a:p>
          <a:p>
            <a:pPr marL="0" indent="0">
              <a:buNone/>
            </a:pPr>
            <a:r>
              <a:rPr lang="en-US" dirty="0"/>
              <a:t>-Use the IB essay writing guide to help you plan out this response</a:t>
            </a:r>
          </a:p>
        </p:txBody>
      </p:sp>
    </p:spTree>
    <p:extLst>
      <p:ext uri="{BB962C8B-B14F-4D97-AF65-F5344CB8AC3E}">
        <p14:creationId xmlns:p14="http://schemas.microsoft.com/office/powerpoint/2010/main" val="1892080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C2E5-C220-9143-ABE3-5E12EAE77049}"/>
              </a:ext>
            </a:extLst>
          </p:cNvPr>
          <p:cNvSpPr>
            <a:spLocks noGrp="1"/>
          </p:cNvSpPr>
          <p:nvPr>
            <p:ph type="title"/>
          </p:nvPr>
        </p:nvSpPr>
        <p:spPr/>
        <p:txBody>
          <a:bodyPr/>
          <a:lstStyle/>
          <a:p>
            <a:r>
              <a:rPr lang="en-US" dirty="0">
                <a:latin typeface="dearJoe 5 CASUAL PRO" panose="02000000000000000000" pitchFamily="2" charset="0"/>
              </a:rPr>
              <a:t>Now that we have looked at the case study…</a:t>
            </a:r>
          </a:p>
        </p:txBody>
      </p:sp>
      <p:sp>
        <p:nvSpPr>
          <p:cNvPr id="3" name="Content Placeholder 2">
            <a:extLst>
              <a:ext uri="{FF2B5EF4-FFF2-40B4-BE49-F238E27FC236}">
                <a16:creationId xmlns:a16="http://schemas.microsoft.com/office/drawing/2014/main" id="{B2BC5C28-C2AF-474D-9677-F3DE25C0B8E0}"/>
              </a:ext>
            </a:extLst>
          </p:cNvPr>
          <p:cNvSpPr>
            <a:spLocks noGrp="1"/>
          </p:cNvSpPr>
          <p:nvPr>
            <p:ph idx="1"/>
          </p:nvPr>
        </p:nvSpPr>
        <p:spPr/>
        <p:txBody>
          <a:bodyPr/>
          <a:lstStyle/>
          <a:p>
            <a:pPr marL="0" indent="0">
              <a:buNone/>
            </a:pPr>
            <a:r>
              <a:rPr lang="en-US" sz="3200" b="1" dirty="0">
                <a:highlight>
                  <a:srgbClr val="FF0000"/>
                </a:highlight>
                <a:latin typeface="dearJoe 5 CASUAL PRO" panose="02000000000000000000" pitchFamily="2" charset="0"/>
              </a:rPr>
              <a:t>Debate: </a:t>
            </a:r>
            <a:r>
              <a:rPr lang="en-US" dirty="0"/>
              <a:t>“To the local population, megacities have more advantages than disadvantages.” Discuss this statement.</a:t>
            </a:r>
          </a:p>
          <a:p>
            <a:pPr marL="0" indent="0">
              <a:buNone/>
            </a:pPr>
            <a:endParaRPr lang="en-US" dirty="0"/>
          </a:p>
        </p:txBody>
      </p:sp>
    </p:spTree>
    <p:extLst>
      <p:ext uri="{BB962C8B-B14F-4D97-AF65-F5344CB8AC3E}">
        <p14:creationId xmlns:p14="http://schemas.microsoft.com/office/powerpoint/2010/main" val="4067284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EF1F1-3EC2-EB46-9480-B1DAD1DB3406}"/>
              </a:ext>
            </a:extLst>
          </p:cNvPr>
          <p:cNvSpPr>
            <a:spLocks noGrp="1"/>
          </p:cNvSpPr>
          <p:nvPr>
            <p:ph type="title"/>
          </p:nvPr>
        </p:nvSpPr>
        <p:spPr/>
        <p:txBody>
          <a:bodyPr/>
          <a:lstStyle/>
          <a:p>
            <a:r>
              <a:rPr lang="en-US" dirty="0">
                <a:latin typeface="dearJoe 5 CASUAL PRO" panose="02000000000000000000" pitchFamily="2" charset="0"/>
              </a:rPr>
              <a:t>Debate Resources</a:t>
            </a:r>
          </a:p>
        </p:txBody>
      </p:sp>
      <p:sp>
        <p:nvSpPr>
          <p:cNvPr id="3" name="Content Placeholder 2">
            <a:extLst>
              <a:ext uri="{FF2B5EF4-FFF2-40B4-BE49-F238E27FC236}">
                <a16:creationId xmlns:a16="http://schemas.microsoft.com/office/drawing/2014/main" id="{C1DBF229-40D4-F041-9EE9-712B999676C4}"/>
              </a:ext>
            </a:extLst>
          </p:cNvPr>
          <p:cNvSpPr>
            <a:spLocks noGrp="1"/>
          </p:cNvSpPr>
          <p:nvPr>
            <p:ph idx="1"/>
          </p:nvPr>
        </p:nvSpPr>
        <p:spPr>
          <a:xfrm>
            <a:off x="838200" y="1825625"/>
            <a:ext cx="10515600" cy="4829818"/>
          </a:xfrm>
        </p:spPr>
        <p:txBody>
          <a:bodyPr>
            <a:normAutofit fontScale="70000" lnSpcReduction="20000"/>
          </a:bodyPr>
          <a:lstStyle/>
          <a:p>
            <a:r>
              <a:rPr lang="en-US" dirty="0"/>
              <a:t>Mumbai case study notes and </a:t>
            </a:r>
            <a:r>
              <a:rPr lang="en-US" dirty="0" err="1"/>
              <a:t>geofile</a:t>
            </a:r>
            <a:endParaRPr lang="en-US" dirty="0"/>
          </a:p>
          <a:p>
            <a:r>
              <a:rPr lang="en-US" dirty="0">
                <a:hlinkClick r:id="rId2"/>
              </a:rPr>
              <a:t>https://www.iol.co.za/news/south-africa/the-pros-and-cons-of-mega-cities-281152</a:t>
            </a:r>
            <a:endParaRPr lang="en-US" dirty="0"/>
          </a:p>
          <a:p>
            <a:r>
              <a:rPr lang="en-US" dirty="0">
                <a:hlinkClick r:id="rId3"/>
              </a:rPr>
              <a:t>https://longitudes.ups.com/megacities-provide-new-benefits-to-humanity-and-pose-unique-challenges/</a:t>
            </a:r>
            <a:endParaRPr lang="en-US" dirty="0"/>
          </a:p>
          <a:p>
            <a:r>
              <a:rPr lang="en-US" dirty="0">
                <a:hlinkClick r:id="rId4"/>
              </a:rPr>
              <a:t>https://futurism.com/how-to-ensure-smart-cities-benefit-us-all/</a:t>
            </a:r>
            <a:endParaRPr lang="en-US" dirty="0"/>
          </a:p>
          <a:p>
            <a:r>
              <a:rPr lang="en-US" dirty="0">
                <a:hlinkClick r:id="rId5"/>
              </a:rPr>
              <a:t>https://www.theguardian.com/cities/2016/jul/12/urban-sprawl-how-cities-grow-change-sustainability-urban-age</a:t>
            </a:r>
            <a:endParaRPr lang="en-US" dirty="0"/>
          </a:p>
          <a:p>
            <a:r>
              <a:rPr lang="en-US" dirty="0">
                <a:hlinkClick r:id="rId6"/>
              </a:rPr>
              <a:t>https://www.telegraph.co.uk/men/thinking-man/11406410/Is-it-really-better-for-your-career-if-you-work-in-London.html</a:t>
            </a:r>
            <a:endParaRPr lang="en-US" dirty="0"/>
          </a:p>
          <a:p>
            <a:r>
              <a:rPr lang="en-US" dirty="0">
                <a:hlinkClick r:id="rId7"/>
              </a:rPr>
              <a:t>https://www.theguardian.com/commentisfree/2017/mar/13/warning-living-city-seriously-damage-health</a:t>
            </a:r>
            <a:endParaRPr lang="en-US" dirty="0"/>
          </a:p>
          <a:p>
            <a:r>
              <a:rPr lang="en-US" dirty="0">
                <a:hlinkClick r:id="rId8"/>
              </a:rPr>
              <a:t>https://www.theguardian.com/cities/2014/aug/19/an-urbanists-guide-to-dhaka-an-unplanned-urban-sprawl</a:t>
            </a:r>
            <a:endParaRPr lang="en-US" dirty="0"/>
          </a:p>
          <a:p>
            <a:r>
              <a:rPr lang="en-US" dirty="0">
                <a:hlinkClick r:id="rId9"/>
              </a:rPr>
              <a:t>https://www.bbc.co.uk/news/world-africa-18870511</a:t>
            </a:r>
            <a:endParaRPr lang="en-US" dirty="0"/>
          </a:p>
          <a:p>
            <a:r>
              <a:rPr lang="en-US" dirty="0">
                <a:hlinkClick r:id="rId10"/>
              </a:rPr>
              <a:t>https://business.inquirer.net/172201/rapid-urbanization-threatens-overcrowded-cities-like-manila</a:t>
            </a:r>
            <a:endParaRPr lang="en-US" dirty="0"/>
          </a:p>
          <a:p>
            <a:endParaRPr lang="en-US" dirty="0"/>
          </a:p>
          <a:p>
            <a:endParaRPr lang="en-US" dirty="0"/>
          </a:p>
        </p:txBody>
      </p:sp>
    </p:spTree>
    <p:extLst>
      <p:ext uri="{BB962C8B-B14F-4D97-AF65-F5344CB8AC3E}">
        <p14:creationId xmlns:p14="http://schemas.microsoft.com/office/powerpoint/2010/main" val="1935918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B14DEC-753C-3244-B6CF-C48AC14CCB85}"/>
              </a:ext>
            </a:extLst>
          </p:cNvPr>
          <p:cNvPicPr>
            <a:picLocks noChangeAspect="1"/>
          </p:cNvPicPr>
          <p:nvPr/>
        </p:nvPicPr>
        <p:blipFill rotWithShape="1">
          <a:blip r:embed="rId2"/>
          <a:srcRect t="24574"/>
          <a:stretch/>
        </p:blipFill>
        <p:spPr>
          <a:xfrm>
            <a:off x="-1" y="10"/>
            <a:ext cx="12192001" cy="4666928"/>
          </a:xfrm>
          <a:prstGeom prst="rect">
            <a:avLst/>
          </a:prstGeom>
        </p:spPr>
      </p:pic>
      <p:sp>
        <p:nvSpPr>
          <p:cNvPr id="2" name="TextBox 1">
            <a:extLst>
              <a:ext uri="{FF2B5EF4-FFF2-40B4-BE49-F238E27FC236}">
                <a16:creationId xmlns:a16="http://schemas.microsoft.com/office/drawing/2014/main" id="{6A8DA57E-8E65-8545-ACB9-EA677165D585}"/>
              </a:ext>
            </a:extLst>
          </p:cNvPr>
          <p:cNvSpPr txBox="1"/>
          <p:nvPr/>
        </p:nvSpPr>
        <p:spPr>
          <a:xfrm>
            <a:off x="804998" y="4551037"/>
            <a:ext cx="5021782" cy="150993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b="1" dirty="0">
                <a:solidFill>
                  <a:srgbClr val="000000"/>
                </a:solidFill>
                <a:latin typeface="+mj-lt"/>
                <a:ea typeface="+mj-ea"/>
                <a:cs typeface="+mj-cs"/>
              </a:rPr>
              <a:t>Megacities</a:t>
            </a:r>
          </a:p>
        </p:txBody>
      </p:sp>
      <p:sp>
        <p:nvSpPr>
          <p:cNvPr id="3" name="TextBox 2">
            <a:extLst>
              <a:ext uri="{FF2B5EF4-FFF2-40B4-BE49-F238E27FC236}">
                <a16:creationId xmlns:a16="http://schemas.microsoft.com/office/drawing/2014/main" id="{43BA2B8D-1553-A447-891F-FFB4D55237FB}"/>
              </a:ext>
            </a:extLst>
          </p:cNvPr>
          <p:cNvSpPr txBox="1"/>
          <p:nvPr/>
        </p:nvSpPr>
        <p:spPr>
          <a:xfrm>
            <a:off x="5208608" y="4551033"/>
            <a:ext cx="7222602" cy="1509935"/>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2400" dirty="0">
                <a:solidFill>
                  <a:srgbClr val="000000"/>
                </a:solidFill>
              </a:rPr>
              <a:t>Spend a little time exploring the </a:t>
            </a:r>
            <a:r>
              <a:rPr lang="en-US" sz="2400" dirty="0" err="1">
                <a:solidFill>
                  <a:srgbClr val="000000"/>
                </a:solidFill>
                <a:hlinkClick r:id="rId3"/>
              </a:rPr>
              <a:t>Esri</a:t>
            </a:r>
            <a:r>
              <a:rPr lang="en-US" sz="2400" dirty="0">
                <a:solidFill>
                  <a:srgbClr val="000000"/>
                </a:solidFill>
                <a:hlinkClick r:id="rId3"/>
              </a:rPr>
              <a:t> Story Map. </a:t>
            </a:r>
            <a:endParaRPr lang="en-US" sz="2400" dirty="0">
              <a:solidFill>
                <a:srgbClr val="000000"/>
              </a:solidFill>
            </a:endParaRPr>
          </a:p>
          <a:p>
            <a:pPr indent="-228600">
              <a:lnSpc>
                <a:spcPct val="90000"/>
              </a:lnSpc>
              <a:spcAft>
                <a:spcPts val="600"/>
              </a:spcAft>
              <a:buFont typeface="Arial" panose="020B0604020202020204" pitchFamily="34" charset="0"/>
              <a:buChar char="•"/>
            </a:pPr>
            <a:r>
              <a:rPr lang="en-US" sz="2400" dirty="0">
                <a:solidFill>
                  <a:srgbClr val="000000"/>
                </a:solidFill>
              </a:rPr>
              <a:t>Pay particular attention to the increase in size of spread of the megacities in the study. </a:t>
            </a:r>
          </a:p>
        </p:txBody>
      </p:sp>
    </p:spTree>
    <p:extLst>
      <p:ext uri="{BB962C8B-B14F-4D97-AF65-F5344CB8AC3E}">
        <p14:creationId xmlns:p14="http://schemas.microsoft.com/office/powerpoint/2010/main" val="1047472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118128-496F-EE4F-BED1-A16A6C734C55}"/>
              </a:ext>
            </a:extLst>
          </p:cNvPr>
          <p:cNvPicPr>
            <a:picLocks noChangeAspect="1"/>
          </p:cNvPicPr>
          <p:nvPr/>
        </p:nvPicPr>
        <p:blipFill rotWithShape="1">
          <a:blip r:embed="rId2"/>
          <a:srcRect l="1210" r="2847" b="-1"/>
          <a:stretch/>
        </p:blipFill>
        <p:spPr>
          <a:xfrm>
            <a:off x="0" y="370400"/>
            <a:ext cx="9747266" cy="6273468"/>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p:spPr>
      </p:pic>
      <p:sp>
        <p:nvSpPr>
          <p:cNvPr id="3" name="Rectangle 2">
            <a:extLst>
              <a:ext uri="{FF2B5EF4-FFF2-40B4-BE49-F238E27FC236}">
                <a16:creationId xmlns:a16="http://schemas.microsoft.com/office/drawing/2014/main" id="{AD9D6ECF-C9D7-AE4D-8515-D9053779D2D1}"/>
              </a:ext>
            </a:extLst>
          </p:cNvPr>
          <p:cNvSpPr/>
          <p:nvPr/>
        </p:nvSpPr>
        <p:spPr>
          <a:xfrm>
            <a:off x="8037005" y="101212"/>
            <a:ext cx="4002374" cy="2031325"/>
          </a:xfrm>
          <a:prstGeom prst="rect">
            <a:avLst/>
          </a:prstGeom>
        </p:spPr>
        <p:txBody>
          <a:bodyPr wrap="square">
            <a:spAutoFit/>
          </a:bodyPr>
          <a:lstStyle/>
          <a:p>
            <a:r>
              <a:rPr lang="en-US" dirty="0">
                <a:latin typeface="Lato"/>
              </a:rPr>
              <a:t>W</a:t>
            </a:r>
            <a:r>
              <a:rPr lang="en-US" b="0" i="0" u="none" strike="noStrike" dirty="0">
                <a:effectLst/>
                <a:latin typeface="Lato"/>
              </a:rPr>
              <a:t>atch the </a:t>
            </a:r>
            <a:r>
              <a:rPr lang="en-US" b="0" i="0" u="none" strike="noStrike" dirty="0">
                <a:effectLst/>
                <a:latin typeface="Lato"/>
                <a:hlinkClick r:id="rId3"/>
              </a:rPr>
              <a:t>video</a:t>
            </a:r>
            <a:r>
              <a:rPr lang="en-US" b="0" i="0" u="none" strike="noStrike" dirty="0">
                <a:effectLst/>
                <a:latin typeface="Lato"/>
              </a:rPr>
              <a:t> and take notes of the global patterns and trends associated with historical and future growth of megacities globally. </a:t>
            </a:r>
            <a:br>
              <a:rPr lang="en-US" dirty="0"/>
            </a:br>
            <a:br>
              <a:rPr lang="en-US" dirty="0"/>
            </a:br>
            <a:r>
              <a:rPr lang="en-US" b="1" i="1" u="none" strike="noStrike" dirty="0">
                <a:effectLst/>
                <a:latin typeface="Lato"/>
              </a:rPr>
              <a:t>Don't forget to make sure you know the reasons for growth. </a:t>
            </a:r>
            <a:endParaRPr lang="en-US" dirty="0"/>
          </a:p>
        </p:txBody>
      </p:sp>
    </p:spTree>
    <p:extLst>
      <p:ext uri="{BB962C8B-B14F-4D97-AF65-F5344CB8AC3E}">
        <p14:creationId xmlns:p14="http://schemas.microsoft.com/office/powerpoint/2010/main" val="2507202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t="22845" r="3" b="3"/>
          <a:stretch/>
        </p:blipFill>
        <p:spPr>
          <a:xfrm>
            <a:off x="20" y="-2"/>
            <a:ext cx="4064296" cy="2281286"/>
          </a:xfrm>
          <a:prstGeom prst="rect">
            <a:avLst/>
          </a:prstGeom>
        </p:spPr>
      </p:pic>
      <p:pic>
        <p:nvPicPr>
          <p:cNvPr id="1026" name="Picture 2" descr="http://www.globalmeatnews.com/var/plain_site/storage/images/publications/food-beverage-nutrition/globalmeatnews.com/industry-markets/mumbai-bans-meat/10193417-1-eng-GB/Mumbai-bans-meat.jpg"/>
          <p:cNvPicPr>
            <a:picLocks noChangeAspect="1" noChangeArrowheads="1"/>
          </p:cNvPicPr>
          <p:nvPr/>
        </p:nvPicPr>
        <p:blipFill rotWithShape="1">
          <a:blip r:embed="rId3">
            <a:extLst>
              <a:ext uri="{28A0092B-C50C-407E-A947-70E740481C1C}">
                <a14:useLocalDpi xmlns:a14="http://schemas.microsoft.com/office/drawing/2010/main" val="0"/>
              </a:ext>
            </a:extLst>
          </a:blip>
          <a:srcRect t="11607" r="3" b="3"/>
          <a:stretch/>
        </p:blipFill>
        <p:spPr bwMode="auto">
          <a:xfrm>
            <a:off x="20" y="2292876"/>
            <a:ext cx="4064292" cy="22812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a:srcRect t="4975" r="1" b="5504"/>
          <a:stretch/>
        </p:blipFill>
        <p:spPr>
          <a:xfrm>
            <a:off x="2" y="4585733"/>
            <a:ext cx="4061141" cy="2272267"/>
          </a:xfrm>
          <a:prstGeom prst="rect">
            <a:avLst/>
          </a:prstGeom>
        </p:spPr>
      </p:pic>
      <p:pic>
        <p:nvPicPr>
          <p:cNvPr id="11" name="Picture 10"/>
          <p:cNvPicPr>
            <a:picLocks noChangeAspect="1"/>
          </p:cNvPicPr>
          <p:nvPr/>
        </p:nvPicPr>
        <p:blipFill rotWithShape="1">
          <a:blip r:embed="rId5"/>
          <a:srcRect l="14424" r="1" b="1"/>
          <a:stretch/>
        </p:blipFill>
        <p:spPr>
          <a:xfrm>
            <a:off x="4067494" y="-1358"/>
            <a:ext cx="8124504" cy="6859357"/>
          </a:xfrm>
          <a:prstGeom prst="rect">
            <a:avLst/>
          </a:prstGeom>
        </p:spPr>
      </p:pic>
      <p:sp>
        <p:nvSpPr>
          <p:cNvPr id="71" name="Rectangle 70">
            <a:extLst>
              <a:ext uri="{FF2B5EF4-FFF2-40B4-BE49-F238E27FC236}">
                <a16:creationId xmlns:a16="http://schemas.microsoft.com/office/drawing/2014/main" id="{FC0DEEBF-DB94-4E7E-A9D3-84FA863C3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bg1">
              <a:lumMod val="75000"/>
              <a:lumOff val="25000"/>
              <a:alpha val="93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021821" y="3812954"/>
            <a:ext cx="6465287" cy="1412929"/>
          </a:xfrm>
        </p:spPr>
        <p:txBody>
          <a:bodyPr>
            <a:normAutofit/>
          </a:bodyPr>
          <a:lstStyle/>
          <a:p>
            <a:pPr algn="l"/>
            <a:r>
              <a:rPr lang="en-US" sz="4800" b="1">
                <a:latin typeface="dearJoe 5 CASUAL PRO" panose="02000000000000000000" pitchFamily="2" charset="0"/>
              </a:rPr>
              <a:t>Mumbai – a mega city</a:t>
            </a:r>
          </a:p>
        </p:txBody>
      </p:sp>
      <p:cxnSp>
        <p:nvCxnSpPr>
          <p:cNvPr id="73" name="Straight Connector 72">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4064320" cy="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496" y="5336249"/>
            <a:ext cx="5486400" cy="0"/>
          </a:xfrm>
          <a:prstGeom prst="line">
            <a:avLst/>
          </a:prstGeom>
          <a:ln w="22225">
            <a:solidFill>
              <a:schemeClr val="tx1">
                <a:alpha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27413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Graphic 18" descr="Presentation with Checklist">
            <a:extLst>
              <a:ext uri="{FF2B5EF4-FFF2-40B4-BE49-F238E27FC236}">
                <a16:creationId xmlns:a16="http://schemas.microsoft.com/office/drawing/2014/main" id="{8072BC28-44B5-44B6-8CD0-422A6C4385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p:cNvSpPr>
            <a:spLocks noGrp="1"/>
          </p:cNvSpPr>
          <p:nvPr>
            <p:ph idx="1"/>
          </p:nvPr>
        </p:nvSpPr>
        <p:spPr>
          <a:xfrm>
            <a:off x="838200" y="1638300"/>
            <a:ext cx="10515600" cy="4813299"/>
          </a:xfrm>
        </p:spPr>
        <p:txBody>
          <a:bodyPr>
            <a:normAutofit/>
          </a:bodyPr>
          <a:lstStyle/>
          <a:p>
            <a:pPr marL="0" indent="0">
              <a:buNone/>
            </a:pPr>
            <a:r>
              <a:rPr lang="en-US" sz="3600" b="1" dirty="0">
                <a:latin typeface="dearJoe 5 CASUAL PRO" panose="02000000000000000000" pitchFamily="2" charset="0"/>
              </a:rPr>
              <a:t>Case Study - need to know:</a:t>
            </a:r>
          </a:p>
          <a:p>
            <a:r>
              <a:rPr lang="en-US" sz="2200" dirty="0"/>
              <a:t>Background information (e.g. location, history </a:t>
            </a:r>
            <a:r>
              <a:rPr lang="en-US" sz="2200" dirty="0" err="1"/>
              <a:t>etc</a:t>
            </a:r>
            <a:r>
              <a:rPr lang="en-US" sz="2200" dirty="0"/>
              <a:t>)</a:t>
            </a:r>
          </a:p>
          <a:p>
            <a:r>
              <a:rPr lang="en-US" sz="2200" dirty="0"/>
              <a:t>Reasons for growth (including natural increase and inward migration)</a:t>
            </a:r>
          </a:p>
          <a:p>
            <a:r>
              <a:rPr lang="en-US" sz="2200" dirty="0"/>
              <a:t>Patterns of growth e.g. urbanization, suburbanization and counter-</a:t>
            </a:r>
            <a:r>
              <a:rPr lang="en-US" sz="2200" dirty="0" err="1"/>
              <a:t>urbanisation</a:t>
            </a:r>
            <a:endParaRPr lang="en-US" sz="2200" dirty="0"/>
          </a:p>
          <a:p>
            <a:r>
              <a:rPr lang="en-US" sz="2200" dirty="0"/>
              <a:t>Consequences of growth (positives and negatives/use SEEP)</a:t>
            </a:r>
          </a:p>
          <a:p>
            <a:r>
              <a:rPr lang="en-US" sz="2200" dirty="0"/>
              <a:t>Work – informal and formal sector of the economy – including features and location</a:t>
            </a:r>
          </a:p>
          <a:p>
            <a:r>
              <a:rPr lang="en-US" sz="2200" dirty="0"/>
              <a:t>Urban Redevelopment – what are the plans? Is it sustainable?</a:t>
            </a:r>
          </a:p>
          <a:p>
            <a:pPr marL="0" indent="0">
              <a:buNone/>
            </a:pPr>
            <a:endParaRPr lang="en-US" sz="2200" dirty="0"/>
          </a:p>
          <a:p>
            <a:pPr marL="0" indent="0">
              <a:buNone/>
            </a:pPr>
            <a:endParaRPr lang="en-US" sz="2200" dirty="0"/>
          </a:p>
        </p:txBody>
      </p:sp>
      <p:sp>
        <p:nvSpPr>
          <p:cNvPr id="2" name="TextBox 1">
            <a:extLst>
              <a:ext uri="{FF2B5EF4-FFF2-40B4-BE49-F238E27FC236}">
                <a16:creationId xmlns:a16="http://schemas.microsoft.com/office/drawing/2014/main" id="{D4E8763A-80D9-C641-A5AA-4DCC1FCD935F}"/>
              </a:ext>
            </a:extLst>
          </p:cNvPr>
          <p:cNvSpPr txBox="1"/>
          <p:nvPr/>
        </p:nvSpPr>
        <p:spPr>
          <a:xfrm>
            <a:off x="8576840" y="439837"/>
            <a:ext cx="3125165" cy="1384995"/>
          </a:xfrm>
          <a:prstGeom prst="rect">
            <a:avLst/>
          </a:prstGeom>
          <a:noFill/>
        </p:spPr>
        <p:txBody>
          <a:bodyPr wrap="square" rtlCol="0">
            <a:spAutoFit/>
          </a:bodyPr>
          <a:lstStyle/>
          <a:p>
            <a:r>
              <a:rPr lang="en-US" sz="2800" dirty="0">
                <a:highlight>
                  <a:srgbClr val="FF0000"/>
                </a:highlight>
              </a:rPr>
              <a:t>Mumbai megacity case study: what do you know?</a:t>
            </a:r>
          </a:p>
        </p:txBody>
      </p:sp>
    </p:spTree>
    <p:extLst>
      <p:ext uri="{BB962C8B-B14F-4D97-AF65-F5344CB8AC3E}">
        <p14:creationId xmlns:p14="http://schemas.microsoft.com/office/powerpoint/2010/main" val="2046261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42701F-6450-5D49-9530-D46E956BB8F9}"/>
              </a:ext>
            </a:extLst>
          </p:cNvPr>
          <p:cNvPicPr>
            <a:picLocks noChangeAspect="1"/>
          </p:cNvPicPr>
          <p:nvPr/>
        </p:nvPicPr>
        <p:blipFill rotWithShape="1">
          <a:blip r:embed="rId2">
            <a:alphaModFix/>
            <a:extLst/>
          </a:blip>
          <a:srcRect l="17584" r="24582" b="-1"/>
          <a:stretch/>
        </p:blipFill>
        <p:spPr>
          <a:xfrm>
            <a:off x="-305" y="-1"/>
            <a:ext cx="6423053" cy="6858001"/>
          </a:xfrm>
          <a:prstGeom prst="rect">
            <a:avLst/>
          </a:prstGeom>
        </p:spPr>
      </p:pic>
      <p:sp>
        <p:nvSpPr>
          <p:cNvPr id="2" name="TextBox 1">
            <a:extLst>
              <a:ext uri="{FF2B5EF4-FFF2-40B4-BE49-F238E27FC236}">
                <a16:creationId xmlns:a16="http://schemas.microsoft.com/office/drawing/2014/main" id="{61E3A612-4A35-144A-8BE2-8AE09C68B556}"/>
              </a:ext>
            </a:extLst>
          </p:cNvPr>
          <p:cNvSpPr txBox="1"/>
          <p:nvPr/>
        </p:nvSpPr>
        <p:spPr>
          <a:xfrm>
            <a:off x="6691459" y="3170789"/>
            <a:ext cx="5231525" cy="1644592"/>
          </a:xfrm>
          <a:prstGeom prst="rect">
            <a:avLst/>
          </a:prstGeom>
        </p:spPr>
        <p:txBody>
          <a:bodyPr vert="horz" lIns="91440" tIns="45720" rIns="91440" bIns="45720" rtlCol="0" anchor="t">
            <a:noAutofit/>
          </a:bodyPr>
          <a:lstStyle/>
          <a:p>
            <a:pPr>
              <a:lnSpc>
                <a:spcPct val="90000"/>
              </a:lnSpc>
              <a:spcBef>
                <a:spcPct val="0"/>
              </a:spcBef>
              <a:spcAft>
                <a:spcPts val="600"/>
              </a:spcAft>
            </a:pPr>
            <a:r>
              <a:rPr lang="en-US" sz="4400" b="1" dirty="0">
                <a:solidFill>
                  <a:srgbClr val="000000"/>
                </a:solidFill>
                <a:latin typeface="+mj-lt"/>
                <a:ea typeface="+mj-ea"/>
                <a:cs typeface="+mj-cs"/>
              </a:rPr>
              <a:t>Megacity Case Study: Mumbai India</a:t>
            </a:r>
          </a:p>
        </p:txBody>
      </p:sp>
      <p:sp>
        <p:nvSpPr>
          <p:cNvPr id="4" name="Rectangle 3">
            <a:extLst>
              <a:ext uri="{FF2B5EF4-FFF2-40B4-BE49-F238E27FC236}">
                <a16:creationId xmlns:a16="http://schemas.microsoft.com/office/drawing/2014/main" id="{41579E43-1289-C049-940A-17C5FCF1BC88}"/>
              </a:ext>
            </a:extLst>
          </p:cNvPr>
          <p:cNvSpPr/>
          <p:nvPr/>
        </p:nvSpPr>
        <p:spPr>
          <a:xfrm>
            <a:off x="6691459" y="195802"/>
            <a:ext cx="5500236" cy="1323439"/>
          </a:xfrm>
          <a:prstGeom prst="rect">
            <a:avLst/>
          </a:prstGeom>
        </p:spPr>
        <p:txBody>
          <a:bodyPr wrap="square">
            <a:spAutoFit/>
          </a:bodyPr>
          <a:lstStyle/>
          <a:p>
            <a:r>
              <a:rPr lang="en-US" sz="2000" dirty="0">
                <a:latin typeface="Lato"/>
              </a:rPr>
              <a:t>W</a:t>
            </a:r>
            <a:r>
              <a:rPr lang="en-US" sz="2000" b="0" i="0" u="none" strike="noStrike" dirty="0">
                <a:effectLst/>
                <a:latin typeface="Lato"/>
              </a:rPr>
              <a:t>atch the </a:t>
            </a:r>
            <a:r>
              <a:rPr lang="en-US" sz="2000" b="0" i="0" u="none" strike="noStrike" dirty="0">
                <a:effectLst/>
                <a:latin typeface="Lato"/>
                <a:hlinkClick r:id="rId3"/>
              </a:rPr>
              <a:t>video</a:t>
            </a:r>
            <a:r>
              <a:rPr lang="en-US" sz="2000" b="0" i="0" u="none" strike="noStrike" dirty="0">
                <a:effectLst/>
                <a:latin typeface="Lato"/>
              </a:rPr>
              <a:t> to get an idea of why the city has grown so quickly (note link to </a:t>
            </a:r>
            <a:r>
              <a:rPr lang="en-US" sz="2000" b="0" i="0" u="none" strike="noStrike" dirty="0" err="1">
                <a:effectLst/>
                <a:latin typeface="Lato"/>
              </a:rPr>
              <a:t>colonisation</a:t>
            </a:r>
            <a:r>
              <a:rPr lang="en-US" sz="2000" b="0" i="0" u="none" strike="noStrike" dirty="0">
                <a:effectLst/>
                <a:latin typeface="Lato"/>
              </a:rPr>
              <a:t> by the Portuguese) as well as modern day functions of industry, commerce and Bollywood.</a:t>
            </a:r>
            <a:r>
              <a:rPr lang="en-US" b="0" i="0" u="none" strike="noStrike" dirty="0">
                <a:solidFill>
                  <a:srgbClr val="888888"/>
                </a:solidFill>
                <a:effectLst/>
                <a:latin typeface="Lato"/>
              </a:rPr>
              <a:t> </a:t>
            </a:r>
            <a:endParaRPr lang="en-US" dirty="0"/>
          </a:p>
        </p:txBody>
      </p:sp>
    </p:spTree>
    <p:extLst>
      <p:ext uri="{BB962C8B-B14F-4D97-AF65-F5344CB8AC3E}">
        <p14:creationId xmlns:p14="http://schemas.microsoft.com/office/powerpoint/2010/main" val="2670587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02787" y="1255415"/>
            <a:ext cx="4600860" cy="5237733"/>
          </a:xfrm>
          <a:prstGeom prst="rect">
            <a:avLst/>
          </a:prstGeom>
        </p:spPr>
      </p:pic>
      <p:sp>
        <p:nvSpPr>
          <p:cNvPr id="5" name="Rectangle 4"/>
          <p:cNvSpPr/>
          <p:nvPr/>
        </p:nvSpPr>
        <p:spPr>
          <a:xfrm>
            <a:off x="1797125" y="55086"/>
            <a:ext cx="8706522" cy="1200328"/>
          </a:xfrm>
          <a:prstGeom prst="rect">
            <a:avLst/>
          </a:prstGeom>
        </p:spPr>
        <p:txBody>
          <a:bodyPr wrap="square">
            <a:spAutoFit/>
          </a:bodyPr>
          <a:lstStyle/>
          <a:p>
            <a:r>
              <a:rPr lang="en-US" sz="2400" b="1" dirty="0">
                <a:solidFill>
                  <a:srgbClr val="00B050"/>
                </a:solidFill>
              </a:rPr>
              <a:t>Mumbai is a megacity and a World city, it has grown enormously since the 1950’s and gives a great case study of urbanization and its issues within a developing country.</a:t>
            </a:r>
          </a:p>
        </p:txBody>
      </p:sp>
      <p:sp>
        <p:nvSpPr>
          <p:cNvPr id="6" name="Rectangle 5"/>
          <p:cNvSpPr/>
          <p:nvPr/>
        </p:nvSpPr>
        <p:spPr>
          <a:xfrm>
            <a:off x="542664" y="1420662"/>
            <a:ext cx="5607722" cy="1446550"/>
          </a:xfrm>
          <a:prstGeom prst="rect">
            <a:avLst/>
          </a:prstGeom>
        </p:spPr>
        <p:txBody>
          <a:bodyPr wrap="square">
            <a:spAutoFit/>
          </a:bodyPr>
          <a:lstStyle/>
          <a:p>
            <a:pPr algn="ctr"/>
            <a:r>
              <a:rPr lang="en-US" sz="4400" b="1" dirty="0">
                <a:latin typeface="dearJoe 5 CASUAL PRO" panose="02000000000000000000" pitchFamily="2" charset="0"/>
              </a:rPr>
              <a:t>Where is Mumbai located?</a:t>
            </a:r>
          </a:p>
        </p:txBody>
      </p:sp>
      <p:pic>
        <p:nvPicPr>
          <p:cNvPr id="7" name="Picture 6"/>
          <p:cNvPicPr>
            <a:picLocks noChangeAspect="1"/>
          </p:cNvPicPr>
          <p:nvPr/>
        </p:nvPicPr>
        <p:blipFill>
          <a:blip r:embed="rId3"/>
          <a:stretch>
            <a:fillRect/>
          </a:stretch>
        </p:blipFill>
        <p:spPr>
          <a:xfrm>
            <a:off x="2248336" y="2867212"/>
            <a:ext cx="2908551" cy="3797456"/>
          </a:xfrm>
          <a:prstGeom prst="rect">
            <a:avLst/>
          </a:prstGeom>
        </p:spPr>
      </p:pic>
    </p:spTree>
    <p:extLst>
      <p:ext uri="{BB962C8B-B14F-4D97-AF65-F5344CB8AC3E}">
        <p14:creationId xmlns:p14="http://schemas.microsoft.com/office/powerpoint/2010/main" val="3200831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7E976-819E-A249-80AC-CD8FC58D7081}"/>
              </a:ext>
            </a:extLst>
          </p:cNvPr>
          <p:cNvSpPr>
            <a:spLocks noGrp="1"/>
          </p:cNvSpPr>
          <p:nvPr>
            <p:ph type="title"/>
          </p:nvPr>
        </p:nvSpPr>
        <p:spPr/>
        <p:txBody>
          <a:bodyPr/>
          <a:lstStyle/>
          <a:p>
            <a:r>
              <a:rPr lang="en-US" dirty="0">
                <a:latin typeface="dearJoe 5 CASUAL PRO" panose="02000000000000000000" pitchFamily="2" charset="0"/>
              </a:rPr>
              <a:t>Mumbai’s location</a:t>
            </a:r>
          </a:p>
        </p:txBody>
      </p:sp>
      <p:sp>
        <p:nvSpPr>
          <p:cNvPr id="3" name="Content Placeholder 2">
            <a:extLst>
              <a:ext uri="{FF2B5EF4-FFF2-40B4-BE49-F238E27FC236}">
                <a16:creationId xmlns:a16="http://schemas.microsoft.com/office/drawing/2014/main" id="{3D943D82-688A-954B-9AF1-BCF4EA53CDB9}"/>
              </a:ext>
            </a:extLst>
          </p:cNvPr>
          <p:cNvSpPr>
            <a:spLocks noGrp="1"/>
          </p:cNvSpPr>
          <p:nvPr>
            <p:ph idx="1"/>
          </p:nvPr>
        </p:nvSpPr>
        <p:spPr/>
        <p:txBody>
          <a:bodyPr/>
          <a:lstStyle/>
          <a:p>
            <a:r>
              <a:rPr lang="en-US" dirty="0">
                <a:solidFill>
                  <a:srgbClr val="FF0000"/>
                </a:solidFill>
              </a:rPr>
              <a:t>Mumbai is located on a peninsular on the Western coast of Maharashtra state in western India, bordering the Arabian Sea.   </a:t>
            </a:r>
          </a:p>
          <a:p>
            <a:r>
              <a:rPr lang="en-US" dirty="0">
                <a:solidFill>
                  <a:srgbClr val="FF0000"/>
                </a:solidFill>
              </a:rPr>
              <a:t>It is a thriving megacity that has had an economic boom in recent years.</a:t>
            </a:r>
          </a:p>
          <a:p>
            <a:pPr marL="0" indent="0">
              <a:buNone/>
            </a:pPr>
            <a:endParaRPr lang="en-US" dirty="0"/>
          </a:p>
        </p:txBody>
      </p:sp>
    </p:spTree>
    <p:extLst>
      <p:ext uri="{BB962C8B-B14F-4D97-AF65-F5344CB8AC3E}">
        <p14:creationId xmlns:p14="http://schemas.microsoft.com/office/powerpoint/2010/main" val="1894795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1206</Words>
  <Application>Microsoft Macintosh PowerPoint</Application>
  <PresentationFormat>Widescreen</PresentationFormat>
  <Paragraphs>90</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dearJoe 5 CASUAL PRO</vt:lpstr>
      <vt:lpstr>Lato</vt:lpstr>
      <vt:lpstr>Times New Roman</vt:lpstr>
      <vt:lpstr>Office Theme</vt:lpstr>
      <vt:lpstr>The growth of megacities</vt:lpstr>
      <vt:lpstr>IB Objectives</vt:lpstr>
      <vt:lpstr>PowerPoint Presentation</vt:lpstr>
      <vt:lpstr>PowerPoint Presentation</vt:lpstr>
      <vt:lpstr>Mumbai – a mega city</vt:lpstr>
      <vt:lpstr>PowerPoint Presentation</vt:lpstr>
      <vt:lpstr>PowerPoint Presentation</vt:lpstr>
      <vt:lpstr>PowerPoint Presentation</vt:lpstr>
      <vt:lpstr>Mumbai’s location</vt:lpstr>
      <vt:lpstr>Describe Mumbai’s population growth</vt:lpstr>
      <vt:lpstr>PowerPoint Presentation</vt:lpstr>
      <vt:lpstr>Mumbai’s slums/informal economy</vt:lpstr>
      <vt:lpstr>PowerPoint Presentation</vt:lpstr>
      <vt:lpstr>Urban trends – including urbanisation, suburbanisation and counter-urbanisation</vt:lpstr>
      <vt:lpstr> Suburbanisation in Mumbai (centrifugal movement)</vt:lpstr>
      <vt:lpstr>Consequences of suburbanisation</vt:lpstr>
      <vt:lpstr>PowerPoint Presentation</vt:lpstr>
      <vt:lpstr>Counter-urbanisation in Mumbai  (centrifugal movement)</vt:lpstr>
      <vt:lpstr>The location of Mumbai’s economic activity </vt:lpstr>
      <vt:lpstr>How could we answer this essay question?</vt:lpstr>
      <vt:lpstr>Now that we have looked at the case study…</vt:lpstr>
      <vt:lpstr>Debate Resources</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growth of megacities</dc:title>
  <dc:creator>Ruth Capper</dc:creator>
  <cp:lastModifiedBy>Ruth Capper</cp:lastModifiedBy>
  <cp:revision>26</cp:revision>
  <dcterms:created xsi:type="dcterms:W3CDTF">2018-09-05T16:17:47Z</dcterms:created>
  <dcterms:modified xsi:type="dcterms:W3CDTF">2018-09-13T02:39:55Z</dcterms:modified>
</cp:coreProperties>
</file>