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93" r:id="rId3"/>
    <p:sldId id="299" r:id="rId4"/>
    <p:sldId id="259" r:id="rId5"/>
    <p:sldId id="269" r:id="rId6"/>
    <p:sldId id="290" r:id="rId7"/>
    <p:sldId id="300" r:id="rId8"/>
    <p:sldId id="283" r:id="rId9"/>
    <p:sldId id="270" r:id="rId10"/>
    <p:sldId id="303" r:id="rId11"/>
    <p:sldId id="307" r:id="rId12"/>
    <p:sldId id="308" r:id="rId13"/>
    <p:sldId id="301" r:id="rId14"/>
    <p:sldId id="304" r:id="rId15"/>
    <p:sldId id="302" r:id="rId16"/>
    <p:sldId id="258" r:id="rId17"/>
    <p:sldId id="282" r:id="rId18"/>
    <p:sldId id="306" r:id="rId19"/>
    <p:sldId id="30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41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2"/>
    <p:restoredTop sz="94611"/>
  </p:normalViewPr>
  <p:slideViewPr>
    <p:cSldViewPr snapToGrid="0" snapToObjects="1">
      <p:cViewPr varScale="1">
        <p:scale>
          <a:sx n="110" d="100"/>
          <a:sy n="110" d="100"/>
        </p:scale>
        <p:origin x="44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59C9DF-62E2-7247-8724-44EC5F936AA3}" type="datetimeFigureOut">
              <a:rPr lang="en-US" smtClean="0"/>
              <a:t>8/29/18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295E83-8E2D-014E-B290-4A73719B4458}" type="slidenum">
              <a:rPr lang="en-US" smtClean="0"/>
              <a:t>‹#›</a:t>
            </a:fld>
            <a:endParaRPr lang="en-US"/>
          </a:p>
        </p:txBody>
      </p:sp>
    </p:spTree>
    <p:extLst>
      <p:ext uri="{BB962C8B-B14F-4D97-AF65-F5344CB8AC3E}">
        <p14:creationId xmlns:p14="http://schemas.microsoft.com/office/powerpoint/2010/main" val="2071814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D99081-1D5E-4094-B509-A2096E72B1DA}" type="slidenum">
              <a:rPr lang="en-US"/>
              <a:pPr/>
              <a:t>4</a:t>
            </a:fld>
            <a:endParaRPr lang="en-US"/>
          </a:p>
        </p:txBody>
      </p:sp>
      <p:sp>
        <p:nvSpPr>
          <p:cNvPr id="113666" name="Rectangle 2"/>
          <p:cNvSpPr>
            <a:spLocks noGrp="1" noRot="1" noChangeAspect="1" noChangeArrowheads="1" noTextEdit="1"/>
          </p:cNvSpPr>
          <p:nvPr>
            <p:ph type="sldImg"/>
          </p:nvPr>
        </p:nvSpPr>
        <p:spPr>
          <a:xfrm>
            <a:off x="381000" y="684213"/>
            <a:ext cx="6097588" cy="3430587"/>
          </a:xfrm>
          <a:ln/>
        </p:spPr>
      </p:sp>
      <p:sp>
        <p:nvSpPr>
          <p:cNvPr id="113667" name="Rectangle 3"/>
          <p:cNvSpPr>
            <a:spLocks noGrp="1" noChangeArrowheads="1"/>
          </p:cNvSpPr>
          <p:nvPr>
            <p:ph type="body" idx="1"/>
          </p:nvPr>
        </p:nvSpPr>
        <p:spPr>
          <a:xfrm>
            <a:off x="914400" y="4343400"/>
            <a:ext cx="5029200" cy="4116388"/>
          </a:xfrm>
        </p:spPr>
        <p:txBody>
          <a:bodyPr/>
          <a:lstStyle/>
          <a:p>
            <a:endParaRPr lang="en-CA"/>
          </a:p>
        </p:txBody>
      </p:sp>
    </p:spTree>
    <p:extLst>
      <p:ext uri="{BB962C8B-B14F-4D97-AF65-F5344CB8AC3E}">
        <p14:creationId xmlns:p14="http://schemas.microsoft.com/office/powerpoint/2010/main" val="2298765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D5B438-3D2C-4CE7-8E81-F40F8C1680A1}" type="slidenum">
              <a:rPr lang="en-US"/>
              <a:pPr/>
              <a:t>5</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xfrm>
            <a:off x="914400" y="4343400"/>
            <a:ext cx="5029200" cy="4114800"/>
          </a:xfrm>
        </p:spPr>
        <p:txBody>
          <a:bodyPr lIns="89730" tIns="44865" rIns="89730" bIns="44865"/>
          <a:lstStyle/>
          <a:p>
            <a:pPr>
              <a:buFontTx/>
              <a:buChar char="•"/>
            </a:pPr>
            <a:r>
              <a:rPr lang="en-US" sz="1100">
                <a:latin typeface="Verdana" pitchFamily="34" charset="0"/>
              </a:rPr>
              <a:t>Eco-footprint helps us to understand that the impact of the human population on the planet is becoming increasingly large, or as the cartoon shows we are getting bigger and the planet is getting smaller! We are getting too big for our own house.</a:t>
            </a:r>
          </a:p>
          <a:p>
            <a:endParaRPr lang="en-US" sz="1100">
              <a:latin typeface="Verdana" pitchFamily="34" charset="0"/>
            </a:endParaRPr>
          </a:p>
          <a:p>
            <a:r>
              <a:rPr lang="en-US" sz="1100" b="1">
                <a:latin typeface="Verdana" pitchFamily="34" charset="0"/>
              </a:rPr>
              <a:t>Question for students</a:t>
            </a:r>
          </a:p>
          <a:p>
            <a:r>
              <a:rPr lang="en-US" sz="1100">
                <a:latin typeface="Verdana" pitchFamily="34" charset="0"/>
              </a:rPr>
              <a:t>Identify places on a world map where there is minimal evidence of human occupation? These are hard to find – some answers might include parts of Antarctica, the Arctic but even these most inhospitable parts of the globe have some human occupation.</a:t>
            </a:r>
          </a:p>
        </p:txBody>
      </p:sp>
    </p:spTree>
    <p:extLst>
      <p:ext uri="{BB962C8B-B14F-4D97-AF65-F5344CB8AC3E}">
        <p14:creationId xmlns:p14="http://schemas.microsoft.com/office/powerpoint/2010/main" val="230792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0157C2-0427-4836-A357-61857C0E5C45}" type="slidenum">
              <a:rPr lang="en-US"/>
              <a:pPr/>
              <a:t>9</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xfrm>
            <a:off x="914400" y="4343400"/>
            <a:ext cx="5029200" cy="4114800"/>
          </a:xfrm>
        </p:spPr>
        <p:txBody>
          <a:bodyPr/>
          <a:lstStyle/>
          <a:p>
            <a:pPr>
              <a:buFontTx/>
              <a:buChar char="•"/>
            </a:pPr>
            <a:r>
              <a:rPr lang="en-AU" sz="1100">
                <a:latin typeface="Verdana" pitchFamily="34" charset="0"/>
                <a:cs typeface="Times New Roman" pitchFamily="18" charset="0"/>
              </a:rPr>
              <a:t>Eco-footprint also helps us understand that a small proportion of the population is consuming a large amount of the resources. </a:t>
            </a:r>
          </a:p>
          <a:p>
            <a:pPr>
              <a:buFontTx/>
              <a:buChar char="•"/>
            </a:pPr>
            <a:r>
              <a:rPr lang="en-AU" sz="1100">
                <a:latin typeface="Verdana" pitchFamily="34" charset="0"/>
                <a:cs typeface="Times New Roman" pitchFamily="18" charset="0"/>
              </a:rPr>
              <a:t>Approximately 20% of the global population consumes 80% of resources.</a:t>
            </a:r>
          </a:p>
          <a:p>
            <a:pPr>
              <a:buFontTx/>
              <a:buChar char="•"/>
            </a:pPr>
            <a:r>
              <a:rPr lang="en-AU" sz="1100">
                <a:latin typeface="Verdana" pitchFamily="34" charset="0"/>
                <a:cs typeface="Times New Roman" pitchFamily="18" charset="0"/>
              </a:rPr>
              <a:t>Australia fits into the high-consuming category.</a:t>
            </a:r>
          </a:p>
          <a:p>
            <a:endParaRPr lang="en-AU" sz="1100" b="1">
              <a:latin typeface="Verdana" pitchFamily="34" charset="0"/>
              <a:cs typeface="Times New Roman" pitchFamily="18" charset="0"/>
            </a:endParaRPr>
          </a:p>
          <a:p>
            <a:r>
              <a:rPr lang="en-AU" sz="1100" b="1">
                <a:latin typeface="Verdana" pitchFamily="34" charset="0"/>
                <a:cs typeface="Times New Roman" pitchFamily="18" charset="0"/>
              </a:rPr>
              <a:t>Question for students</a:t>
            </a:r>
            <a:r>
              <a:rPr lang="en-AU" sz="1100">
                <a:latin typeface="Verdana" pitchFamily="34" charset="0"/>
                <a:cs typeface="Times New Roman" pitchFamily="18" charset="0"/>
              </a:rPr>
              <a:t>: Can you identify 5 countries on a world map that each picture is referring to?</a:t>
            </a:r>
          </a:p>
          <a:p>
            <a:r>
              <a:rPr lang="en-AU" sz="1100">
                <a:latin typeface="Verdana" pitchFamily="34" charset="0"/>
                <a:cs typeface="Times New Roman" pitchFamily="18" charset="0"/>
              </a:rPr>
              <a:t>Top picture: USA, Canada, Australia, New Zealand, United Kingdom.</a:t>
            </a:r>
          </a:p>
          <a:p>
            <a:r>
              <a:rPr lang="en-AU" sz="1100">
                <a:latin typeface="Verdana" pitchFamily="34" charset="0"/>
                <a:cs typeface="Times New Roman" pitchFamily="18" charset="0"/>
              </a:rPr>
              <a:t>Bottom Picture: Mozambique, India, Ethiopia, Vietnam, Uganda</a:t>
            </a:r>
            <a:endParaRPr lang="en-AU" sz="1100"/>
          </a:p>
        </p:txBody>
      </p:sp>
    </p:spTree>
    <p:extLst>
      <p:ext uri="{BB962C8B-B14F-4D97-AF65-F5344CB8AC3E}">
        <p14:creationId xmlns:p14="http://schemas.microsoft.com/office/powerpoint/2010/main" val="3033486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884CA-E21A-F448-A7B0-5AE19CD3E7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3C7BA5-CCC3-7B49-8C62-A588330257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621479-8AEF-DA45-B730-899EC3E5BC97}"/>
              </a:ext>
            </a:extLst>
          </p:cNvPr>
          <p:cNvSpPr>
            <a:spLocks noGrp="1"/>
          </p:cNvSpPr>
          <p:nvPr>
            <p:ph type="dt" sz="half" idx="10"/>
          </p:nvPr>
        </p:nvSpPr>
        <p:spPr/>
        <p:txBody>
          <a:bodyPr/>
          <a:lstStyle/>
          <a:p>
            <a:fld id="{B5E536F7-9DCE-AC47-A681-1938BB9EB7A2}" type="datetimeFigureOut">
              <a:rPr lang="en-US" smtClean="0"/>
              <a:t>8/29/18</a:t>
            </a:fld>
            <a:endParaRPr lang="en-US"/>
          </a:p>
        </p:txBody>
      </p:sp>
      <p:sp>
        <p:nvSpPr>
          <p:cNvPr id="5" name="Footer Placeholder 4">
            <a:extLst>
              <a:ext uri="{FF2B5EF4-FFF2-40B4-BE49-F238E27FC236}">
                <a16:creationId xmlns:a16="http://schemas.microsoft.com/office/drawing/2014/main" id="{702BBBF3-3A60-2443-BCC6-AD99E07E7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451165-ECC8-CB46-ADE3-50C9ED1F699D}"/>
              </a:ext>
            </a:extLst>
          </p:cNvPr>
          <p:cNvSpPr>
            <a:spLocks noGrp="1"/>
          </p:cNvSpPr>
          <p:nvPr>
            <p:ph type="sldNum" sz="quarter" idx="12"/>
          </p:nvPr>
        </p:nvSpPr>
        <p:spPr/>
        <p:txBody>
          <a:bodyPr/>
          <a:lstStyle/>
          <a:p>
            <a:fld id="{883CFB7D-6554-5247-9AD7-A23EBF8125D6}" type="slidenum">
              <a:rPr lang="en-US" smtClean="0"/>
              <a:t>‹#›</a:t>
            </a:fld>
            <a:endParaRPr lang="en-US"/>
          </a:p>
        </p:txBody>
      </p:sp>
    </p:spTree>
    <p:extLst>
      <p:ext uri="{BB962C8B-B14F-4D97-AF65-F5344CB8AC3E}">
        <p14:creationId xmlns:p14="http://schemas.microsoft.com/office/powerpoint/2010/main" val="258725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2593F-609A-BC4E-ADB6-0DE6B533F0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683AD7-6BEE-474D-90E7-49537F1DB20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1B9BCD-92FF-E14E-9E5E-AD4C11E35005}"/>
              </a:ext>
            </a:extLst>
          </p:cNvPr>
          <p:cNvSpPr>
            <a:spLocks noGrp="1"/>
          </p:cNvSpPr>
          <p:nvPr>
            <p:ph type="dt" sz="half" idx="10"/>
          </p:nvPr>
        </p:nvSpPr>
        <p:spPr/>
        <p:txBody>
          <a:bodyPr/>
          <a:lstStyle/>
          <a:p>
            <a:fld id="{B5E536F7-9DCE-AC47-A681-1938BB9EB7A2}" type="datetimeFigureOut">
              <a:rPr lang="en-US" smtClean="0"/>
              <a:t>8/29/18</a:t>
            </a:fld>
            <a:endParaRPr lang="en-US"/>
          </a:p>
        </p:txBody>
      </p:sp>
      <p:sp>
        <p:nvSpPr>
          <p:cNvPr id="5" name="Footer Placeholder 4">
            <a:extLst>
              <a:ext uri="{FF2B5EF4-FFF2-40B4-BE49-F238E27FC236}">
                <a16:creationId xmlns:a16="http://schemas.microsoft.com/office/drawing/2014/main" id="{17C27C80-E414-CA45-8398-211D3EF1CA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AE64F5-0BDB-4445-B542-47A5770B7BDF}"/>
              </a:ext>
            </a:extLst>
          </p:cNvPr>
          <p:cNvSpPr>
            <a:spLocks noGrp="1"/>
          </p:cNvSpPr>
          <p:nvPr>
            <p:ph type="sldNum" sz="quarter" idx="12"/>
          </p:nvPr>
        </p:nvSpPr>
        <p:spPr/>
        <p:txBody>
          <a:bodyPr/>
          <a:lstStyle/>
          <a:p>
            <a:fld id="{883CFB7D-6554-5247-9AD7-A23EBF8125D6}" type="slidenum">
              <a:rPr lang="en-US" smtClean="0"/>
              <a:t>‹#›</a:t>
            </a:fld>
            <a:endParaRPr lang="en-US"/>
          </a:p>
        </p:txBody>
      </p:sp>
    </p:spTree>
    <p:extLst>
      <p:ext uri="{BB962C8B-B14F-4D97-AF65-F5344CB8AC3E}">
        <p14:creationId xmlns:p14="http://schemas.microsoft.com/office/powerpoint/2010/main" val="3806313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53D47B-7798-584D-917C-3E64AFE274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AF1FC7-6265-6B4F-ADC4-9DE29B708A0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94EBE0-8C41-0D4C-9490-9C2AECE3B297}"/>
              </a:ext>
            </a:extLst>
          </p:cNvPr>
          <p:cNvSpPr>
            <a:spLocks noGrp="1"/>
          </p:cNvSpPr>
          <p:nvPr>
            <p:ph type="dt" sz="half" idx="10"/>
          </p:nvPr>
        </p:nvSpPr>
        <p:spPr/>
        <p:txBody>
          <a:bodyPr/>
          <a:lstStyle/>
          <a:p>
            <a:fld id="{B5E536F7-9DCE-AC47-A681-1938BB9EB7A2}" type="datetimeFigureOut">
              <a:rPr lang="en-US" smtClean="0"/>
              <a:t>8/29/18</a:t>
            </a:fld>
            <a:endParaRPr lang="en-US"/>
          </a:p>
        </p:txBody>
      </p:sp>
      <p:sp>
        <p:nvSpPr>
          <p:cNvPr id="5" name="Footer Placeholder 4">
            <a:extLst>
              <a:ext uri="{FF2B5EF4-FFF2-40B4-BE49-F238E27FC236}">
                <a16:creationId xmlns:a16="http://schemas.microsoft.com/office/drawing/2014/main" id="{397C3601-042B-6C46-9508-CBCCCB3C87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FA69A-E7B2-DA42-AF26-E403D96AA4EC}"/>
              </a:ext>
            </a:extLst>
          </p:cNvPr>
          <p:cNvSpPr>
            <a:spLocks noGrp="1"/>
          </p:cNvSpPr>
          <p:nvPr>
            <p:ph type="sldNum" sz="quarter" idx="12"/>
          </p:nvPr>
        </p:nvSpPr>
        <p:spPr/>
        <p:txBody>
          <a:bodyPr/>
          <a:lstStyle/>
          <a:p>
            <a:fld id="{883CFB7D-6554-5247-9AD7-A23EBF8125D6}" type="slidenum">
              <a:rPr lang="en-US" smtClean="0"/>
              <a:t>‹#›</a:t>
            </a:fld>
            <a:endParaRPr lang="en-US"/>
          </a:p>
        </p:txBody>
      </p:sp>
    </p:spTree>
    <p:extLst>
      <p:ext uri="{BB962C8B-B14F-4D97-AF65-F5344CB8AC3E}">
        <p14:creationId xmlns:p14="http://schemas.microsoft.com/office/powerpoint/2010/main" val="2042414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6245E-EB00-404C-98CF-341507EB8C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377F33-8A36-E942-9DE5-C81AD578994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323921-CF79-A948-95D2-B8BF57B56758}"/>
              </a:ext>
            </a:extLst>
          </p:cNvPr>
          <p:cNvSpPr>
            <a:spLocks noGrp="1"/>
          </p:cNvSpPr>
          <p:nvPr>
            <p:ph type="dt" sz="half" idx="10"/>
          </p:nvPr>
        </p:nvSpPr>
        <p:spPr/>
        <p:txBody>
          <a:bodyPr/>
          <a:lstStyle/>
          <a:p>
            <a:fld id="{B5E536F7-9DCE-AC47-A681-1938BB9EB7A2}" type="datetimeFigureOut">
              <a:rPr lang="en-US" smtClean="0"/>
              <a:t>8/29/18</a:t>
            </a:fld>
            <a:endParaRPr lang="en-US"/>
          </a:p>
        </p:txBody>
      </p:sp>
      <p:sp>
        <p:nvSpPr>
          <p:cNvPr id="5" name="Footer Placeholder 4">
            <a:extLst>
              <a:ext uri="{FF2B5EF4-FFF2-40B4-BE49-F238E27FC236}">
                <a16:creationId xmlns:a16="http://schemas.microsoft.com/office/drawing/2014/main" id="{887F6514-0FF7-8C43-903E-E33C311E5E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8C1FF4-8136-074A-8595-D964BA7B58DB}"/>
              </a:ext>
            </a:extLst>
          </p:cNvPr>
          <p:cNvSpPr>
            <a:spLocks noGrp="1"/>
          </p:cNvSpPr>
          <p:nvPr>
            <p:ph type="sldNum" sz="quarter" idx="12"/>
          </p:nvPr>
        </p:nvSpPr>
        <p:spPr/>
        <p:txBody>
          <a:bodyPr/>
          <a:lstStyle/>
          <a:p>
            <a:fld id="{883CFB7D-6554-5247-9AD7-A23EBF8125D6}" type="slidenum">
              <a:rPr lang="en-US" smtClean="0"/>
              <a:t>‹#›</a:t>
            </a:fld>
            <a:endParaRPr lang="en-US"/>
          </a:p>
        </p:txBody>
      </p:sp>
    </p:spTree>
    <p:extLst>
      <p:ext uri="{BB962C8B-B14F-4D97-AF65-F5344CB8AC3E}">
        <p14:creationId xmlns:p14="http://schemas.microsoft.com/office/powerpoint/2010/main" val="223124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1B488-0A4B-5A4A-A68A-2DE54AA728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2E2403-3F64-7E4D-95DF-902809DB3F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E66AC02-45F3-2649-AE2E-73B588602154}"/>
              </a:ext>
            </a:extLst>
          </p:cNvPr>
          <p:cNvSpPr>
            <a:spLocks noGrp="1"/>
          </p:cNvSpPr>
          <p:nvPr>
            <p:ph type="dt" sz="half" idx="10"/>
          </p:nvPr>
        </p:nvSpPr>
        <p:spPr/>
        <p:txBody>
          <a:bodyPr/>
          <a:lstStyle/>
          <a:p>
            <a:fld id="{B5E536F7-9DCE-AC47-A681-1938BB9EB7A2}" type="datetimeFigureOut">
              <a:rPr lang="en-US" smtClean="0"/>
              <a:t>8/29/18</a:t>
            </a:fld>
            <a:endParaRPr lang="en-US"/>
          </a:p>
        </p:txBody>
      </p:sp>
      <p:sp>
        <p:nvSpPr>
          <p:cNvPr id="5" name="Footer Placeholder 4">
            <a:extLst>
              <a:ext uri="{FF2B5EF4-FFF2-40B4-BE49-F238E27FC236}">
                <a16:creationId xmlns:a16="http://schemas.microsoft.com/office/drawing/2014/main" id="{80C6051F-90BE-E743-A099-905B5CCCCF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546B3-220A-044E-984A-892B6279FD5F}"/>
              </a:ext>
            </a:extLst>
          </p:cNvPr>
          <p:cNvSpPr>
            <a:spLocks noGrp="1"/>
          </p:cNvSpPr>
          <p:nvPr>
            <p:ph type="sldNum" sz="quarter" idx="12"/>
          </p:nvPr>
        </p:nvSpPr>
        <p:spPr/>
        <p:txBody>
          <a:bodyPr/>
          <a:lstStyle/>
          <a:p>
            <a:fld id="{883CFB7D-6554-5247-9AD7-A23EBF8125D6}" type="slidenum">
              <a:rPr lang="en-US" smtClean="0"/>
              <a:t>‹#›</a:t>
            </a:fld>
            <a:endParaRPr lang="en-US"/>
          </a:p>
        </p:txBody>
      </p:sp>
    </p:spTree>
    <p:extLst>
      <p:ext uri="{BB962C8B-B14F-4D97-AF65-F5344CB8AC3E}">
        <p14:creationId xmlns:p14="http://schemas.microsoft.com/office/powerpoint/2010/main" val="2543389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05893-6103-4A44-B6D6-EA31777682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BA9089-9514-534B-92A0-15426A3AEA7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906196-331C-9B48-BC3E-6AE1C3C8E63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A0FB5A-BFEF-444E-BE21-EC7355533209}"/>
              </a:ext>
            </a:extLst>
          </p:cNvPr>
          <p:cNvSpPr>
            <a:spLocks noGrp="1"/>
          </p:cNvSpPr>
          <p:nvPr>
            <p:ph type="dt" sz="half" idx="10"/>
          </p:nvPr>
        </p:nvSpPr>
        <p:spPr/>
        <p:txBody>
          <a:bodyPr/>
          <a:lstStyle/>
          <a:p>
            <a:fld id="{B5E536F7-9DCE-AC47-A681-1938BB9EB7A2}" type="datetimeFigureOut">
              <a:rPr lang="en-US" smtClean="0"/>
              <a:t>8/29/18</a:t>
            </a:fld>
            <a:endParaRPr lang="en-US"/>
          </a:p>
        </p:txBody>
      </p:sp>
      <p:sp>
        <p:nvSpPr>
          <p:cNvPr id="6" name="Footer Placeholder 5">
            <a:extLst>
              <a:ext uri="{FF2B5EF4-FFF2-40B4-BE49-F238E27FC236}">
                <a16:creationId xmlns:a16="http://schemas.microsoft.com/office/drawing/2014/main" id="{DCA2ECB9-CFA6-1240-B1C2-C9B329A495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ED50B7-1261-134E-A733-8B8DA9B1D20D}"/>
              </a:ext>
            </a:extLst>
          </p:cNvPr>
          <p:cNvSpPr>
            <a:spLocks noGrp="1"/>
          </p:cNvSpPr>
          <p:nvPr>
            <p:ph type="sldNum" sz="quarter" idx="12"/>
          </p:nvPr>
        </p:nvSpPr>
        <p:spPr/>
        <p:txBody>
          <a:bodyPr/>
          <a:lstStyle/>
          <a:p>
            <a:fld id="{883CFB7D-6554-5247-9AD7-A23EBF8125D6}" type="slidenum">
              <a:rPr lang="en-US" smtClean="0"/>
              <a:t>‹#›</a:t>
            </a:fld>
            <a:endParaRPr lang="en-US"/>
          </a:p>
        </p:txBody>
      </p:sp>
    </p:spTree>
    <p:extLst>
      <p:ext uri="{BB962C8B-B14F-4D97-AF65-F5344CB8AC3E}">
        <p14:creationId xmlns:p14="http://schemas.microsoft.com/office/powerpoint/2010/main" val="3665951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D02C4-924F-EA4C-8C68-7968586E3B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7C4431-6867-0041-BD8B-7C00F0E319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55A90F2-61DF-6A45-A0E2-296B965179D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08851B-D3F4-744A-862A-E5CA68352D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202FE6D-530E-834E-A155-59DBAAC9430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8C181A-2D59-6041-B5DE-F6ECE492C48B}"/>
              </a:ext>
            </a:extLst>
          </p:cNvPr>
          <p:cNvSpPr>
            <a:spLocks noGrp="1"/>
          </p:cNvSpPr>
          <p:nvPr>
            <p:ph type="dt" sz="half" idx="10"/>
          </p:nvPr>
        </p:nvSpPr>
        <p:spPr/>
        <p:txBody>
          <a:bodyPr/>
          <a:lstStyle/>
          <a:p>
            <a:fld id="{B5E536F7-9DCE-AC47-A681-1938BB9EB7A2}" type="datetimeFigureOut">
              <a:rPr lang="en-US" smtClean="0"/>
              <a:t>8/29/18</a:t>
            </a:fld>
            <a:endParaRPr lang="en-US"/>
          </a:p>
        </p:txBody>
      </p:sp>
      <p:sp>
        <p:nvSpPr>
          <p:cNvPr id="8" name="Footer Placeholder 7">
            <a:extLst>
              <a:ext uri="{FF2B5EF4-FFF2-40B4-BE49-F238E27FC236}">
                <a16:creationId xmlns:a16="http://schemas.microsoft.com/office/drawing/2014/main" id="{C7A5150A-F55F-224D-99CD-0CCD7CDD2F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2252E7-1F56-F04A-A4E1-D89E4E00F3DF}"/>
              </a:ext>
            </a:extLst>
          </p:cNvPr>
          <p:cNvSpPr>
            <a:spLocks noGrp="1"/>
          </p:cNvSpPr>
          <p:nvPr>
            <p:ph type="sldNum" sz="quarter" idx="12"/>
          </p:nvPr>
        </p:nvSpPr>
        <p:spPr/>
        <p:txBody>
          <a:bodyPr/>
          <a:lstStyle/>
          <a:p>
            <a:fld id="{883CFB7D-6554-5247-9AD7-A23EBF8125D6}" type="slidenum">
              <a:rPr lang="en-US" smtClean="0"/>
              <a:t>‹#›</a:t>
            </a:fld>
            <a:endParaRPr lang="en-US"/>
          </a:p>
        </p:txBody>
      </p:sp>
    </p:spTree>
    <p:extLst>
      <p:ext uri="{BB962C8B-B14F-4D97-AF65-F5344CB8AC3E}">
        <p14:creationId xmlns:p14="http://schemas.microsoft.com/office/powerpoint/2010/main" val="2998218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78D3-054F-AA4B-96F8-1AF12176E1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13AC16-5CE6-1E4A-A11C-53DF81A0A5CD}"/>
              </a:ext>
            </a:extLst>
          </p:cNvPr>
          <p:cNvSpPr>
            <a:spLocks noGrp="1"/>
          </p:cNvSpPr>
          <p:nvPr>
            <p:ph type="dt" sz="half" idx="10"/>
          </p:nvPr>
        </p:nvSpPr>
        <p:spPr/>
        <p:txBody>
          <a:bodyPr/>
          <a:lstStyle/>
          <a:p>
            <a:fld id="{B5E536F7-9DCE-AC47-A681-1938BB9EB7A2}" type="datetimeFigureOut">
              <a:rPr lang="en-US" smtClean="0"/>
              <a:t>8/29/18</a:t>
            </a:fld>
            <a:endParaRPr lang="en-US"/>
          </a:p>
        </p:txBody>
      </p:sp>
      <p:sp>
        <p:nvSpPr>
          <p:cNvPr id="4" name="Footer Placeholder 3">
            <a:extLst>
              <a:ext uri="{FF2B5EF4-FFF2-40B4-BE49-F238E27FC236}">
                <a16:creationId xmlns:a16="http://schemas.microsoft.com/office/drawing/2014/main" id="{6DA7551D-48B8-FB41-964C-E7C6FB8540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165911-5543-8644-8A4C-1C06E3352792}"/>
              </a:ext>
            </a:extLst>
          </p:cNvPr>
          <p:cNvSpPr>
            <a:spLocks noGrp="1"/>
          </p:cNvSpPr>
          <p:nvPr>
            <p:ph type="sldNum" sz="quarter" idx="12"/>
          </p:nvPr>
        </p:nvSpPr>
        <p:spPr/>
        <p:txBody>
          <a:bodyPr/>
          <a:lstStyle/>
          <a:p>
            <a:fld id="{883CFB7D-6554-5247-9AD7-A23EBF8125D6}" type="slidenum">
              <a:rPr lang="en-US" smtClean="0"/>
              <a:t>‹#›</a:t>
            </a:fld>
            <a:endParaRPr lang="en-US"/>
          </a:p>
        </p:txBody>
      </p:sp>
    </p:spTree>
    <p:extLst>
      <p:ext uri="{BB962C8B-B14F-4D97-AF65-F5344CB8AC3E}">
        <p14:creationId xmlns:p14="http://schemas.microsoft.com/office/powerpoint/2010/main" val="3566477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EE5B9E-BC24-1D4E-A3CE-1F89CFE59B53}"/>
              </a:ext>
            </a:extLst>
          </p:cNvPr>
          <p:cNvSpPr>
            <a:spLocks noGrp="1"/>
          </p:cNvSpPr>
          <p:nvPr>
            <p:ph type="dt" sz="half" idx="10"/>
          </p:nvPr>
        </p:nvSpPr>
        <p:spPr/>
        <p:txBody>
          <a:bodyPr/>
          <a:lstStyle/>
          <a:p>
            <a:fld id="{B5E536F7-9DCE-AC47-A681-1938BB9EB7A2}" type="datetimeFigureOut">
              <a:rPr lang="en-US" smtClean="0"/>
              <a:t>8/29/18</a:t>
            </a:fld>
            <a:endParaRPr lang="en-US"/>
          </a:p>
        </p:txBody>
      </p:sp>
      <p:sp>
        <p:nvSpPr>
          <p:cNvPr id="3" name="Footer Placeholder 2">
            <a:extLst>
              <a:ext uri="{FF2B5EF4-FFF2-40B4-BE49-F238E27FC236}">
                <a16:creationId xmlns:a16="http://schemas.microsoft.com/office/drawing/2014/main" id="{92125132-DFBC-BD4D-8B98-A70642A9FD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CA6397-A5D7-AE4E-99A5-7CDA8817820D}"/>
              </a:ext>
            </a:extLst>
          </p:cNvPr>
          <p:cNvSpPr>
            <a:spLocks noGrp="1"/>
          </p:cNvSpPr>
          <p:nvPr>
            <p:ph type="sldNum" sz="quarter" idx="12"/>
          </p:nvPr>
        </p:nvSpPr>
        <p:spPr/>
        <p:txBody>
          <a:bodyPr/>
          <a:lstStyle/>
          <a:p>
            <a:fld id="{883CFB7D-6554-5247-9AD7-A23EBF8125D6}" type="slidenum">
              <a:rPr lang="en-US" smtClean="0"/>
              <a:t>‹#›</a:t>
            </a:fld>
            <a:endParaRPr lang="en-US"/>
          </a:p>
        </p:txBody>
      </p:sp>
    </p:spTree>
    <p:extLst>
      <p:ext uri="{BB962C8B-B14F-4D97-AF65-F5344CB8AC3E}">
        <p14:creationId xmlns:p14="http://schemas.microsoft.com/office/powerpoint/2010/main" val="435357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54223-329F-6E44-B4D8-2A452A8F62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F2C00F-9FC7-9443-A83F-B6B86DCC35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E0CBCA-7DB8-9C46-93F9-5DB1B03D9F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BC56245-38DC-5E48-AA06-8BD450EAB826}"/>
              </a:ext>
            </a:extLst>
          </p:cNvPr>
          <p:cNvSpPr>
            <a:spLocks noGrp="1"/>
          </p:cNvSpPr>
          <p:nvPr>
            <p:ph type="dt" sz="half" idx="10"/>
          </p:nvPr>
        </p:nvSpPr>
        <p:spPr/>
        <p:txBody>
          <a:bodyPr/>
          <a:lstStyle/>
          <a:p>
            <a:fld id="{B5E536F7-9DCE-AC47-A681-1938BB9EB7A2}" type="datetimeFigureOut">
              <a:rPr lang="en-US" smtClean="0"/>
              <a:t>8/29/18</a:t>
            </a:fld>
            <a:endParaRPr lang="en-US"/>
          </a:p>
        </p:txBody>
      </p:sp>
      <p:sp>
        <p:nvSpPr>
          <p:cNvPr id="6" name="Footer Placeholder 5">
            <a:extLst>
              <a:ext uri="{FF2B5EF4-FFF2-40B4-BE49-F238E27FC236}">
                <a16:creationId xmlns:a16="http://schemas.microsoft.com/office/drawing/2014/main" id="{6B21DA37-8792-804E-8BD0-12B5174934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AE9499-927B-5A45-8998-8E2BAA0EAC4E}"/>
              </a:ext>
            </a:extLst>
          </p:cNvPr>
          <p:cNvSpPr>
            <a:spLocks noGrp="1"/>
          </p:cNvSpPr>
          <p:nvPr>
            <p:ph type="sldNum" sz="quarter" idx="12"/>
          </p:nvPr>
        </p:nvSpPr>
        <p:spPr/>
        <p:txBody>
          <a:bodyPr/>
          <a:lstStyle/>
          <a:p>
            <a:fld id="{883CFB7D-6554-5247-9AD7-A23EBF8125D6}" type="slidenum">
              <a:rPr lang="en-US" smtClean="0"/>
              <a:t>‹#›</a:t>
            </a:fld>
            <a:endParaRPr lang="en-US"/>
          </a:p>
        </p:txBody>
      </p:sp>
    </p:spTree>
    <p:extLst>
      <p:ext uri="{BB962C8B-B14F-4D97-AF65-F5344CB8AC3E}">
        <p14:creationId xmlns:p14="http://schemas.microsoft.com/office/powerpoint/2010/main" val="1102797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8CAFB-34DA-3E4F-957B-F9A732B5BC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D2E0D0-B763-DD43-8B74-9601C2B374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A44B4A-BF91-E147-943A-3660CF54FB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B9FE0B7-DAE2-4445-B3C3-6F17FE6B3279}"/>
              </a:ext>
            </a:extLst>
          </p:cNvPr>
          <p:cNvSpPr>
            <a:spLocks noGrp="1"/>
          </p:cNvSpPr>
          <p:nvPr>
            <p:ph type="dt" sz="half" idx="10"/>
          </p:nvPr>
        </p:nvSpPr>
        <p:spPr/>
        <p:txBody>
          <a:bodyPr/>
          <a:lstStyle/>
          <a:p>
            <a:fld id="{B5E536F7-9DCE-AC47-A681-1938BB9EB7A2}" type="datetimeFigureOut">
              <a:rPr lang="en-US" smtClean="0"/>
              <a:t>8/29/18</a:t>
            </a:fld>
            <a:endParaRPr lang="en-US"/>
          </a:p>
        </p:txBody>
      </p:sp>
      <p:sp>
        <p:nvSpPr>
          <p:cNvPr id="6" name="Footer Placeholder 5">
            <a:extLst>
              <a:ext uri="{FF2B5EF4-FFF2-40B4-BE49-F238E27FC236}">
                <a16:creationId xmlns:a16="http://schemas.microsoft.com/office/drawing/2014/main" id="{BA1EEFB6-CA7F-8C4C-938D-1EAB98A944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D1B269-AA3B-2441-8AD3-8B1BE2EA3B24}"/>
              </a:ext>
            </a:extLst>
          </p:cNvPr>
          <p:cNvSpPr>
            <a:spLocks noGrp="1"/>
          </p:cNvSpPr>
          <p:nvPr>
            <p:ph type="sldNum" sz="quarter" idx="12"/>
          </p:nvPr>
        </p:nvSpPr>
        <p:spPr/>
        <p:txBody>
          <a:bodyPr/>
          <a:lstStyle/>
          <a:p>
            <a:fld id="{883CFB7D-6554-5247-9AD7-A23EBF8125D6}" type="slidenum">
              <a:rPr lang="en-US" smtClean="0"/>
              <a:t>‹#›</a:t>
            </a:fld>
            <a:endParaRPr lang="en-US"/>
          </a:p>
        </p:txBody>
      </p:sp>
    </p:spTree>
    <p:extLst>
      <p:ext uri="{BB962C8B-B14F-4D97-AF65-F5344CB8AC3E}">
        <p14:creationId xmlns:p14="http://schemas.microsoft.com/office/powerpoint/2010/main" val="3590165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1B2A82-C184-BC4F-9147-90BCE28B38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46E1E6-9531-BE47-B2D7-5927C1D07A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B5D860-FCC4-8F40-9777-E00A4CF8DB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536F7-9DCE-AC47-A681-1938BB9EB7A2}" type="datetimeFigureOut">
              <a:rPr lang="en-US" smtClean="0"/>
              <a:t>8/29/18</a:t>
            </a:fld>
            <a:endParaRPr lang="en-US"/>
          </a:p>
        </p:txBody>
      </p:sp>
      <p:sp>
        <p:nvSpPr>
          <p:cNvPr id="5" name="Footer Placeholder 4">
            <a:extLst>
              <a:ext uri="{FF2B5EF4-FFF2-40B4-BE49-F238E27FC236}">
                <a16:creationId xmlns:a16="http://schemas.microsoft.com/office/drawing/2014/main" id="{AF58639D-F1F3-904B-879A-3104908448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A1FDD0-FF89-E747-8DB2-3DD653AC78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3CFB7D-6554-5247-9AD7-A23EBF8125D6}" type="slidenum">
              <a:rPr lang="en-US" smtClean="0"/>
              <a:t>‹#›</a:t>
            </a:fld>
            <a:endParaRPr lang="en-US"/>
          </a:p>
        </p:txBody>
      </p:sp>
    </p:spTree>
    <p:extLst>
      <p:ext uri="{BB962C8B-B14F-4D97-AF65-F5344CB8AC3E}">
        <p14:creationId xmlns:p14="http://schemas.microsoft.com/office/powerpoint/2010/main" val="3055308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overshootday.org/content/uploads/2015/08/EOD-Past-dates-En-1500.jpg" TargetMode="External"/><Relationship Id="rId2" Type="http://schemas.openxmlformats.org/officeDocument/2006/relationships/hyperlink" Target="https://www.footprintcalculator.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nP1nzCqoT9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data.footprintnetwork.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time_continue=79&amp;v=_T5M3MiPfW4"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time_continue=5&amp;v=fACkb2u1ULY"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g_aguo7V0Q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time_continue=18&amp;v=DtpKsgKLaH4"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F1567C-7CA9-114D-A1CD-86CCB7DD0217}"/>
              </a:ext>
            </a:extLst>
          </p:cNvPr>
          <p:cNvSpPr>
            <a:spLocks noGrp="1"/>
          </p:cNvSpPr>
          <p:nvPr>
            <p:ph type="ctrTitle" idx="4294967295"/>
          </p:nvPr>
        </p:nvSpPr>
        <p:spPr>
          <a:xfrm>
            <a:off x="0" y="1122363"/>
            <a:ext cx="9144000" cy="2387600"/>
          </a:xfrm>
        </p:spPr>
        <p:txBody>
          <a:bodyPr>
            <a:normAutofit/>
          </a:bodyPr>
          <a:lstStyle/>
          <a:p>
            <a:br>
              <a:rPr lang="en-US" cap="all" dirty="0"/>
            </a:br>
            <a:endParaRPr lang="en-US" dirty="0"/>
          </a:p>
        </p:txBody>
      </p:sp>
      <p:pic>
        <p:nvPicPr>
          <p:cNvPr id="7" name="Picture 6">
            <a:extLst>
              <a:ext uri="{FF2B5EF4-FFF2-40B4-BE49-F238E27FC236}">
                <a16:creationId xmlns:a16="http://schemas.microsoft.com/office/drawing/2014/main" id="{5B3A9787-B14C-1F4B-B2EE-AE9231935265}"/>
              </a:ext>
            </a:extLst>
          </p:cNvPr>
          <p:cNvPicPr>
            <a:picLocks noChangeAspect="1"/>
          </p:cNvPicPr>
          <p:nvPr/>
        </p:nvPicPr>
        <p:blipFill>
          <a:blip r:embed="rId2"/>
          <a:stretch>
            <a:fillRect/>
          </a:stretch>
        </p:blipFill>
        <p:spPr>
          <a:xfrm>
            <a:off x="0" y="134906"/>
            <a:ext cx="12192000" cy="5299034"/>
          </a:xfrm>
          <a:prstGeom prst="rect">
            <a:avLst/>
          </a:prstGeom>
        </p:spPr>
      </p:pic>
      <p:sp>
        <p:nvSpPr>
          <p:cNvPr id="8" name="TextBox 7">
            <a:extLst>
              <a:ext uri="{FF2B5EF4-FFF2-40B4-BE49-F238E27FC236}">
                <a16:creationId xmlns:a16="http://schemas.microsoft.com/office/drawing/2014/main" id="{91612057-742E-4C4D-8476-14A75F7C906F}"/>
              </a:ext>
            </a:extLst>
          </p:cNvPr>
          <p:cNvSpPr txBox="1"/>
          <p:nvPr/>
        </p:nvSpPr>
        <p:spPr>
          <a:xfrm>
            <a:off x="554635" y="5433940"/>
            <a:ext cx="11077731" cy="923330"/>
          </a:xfrm>
          <a:prstGeom prst="rect">
            <a:avLst/>
          </a:prstGeom>
          <a:noFill/>
        </p:spPr>
        <p:txBody>
          <a:bodyPr wrap="square" rtlCol="0">
            <a:spAutoFit/>
          </a:bodyPr>
          <a:lstStyle/>
          <a:p>
            <a:r>
              <a:rPr lang="en-US" b="1" dirty="0"/>
              <a:t>Subject Guide</a:t>
            </a:r>
          </a:p>
          <a:p>
            <a:r>
              <a:rPr lang="en-US" dirty="0"/>
              <a:t>​Measuring trends in resource consumption, including individual, national and global ecological footprints</a:t>
            </a:r>
          </a:p>
          <a:p>
            <a:endParaRPr lang="en-US" dirty="0"/>
          </a:p>
        </p:txBody>
      </p:sp>
    </p:spTree>
    <p:extLst>
      <p:ext uri="{BB962C8B-B14F-4D97-AF65-F5344CB8AC3E}">
        <p14:creationId xmlns:p14="http://schemas.microsoft.com/office/powerpoint/2010/main" val="2502448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EF324-4461-4F40-99E8-38BF6E745610}"/>
              </a:ext>
            </a:extLst>
          </p:cNvPr>
          <p:cNvSpPr>
            <a:spLocks noGrp="1"/>
          </p:cNvSpPr>
          <p:nvPr>
            <p:ph type="title"/>
          </p:nvPr>
        </p:nvSpPr>
        <p:spPr/>
        <p:txBody>
          <a:bodyPr/>
          <a:lstStyle/>
          <a:p>
            <a:r>
              <a:rPr lang="en-US" dirty="0">
                <a:latin typeface="dearJoe 5 CASUAL PRO" panose="02000000000000000000" pitchFamily="2" charset="0"/>
              </a:rPr>
              <a:t> Calculating ecological footprint</a:t>
            </a:r>
            <a:br>
              <a:rPr lang="en-US" b="1" dirty="0"/>
            </a:br>
            <a:endParaRPr lang="en-US" dirty="0"/>
          </a:p>
        </p:txBody>
      </p:sp>
      <p:sp>
        <p:nvSpPr>
          <p:cNvPr id="3" name="Content Placeholder 2">
            <a:extLst>
              <a:ext uri="{FF2B5EF4-FFF2-40B4-BE49-F238E27FC236}">
                <a16:creationId xmlns:a16="http://schemas.microsoft.com/office/drawing/2014/main" id="{2658B1BF-5A50-434A-943F-E834E8C63B08}"/>
              </a:ext>
            </a:extLst>
          </p:cNvPr>
          <p:cNvSpPr>
            <a:spLocks noGrp="1"/>
          </p:cNvSpPr>
          <p:nvPr>
            <p:ph idx="1"/>
          </p:nvPr>
        </p:nvSpPr>
        <p:spPr/>
        <p:txBody>
          <a:bodyPr>
            <a:normAutofit lnSpcReduction="10000"/>
          </a:bodyPr>
          <a:lstStyle/>
          <a:p>
            <a:pPr marL="0" indent="0">
              <a:buNone/>
            </a:pPr>
            <a:r>
              <a:rPr lang="en-US" dirty="0"/>
              <a:t>Take the </a:t>
            </a:r>
            <a:r>
              <a:rPr lang="en-US" b="1" u="sng" dirty="0">
                <a:hlinkClick r:id="rId2"/>
              </a:rPr>
              <a:t>Footprint calculator</a:t>
            </a:r>
            <a:r>
              <a:rPr lang="en-US" dirty="0"/>
              <a:t> test to work out your</a:t>
            </a:r>
            <a:r>
              <a:rPr lang="en-US" dirty="0">
                <a:solidFill>
                  <a:srgbClr val="00B050"/>
                </a:solidFill>
              </a:rPr>
              <a:t> </a:t>
            </a:r>
            <a:r>
              <a:rPr lang="en-US" b="1" dirty="0">
                <a:solidFill>
                  <a:srgbClr val="00B050"/>
                </a:solidFill>
              </a:rPr>
              <a:t>individual </a:t>
            </a:r>
            <a:r>
              <a:rPr lang="en-US" dirty="0"/>
              <a:t>impact on the planet. Where you have the option to 'add more detail', please do so. Take a note of your score as well as a screen shot of your further details and your </a:t>
            </a:r>
            <a:r>
              <a:rPr lang="en-US" b="1" dirty="0">
                <a:hlinkClick r:id="rId3"/>
              </a:rPr>
              <a:t>overshoot day</a:t>
            </a:r>
            <a:r>
              <a:rPr lang="en-US" dirty="0"/>
              <a:t>. </a:t>
            </a:r>
          </a:p>
          <a:p>
            <a:pPr marL="0" indent="0">
              <a:buNone/>
            </a:pPr>
            <a:endParaRPr lang="en-US" dirty="0"/>
          </a:p>
          <a:p>
            <a:r>
              <a:rPr lang="en-US" dirty="0"/>
              <a:t>How did you do? </a:t>
            </a:r>
          </a:p>
          <a:p>
            <a:r>
              <a:rPr lang="en-US" dirty="0"/>
              <a:t>What features caused your footprint to be bigger or smaller than your peers in the class? </a:t>
            </a:r>
          </a:p>
          <a:p>
            <a:r>
              <a:rPr lang="en-US" dirty="0"/>
              <a:t>Who reaches the overshoot threshold the quickest?? ​</a:t>
            </a:r>
            <a:br>
              <a:rPr lang="en-US" dirty="0"/>
            </a:br>
            <a:endParaRPr lang="en-US" dirty="0"/>
          </a:p>
        </p:txBody>
      </p:sp>
    </p:spTree>
    <p:extLst>
      <p:ext uri="{BB962C8B-B14F-4D97-AF65-F5344CB8AC3E}">
        <p14:creationId xmlns:p14="http://schemas.microsoft.com/office/powerpoint/2010/main" val="2731291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27EB7-868B-D846-9DD4-F22733E268C5}"/>
              </a:ext>
            </a:extLst>
          </p:cNvPr>
          <p:cNvSpPr>
            <a:spLocks noGrp="1"/>
          </p:cNvSpPr>
          <p:nvPr>
            <p:ph type="title"/>
          </p:nvPr>
        </p:nvSpPr>
        <p:spPr/>
        <p:txBody>
          <a:bodyPr/>
          <a:lstStyle/>
          <a:p>
            <a:r>
              <a:rPr lang="en-US" dirty="0">
                <a:latin typeface="dearJoe 5 CASUAL PRO" panose="02000000000000000000" pitchFamily="2" charset="0"/>
              </a:rPr>
              <a:t>Global trends in ecological footprint</a:t>
            </a:r>
          </a:p>
        </p:txBody>
      </p:sp>
      <p:sp>
        <p:nvSpPr>
          <p:cNvPr id="3" name="Content Placeholder 2">
            <a:extLst>
              <a:ext uri="{FF2B5EF4-FFF2-40B4-BE49-F238E27FC236}">
                <a16:creationId xmlns:a16="http://schemas.microsoft.com/office/drawing/2014/main" id="{0FBF8FB5-0217-F245-A006-23BB3BCD57F1}"/>
              </a:ext>
            </a:extLst>
          </p:cNvPr>
          <p:cNvSpPr>
            <a:spLocks noGrp="1"/>
          </p:cNvSpPr>
          <p:nvPr>
            <p:ph idx="1"/>
          </p:nvPr>
        </p:nvSpPr>
        <p:spPr/>
        <p:txBody>
          <a:bodyPr>
            <a:normAutofit fontScale="92500" lnSpcReduction="20000"/>
          </a:bodyPr>
          <a:lstStyle/>
          <a:p>
            <a:r>
              <a:rPr lang="en-US" dirty="0"/>
              <a:t>On a global scale</a:t>
            </a:r>
            <a:r>
              <a:rPr lang="en-US" b="1" dirty="0"/>
              <a:t> </a:t>
            </a:r>
            <a:r>
              <a:rPr lang="en-US" dirty="0"/>
              <a:t>the human population became </a:t>
            </a:r>
            <a:r>
              <a:rPr lang="en-US" dirty="0">
                <a:solidFill>
                  <a:srgbClr val="FF0000"/>
                </a:solidFill>
              </a:rPr>
              <a:t>unsustainable in 1970. </a:t>
            </a:r>
          </a:p>
          <a:p>
            <a:r>
              <a:rPr lang="en-US" dirty="0"/>
              <a:t>It was at that point that the </a:t>
            </a:r>
            <a:r>
              <a:rPr lang="en-US" dirty="0">
                <a:solidFill>
                  <a:srgbClr val="FF0000"/>
                </a:solidFill>
              </a:rPr>
              <a:t>total EF exceeded the biocapacity </a:t>
            </a:r>
            <a:r>
              <a:rPr lang="en-US" dirty="0"/>
              <a:t>for the first time and we moved from </a:t>
            </a:r>
            <a:r>
              <a:rPr lang="en-US" dirty="0">
                <a:solidFill>
                  <a:srgbClr val="FF0000"/>
                </a:solidFill>
              </a:rPr>
              <a:t>ecological surplus </a:t>
            </a:r>
            <a:r>
              <a:rPr lang="en-US" dirty="0"/>
              <a:t>to </a:t>
            </a:r>
            <a:r>
              <a:rPr lang="en-US" dirty="0">
                <a:solidFill>
                  <a:srgbClr val="FF0000"/>
                </a:solidFill>
              </a:rPr>
              <a:t>ecological deficit. </a:t>
            </a:r>
          </a:p>
          <a:p>
            <a:r>
              <a:rPr lang="en-US" dirty="0"/>
              <a:t>The demands being placed on the planet cannot be met in the long term. </a:t>
            </a:r>
          </a:p>
          <a:p>
            <a:r>
              <a:rPr lang="en-US" dirty="0"/>
              <a:t>Over time the </a:t>
            </a:r>
            <a:r>
              <a:rPr lang="en-US" dirty="0">
                <a:solidFill>
                  <a:srgbClr val="FF0000"/>
                </a:solidFill>
              </a:rPr>
              <a:t>biocapacity of the Earth has increased slightly </a:t>
            </a:r>
            <a:r>
              <a:rPr lang="en-US" dirty="0"/>
              <a:t>from approximately 9.5 billion </a:t>
            </a:r>
            <a:r>
              <a:rPr lang="en-US" dirty="0" err="1"/>
              <a:t>gha</a:t>
            </a:r>
            <a:r>
              <a:rPr lang="en-US" dirty="0"/>
              <a:t> in 1961 to 12.25 </a:t>
            </a:r>
            <a:r>
              <a:rPr lang="en-US" dirty="0" err="1"/>
              <a:t>gha</a:t>
            </a:r>
            <a:r>
              <a:rPr lang="en-US" dirty="0"/>
              <a:t> in 2013. This can be attributed to human ingenuity and our ability to exploit areas of land previously inaccessible to us, </a:t>
            </a:r>
            <a:r>
              <a:rPr lang="en-US" dirty="0">
                <a:solidFill>
                  <a:srgbClr val="FF0000"/>
                </a:solidFill>
              </a:rPr>
              <a:t>such as mountainous areas. </a:t>
            </a:r>
          </a:p>
          <a:p>
            <a:r>
              <a:rPr lang="en-US" dirty="0"/>
              <a:t>In addition to that, we are now able to farm land that was previously unproductive, for instance by </a:t>
            </a:r>
            <a:r>
              <a:rPr lang="en-US" dirty="0">
                <a:solidFill>
                  <a:srgbClr val="FF0000"/>
                </a:solidFill>
              </a:rPr>
              <a:t>irrigation of semi-desert areas. </a:t>
            </a:r>
          </a:p>
          <a:p>
            <a:r>
              <a:rPr lang="en-US" dirty="0"/>
              <a:t>Also, as a race, humans have become aware of the need for </a:t>
            </a:r>
            <a:r>
              <a:rPr lang="en-US" dirty="0">
                <a:solidFill>
                  <a:srgbClr val="FF0000"/>
                </a:solidFill>
              </a:rPr>
              <a:t>action. Afforestation</a:t>
            </a:r>
            <a:r>
              <a:rPr lang="en-US" dirty="0"/>
              <a:t> is taking place, which improves the planet's ability to absorb the carbon dioxide waste from the combustion of fossil fuels. </a:t>
            </a:r>
          </a:p>
          <a:p>
            <a:endParaRPr lang="en-US" dirty="0"/>
          </a:p>
        </p:txBody>
      </p:sp>
    </p:spTree>
    <p:extLst>
      <p:ext uri="{BB962C8B-B14F-4D97-AF65-F5344CB8AC3E}">
        <p14:creationId xmlns:p14="http://schemas.microsoft.com/office/powerpoint/2010/main" val="2350645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ADD2A-4AF4-8A4F-AE0F-F093D19AA947}"/>
              </a:ext>
            </a:extLst>
          </p:cNvPr>
          <p:cNvSpPr>
            <a:spLocks noGrp="1"/>
          </p:cNvSpPr>
          <p:nvPr>
            <p:ph type="title"/>
          </p:nvPr>
        </p:nvSpPr>
        <p:spPr>
          <a:xfrm>
            <a:off x="155293" y="0"/>
            <a:ext cx="10515600" cy="1325563"/>
          </a:xfrm>
        </p:spPr>
        <p:txBody>
          <a:bodyPr/>
          <a:lstStyle/>
          <a:p>
            <a:r>
              <a:rPr lang="en-US" dirty="0">
                <a:latin typeface="dearJoe 5 CASUAL PRO" panose="02000000000000000000" pitchFamily="2" charset="0"/>
              </a:rPr>
              <a:t>Global trends</a:t>
            </a:r>
          </a:p>
        </p:txBody>
      </p:sp>
      <p:sp>
        <p:nvSpPr>
          <p:cNvPr id="3" name="Content Placeholder 2">
            <a:extLst>
              <a:ext uri="{FF2B5EF4-FFF2-40B4-BE49-F238E27FC236}">
                <a16:creationId xmlns:a16="http://schemas.microsoft.com/office/drawing/2014/main" id="{83E12BD2-8E61-A84A-A6D3-5D0656B6561E}"/>
              </a:ext>
            </a:extLst>
          </p:cNvPr>
          <p:cNvSpPr>
            <a:spLocks noGrp="1"/>
          </p:cNvSpPr>
          <p:nvPr>
            <p:ph idx="1"/>
          </p:nvPr>
        </p:nvSpPr>
        <p:spPr>
          <a:xfrm>
            <a:off x="282615" y="1325562"/>
            <a:ext cx="6731643" cy="5532438"/>
          </a:xfrm>
        </p:spPr>
        <p:txBody>
          <a:bodyPr>
            <a:normAutofit fontScale="70000" lnSpcReduction="20000"/>
          </a:bodyPr>
          <a:lstStyle/>
          <a:p>
            <a:r>
              <a:rPr lang="en-US" dirty="0"/>
              <a:t>The </a:t>
            </a:r>
            <a:r>
              <a:rPr lang="en-US" dirty="0">
                <a:solidFill>
                  <a:srgbClr val="FF0000"/>
                </a:solidFill>
              </a:rPr>
              <a:t>carbon component takes up the largest proportion of the EF</a:t>
            </a:r>
            <a:r>
              <a:rPr lang="en-US" dirty="0"/>
              <a:t> and it has quadrupled in 52 years.</a:t>
            </a:r>
          </a:p>
          <a:p>
            <a:r>
              <a:rPr lang="en-US" dirty="0"/>
              <a:t>The carbon element of the EF will come from many areas including </a:t>
            </a:r>
            <a:r>
              <a:rPr lang="en-US" dirty="0">
                <a:solidFill>
                  <a:srgbClr val="FF0000"/>
                </a:solidFill>
              </a:rPr>
              <a:t>energy production, transport, manufacturing, agriculture and deforestation.</a:t>
            </a:r>
          </a:p>
          <a:p>
            <a:r>
              <a:rPr lang="en-US" dirty="0">
                <a:solidFill>
                  <a:srgbClr val="FF0000"/>
                </a:solidFill>
              </a:rPr>
              <a:t>Food and </a:t>
            </a:r>
            <a:r>
              <a:rPr lang="en-US" dirty="0" err="1">
                <a:solidFill>
                  <a:srgbClr val="FF0000"/>
                </a:solidFill>
              </a:rPr>
              <a:t>fibre</a:t>
            </a:r>
            <a:r>
              <a:rPr lang="en-US" dirty="0">
                <a:solidFill>
                  <a:srgbClr val="FF0000"/>
                </a:solidFill>
              </a:rPr>
              <a:t> </a:t>
            </a:r>
            <a:r>
              <a:rPr lang="en-US" dirty="0"/>
              <a:t>have also shown a </a:t>
            </a:r>
            <a:r>
              <a:rPr lang="en-US" dirty="0">
                <a:solidFill>
                  <a:srgbClr val="FF0000"/>
                </a:solidFill>
              </a:rPr>
              <a:t>significant increase</a:t>
            </a:r>
            <a:r>
              <a:rPr lang="en-US" dirty="0"/>
              <a:t>, having more than doubled in the given time period. As the global population increases and diets become more meat and dairy based this component of the EF will increases. </a:t>
            </a:r>
          </a:p>
          <a:p>
            <a:r>
              <a:rPr lang="en-US" dirty="0">
                <a:solidFill>
                  <a:srgbClr val="FF0000"/>
                </a:solidFill>
              </a:rPr>
              <a:t>Forest</a:t>
            </a:r>
            <a:r>
              <a:rPr lang="en-US" dirty="0"/>
              <a:t> shows the </a:t>
            </a:r>
            <a:r>
              <a:rPr lang="en-US" dirty="0">
                <a:solidFill>
                  <a:srgbClr val="FF0000"/>
                </a:solidFill>
              </a:rPr>
              <a:t>lowest percentage </a:t>
            </a:r>
            <a:r>
              <a:rPr lang="en-US" dirty="0"/>
              <a:t>increase (approximately 50%), which is probably due to the fact that many HICs are now starting </a:t>
            </a:r>
            <a:r>
              <a:rPr lang="en-US" dirty="0">
                <a:solidFill>
                  <a:srgbClr val="FF0000"/>
                </a:solidFill>
              </a:rPr>
              <a:t>re-afforestation </a:t>
            </a:r>
            <a:r>
              <a:rPr lang="en-US" dirty="0" err="1">
                <a:solidFill>
                  <a:srgbClr val="FF0000"/>
                </a:solidFill>
              </a:rPr>
              <a:t>programmes</a:t>
            </a:r>
            <a:r>
              <a:rPr lang="en-US" dirty="0">
                <a:solidFill>
                  <a:srgbClr val="FF0000"/>
                </a:solidFill>
              </a:rPr>
              <a:t> </a:t>
            </a:r>
            <a:r>
              <a:rPr lang="en-US" dirty="0"/>
              <a:t>that will counteract increases in paper and timber products. </a:t>
            </a:r>
          </a:p>
          <a:p>
            <a:r>
              <a:rPr lang="en-US" dirty="0"/>
              <a:t>The EF of </a:t>
            </a:r>
            <a:r>
              <a:rPr lang="en-US" dirty="0">
                <a:solidFill>
                  <a:srgbClr val="FF0000"/>
                </a:solidFill>
              </a:rPr>
              <a:t>fishing grounds has increased by over 100%. </a:t>
            </a:r>
            <a:r>
              <a:rPr lang="en-US" dirty="0"/>
              <a:t>As our </a:t>
            </a:r>
            <a:r>
              <a:rPr lang="en-US" dirty="0">
                <a:solidFill>
                  <a:srgbClr val="FF0000"/>
                </a:solidFill>
              </a:rPr>
              <a:t>diets change and the population grows</a:t>
            </a:r>
            <a:r>
              <a:rPr lang="en-US" dirty="0"/>
              <a:t>, more fish are needed to meet demand. Also, fish farming is increasing, being seen as a way to improve protein intake in MICs such as the Philippines and India. </a:t>
            </a:r>
          </a:p>
          <a:p>
            <a:r>
              <a:rPr lang="en-US" dirty="0"/>
              <a:t>Built-up land includes actual buildings and infrastructure such as communication networks and power-generation plants. </a:t>
            </a:r>
          </a:p>
          <a:p>
            <a:endParaRPr lang="en-US" dirty="0"/>
          </a:p>
        </p:txBody>
      </p:sp>
      <p:pic>
        <p:nvPicPr>
          <p:cNvPr id="4" name="Picture 3">
            <a:extLst>
              <a:ext uri="{FF2B5EF4-FFF2-40B4-BE49-F238E27FC236}">
                <a16:creationId xmlns:a16="http://schemas.microsoft.com/office/drawing/2014/main" id="{055AB321-6EEE-BB46-A44F-46CCFFA6A4B0}"/>
              </a:ext>
            </a:extLst>
          </p:cNvPr>
          <p:cNvPicPr>
            <a:picLocks noChangeAspect="1"/>
          </p:cNvPicPr>
          <p:nvPr/>
        </p:nvPicPr>
        <p:blipFill>
          <a:blip r:embed="rId2"/>
          <a:stretch>
            <a:fillRect/>
          </a:stretch>
        </p:blipFill>
        <p:spPr>
          <a:xfrm>
            <a:off x="7030554" y="1226916"/>
            <a:ext cx="5047112" cy="4484336"/>
          </a:xfrm>
          <a:prstGeom prst="rect">
            <a:avLst/>
          </a:prstGeom>
        </p:spPr>
      </p:pic>
    </p:spTree>
    <p:extLst>
      <p:ext uri="{BB962C8B-B14F-4D97-AF65-F5344CB8AC3E}">
        <p14:creationId xmlns:p14="http://schemas.microsoft.com/office/powerpoint/2010/main" val="4131008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dearJoe 5 CASUAL PRO" panose="02000000000000000000" pitchFamily="2" charset="0"/>
              </a:rPr>
              <a:t>Global variations in ecological footprint </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6290" y="1482343"/>
            <a:ext cx="9791428" cy="3795712"/>
          </a:xfrm>
        </p:spPr>
      </p:pic>
      <p:sp>
        <p:nvSpPr>
          <p:cNvPr id="7" name="TextBox 6"/>
          <p:cNvSpPr txBox="1"/>
          <p:nvPr/>
        </p:nvSpPr>
        <p:spPr>
          <a:xfrm>
            <a:off x="2691114" y="5745255"/>
            <a:ext cx="7848600" cy="369332"/>
          </a:xfrm>
          <a:prstGeom prst="rect">
            <a:avLst/>
          </a:prstGeom>
          <a:noFill/>
        </p:spPr>
        <p:txBody>
          <a:bodyPr wrap="square" rtlCol="0">
            <a:spAutoFit/>
          </a:bodyPr>
          <a:lstStyle/>
          <a:p>
            <a:r>
              <a:rPr lang="en-US" dirty="0"/>
              <a:t>Why is UAE’s so high? </a:t>
            </a:r>
            <a:r>
              <a:rPr lang="en-US" dirty="0">
                <a:hlinkClick r:id="rId3"/>
              </a:rPr>
              <a:t>https://www.youtube.com/watch?v=nP1nzCqoT9g  </a:t>
            </a:r>
            <a:endParaRPr lang="en-US" dirty="0"/>
          </a:p>
        </p:txBody>
      </p:sp>
    </p:spTree>
    <p:extLst>
      <p:ext uri="{BB962C8B-B14F-4D97-AF65-F5344CB8AC3E}">
        <p14:creationId xmlns:p14="http://schemas.microsoft.com/office/powerpoint/2010/main" val="3260369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5822-569F-C941-AE18-20C3558C5F4E}"/>
              </a:ext>
            </a:extLst>
          </p:cNvPr>
          <p:cNvSpPr>
            <a:spLocks noGrp="1"/>
          </p:cNvSpPr>
          <p:nvPr>
            <p:ph type="title"/>
          </p:nvPr>
        </p:nvSpPr>
        <p:spPr>
          <a:xfrm>
            <a:off x="838200" y="365125"/>
            <a:ext cx="10515600" cy="711321"/>
          </a:xfrm>
        </p:spPr>
        <p:txBody>
          <a:bodyPr>
            <a:normAutofit fontScale="90000"/>
          </a:bodyPr>
          <a:lstStyle/>
          <a:p>
            <a:br>
              <a:rPr lang="en-US" dirty="0"/>
            </a:br>
            <a:r>
              <a:rPr lang="en-US" dirty="0">
                <a:latin typeface="dearJoe 5 CASUAL PRO" panose="02000000000000000000" pitchFamily="2" charset="0"/>
              </a:rPr>
              <a:t>Comparing the ecological footprints of countries</a:t>
            </a:r>
            <a:r>
              <a:rPr lang="en-US" b="1" dirty="0"/>
              <a:t> </a:t>
            </a:r>
            <a:endParaRPr lang="en-US" dirty="0"/>
          </a:p>
        </p:txBody>
      </p:sp>
      <p:sp>
        <p:nvSpPr>
          <p:cNvPr id="3" name="Content Placeholder 2">
            <a:extLst>
              <a:ext uri="{FF2B5EF4-FFF2-40B4-BE49-F238E27FC236}">
                <a16:creationId xmlns:a16="http://schemas.microsoft.com/office/drawing/2014/main" id="{CB51E327-F73B-8649-8F7F-DF4EA25FB17F}"/>
              </a:ext>
            </a:extLst>
          </p:cNvPr>
          <p:cNvSpPr>
            <a:spLocks noGrp="1"/>
          </p:cNvSpPr>
          <p:nvPr>
            <p:ph idx="1"/>
          </p:nvPr>
        </p:nvSpPr>
        <p:spPr>
          <a:xfrm>
            <a:off x="571982" y="1594131"/>
            <a:ext cx="10515600" cy="4351338"/>
          </a:xfrm>
        </p:spPr>
        <p:txBody>
          <a:bodyPr>
            <a:normAutofit fontScale="85000" lnSpcReduction="20000"/>
          </a:bodyPr>
          <a:lstStyle/>
          <a:p>
            <a:r>
              <a:rPr lang="en-US" dirty="0"/>
              <a:t>The Open Data section of the Ecological Footprint website (</a:t>
            </a:r>
            <a:r>
              <a:rPr lang="en-US" dirty="0">
                <a:hlinkClick r:id="rId2"/>
              </a:rPr>
              <a:t>http://data.footprintnetwork.org/#/) </a:t>
            </a:r>
            <a:r>
              <a:rPr lang="en-US" dirty="0"/>
              <a:t>allows us to investigate global patterns of ecological footprints on a national scale.</a:t>
            </a:r>
          </a:p>
          <a:p>
            <a:r>
              <a:rPr lang="en-US" dirty="0"/>
              <a:t>Use the website to compare a range of countries. </a:t>
            </a:r>
          </a:p>
          <a:p>
            <a:r>
              <a:rPr lang="en-US" b="1" u="sng" dirty="0"/>
              <a:t>You should include:</a:t>
            </a:r>
            <a:r>
              <a:rPr lang="en-US" b="1" dirty="0"/>
              <a:t> </a:t>
            </a:r>
            <a:r>
              <a:rPr lang="en-US" dirty="0">
                <a:highlight>
                  <a:srgbClr val="00FFFF"/>
                </a:highlight>
              </a:rPr>
              <a:t>Indonesia, Niger, China, USA, Kiribati, the "home" countries of everyone in the room plus one or two other countries of your choice. </a:t>
            </a:r>
          </a:p>
          <a:p>
            <a:r>
              <a:rPr lang="en-US" dirty="0"/>
              <a:t>Examine the patterns. </a:t>
            </a:r>
          </a:p>
          <a:p>
            <a:r>
              <a:rPr lang="en-US" dirty="0"/>
              <a:t>Compare Ecological Footprint total with Ecological Footprint per person - why the contrasts?</a:t>
            </a:r>
          </a:p>
          <a:p>
            <a:r>
              <a:rPr lang="en-US" dirty="0"/>
              <a:t>Now look at ALL countries: Which countries have the highest ecological footprints per person? Why?</a:t>
            </a:r>
          </a:p>
          <a:p>
            <a:r>
              <a:rPr lang="en-US" dirty="0"/>
              <a:t>Which countries have the lowest? Why?</a:t>
            </a:r>
          </a:p>
          <a:p>
            <a:r>
              <a:rPr lang="en-US" dirty="0"/>
              <a:t>What about ecological footprint per person?</a:t>
            </a:r>
          </a:p>
          <a:p>
            <a:endParaRPr lang="en-US" dirty="0"/>
          </a:p>
        </p:txBody>
      </p:sp>
      <p:pic>
        <p:nvPicPr>
          <p:cNvPr id="5" name="Picture 4">
            <a:extLst>
              <a:ext uri="{FF2B5EF4-FFF2-40B4-BE49-F238E27FC236}">
                <a16:creationId xmlns:a16="http://schemas.microsoft.com/office/drawing/2014/main" id="{49D9E938-50FB-E342-8C76-FB22EE669146}"/>
              </a:ext>
            </a:extLst>
          </p:cNvPr>
          <p:cNvPicPr>
            <a:picLocks noChangeAspect="1"/>
          </p:cNvPicPr>
          <p:nvPr/>
        </p:nvPicPr>
        <p:blipFill>
          <a:blip r:embed="rId3"/>
          <a:stretch>
            <a:fillRect/>
          </a:stretch>
        </p:blipFill>
        <p:spPr>
          <a:xfrm>
            <a:off x="7616142" y="4945508"/>
            <a:ext cx="3213202" cy="1755887"/>
          </a:xfrm>
          <a:prstGeom prst="rect">
            <a:avLst/>
          </a:prstGeom>
        </p:spPr>
      </p:pic>
    </p:spTree>
    <p:extLst>
      <p:ext uri="{BB962C8B-B14F-4D97-AF65-F5344CB8AC3E}">
        <p14:creationId xmlns:p14="http://schemas.microsoft.com/office/powerpoint/2010/main" val="3066463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dearJoe 5 CASUAL PRO" panose="02000000000000000000" pitchFamily="2" charset="0"/>
              </a:rPr>
              <a:t>Describe the distribution of countries with large and small ecological footprints (4)</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1" y="1905000"/>
            <a:ext cx="9497407" cy="3980530"/>
          </a:xfrm>
        </p:spPr>
      </p:pic>
      <p:sp>
        <p:nvSpPr>
          <p:cNvPr id="5" name="TextBox 4"/>
          <p:cNvSpPr txBox="1"/>
          <p:nvPr/>
        </p:nvSpPr>
        <p:spPr>
          <a:xfrm>
            <a:off x="7108785" y="5833247"/>
            <a:ext cx="4572000" cy="830997"/>
          </a:xfrm>
          <a:prstGeom prst="rect">
            <a:avLst/>
          </a:prstGeom>
          <a:noFill/>
        </p:spPr>
        <p:txBody>
          <a:bodyPr wrap="square" rtlCol="0">
            <a:spAutoFit/>
          </a:bodyPr>
          <a:lstStyle/>
          <a:p>
            <a:r>
              <a:rPr lang="en-US" sz="2400" b="1" dirty="0">
                <a:highlight>
                  <a:srgbClr val="FF00FF"/>
                </a:highlight>
              </a:rPr>
              <a:t>Why is there this pattern? (p472-473 will help)</a:t>
            </a:r>
          </a:p>
        </p:txBody>
      </p:sp>
    </p:spTree>
    <p:extLst>
      <p:ext uri="{BB962C8B-B14F-4D97-AF65-F5344CB8AC3E}">
        <p14:creationId xmlns:p14="http://schemas.microsoft.com/office/powerpoint/2010/main" val="3474612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4742"/>
            <a:ext cx="8229600" cy="1143000"/>
          </a:xfrm>
        </p:spPr>
        <p:txBody>
          <a:bodyPr>
            <a:normAutofit fontScale="90000"/>
          </a:bodyPr>
          <a:lstStyle/>
          <a:p>
            <a:r>
              <a:rPr lang="en-US" dirty="0">
                <a:latin typeface="dearJoe 5 CASUAL PRO" panose="02000000000000000000" pitchFamily="2" charset="0"/>
              </a:rPr>
              <a:t>Refer to the graph of global ecological footprints.</a:t>
            </a:r>
            <a:br>
              <a:rPr lang="en-US" dirty="0"/>
            </a:br>
            <a:endParaRPr lang="en-US" dirty="0"/>
          </a:p>
        </p:txBody>
      </p:sp>
      <p:sp>
        <p:nvSpPr>
          <p:cNvPr id="3" name="Content Placeholder 2"/>
          <p:cNvSpPr>
            <a:spLocks noGrp="1"/>
          </p:cNvSpPr>
          <p:nvPr>
            <p:ph idx="1"/>
          </p:nvPr>
        </p:nvSpPr>
        <p:spPr/>
        <p:txBody>
          <a:bodyPr/>
          <a:lstStyle/>
          <a:p>
            <a:endParaRPr lang="en-US" dirty="0"/>
          </a:p>
          <a:p>
            <a:endParaRPr lang="en-US" dirty="0"/>
          </a:p>
          <a:p>
            <a:pPr>
              <a:buNone/>
            </a:pPr>
            <a:r>
              <a:rPr lang="en-US" dirty="0"/>
              <a:t> </a:t>
            </a:r>
          </a:p>
          <a:p>
            <a:endParaRPr lang="en-US" dirty="0"/>
          </a:p>
          <a:p>
            <a:endParaRPr lang="en-US" dirty="0"/>
          </a:p>
          <a:p>
            <a:endParaRPr lang="en-US" dirty="0"/>
          </a:p>
          <a:p>
            <a:pPr marL="0" indent="0">
              <a:buNone/>
            </a:pPr>
            <a:endParaRPr lang="en-US" dirty="0"/>
          </a:p>
          <a:p>
            <a:pPr>
              <a:buNone/>
            </a:pPr>
            <a:r>
              <a:rPr lang="en-US" sz="2400" b="1" dirty="0">
                <a:solidFill>
                  <a:srgbClr val="00B050"/>
                </a:solidFill>
              </a:rPr>
              <a:t>Describe the pattern shown, how does this vary by area and by what resources they are using? (4) </a:t>
            </a:r>
          </a:p>
        </p:txBody>
      </p:sp>
      <p:pic>
        <p:nvPicPr>
          <p:cNvPr id="4" name="Picture 3" descr="Screen shot 2014-10-18 at 2.23.44 PM.png"/>
          <p:cNvPicPr>
            <a:picLocks noChangeAspect="1"/>
          </p:cNvPicPr>
          <p:nvPr/>
        </p:nvPicPr>
        <p:blipFill>
          <a:blip r:embed="rId2"/>
          <a:stretch>
            <a:fillRect/>
          </a:stretch>
        </p:blipFill>
        <p:spPr>
          <a:xfrm>
            <a:off x="3759505" y="837357"/>
            <a:ext cx="7508333" cy="4359676"/>
          </a:xfrm>
          <a:prstGeom prst="rect">
            <a:avLst/>
          </a:prstGeom>
        </p:spPr>
      </p:pic>
    </p:spTree>
    <p:extLst>
      <p:ext uri="{BB962C8B-B14F-4D97-AF65-F5344CB8AC3E}">
        <p14:creationId xmlns:p14="http://schemas.microsoft.com/office/powerpoint/2010/main" val="4180440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dearJoe 5 CASUAL PRO" panose="02000000000000000000" pitchFamily="2" charset="0"/>
              </a:rPr>
              <a:t>Things that could be done to reduce the global footprint </a:t>
            </a:r>
          </a:p>
        </p:txBody>
      </p:sp>
      <p:pic>
        <p:nvPicPr>
          <p:cNvPr id="41986" name="Picture 2"/>
          <p:cNvPicPr>
            <a:picLocks noChangeAspect="1" noChangeArrowheads="1"/>
          </p:cNvPicPr>
          <p:nvPr/>
        </p:nvPicPr>
        <p:blipFill>
          <a:blip r:embed="rId2" cstate="print"/>
          <a:srcRect/>
          <a:stretch>
            <a:fillRect/>
          </a:stretch>
        </p:blipFill>
        <p:spPr bwMode="auto">
          <a:xfrm>
            <a:off x="3117448" y="1309867"/>
            <a:ext cx="7265044" cy="5081073"/>
          </a:xfrm>
          <a:prstGeom prst="rect">
            <a:avLst/>
          </a:prstGeom>
          <a:noFill/>
          <a:ln w="9525">
            <a:noFill/>
            <a:miter lim="800000"/>
            <a:headEnd/>
            <a:tailEnd/>
          </a:ln>
        </p:spPr>
      </p:pic>
    </p:spTree>
    <p:extLst>
      <p:ext uri="{BB962C8B-B14F-4D97-AF65-F5344CB8AC3E}">
        <p14:creationId xmlns:p14="http://schemas.microsoft.com/office/powerpoint/2010/main" val="613596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8FEF7-F188-1548-BFBD-C1AE924DB5D7}"/>
              </a:ext>
            </a:extLst>
          </p:cNvPr>
          <p:cNvSpPr>
            <a:spLocks noGrp="1"/>
          </p:cNvSpPr>
          <p:nvPr>
            <p:ph type="title"/>
          </p:nvPr>
        </p:nvSpPr>
        <p:spPr/>
        <p:txBody>
          <a:bodyPr/>
          <a:lstStyle/>
          <a:p>
            <a:r>
              <a:rPr lang="en-US" dirty="0">
                <a:latin typeface="dearJoe 5 CASUAL PRO" panose="02000000000000000000" pitchFamily="2" charset="0"/>
              </a:rPr>
              <a:t>Summary notes – ecological footprints</a:t>
            </a:r>
          </a:p>
        </p:txBody>
      </p:sp>
      <p:sp>
        <p:nvSpPr>
          <p:cNvPr id="3" name="Content Placeholder 2">
            <a:extLst>
              <a:ext uri="{FF2B5EF4-FFF2-40B4-BE49-F238E27FC236}">
                <a16:creationId xmlns:a16="http://schemas.microsoft.com/office/drawing/2014/main" id="{553638E7-9182-F449-8781-A0D9F4EFDBEB}"/>
              </a:ext>
            </a:extLst>
          </p:cNvPr>
          <p:cNvSpPr>
            <a:spLocks noGrp="1"/>
          </p:cNvSpPr>
          <p:nvPr>
            <p:ph idx="1"/>
          </p:nvPr>
        </p:nvSpPr>
        <p:spPr>
          <a:xfrm>
            <a:off x="838200" y="1825624"/>
            <a:ext cx="10515600" cy="4887691"/>
          </a:xfrm>
        </p:spPr>
        <p:txBody>
          <a:bodyPr>
            <a:normAutofit fontScale="70000" lnSpcReduction="20000"/>
          </a:bodyPr>
          <a:lstStyle/>
          <a:p>
            <a:pPr marL="0" indent="0">
              <a:buNone/>
            </a:pPr>
            <a:r>
              <a:rPr lang="en-US" b="1" u="sng" dirty="0"/>
              <a:t>Make sure you know:</a:t>
            </a:r>
          </a:p>
          <a:p>
            <a:r>
              <a:rPr lang="en-US" dirty="0"/>
              <a:t>What an ecological footprint is</a:t>
            </a:r>
          </a:p>
          <a:p>
            <a:r>
              <a:rPr lang="en-US" dirty="0"/>
              <a:t>How ecological footprint is </a:t>
            </a:r>
            <a:r>
              <a:rPr lang="en-US" dirty="0">
                <a:hlinkClick r:id="rId2"/>
              </a:rPr>
              <a:t>measured</a:t>
            </a:r>
            <a:r>
              <a:rPr lang="en-US" dirty="0"/>
              <a:t> </a:t>
            </a:r>
          </a:p>
          <a:p>
            <a:r>
              <a:rPr lang="en-US" dirty="0"/>
              <a:t>What the components of the ecological footprint are and their varied contributions to the total ecological footprint</a:t>
            </a:r>
          </a:p>
          <a:p>
            <a:r>
              <a:rPr lang="en-US" dirty="0"/>
              <a:t>Global and national patterns and trends in ecological footprints</a:t>
            </a:r>
          </a:p>
          <a:p>
            <a:r>
              <a:rPr lang="en-US" dirty="0"/>
              <a:t>How ecological footprints vary globally (including differences between HICs and LICs – p474. Also mini case study on Peru in </a:t>
            </a:r>
            <a:r>
              <a:rPr lang="en-US" dirty="0" err="1"/>
              <a:t>Kognity</a:t>
            </a:r>
            <a:r>
              <a:rPr lang="en-US" dirty="0"/>
              <a:t>)</a:t>
            </a:r>
          </a:p>
          <a:p>
            <a:r>
              <a:rPr lang="en-US" dirty="0"/>
              <a:t>Reasons for the differences in ecological footprints</a:t>
            </a:r>
          </a:p>
          <a:p>
            <a:r>
              <a:rPr lang="en-US" dirty="0"/>
              <a:t>Ways to reduce ecological footprint</a:t>
            </a:r>
          </a:p>
          <a:p>
            <a:r>
              <a:rPr lang="en-US" dirty="0">
                <a:solidFill>
                  <a:srgbClr val="FF0000"/>
                </a:solidFill>
              </a:rPr>
              <a:t>Resources – </a:t>
            </a:r>
            <a:r>
              <a:rPr lang="en-US" dirty="0" err="1">
                <a:solidFill>
                  <a:srgbClr val="FF0000"/>
                </a:solidFill>
              </a:rPr>
              <a:t>Ib</a:t>
            </a:r>
            <a:r>
              <a:rPr lang="en-US" dirty="0">
                <a:solidFill>
                  <a:srgbClr val="FF0000"/>
                </a:solidFill>
              </a:rPr>
              <a:t> textbook P471-475 and </a:t>
            </a:r>
            <a:r>
              <a:rPr lang="en-US" dirty="0" err="1">
                <a:solidFill>
                  <a:srgbClr val="FF0000"/>
                </a:solidFill>
              </a:rPr>
              <a:t>Kognity</a:t>
            </a:r>
            <a:r>
              <a:rPr lang="en-US" dirty="0">
                <a:solidFill>
                  <a:srgbClr val="FF0000"/>
                </a:solidFill>
              </a:rPr>
              <a:t> </a:t>
            </a:r>
          </a:p>
          <a:p>
            <a:pPr marL="0" indent="0">
              <a:buNone/>
            </a:pPr>
            <a:r>
              <a:rPr lang="en-US" b="1" i="1" dirty="0"/>
              <a:t>Finally, answer this exam question:</a:t>
            </a:r>
          </a:p>
          <a:p>
            <a:r>
              <a:rPr lang="en-US" b="1" i="1" dirty="0"/>
              <a:t>To what extent is a future global increase in ecological footprint inevitable due to a rapid growth of the Middle Class?  (5)</a:t>
            </a:r>
            <a:br>
              <a:rPr lang="en-US" dirty="0"/>
            </a:br>
            <a:endParaRPr lang="en-US" dirty="0">
              <a:solidFill>
                <a:srgbClr val="FF0000"/>
              </a:solidFill>
            </a:endParaRPr>
          </a:p>
        </p:txBody>
      </p:sp>
      <p:sp>
        <p:nvSpPr>
          <p:cNvPr id="4" name="Rectangle 3">
            <a:extLst>
              <a:ext uri="{FF2B5EF4-FFF2-40B4-BE49-F238E27FC236}">
                <a16:creationId xmlns:a16="http://schemas.microsoft.com/office/drawing/2014/main" id="{1398B162-11D9-374C-841C-63D0AA337174}"/>
              </a:ext>
            </a:extLst>
          </p:cNvPr>
          <p:cNvSpPr/>
          <p:nvPr/>
        </p:nvSpPr>
        <p:spPr>
          <a:xfrm>
            <a:off x="9398644" y="100758"/>
            <a:ext cx="2685326" cy="1754326"/>
          </a:xfrm>
          <a:prstGeom prst="rect">
            <a:avLst/>
          </a:prstGeom>
        </p:spPr>
        <p:txBody>
          <a:bodyPr wrap="square">
            <a:spAutoFit/>
          </a:bodyPr>
          <a:lstStyle/>
          <a:p>
            <a:pPr algn="ctr"/>
            <a:r>
              <a:rPr lang="en-US" b="1" dirty="0">
                <a:solidFill>
                  <a:srgbClr val="FF0000"/>
                </a:solidFill>
              </a:rPr>
              <a:t>IB OBJECTIVE:</a:t>
            </a:r>
          </a:p>
          <a:p>
            <a:pPr algn="ctr"/>
            <a:r>
              <a:rPr lang="en-US" b="1" dirty="0">
                <a:solidFill>
                  <a:srgbClr val="FF0000"/>
                </a:solidFill>
              </a:rPr>
              <a:t>Measuring trends in resource consumption, including individual, national and global ecological footprints</a:t>
            </a:r>
          </a:p>
        </p:txBody>
      </p:sp>
    </p:spTree>
    <p:extLst>
      <p:ext uri="{BB962C8B-B14F-4D97-AF65-F5344CB8AC3E}">
        <p14:creationId xmlns:p14="http://schemas.microsoft.com/office/powerpoint/2010/main" val="2286029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58C78E-2E09-2F4F-B355-878FBA529EF2}"/>
              </a:ext>
            </a:extLst>
          </p:cNvPr>
          <p:cNvSpPr>
            <a:spLocks noGrp="1"/>
          </p:cNvSpPr>
          <p:nvPr>
            <p:ph idx="1"/>
          </p:nvPr>
        </p:nvSpPr>
        <p:spPr>
          <a:xfrm>
            <a:off x="815050" y="1154293"/>
            <a:ext cx="10515600" cy="4351338"/>
          </a:xfrm>
        </p:spPr>
        <p:txBody>
          <a:bodyPr/>
          <a:lstStyle/>
          <a:p>
            <a:pPr marL="0" indent="0">
              <a:buNone/>
            </a:pPr>
            <a:r>
              <a:rPr lang="en-US" sz="4000" dirty="0">
                <a:latin typeface="dearJoe 5 CASUAL PRO" panose="02000000000000000000" pitchFamily="2" charset="0"/>
              </a:rPr>
              <a:t>Exam practice</a:t>
            </a:r>
            <a:r>
              <a:rPr lang="en-US" sz="4000" dirty="0"/>
              <a:t> </a:t>
            </a:r>
            <a:br>
              <a:rPr lang="en-US" dirty="0"/>
            </a:br>
            <a:br>
              <a:rPr lang="en-US" dirty="0"/>
            </a:br>
            <a:r>
              <a:rPr lang="en-US" b="1" i="1" dirty="0"/>
              <a:t>To what extent is a future global increase in ecological footprint inevitable due to a rapid growth of the Middle Class?  (5)</a:t>
            </a:r>
            <a:br>
              <a:rPr lang="en-US" dirty="0"/>
            </a:br>
            <a:br>
              <a:rPr lang="en-US" dirty="0"/>
            </a:br>
            <a:r>
              <a:rPr lang="en-US" b="1" dirty="0"/>
              <a:t>Tip</a:t>
            </a:r>
            <a:r>
              <a:rPr lang="en-US" dirty="0"/>
              <a:t>: Try to use key terms covered in your answer. </a:t>
            </a:r>
            <a:endParaRPr lang="en-US" b="1" dirty="0"/>
          </a:p>
        </p:txBody>
      </p:sp>
    </p:spTree>
    <p:extLst>
      <p:ext uri="{BB962C8B-B14F-4D97-AF65-F5344CB8AC3E}">
        <p14:creationId xmlns:p14="http://schemas.microsoft.com/office/powerpoint/2010/main" val="306480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4-10-18 at 2.21.38 PM.png"/>
          <p:cNvPicPr>
            <a:picLocks noGrp="1" noChangeAspect="1"/>
          </p:cNvPicPr>
          <p:nvPr>
            <p:ph idx="4294967295"/>
          </p:nvPr>
        </p:nvPicPr>
        <p:blipFill>
          <a:blip r:embed="rId2"/>
          <a:stretch>
            <a:fillRect/>
          </a:stretch>
        </p:blipFill>
        <p:spPr>
          <a:xfrm>
            <a:off x="1990846" y="0"/>
            <a:ext cx="8218127" cy="6754793"/>
          </a:xfrm>
        </p:spPr>
      </p:pic>
    </p:spTree>
    <p:extLst>
      <p:ext uri="{BB962C8B-B14F-4D97-AF65-F5344CB8AC3E}">
        <p14:creationId xmlns:p14="http://schemas.microsoft.com/office/powerpoint/2010/main" val="3411811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Ecological Footprint: IB definition  </a:t>
            </a:r>
          </a:p>
        </p:txBody>
      </p:sp>
      <p:sp>
        <p:nvSpPr>
          <p:cNvPr id="3" name="Content Placeholder 2"/>
          <p:cNvSpPr>
            <a:spLocks noGrp="1"/>
          </p:cNvSpPr>
          <p:nvPr>
            <p:ph idx="1"/>
          </p:nvPr>
        </p:nvSpPr>
        <p:spPr/>
        <p:txBody>
          <a:bodyPr/>
          <a:lstStyle/>
          <a:p>
            <a:r>
              <a:rPr lang="en-US" dirty="0"/>
              <a:t>The theoretical measurement of the </a:t>
            </a:r>
            <a:r>
              <a:rPr lang="en-US" b="1" dirty="0"/>
              <a:t>amount of land and water </a:t>
            </a:r>
            <a:r>
              <a:rPr lang="en-US" dirty="0"/>
              <a:t>a population requires to </a:t>
            </a:r>
            <a:r>
              <a:rPr lang="en-US" b="1" dirty="0"/>
              <a:t>produce the resources it consumes </a:t>
            </a:r>
            <a:r>
              <a:rPr lang="en-US" dirty="0"/>
              <a:t>(1 mark) and to </a:t>
            </a:r>
            <a:r>
              <a:rPr lang="en-US" b="1" dirty="0"/>
              <a:t>absorb its waste</a:t>
            </a:r>
            <a:r>
              <a:rPr lang="en-US" dirty="0"/>
              <a:t>, under prevailing technology (1 mark).</a:t>
            </a:r>
          </a:p>
          <a:p>
            <a:pPr marL="0" indent="0">
              <a:buNone/>
            </a:pPr>
            <a:endParaRPr lang="en-US" dirty="0"/>
          </a:p>
        </p:txBody>
      </p:sp>
      <p:pic>
        <p:nvPicPr>
          <p:cNvPr id="4" name="Picture 3" descr="Screen shot 2014-10-18 at 2.31.33 PM.png"/>
          <p:cNvPicPr>
            <a:picLocks noChangeAspect="1"/>
          </p:cNvPicPr>
          <p:nvPr/>
        </p:nvPicPr>
        <p:blipFill>
          <a:blip r:embed="rId2"/>
          <a:stretch>
            <a:fillRect/>
          </a:stretch>
        </p:blipFill>
        <p:spPr>
          <a:xfrm>
            <a:off x="7162802" y="3472405"/>
            <a:ext cx="4292049" cy="2922681"/>
          </a:xfrm>
          <a:prstGeom prst="rect">
            <a:avLst/>
          </a:prstGeom>
        </p:spPr>
      </p:pic>
      <p:sp>
        <p:nvSpPr>
          <p:cNvPr id="5" name="Rectangle 4">
            <a:extLst>
              <a:ext uri="{FF2B5EF4-FFF2-40B4-BE49-F238E27FC236}">
                <a16:creationId xmlns:a16="http://schemas.microsoft.com/office/drawing/2014/main" id="{97DE7102-D9D0-9D47-971B-7E02BA82EEF6}"/>
              </a:ext>
            </a:extLst>
          </p:cNvPr>
          <p:cNvSpPr/>
          <p:nvPr/>
        </p:nvSpPr>
        <p:spPr>
          <a:xfrm>
            <a:off x="1066802" y="3354963"/>
            <a:ext cx="6096000" cy="923330"/>
          </a:xfrm>
          <a:prstGeom prst="rect">
            <a:avLst/>
          </a:prstGeom>
        </p:spPr>
        <p:txBody>
          <a:bodyPr>
            <a:spAutoFit/>
          </a:bodyPr>
          <a:lstStyle/>
          <a:p>
            <a:r>
              <a:rPr lang="en-US" dirty="0">
                <a:hlinkClick r:id="rId3"/>
              </a:rPr>
              <a:t>https://www.youtube.com/watch?time_continue=5&amp;v=fACkb2u1ULY</a:t>
            </a:r>
            <a:endParaRPr lang="en-US" dirty="0"/>
          </a:p>
          <a:p>
            <a:endParaRPr lang="en-US" dirty="0"/>
          </a:p>
        </p:txBody>
      </p:sp>
    </p:spTree>
    <p:extLst>
      <p:ext uri="{BB962C8B-B14F-4D97-AF65-F5344CB8AC3E}">
        <p14:creationId xmlns:p14="http://schemas.microsoft.com/office/powerpoint/2010/main" val="2871485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sz="3600" b="1" dirty="0">
                <a:solidFill>
                  <a:srgbClr val="00B050"/>
                </a:solidFill>
                <a:latin typeface="dearJoe 5 CASUAL PRO" panose="02000000000000000000" pitchFamily="2" charset="0"/>
              </a:rPr>
              <a:t>Components of the Ecological Footprint</a:t>
            </a:r>
            <a:br>
              <a:rPr lang="en-US" sz="3600" dirty="0"/>
            </a:br>
            <a:r>
              <a:rPr lang="en-US" sz="2800" dirty="0"/>
              <a:t>(</a:t>
            </a:r>
            <a:r>
              <a:rPr lang="en-US" sz="2800" b="1" dirty="0"/>
              <a:t>six human activities that require space)</a:t>
            </a:r>
            <a:endParaRPr lang="en-CA" sz="2800" b="1" dirty="0"/>
          </a:p>
        </p:txBody>
      </p:sp>
      <p:sp>
        <p:nvSpPr>
          <p:cNvPr id="112643" name="Rectangle 3"/>
          <p:cNvSpPr>
            <a:spLocks noGrp="1" noChangeArrowheads="1"/>
          </p:cNvSpPr>
          <p:nvPr>
            <p:ph idx="1"/>
          </p:nvPr>
        </p:nvSpPr>
        <p:spPr/>
        <p:txBody>
          <a:bodyPr/>
          <a:lstStyle/>
          <a:p>
            <a:pPr marL="457200" indent="-457200">
              <a:buFontTx/>
              <a:buAutoNum type="arabicPeriod"/>
            </a:pPr>
            <a:r>
              <a:rPr lang="en-US" dirty="0">
                <a:cs typeface="Times New Roman" pitchFamily="18" charset="0"/>
              </a:rPr>
              <a:t>Growing Crops (arable land)</a:t>
            </a:r>
          </a:p>
          <a:p>
            <a:pPr marL="457200" indent="-457200">
              <a:buFontTx/>
              <a:buAutoNum type="arabicPeriod"/>
            </a:pPr>
            <a:r>
              <a:rPr lang="en-US" dirty="0">
                <a:cs typeface="Times New Roman" pitchFamily="18" charset="0"/>
              </a:rPr>
              <a:t>Grazing Animals (pasture land)</a:t>
            </a:r>
          </a:p>
          <a:p>
            <a:pPr marL="457200" indent="-457200">
              <a:buFontTx/>
              <a:buAutoNum type="arabicPeriod"/>
            </a:pPr>
            <a:r>
              <a:rPr lang="en-US" dirty="0">
                <a:cs typeface="Times New Roman" pitchFamily="18" charset="0"/>
              </a:rPr>
              <a:t>Harvesting Timber (forests)</a:t>
            </a:r>
          </a:p>
          <a:p>
            <a:pPr marL="457200" indent="-457200">
              <a:buFontTx/>
              <a:buAutoNum type="arabicPeriod"/>
            </a:pPr>
            <a:r>
              <a:rPr lang="en-US" dirty="0">
                <a:cs typeface="Times New Roman" pitchFamily="18" charset="0"/>
              </a:rPr>
              <a:t>Catching Fish (oceans)</a:t>
            </a:r>
          </a:p>
          <a:p>
            <a:pPr marL="457200" indent="-457200">
              <a:buFontTx/>
              <a:buAutoNum type="arabicPeriod"/>
            </a:pPr>
            <a:r>
              <a:rPr lang="en-US" dirty="0">
                <a:cs typeface="Times New Roman" pitchFamily="18" charset="0"/>
              </a:rPr>
              <a:t>Accommodating Infrastructure (housing, transportation systems, industry, built up land…)</a:t>
            </a:r>
          </a:p>
          <a:p>
            <a:pPr marL="457200" indent="-457200">
              <a:buFontTx/>
              <a:buAutoNum type="arabicPeriod"/>
            </a:pPr>
            <a:r>
              <a:rPr lang="en-US" dirty="0">
                <a:cs typeface="Times New Roman" pitchFamily="18" charset="0"/>
              </a:rPr>
              <a:t>Carbon footprint: Absorbing Carbon Dioxide Emissions (burning fossil fuels)</a:t>
            </a:r>
          </a:p>
          <a:p>
            <a:pPr marL="457200" indent="-457200">
              <a:buNone/>
            </a:pPr>
            <a:endParaRPr lang="en-CA" dirty="0"/>
          </a:p>
        </p:txBody>
      </p:sp>
    </p:spTree>
    <p:extLst>
      <p:ext uri="{BB962C8B-B14F-4D97-AF65-F5344CB8AC3E}">
        <p14:creationId xmlns:p14="http://schemas.microsoft.com/office/powerpoint/2010/main" val="2826902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house on planet"/>
          <p:cNvPicPr>
            <a:picLocks noChangeAspect="1" noChangeArrowheads="1"/>
          </p:cNvPicPr>
          <p:nvPr/>
        </p:nvPicPr>
        <p:blipFill>
          <a:blip r:embed="rId3" cstate="print"/>
          <a:srcRect/>
          <a:stretch>
            <a:fillRect/>
          </a:stretch>
        </p:blipFill>
        <p:spPr bwMode="auto">
          <a:xfrm>
            <a:off x="1524000" y="685800"/>
            <a:ext cx="9144000" cy="6172200"/>
          </a:xfrm>
          <a:prstGeom prst="rect">
            <a:avLst/>
          </a:prstGeom>
          <a:noFill/>
        </p:spPr>
      </p:pic>
      <p:sp>
        <p:nvSpPr>
          <p:cNvPr id="88067" name="Rectangle 3"/>
          <p:cNvSpPr>
            <a:spLocks noGrp="1" noChangeArrowheads="1"/>
          </p:cNvSpPr>
          <p:nvPr>
            <p:ph type="title" idx="4294967295"/>
          </p:nvPr>
        </p:nvSpPr>
        <p:spPr>
          <a:xfrm>
            <a:off x="1524000" y="704850"/>
            <a:ext cx="8229600" cy="1143000"/>
          </a:xfrm>
          <a:prstGeom prst="rect">
            <a:avLst/>
          </a:prstGeom>
        </p:spPr>
        <p:txBody>
          <a:bodyPr/>
          <a:lstStyle/>
          <a:p>
            <a:r>
              <a:rPr lang="en-US" sz="100"/>
              <a:t>House</a:t>
            </a:r>
          </a:p>
        </p:txBody>
      </p:sp>
      <p:sp>
        <p:nvSpPr>
          <p:cNvPr id="88068" name="Text Box 4"/>
          <p:cNvSpPr txBox="1">
            <a:spLocks noChangeArrowheads="1"/>
          </p:cNvSpPr>
          <p:nvPr/>
        </p:nvSpPr>
        <p:spPr bwMode="auto">
          <a:xfrm>
            <a:off x="1524001" y="0"/>
            <a:ext cx="9471948" cy="707886"/>
          </a:xfrm>
          <a:prstGeom prst="rect">
            <a:avLst/>
          </a:prstGeom>
          <a:noFill/>
          <a:ln w="9525">
            <a:noFill/>
            <a:miter lim="800000"/>
            <a:headEnd/>
            <a:tailEnd/>
          </a:ln>
          <a:effectLst/>
        </p:spPr>
        <p:txBody>
          <a:bodyPr wrap="square">
            <a:spAutoFit/>
          </a:bodyPr>
          <a:lstStyle/>
          <a:p>
            <a:pPr algn="ctr" eaLnBrk="0" hangingPunct="0"/>
            <a:r>
              <a:rPr lang="en-AU" sz="4000" dirty="0">
                <a:solidFill>
                  <a:srgbClr val="003399"/>
                </a:solidFill>
                <a:latin typeface="dearJoe 5 CASUAL PRO" panose="02000000000000000000" pitchFamily="2" charset="0"/>
              </a:rPr>
              <a:t>Are we getting too big for our house?</a:t>
            </a:r>
          </a:p>
        </p:txBody>
      </p:sp>
    </p:spTree>
    <p:extLst>
      <p:ext uri="{BB962C8B-B14F-4D97-AF65-F5344CB8AC3E}">
        <p14:creationId xmlns:p14="http://schemas.microsoft.com/office/powerpoint/2010/main" val="3014264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dearJoe 5 CASUAL PRO" panose="02000000000000000000" pitchFamily="2" charset="0"/>
              </a:rPr>
              <a:t>Key terms</a:t>
            </a:r>
          </a:p>
        </p:txBody>
      </p:sp>
      <p:sp>
        <p:nvSpPr>
          <p:cNvPr id="3" name="Content Placeholder 2"/>
          <p:cNvSpPr>
            <a:spLocks noGrp="1"/>
          </p:cNvSpPr>
          <p:nvPr>
            <p:ph idx="1"/>
          </p:nvPr>
        </p:nvSpPr>
        <p:spPr/>
        <p:txBody>
          <a:bodyPr>
            <a:normAutofit fontScale="92500" lnSpcReduction="10000"/>
          </a:bodyPr>
          <a:lstStyle/>
          <a:p>
            <a:r>
              <a:rPr lang="en-US" dirty="0">
                <a:solidFill>
                  <a:srgbClr val="3366FF"/>
                </a:solidFill>
                <a:latin typeface="dearJoe 5 CASUAL PRO" panose="02000000000000000000" pitchFamily="2" charset="0"/>
              </a:rPr>
              <a:t>Global Hectare:</a:t>
            </a:r>
            <a:r>
              <a:rPr lang="en-US" dirty="0"/>
              <a:t> The measurement of biocapacity and ecological footprint. There were 12 billion hectares of biologically productive land and water on Earth in 2013. Dividing by the number of people alive in that year (7 billion) gives 1.72 global hectares per person. </a:t>
            </a:r>
          </a:p>
          <a:p>
            <a:r>
              <a:rPr lang="en-US" dirty="0">
                <a:solidFill>
                  <a:srgbClr val="3366FF"/>
                </a:solidFill>
                <a:latin typeface="dearJoe 5 CASUAL PRO" panose="02000000000000000000" pitchFamily="2" charset="0"/>
              </a:rPr>
              <a:t>Ecological Debtor:</a:t>
            </a:r>
            <a:r>
              <a:rPr lang="en-US" dirty="0">
                <a:solidFill>
                  <a:srgbClr val="3366FF"/>
                </a:solidFill>
              </a:rPr>
              <a:t> </a:t>
            </a:r>
            <a:r>
              <a:rPr lang="en-US" dirty="0"/>
              <a:t>Country's whole ecological footprint is higher than their biocapacity.</a:t>
            </a:r>
          </a:p>
          <a:p>
            <a:r>
              <a:rPr lang="en-US" dirty="0">
                <a:solidFill>
                  <a:srgbClr val="3366FF"/>
                </a:solidFill>
                <a:latin typeface="dearJoe 5 CASUAL PRO" panose="02000000000000000000" pitchFamily="2" charset="0"/>
              </a:rPr>
              <a:t>Ecological Creditor</a:t>
            </a:r>
            <a:r>
              <a:rPr lang="en-US" dirty="0">
                <a:latin typeface="dearJoe 5 CASUAL PRO" panose="02000000000000000000" pitchFamily="2" charset="0"/>
              </a:rPr>
              <a:t>:</a:t>
            </a:r>
            <a:r>
              <a:rPr lang="en-US" dirty="0"/>
              <a:t> Country's whose ecological footprint is lower than their </a:t>
            </a:r>
            <a:r>
              <a:rPr lang="en-US" dirty="0" err="1"/>
              <a:t>biocapacity</a:t>
            </a:r>
            <a:r>
              <a:rPr lang="en-US" dirty="0"/>
              <a:t>.	</a:t>
            </a:r>
          </a:p>
          <a:p>
            <a:r>
              <a:rPr lang="en-US" dirty="0">
                <a:solidFill>
                  <a:srgbClr val="3366FF"/>
                </a:solidFill>
                <a:latin typeface="dearJoe 5 CASUAL PRO" panose="02000000000000000000" pitchFamily="2" charset="0"/>
              </a:rPr>
              <a:t>Biocapacity:</a:t>
            </a:r>
            <a:r>
              <a:rPr lang="en-US" dirty="0"/>
              <a:t> is the capacity of an area to provide resources and absorb wastes. When the area's ecological footprint exceeds its biocapacity, an ecological deficit occurs.</a:t>
            </a:r>
          </a:p>
        </p:txBody>
      </p:sp>
    </p:spTree>
    <p:extLst>
      <p:ext uri="{BB962C8B-B14F-4D97-AF65-F5344CB8AC3E}">
        <p14:creationId xmlns:p14="http://schemas.microsoft.com/office/powerpoint/2010/main" val="1925792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dearJoe 5 CASUAL PRO" panose="02000000000000000000" pitchFamily="2" charset="0"/>
              </a:rPr>
              <a:t>What does our ecological footprint mean?</a:t>
            </a:r>
          </a:p>
        </p:txBody>
      </p:sp>
      <p:sp>
        <p:nvSpPr>
          <p:cNvPr id="3" name="Content Placeholder 2"/>
          <p:cNvSpPr>
            <a:spLocks noGrp="1"/>
          </p:cNvSpPr>
          <p:nvPr>
            <p:ph idx="1"/>
          </p:nvPr>
        </p:nvSpPr>
        <p:spPr/>
        <p:txBody>
          <a:bodyPr/>
          <a:lstStyle/>
          <a:p>
            <a:r>
              <a:rPr lang="en-US" dirty="0">
                <a:hlinkClick r:id="rId2"/>
              </a:rPr>
              <a:t>https://</a:t>
            </a:r>
            <a:r>
              <a:rPr lang="en-US" dirty="0" err="1">
                <a:hlinkClick r:id="rId2"/>
              </a:rPr>
              <a:t>www.youtube.com</a:t>
            </a:r>
            <a:r>
              <a:rPr lang="en-US" dirty="0">
                <a:hlinkClick r:id="rId2"/>
              </a:rPr>
              <a:t>/</a:t>
            </a:r>
            <a:r>
              <a:rPr lang="en-US" dirty="0" err="1">
                <a:hlinkClick r:id="rId2"/>
              </a:rPr>
              <a:t>watch?v</a:t>
            </a:r>
            <a:r>
              <a:rPr lang="en-US" dirty="0">
                <a:hlinkClick r:id="rId2"/>
              </a:rPr>
              <a:t>=g_aguo7V0Q4</a:t>
            </a:r>
            <a:endParaRPr lang="en-US" dirty="0"/>
          </a:p>
        </p:txBody>
      </p:sp>
      <p:pic>
        <p:nvPicPr>
          <p:cNvPr id="4" name="Content Placeholder 3" descr="Screen shot 2014-10-18 at 2.17.49 PM.png"/>
          <p:cNvPicPr>
            <a:picLocks noChangeAspect="1"/>
          </p:cNvPicPr>
          <p:nvPr/>
        </p:nvPicPr>
        <p:blipFill>
          <a:blip r:embed="rId3"/>
          <a:stretch>
            <a:fillRect/>
          </a:stretch>
        </p:blipFill>
        <p:spPr>
          <a:xfrm>
            <a:off x="2952027" y="2633080"/>
            <a:ext cx="6287946" cy="3875590"/>
          </a:xfrm>
          <a:prstGeom prst="rect">
            <a:avLst/>
          </a:prstGeom>
        </p:spPr>
      </p:pic>
    </p:spTree>
    <p:extLst>
      <p:ext uri="{BB962C8B-B14F-4D97-AF65-F5344CB8AC3E}">
        <p14:creationId xmlns:p14="http://schemas.microsoft.com/office/powerpoint/2010/main" val="1894570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6C605B-91E6-AD4A-94D1-41F3736D385D}"/>
              </a:ext>
            </a:extLst>
          </p:cNvPr>
          <p:cNvPicPr>
            <a:picLocks noChangeAspect="1"/>
          </p:cNvPicPr>
          <p:nvPr/>
        </p:nvPicPr>
        <p:blipFill>
          <a:blip r:embed="rId2"/>
          <a:stretch>
            <a:fillRect/>
          </a:stretch>
        </p:blipFill>
        <p:spPr>
          <a:xfrm>
            <a:off x="6354501" y="1083087"/>
            <a:ext cx="6128757" cy="4901025"/>
          </a:xfrm>
          <a:prstGeom prst="rect">
            <a:avLst/>
          </a:prstGeom>
        </p:spPr>
      </p:pic>
      <p:sp>
        <p:nvSpPr>
          <p:cNvPr id="3" name="Content Placeholder 2"/>
          <p:cNvSpPr>
            <a:spLocks noGrp="1"/>
          </p:cNvSpPr>
          <p:nvPr>
            <p:ph idx="1"/>
          </p:nvPr>
        </p:nvSpPr>
        <p:spPr>
          <a:xfrm>
            <a:off x="185194" y="1413414"/>
            <a:ext cx="6504973" cy="4657079"/>
          </a:xfrm>
        </p:spPr>
        <p:txBody>
          <a:bodyPr>
            <a:normAutofit fontScale="85000" lnSpcReduction="20000"/>
          </a:bodyPr>
          <a:lstStyle/>
          <a:p>
            <a:r>
              <a:rPr lang="en-US" dirty="0"/>
              <a:t>In the mid 1980s humankind’s ecological footprint had reached Earth’s biocapacity. </a:t>
            </a:r>
          </a:p>
          <a:p>
            <a:r>
              <a:rPr lang="en-US" dirty="0"/>
              <a:t>Since then humanity has been in </a:t>
            </a:r>
            <a:r>
              <a:rPr lang="en-US" dirty="0">
                <a:solidFill>
                  <a:srgbClr val="00B050"/>
                </a:solidFill>
              </a:rPr>
              <a:t>ecological overshoot, </a:t>
            </a:r>
            <a:r>
              <a:rPr lang="en-US" dirty="0"/>
              <a:t>with annual demand on resources each year exceeding the Earth’s regenerative capacity. </a:t>
            </a:r>
          </a:p>
          <a:p>
            <a:r>
              <a:rPr lang="en-US" b="1" dirty="0"/>
              <a:t>Figure 2 </a:t>
            </a:r>
            <a:r>
              <a:rPr lang="en-US" dirty="0"/>
              <a:t>shows how ‘Earth Overshoot Day' comes earlier and earlier each year. </a:t>
            </a:r>
          </a:p>
          <a:p>
            <a:r>
              <a:rPr lang="en-US" dirty="0"/>
              <a:t>Earth overshoot day is the day when human demand for ecological resources and services exceeds the Earth's capacity to regenerate them in a whole year. </a:t>
            </a:r>
          </a:p>
          <a:p>
            <a:r>
              <a:rPr lang="en-US" dirty="0"/>
              <a:t>So as humanity becomes more developed we are using up our annual budget of resources faster every year. </a:t>
            </a:r>
            <a:endParaRPr lang="en-US" dirty="0">
              <a:solidFill>
                <a:srgbClr val="FF0000"/>
              </a:solidFill>
            </a:endParaRPr>
          </a:p>
        </p:txBody>
      </p:sp>
      <p:sp>
        <p:nvSpPr>
          <p:cNvPr id="5" name="TextBox 4">
            <a:extLst>
              <a:ext uri="{FF2B5EF4-FFF2-40B4-BE49-F238E27FC236}">
                <a16:creationId xmlns:a16="http://schemas.microsoft.com/office/drawing/2014/main" id="{8A04FC1D-D820-764A-8A70-4E72F70119AD}"/>
              </a:ext>
            </a:extLst>
          </p:cNvPr>
          <p:cNvSpPr txBox="1"/>
          <p:nvPr/>
        </p:nvSpPr>
        <p:spPr>
          <a:xfrm>
            <a:off x="3541853" y="307069"/>
            <a:ext cx="4502552" cy="707886"/>
          </a:xfrm>
          <a:prstGeom prst="rect">
            <a:avLst/>
          </a:prstGeom>
          <a:noFill/>
        </p:spPr>
        <p:txBody>
          <a:bodyPr wrap="square" rtlCol="0">
            <a:spAutoFit/>
          </a:bodyPr>
          <a:lstStyle/>
          <a:p>
            <a:r>
              <a:rPr lang="en-US" sz="4000" dirty="0">
                <a:latin typeface="dearJoe 5 CASUAL PRO" panose="02000000000000000000" pitchFamily="2" charset="0"/>
              </a:rPr>
              <a:t>Ecological Overshoot</a:t>
            </a:r>
          </a:p>
        </p:txBody>
      </p:sp>
      <p:sp>
        <p:nvSpPr>
          <p:cNvPr id="6" name="Rectangle 5">
            <a:extLst>
              <a:ext uri="{FF2B5EF4-FFF2-40B4-BE49-F238E27FC236}">
                <a16:creationId xmlns:a16="http://schemas.microsoft.com/office/drawing/2014/main" id="{93CA143E-234E-2F45-8F4E-06AB0E7E72FA}"/>
              </a:ext>
            </a:extLst>
          </p:cNvPr>
          <p:cNvSpPr/>
          <p:nvPr/>
        </p:nvSpPr>
        <p:spPr>
          <a:xfrm>
            <a:off x="389680" y="5984112"/>
            <a:ext cx="6096000" cy="923330"/>
          </a:xfrm>
          <a:prstGeom prst="rect">
            <a:avLst/>
          </a:prstGeom>
        </p:spPr>
        <p:txBody>
          <a:bodyPr>
            <a:spAutoFit/>
          </a:bodyPr>
          <a:lstStyle/>
          <a:p>
            <a:r>
              <a:rPr lang="en-US" dirty="0">
                <a:hlinkClick r:id="rId3"/>
              </a:rPr>
              <a:t>https://www.youtube.com/watch?time_continue=18&amp;v=DtpKsgKLaH4</a:t>
            </a:r>
            <a:endParaRPr lang="en-US" dirty="0"/>
          </a:p>
          <a:p>
            <a:endParaRPr lang="en-US" dirty="0"/>
          </a:p>
        </p:txBody>
      </p:sp>
    </p:spTree>
    <p:extLst>
      <p:ext uri="{BB962C8B-B14F-4D97-AF65-F5344CB8AC3E}">
        <p14:creationId xmlns:p14="http://schemas.microsoft.com/office/powerpoint/2010/main" val="221650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04equity"/>
          <p:cNvPicPr>
            <a:picLocks noChangeAspect="1" noChangeArrowheads="1"/>
          </p:cNvPicPr>
          <p:nvPr/>
        </p:nvPicPr>
        <p:blipFill>
          <a:blip r:embed="rId3" cstate="print"/>
          <a:srcRect/>
          <a:stretch>
            <a:fillRect/>
          </a:stretch>
        </p:blipFill>
        <p:spPr bwMode="auto">
          <a:xfrm>
            <a:off x="1524000" y="685800"/>
            <a:ext cx="9144000" cy="6172200"/>
          </a:xfrm>
          <a:prstGeom prst="rect">
            <a:avLst/>
          </a:prstGeom>
          <a:noFill/>
        </p:spPr>
      </p:pic>
      <p:sp>
        <p:nvSpPr>
          <p:cNvPr id="90115" name="Rectangle 3"/>
          <p:cNvSpPr>
            <a:spLocks noGrp="1" noChangeArrowheads="1"/>
          </p:cNvSpPr>
          <p:nvPr>
            <p:ph type="title" idx="4294967295"/>
          </p:nvPr>
        </p:nvSpPr>
        <p:spPr>
          <a:xfrm>
            <a:off x="1524000" y="704850"/>
            <a:ext cx="8229600" cy="1143000"/>
          </a:xfrm>
          <a:prstGeom prst="rect">
            <a:avLst/>
          </a:prstGeom>
        </p:spPr>
        <p:txBody>
          <a:bodyPr/>
          <a:lstStyle/>
          <a:p>
            <a:r>
              <a:rPr lang="en-US" sz="100"/>
              <a:t>Global equity</a:t>
            </a:r>
          </a:p>
        </p:txBody>
      </p:sp>
      <p:sp>
        <p:nvSpPr>
          <p:cNvPr id="90116" name="Text Box 4"/>
          <p:cNvSpPr txBox="1">
            <a:spLocks noChangeArrowheads="1"/>
          </p:cNvSpPr>
          <p:nvPr/>
        </p:nvSpPr>
        <p:spPr bwMode="auto">
          <a:xfrm>
            <a:off x="3657600" y="0"/>
            <a:ext cx="4953000" cy="707886"/>
          </a:xfrm>
          <a:prstGeom prst="rect">
            <a:avLst/>
          </a:prstGeom>
          <a:noFill/>
          <a:ln w="9525">
            <a:noFill/>
            <a:miter lim="800000"/>
            <a:headEnd/>
            <a:tailEnd/>
          </a:ln>
          <a:effectLst/>
        </p:spPr>
        <p:txBody>
          <a:bodyPr>
            <a:spAutoFit/>
          </a:bodyPr>
          <a:lstStyle/>
          <a:p>
            <a:pPr eaLnBrk="0" hangingPunct="0">
              <a:spcBef>
                <a:spcPct val="50000"/>
              </a:spcBef>
            </a:pPr>
            <a:r>
              <a:rPr lang="en-AU" sz="4000" dirty="0">
                <a:solidFill>
                  <a:srgbClr val="003399"/>
                </a:solidFill>
                <a:latin typeface="dearJoe 5 CASUAL PRO" panose="02000000000000000000" pitchFamily="2" charset="0"/>
              </a:rPr>
              <a:t>Who is getting what?</a:t>
            </a:r>
          </a:p>
        </p:txBody>
      </p:sp>
    </p:spTree>
    <p:extLst>
      <p:ext uri="{BB962C8B-B14F-4D97-AF65-F5344CB8AC3E}">
        <p14:creationId xmlns:p14="http://schemas.microsoft.com/office/powerpoint/2010/main" val="6338527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659</Words>
  <Application>Microsoft Macintosh PowerPoint</Application>
  <PresentationFormat>Widescreen</PresentationFormat>
  <Paragraphs>103</Paragraphs>
  <Slides>19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dearJoe 5 CASUAL PRO</vt:lpstr>
      <vt:lpstr>Times New Roman</vt:lpstr>
      <vt:lpstr>Verdana</vt:lpstr>
      <vt:lpstr>Office Theme</vt:lpstr>
      <vt:lpstr> </vt:lpstr>
      <vt:lpstr>PowerPoint Presentation</vt:lpstr>
      <vt:lpstr>Ecological Footprint: IB definition  </vt:lpstr>
      <vt:lpstr>Components of the Ecological Footprint (six human activities that require space)</vt:lpstr>
      <vt:lpstr>House</vt:lpstr>
      <vt:lpstr>Key terms</vt:lpstr>
      <vt:lpstr>What does our ecological footprint mean?</vt:lpstr>
      <vt:lpstr>PowerPoint Presentation</vt:lpstr>
      <vt:lpstr>Global equity</vt:lpstr>
      <vt:lpstr> Calculating ecological footprint </vt:lpstr>
      <vt:lpstr>Global trends in ecological footprint</vt:lpstr>
      <vt:lpstr>Global trends</vt:lpstr>
      <vt:lpstr>Global variations in ecological footprint </vt:lpstr>
      <vt:lpstr> Comparing the ecological footprints of countries </vt:lpstr>
      <vt:lpstr>Describe the distribution of countries with large and small ecological footprints (4)</vt:lpstr>
      <vt:lpstr>Refer to the graph of global ecological footprints. </vt:lpstr>
      <vt:lpstr>Things that could be done to reduce the global footprint </vt:lpstr>
      <vt:lpstr>Summary notes – ecological footprints</vt:lpstr>
      <vt:lpstr>PowerPoint Presentation</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Anna Bennett</dc:creator>
  <cp:lastModifiedBy>Ruth Capper</cp:lastModifiedBy>
  <cp:revision>18</cp:revision>
  <dcterms:created xsi:type="dcterms:W3CDTF">2018-08-02T20:01:40Z</dcterms:created>
  <dcterms:modified xsi:type="dcterms:W3CDTF">2018-08-29T15:55:00Z</dcterms:modified>
</cp:coreProperties>
</file>