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5" r:id="rId6"/>
    <p:sldId id="260" r:id="rId7"/>
    <p:sldId id="261" r:id="rId8"/>
    <p:sldId id="280" r:id="rId9"/>
    <p:sldId id="267" r:id="rId10"/>
    <p:sldId id="289" r:id="rId11"/>
    <p:sldId id="295" r:id="rId12"/>
    <p:sldId id="290" r:id="rId13"/>
    <p:sldId id="291" r:id="rId14"/>
    <p:sldId id="293" r:id="rId15"/>
    <p:sldId id="294" r:id="rId16"/>
    <p:sldId id="263" r:id="rId17"/>
    <p:sldId id="264" r:id="rId18"/>
    <p:sldId id="266" r:id="rId19"/>
    <p:sldId id="269" r:id="rId20"/>
    <p:sldId id="270" r:id="rId21"/>
    <p:sldId id="271" r:id="rId22"/>
    <p:sldId id="272" r:id="rId23"/>
    <p:sldId id="273" r:id="rId24"/>
    <p:sldId id="274" r:id="rId25"/>
    <p:sldId id="275" r:id="rId26"/>
    <p:sldId id="276" r:id="rId27"/>
    <p:sldId id="277" r:id="rId28"/>
    <p:sldId id="278" r:id="rId29"/>
    <p:sldId id="279" r:id="rId30"/>
    <p:sldId id="268"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1"/>
  </p:normalViewPr>
  <p:slideViewPr>
    <p:cSldViewPr snapToGrid="0" snapToObjects="1">
      <p:cViewPr varScale="1">
        <p:scale>
          <a:sx n="90" d="100"/>
          <a:sy n="90" d="100"/>
        </p:scale>
        <p:origin x="232"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1028-2624-A247-B92C-CF10B079F9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0A5B64-CD5E-F041-8537-302A4EFBB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B34E68-1CD6-0F44-B0AE-14277D26AE86}"/>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5" name="Footer Placeholder 4">
            <a:extLst>
              <a:ext uri="{FF2B5EF4-FFF2-40B4-BE49-F238E27FC236}">
                <a16:creationId xmlns:a16="http://schemas.microsoft.com/office/drawing/2014/main" id="{B6BBC21C-40B3-FB48-95F7-2D8C68B66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52356-BAC6-DC45-BA6C-2D5DFF15187B}"/>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48407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EA4B-321E-6F45-AD34-3C5E3447F3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9B8FE8-6DBF-3C47-928A-1932C1F196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841B4-0370-A04B-8158-FE39FF2A21D5}"/>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5" name="Footer Placeholder 4">
            <a:extLst>
              <a:ext uri="{FF2B5EF4-FFF2-40B4-BE49-F238E27FC236}">
                <a16:creationId xmlns:a16="http://schemas.microsoft.com/office/drawing/2014/main" id="{165B3D2D-CC61-B845-A407-E6FA6A8BD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892A8-FCCF-C344-A531-B9B35E43CC2E}"/>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351121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3B13B-C3FC-5640-8569-0BA47BCE85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3A2DC1-A55A-8C46-BA39-040DD0FCD9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E915F-14A9-B146-B570-B0DAAF5E78F9}"/>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5" name="Footer Placeholder 4">
            <a:extLst>
              <a:ext uri="{FF2B5EF4-FFF2-40B4-BE49-F238E27FC236}">
                <a16:creationId xmlns:a16="http://schemas.microsoft.com/office/drawing/2014/main" id="{DC14DF82-D58C-D04C-B28D-7468F21E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740D3-DDDD-9A45-9689-5F16EAF9286A}"/>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366870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A3EA-7EF5-1A4B-B786-B5032B247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884BC-4E38-7641-9A3E-D06223C816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68932-76F3-5D4B-9935-12487744DCFF}"/>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5" name="Footer Placeholder 4">
            <a:extLst>
              <a:ext uri="{FF2B5EF4-FFF2-40B4-BE49-F238E27FC236}">
                <a16:creationId xmlns:a16="http://schemas.microsoft.com/office/drawing/2014/main" id="{6BBD2881-010A-6041-881F-095F46AC2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E019F-6B42-AC45-B432-C06B5DEDA422}"/>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416497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7E7B-FC1D-7149-AF66-28672A8F8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9244C-1EE7-B640-AF8D-73D0E7BD6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6DD8D6-5072-F941-A6A7-30B743F06C18}"/>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5" name="Footer Placeholder 4">
            <a:extLst>
              <a:ext uri="{FF2B5EF4-FFF2-40B4-BE49-F238E27FC236}">
                <a16:creationId xmlns:a16="http://schemas.microsoft.com/office/drawing/2014/main" id="{A82CB165-C36A-D145-9AB5-732E65844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CD3CB-1CF2-3446-B06B-A97A65C78307}"/>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19720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8F21-B0C3-7046-A2CA-04C5FFF42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87C97-04C6-224F-AE40-3AB10DF7D0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48204-F51A-D341-B4BD-D354292E99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12F4F-AA1D-E146-98F5-5CDC4D1FB735}"/>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6" name="Footer Placeholder 5">
            <a:extLst>
              <a:ext uri="{FF2B5EF4-FFF2-40B4-BE49-F238E27FC236}">
                <a16:creationId xmlns:a16="http://schemas.microsoft.com/office/drawing/2014/main" id="{80A5AA12-32C6-0C48-A500-F90F12F33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F39BF-BFD0-D945-A44C-5F4035172090}"/>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413300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A838-CEAA-B748-82BD-D56449419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7BC2FE-EB56-F843-A0E1-963EDA0C3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3FE7A0-2E9B-3448-BC1E-CB680C4F82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C2144A-C2F2-9141-B94B-0BFA28267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358877-2D55-8A47-B874-C9A9476B02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2E746-2CE5-FC45-BD46-A1691A21D0F7}"/>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8" name="Footer Placeholder 7">
            <a:extLst>
              <a:ext uri="{FF2B5EF4-FFF2-40B4-BE49-F238E27FC236}">
                <a16:creationId xmlns:a16="http://schemas.microsoft.com/office/drawing/2014/main" id="{E38777F0-2E5C-724B-8BCA-FC4CE43833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488642-F49B-4044-83A4-270C35AF35D8}"/>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93032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AE23-47C8-544D-A09C-20C5DFDA71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46EDBF-665D-CF4D-BCCC-760F66804692}"/>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4" name="Footer Placeholder 3">
            <a:extLst>
              <a:ext uri="{FF2B5EF4-FFF2-40B4-BE49-F238E27FC236}">
                <a16:creationId xmlns:a16="http://schemas.microsoft.com/office/drawing/2014/main" id="{0D8B3EE4-6301-6C44-8134-EF9A0FEE1D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24A30-B094-784C-A7F5-F954A437EFCB}"/>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67073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66438-657C-9D4A-BB56-E8B08CFA24A5}"/>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3" name="Footer Placeholder 2">
            <a:extLst>
              <a:ext uri="{FF2B5EF4-FFF2-40B4-BE49-F238E27FC236}">
                <a16:creationId xmlns:a16="http://schemas.microsoft.com/office/drawing/2014/main" id="{9F9BBD0D-0288-6548-9911-2E7B2A8926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58D9EF-F593-A149-82AE-F03FA222FC5F}"/>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18027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6944-D8B7-6B44-961A-0EB2E66D2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AE1C57-9BAD-4F47-91EF-97A42CB2D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B424DA-EB3F-6941-83A4-C29EE67D5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13B6BD-A0F9-1E4C-9C60-A55E9E2B2688}"/>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6" name="Footer Placeholder 5">
            <a:extLst>
              <a:ext uri="{FF2B5EF4-FFF2-40B4-BE49-F238E27FC236}">
                <a16:creationId xmlns:a16="http://schemas.microsoft.com/office/drawing/2014/main" id="{14F077BE-9D18-B141-818D-DE604DA3D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9D203-49A4-8541-8DED-58F8B861C0FA}"/>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413146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02B0-50B6-0240-9150-B0315EF46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31D0EF-7436-9749-84E3-27F5431AE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26BE7F-81C2-D044-8BBB-C836FFB55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F993E4-DDF3-8B43-9F3C-68BDE798FD02}"/>
              </a:ext>
            </a:extLst>
          </p:cNvPr>
          <p:cNvSpPr>
            <a:spLocks noGrp="1"/>
          </p:cNvSpPr>
          <p:nvPr>
            <p:ph type="dt" sz="half" idx="10"/>
          </p:nvPr>
        </p:nvSpPr>
        <p:spPr/>
        <p:txBody>
          <a:bodyPr/>
          <a:lstStyle/>
          <a:p>
            <a:fld id="{F378B634-7E4D-DE43-9991-BFB850F04CE7}" type="datetimeFigureOut">
              <a:rPr lang="en-US" smtClean="0"/>
              <a:t>11/12/18</a:t>
            </a:fld>
            <a:endParaRPr lang="en-US"/>
          </a:p>
        </p:txBody>
      </p:sp>
      <p:sp>
        <p:nvSpPr>
          <p:cNvPr id="6" name="Footer Placeholder 5">
            <a:extLst>
              <a:ext uri="{FF2B5EF4-FFF2-40B4-BE49-F238E27FC236}">
                <a16:creationId xmlns:a16="http://schemas.microsoft.com/office/drawing/2014/main" id="{6B5CC229-B453-AA49-96F4-979F83438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9B534-DF3D-2E44-BD4D-1D1CC9476271}"/>
              </a:ext>
            </a:extLst>
          </p:cNvPr>
          <p:cNvSpPr>
            <a:spLocks noGrp="1"/>
          </p:cNvSpPr>
          <p:nvPr>
            <p:ph type="sldNum" sz="quarter" idx="12"/>
          </p:nvPr>
        </p:nvSpPr>
        <p:spPr/>
        <p:txBody>
          <a:bodyPr/>
          <a:lstStyle/>
          <a:p>
            <a:fld id="{C3B25D9F-A079-9341-A23A-90133B634F54}" type="slidenum">
              <a:rPr lang="en-US" smtClean="0"/>
              <a:t>‹#›</a:t>
            </a:fld>
            <a:endParaRPr lang="en-US"/>
          </a:p>
        </p:txBody>
      </p:sp>
    </p:spTree>
    <p:extLst>
      <p:ext uri="{BB962C8B-B14F-4D97-AF65-F5344CB8AC3E}">
        <p14:creationId xmlns:p14="http://schemas.microsoft.com/office/powerpoint/2010/main" val="361155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94A950-6B3D-EC41-8F57-5EDAC1505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7CC72-509E-994A-AEA2-24B81C30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A2A99-860A-6D44-9355-5F7305E44E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8B634-7E4D-DE43-9991-BFB850F04CE7}" type="datetimeFigureOut">
              <a:rPr lang="en-US" smtClean="0"/>
              <a:t>11/12/18</a:t>
            </a:fld>
            <a:endParaRPr lang="en-US"/>
          </a:p>
        </p:txBody>
      </p:sp>
      <p:sp>
        <p:nvSpPr>
          <p:cNvPr id="5" name="Footer Placeholder 4">
            <a:extLst>
              <a:ext uri="{FF2B5EF4-FFF2-40B4-BE49-F238E27FC236}">
                <a16:creationId xmlns:a16="http://schemas.microsoft.com/office/drawing/2014/main" id="{14C2EE20-8A94-0E44-859C-B4E5C56F4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B6690-402F-D347-9521-1997B6BE5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25D9F-A079-9341-A23A-90133B634F54}" type="slidenum">
              <a:rPr lang="en-US" smtClean="0"/>
              <a:t>‹#›</a:t>
            </a:fld>
            <a:endParaRPr lang="en-US"/>
          </a:p>
        </p:txBody>
      </p:sp>
    </p:spTree>
    <p:extLst>
      <p:ext uri="{BB962C8B-B14F-4D97-AF65-F5344CB8AC3E}">
        <p14:creationId xmlns:p14="http://schemas.microsoft.com/office/powerpoint/2010/main" val="127654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time_continue=59&amp;v=7qFyX6KLCoY"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time_continue=67&amp;v=7Zqdqa4YNv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HwgZQ1DqG3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990EB-34E8-C842-BF76-85C828CB15BE}"/>
              </a:ext>
            </a:extLst>
          </p:cNvPr>
          <p:cNvPicPr>
            <a:picLocks noChangeAspect="1"/>
          </p:cNvPicPr>
          <p:nvPr/>
        </p:nvPicPr>
        <p:blipFill>
          <a:blip r:embed="rId2"/>
          <a:stretch>
            <a:fillRect/>
          </a:stretch>
        </p:blipFill>
        <p:spPr>
          <a:xfrm>
            <a:off x="-103181" y="91518"/>
            <a:ext cx="12060403" cy="5600700"/>
          </a:xfrm>
          <a:prstGeom prst="rect">
            <a:avLst/>
          </a:prstGeom>
        </p:spPr>
      </p:pic>
      <p:sp>
        <p:nvSpPr>
          <p:cNvPr id="2" name="Title 1">
            <a:extLst>
              <a:ext uri="{FF2B5EF4-FFF2-40B4-BE49-F238E27FC236}">
                <a16:creationId xmlns:a16="http://schemas.microsoft.com/office/drawing/2014/main" id="{8C96EC7E-C928-0A40-A9D9-D9610680B837}"/>
              </a:ext>
            </a:extLst>
          </p:cNvPr>
          <p:cNvSpPr>
            <a:spLocks noGrp="1"/>
          </p:cNvSpPr>
          <p:nvPr>
            <p:ph type="ctrTitle"/>
          </p:nvPr>
        </p:nvSpPr>
        <p:spPr/>
        <p:txBody>
          <a:bodyPr>
            <a:normAutofit fontScale="90000"/>
          </a:bodyPr>
          <a:lstStyle/>
          <a:p>
            <a:r>
              <a:rPr lang="en-US" dirty="0">
                <a:solidFill>
                  <a:srgbClr val="00B0F0"/>
                </a:solidFill>
                <a:latin typeface="dearJoe 5 CASUAL PRO" panose="02000000000000000000" pitchFamily="2" charset="0"/>
              </a:rPr>
              <a:t>The multidimensional process of human development and ways to measure it</a:t>
            </a:r>
          </a:p>
        </p:txBody>
      </p:sp>
      <p:sp>
        <p:nvSpPr>
          <p:cNvPr id="3" name="Subtitle 2">
            <a:extLst>
              <a:ext uri="{FF2B5EF4-FFF2-40B4-BE49-F238E27FC236}">
                <a16:creationId xmlns:a16="http://schemas.microsoft.com/office/drawing/2014/main" id="{124919FC-4310-DF48-BF3A-2F56C17FB5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246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a:extLst>
              <a:ext uri="{FF2B5EF4-FFF2-40B4-BE49-F238E27FC236}">
                <a16:creationId xmlns:a16="http://schemas.microsoft.com/office/drawing/2014/main" id="{841817A1-3524-554A-83E8-F17B0A395463}"/>
              </a:ext>
            </a:extLst>
          </p:cNvPr>
          <p:cNvSpPr txBox="1">
            <a:spLocks noChangeArrowheads="1"/>
          </p:cNvSpPr>
          <p:nvPr/>
        </p:nvSpPr>
        <p:spPr bwMode="auto">
          <a:xfrm>
            <a:off x="1816100" y="306389"/>
            <a:ext cx="8631238"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sz="2800" b="1" u="sng" dirty="0">
                <a:solidFill>
                  <a:srgbClr val="000000"/>
                </a:solidFill>
                <a:latin typeface="dearJoe 5 CASUAL PRO" panose="02000000000000000000" pitchFamily="2" charset="0"/>
              </a:rPr>
              <a:t>Measuring Economic Development</a:t>
            </a:r>
            <a:endParaRPr lang="en-US" altLang="en-US" sz="1800" dirty="0">
              <a:latin typeface="dearJoe 5 CASUAL PRO" panose="02000000000000000000" pitchFamily="2" charset="0"/>
            </a:endParaRPr>
          </a:p>
          <a:p>
            <a:pPr algn="ctr" eaLnBrk="1" hangingPunct="1">
              <a:lnSpc>
                <a:spcPct val="95000"/>
              </a:lnSpc>
              <a:spcBef>
                <a:spcPct val="0"/>
              </a:spcBef>
              <a:buFontTx/>
              <a:buNone/>
            </a:pPr>
            <a:endParaRPr lang="en-US" altLang="en-US" sz="2400" dirty="0">
              <a:solidFill>
                <a:srgbClr val="000000"/>
              </a:solidFill>
              <a:latin typeface="Arial" panose="020B0604020202020204" pitchFamily="34" charset="0"/>
            </a:endParaRPr>
          </a:p>
          <a:p>
            <a:pPr eaLnBrk="1" hangingPunct="1">
              <a:lnSpc>
                <a:spcPct val="95000"/>
              </a:lnSpc>
              <a:spcBef>
                <a:spcPct val="0"/>
              </a:spcBef>
              <a:buFontTx/>
              <a:buNone/>
            </a:pPr>
            <a:r>
              <a:rPr lang="en-US" altLang="en-US" sz="2400" dirty="0">
                <a:solidFill>
                  <a:srgbClr val="000000"/>
                </a:solidFill>
                <a:latin typeface="Arial" panose="020B0604020202020204" pitchFamily="34" charset="0"/>
              </a:rPr>
              <a:t>All these are indicators of</a:t>
            </a:r>
            <a:r>
              <a:rPr lang="en-US" altLang="en-US" sz="2400" b="1" dirty="0">
                <a:solidFill>
                  <a:srgbClr val="000000"/>
                </a:solidFill>
                <a:latin typeface="Arial" panose="020B0604020202020204" pitchFamily="34" charset="0"/>
              </a:rPr>
              <a:t> </a:t>
            </a:r>
            <a:r>
              <a:rPr lang="en-US" altLang="en-US" sz="2400" b="1" i="1" dirty="0">
                <a:solidFill>
                  <a:srgbClr val="000000"/>
                </a:solidFill>
                <a:latin typeface="Arial" panose="020B0604020202020204" pitchFamily="34" charset="0"/>
              </a:rPr>
              <a:t>income</a:t>
            </a:r>
            <a:endParaRPr lang="en-US" altLang="en-US" sz="1800" dirty="0">
              <a:latin typeface="Arial" panose="020B0604020202020204" pitchFamily="34" charset="0"/>
            </a:endParaRPr>
          </a:p>
          <a:p>
            <a:pPr eaLnBrk="1" hangingPunct="1">
              <a:lnSpc>
                <a:spcPct val="95000"/>
              </a:lnSpc>
              <a:spcBef>
                <a:spcPct val="0"/>
              </a:spcBef>
              <a:buFontTx/>
              <a:buNone/>
            </a:pPr>
            <a:endParaRPr lang="en-US" altLang="en-US" sz="2400" b="1" dirty="0">
              <a:solidFill>
                <a:srgbClr val="000000"/>
              </a:solidFill>
              <a:latin typeface="Arial" panose="020B0604020202020204" pitchFamily="34" charset="0"/>
            </a:endParaRPr>
          </a:p>
          <a:p>
            <a:pPr eaLnBrk="1" hangingPunct="1">
              <a:lnSpc>
                <a:spcPct val="95000"/>
              </a:lnSpc>
              <a:spcBef>
                <a:spcPct val="0"/>
              </a:spcBef>
              <a:buFontTx/>
              <a:buNone/>
            </a:pPr>
            <a:r>
              <a:rPr lang="en-US" altLang="en-US" sz="2400" b="1" dirty="0">
                <a:solidFill>
                  <a:srgbClr val="000000"/>
                </a:solidFill>
                <a:latin typeface="Arial" panose="020B0604020202020204" pitchFamily="34" charset="0"/>
              </a:rPr>
              <a:t>Gross Domestic Product</a:t>
            </a:r>
            <a:endParaRPr lang="en-US" altLang="en-US" sz="1800" dirty="0">
              <a:latin typeface="Arial" panose="020B0604020202020204" pitchFamily="34" charset="0"/>
            </a:endParaRPr>
          </a:p>
          <a:p>
            <a:pPr eaLnBrk="1" hangingPunct="1">
              <a:lnSpc>
                <a:spcPct val="95000"/>
              </a:lnSpc>
              <a:spcBef>
                <a:spcPct val="0"/>
              </a:spcBef>
              <a:buFontTx/>
              <a:buNone/>
            </a:pPr>
            <a:r>
              <a:rPr lang="en-US" altLang="en-US" sz="2400" dirty="0">
                <a:solidFill>
                  <a:srgbClr val="000000"/>
                </a:solidFill>
                <a:latin typeface="Arial" panose="020B0604020202020204" pitchFamily="34" charset="0"/>
              </a:rPr>
              <a:t>GDP – total value of goods and services produced in a country (US$)</a:t>
            </a:r>
            <a:endParaRPr lang="en-US" altLang="en-US" sz="1800" dirty="0">
              <a:latin typeface="Arial" panose="020B0604020202020204" pitchFamily="34" charset="0"/>
            </a:endParaRPr>
          </a:p>
          <a:p>
            <a:pPr eaLnBrk="1" hangingPunct="1">
              <a:lnSpc>
                <a:spcPct val="95000"/>
              </a:lnSpc>
              <a:spcBef>
                <a:spcPct val="0"/>
              </a:spcBef>
              <a:buFontTx/>
              <a:buNone/>
            </a:pPr>
            <a:endParaRPr lang="en-US" altLang="en-US" sz="2400" dirty="0">
              <a:solidFill>
                <a:srgbClr val="000000"/>
              </a:solidFill>
              <a:latin typeface="Arial" panose="020B0604020202020204" pitchFamily="34" charset="0"/>
            </a:endParaRPr>
          </a:p>
          <a:p>
            <a:pPr eaLnBrk="1" hangingPunct="1">
              <a:lnSpc>
                <a:spcPct val="95000"/>
              </a:lnSpc>
              <a:spcBef>
                <a:spcPct val="0"/>
              </a:spcBef>
              <a:buFontTx/>
              <a:buNone/>
            </a:pPr>
            <a:r>
              <a:rPr lang="en-US" altLang="en-US" sz="2400" b="1" dirty="0">
                <a:solidFill>
                  <a:srgbClr val="000000"/>
                </a:solidFill>
                <a:latin typeface="Arial" panose="020B0604020202020204" pitchFamily="34" charset="0"/>
              </a:rPr>
              <a:t>Gross National Product/Income</a:t>
            </a:r>
            <a:endParaRPr lang="en-US" altLang="en-US" sz="1800" dirty="0">
              <a:latin typeface="Arial" panose="020B0604020202020204" pitchFamily="34" charset="0"/>
            </a:endParaRPr>
          </a:p>
          <a:p>
            <a:pPr eaLnBrk="1" hangingPunct="1">
              <a:lnSpc>
                <a:spcPct val="95000"/>
              </a:lnSpc>
              <a:spcBef>
                <a:spcPct val="0"/>
              </a:spcBef>
              <a:buFontTx/>
              <a:buNone/>
            </a:pPr>
            <a:r>
              <a:rPr lang="en-US" altLang="en-US" sz="2400" dirty="0">
                <a:solidFill>
                  <a:srgbClr val="000000"/>
                </a:solidFill>
                <a:latin typeface="Arial" panose="020B0604020202020204" pitchFamily="34" charset="0"/>
              </a:rPr>
              <a:t>GNP/GNI – Including income from investments abroad (US$)</a:t>
            </a:r>
            <a:endParaRPr lang="en-US" altLang="en-US" sz="1800" dirty="0">
              <a:latin typeface="Arial" panose="020B0604020202020204" pitchFamily="34" charset="0"/>
            </a:endParaRPr>
          </a:p>
          <a:p>
            <a:pPr eaLnBrk="1" hangingPunct="1">
              <a:lnSpc>
                <a:spcPct val="95000"/>
              </a:lnSpc>
              <a:spcBef>
                <a:spcPct val="0"/>
              </a:spcBef>
              <a:buFontTx/>
              <a:buNone/>
            </a:pPr>
            <a:endParaRPr lang="en-US" altLang="en-US" sz="2400" dirty="0">
              <a:solidFill>
                <a:srgbClr val="000000"/>
              </a:solidFill>
              <a:latin typeface="Arial" panose="020B0604020202020204" pitchFamily="34" charset="0"/>
            </a:endParaRPr>
          </a:p>
          <a:p>
            <a:pPr eaLnBrk="1" hangingPunct="1">
              <a:lnSpc>
                <a:spcPct val="95000"/>
              </a:lnSpc>
              <a:spcBef>
                <a:spcPct val="0"/>
              </a:spcBef>
              <a:buFontTx/>
              <a:buNone/>
            </a:pPr>
            <a:r>
              <a:rPr lang="en-US" altLang="en-US" sz="2400" b="1" dirty="0">
                <a:solidFill>
                  <a:srgbClr val="000000"/>
                </a:solidFill>
                <a:latin typeface="Arial" panose="020B0604020202020204" pitchFamily="34" charset="0"/>
              </a:rPr>
              <a:t>GDP/GNP/GNI per capita</a:t>
            </a:r>
            <a:endParaRPr lang="en-US" altLang="en-US" sz="1800" dirty="0">
              <a:latin typeface="Arial" panose="020B0604020202020204" pitchFamily="34" charset="0"/>
            </a:endParaRPr>
          </a:p>
          <a:p>
            <a:pPr eaLnBrk="1" hangingPunct="1">
              <a:lnSpc>
                <a:spcPct val="95000"/>
              </a:lnSpc>
              <a:spcBef>
                <a:spcPct val="0"/>
              </a:spcBef>
              <a:buFontTx/>
              <a:buNone/>
            </a:pPr>
            <a:r>
              <a:rPr lang="en-US" altLang="en-US" sz="2400" dirty="0">
                <a:solidFill>
                  <a:srgbClr val="000000"/>
                </a:solidFill>
                <a:latin typeface="Arial" panose="020B0604020202020204" pitchFamily="34" charset="0"/>
              </a:rPr>
              <a:t>Total value divided by the total population</a:t>
            </a:r>
            <a:endParaRPr lang="en-US" altLang="en-US" sz="1800" dirty="0">
              <a:latin typeface="Arial" panose="020B0604020202020204" pitchFamily="34" charset="0"/>
            </a:endParaRPr>
          </a:p>
          <a:p>
            <a:pPr eaLnBrk="1" hangingPunct="1">
              <a:lnSpc>
                <a:spcPct val="95000"/>
              </a:lnSpc>
              <a:spcBef>
                <a:spcPct val="0"/>
              </a:spcBef>
              <a:buFontTx/>
              <a:buNone/>
            </a:pPr>
            <a:endParaRPr lang="en-US" altLang="en-US" sz="2400" b="1" dirty="0">
              <a:solidFill>
                <a:srgbClr val="000000"/>
              </a:solidFill>
              <a:latin typeface="Arial" panose="020B0604020202020204" pitchFamily="34" charset="0"/>
            </a:endParaRPr>
          </a:p>
          <a:p>
            <a:pPr eaLnBrk="1" hangingPunct="1">
              <a:lnSpc>
                <a:spcPct val="95000"/>
              </a:lnSpc>
              <a:spcBef>
                <a:spcPct val="0"/>
              </a:spcBef>
              <a:buFontTx/>
              <a:buNone/>
            </a:pPr>
            <a:r>
              <a:rPr lang="en-US" altLang="en-US" sz="2400" b="1" dirty="0">
                <a:solidFill>
                  <a:srgbClr val="000000"/>
                </a:solidFill>
                <a:latin typeface="Arial" panose="020B0604020202020204" pitchFamily="34" charset="0"/>
              </a:rPr>
              <a:t>Purchasing Power Parity</a:t>
            </a:r>
            <a:r>
              <a:rPr lang="en-US" altLang="en-US" sz="2400" dirty="0">
                <a:solidFill>
                  <a:srgbClr val="000000"/>
                </a:solidFill>
                <a:latin typeface="Arial" panose="020B0604020202020204" pitchFamily="34" charset="0"/>
              </a:rPr>
              <a:t> </a:t>
            </a:r>
            <a:endParaRPr lang="en-US" altLang="en-US" sz="1800" dirty="0">
              <a:latin typeface="Arial" panose="020B0604020202020204" pitchFamily="34" charset="0"/>
            </a:endParaRPr>
          </a:p>
          <a:p>
            <a:pPr eaLnBrk="1" hangingPunct="1">
              <a:lnSpc>
                <a:spcPct val="95000"/>
              </a:lnSpc>
              <a:spcBef>
                <a:spcPct val="0"/>
              </a:spcBef>
              <a:buFontTx/>
              <a:buNone/>
            </a:pPr>
            <a:r>
              <a:rPr lang="en-US" altLang="en-US" sz="2400" dirty="0">
                <a:solidFill>
                  <a:srgbClr val="000000"/>
                </a:solidFill>
                <a:latin typeface="Arial" panose="020B0604020202020204" pitchFamily="34" charset="0"/>
              </a:rPr>
              <a:t>PPP – Takes into account local cost of living and is usually expressed per capita (US$)</a:t>
            </a:r>
          </a:p>
        </p:txBody>
      </p:sp>
    </p:spTree>
    <p:extLst>
      <p:ext uri="{BB962C8B-B14F-4D97-AF65-F5344CB8AC3E}">
        <p14:creationId xmlns:p14="http://schemas.microsoft.com/office/powerpoint/2010/main" val="172788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349E-F2F9-E145-B2DF-8727A0D4D192}"/>
              </a:ext>
            </a:extLst>
          </p:cNvPr>
          <p:cNvSpPr>
            <a:spLocks noGrp="1"/>
          </p:cNvSpPr>
          <p:nvPr>
            <p:ph type="title"/>
          </p:nvPr>
        </p:nvSpPr>
        <p:spPr/>
        <p:txBody>
          <a:bodyPr/>
          <a:lstStyle/>
          <a:p>
            <a:r>
              <a:rPr lang="en-US" dirty="0">
                <a:latin typeface="dearJoe 5 CASUAL PRO" panose="02000000000000000000" pitchFamily="2" charset="0"/>
              </a:rPr>
              <a:t>Example of PPP</a:t>
            </a:r>
          </a:p>
        </p:txBody>
      </p:sp>
      <p:pic>
        <p:nvPicPr>
          <p:cNvPr id="5" name="Content Placeholder 4">
            <a:extLst>
              <a:ext uri="{FF2B5EF4-FFF2-40B4-BE49-F238E27FC236}">
                <a16:creationId xmlns:a16="http://schemas.microsoft.com/office/drawing/2014/main" id="{024D1C84-C3D9-024D-B207-1C848C5CBE15}"/>
              </a:ext>
            </a:extLst>
          </p:cNvPr>
          <p:cNvPicPr>
            <a:picLocks noGrp="1" noChangeAspect="1"/>
          </p:cNvPicPr>
          <p:nvPr>
            <p:ph idx="1"/>
          </p:nvPr>
        </p:nvPicPr>
        <p:blipFill>
          <a:blip r:embed="rId2"/>
          <a:stretch>
            <a:fillRect/>
          </a:stretch>
        </p:blipFill>
        <p:spPr>
          <a:xfrm>
            <a:off x="3053751" y="1690687"/>
            <a:ext cx="6933212" cy="4958297"/>
          </a:xfrm>
        </p:spPr>
      </p:pic>
    </p:spTree>
    <p:extLst>
      <p:ext uri="{BB962C8B-B14F-4D97-AF65-F5344CB8AC3E}">
        <p14:creationId xmlns:p14="http://schemas.microsoft.com/office/powerpoint/2010/main" val="325110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E42FC8B-D1DB-6541-B2BD-C201F01493B6}"/>
              </a:ext>
            </a:extLst>
          </p:cNvPr>
          <p:cNvSpPr>
            <a:spLocks noGrp="1"/>
          </p:cNvSpPr>
          <p:nvPr>
            <p:ph type="title"/>
          </p:nvPr>
        </p:nvSpPr>
        <p:spPr>
          <a:solidFill>
            <a:srgbClr val="FFFF00"/>
          </a:solidFill>
        </p:spPr>
        <p:txBody>
          <a:bodyPr/>
          <a:lstStyle/>
          <a:p>
            <a:pPr eaLnBrk="1" hangingPunct="1"/>
            <a:r>
              <a:rPr lang="en-GB" altLang="en-US"/>
              <a:t>Economic Growth</a:t>
            </a:r>
            <a:endParaRPr lang="en-US" altLang="en-US"/>
          </a:p>
        </p:txBody>
      </p:sp>
      <p:sp>
        <p:nvSpPr>
          <p:cNvPr id="19458" name="Content Placeholder 4">
            <a:extLst>
              <a:ext uri="{FF2B5EF4-FFF2-40B4-BE49-F238E27FC236}">
                <a16:creationId xmlns:a16="http://schemas.microsoft.com/office/drawing/2014/main" id="{867685A0-7CB6-014A-9AF1-36831A45E854}"/>
              </a:ext>
            </a:extLst>
          </p:cNvPr>
          <p:cNvSpPr>
            <a:spLocks noGrp="1"/>
          </p:cNvSpPr>
          <p:nvPr>
            <p:ph sz="half" idx="1"/>
          </p:nvPr>
        </p:nvSpPr>
        <p:spPr/>
        <p:txBody>
          <a:bodyPr/>
          <a:lstStyle/>
          <a:p>
            <a:pPr eaLnBrk="1" hangingPunct="1"/>
            <a:endParaRPr lang="en-US" altLang="en-US"/>
          </a:p>
        </p:txBody>
      </p:sp>
      <p:sp>
        <p:nvSpPr>
          <p:cNvPr id="19459" name="Content Placeholder 5">
            <a:extLst>
              <a:ext uri="{FF2B5EF4-FFF2-40B4-BE49-F238E27FC236}">
                <a16:creationId xmlns:a16="http://schemas.microsoft.com/office/drawing/2014/main" id="{68FE66EC-113C-0E4B-9DA3-635572963CD0}"/>
              </a:ext>
            </a:extLst>
          </p:cNvPr>
          <p:cNvSpPr>
            <a:spLocks noGrp="1"/>
          </p:cNvSpPr>
          <p:nvPr>
            <p:ph sz="half" idx="2"/>
          </p:nvPr>
        </p:nvSpPr>
        <p:spPr>
          <a:xfrm>
            <a:off x="4972050" y="1647826"/>
            <a:ext cx="6553200" cy="4525963"/>
          </a:xfrm>
          <a:solidFill>
            <a:srgbClr val="00B0F0"/>
          </a:solidFill>
        </p:spPr>
        <p:txBody>
          <a:bodyPr/>
          <a:lstStyle/>
          <a:p>
            <a:pPr eaLnBrk="1" hangingPunct="1"/>
            <a:r>
              <a:rPr lang="en-GB" altLang="en-US" dirty="0"/>
              <a:t>Using measures of economic growth can give distorted pictures of the level of income in a country – the income distribution is not taken into account.</a:t>
            </a:r>
          </a:p>
          <a:p>
            <a:pPr eaLnBrk="1" hangingPunct="1"/>
            <a:r>
              <a:rPr lang="en-GB" altLang="en-US" dirty="0"/>
              <a:t>A small proportion of the population can own a large amount of the wealth in a country. The level of human welfare for the majority could therefore be very limited.</a:t>
            </a:r>
          </a:p>
          <a:p>
            <a:pPr eaLnBrk="1" hangingPunct="1"/>
            <a:endParaRPr lang="en-US" altLang="en-US" dirty="0"/>
          </a:p>
        </p:txBody>
      </p:sp>
      <p:pic>
        <p:nvPicPr>
          <p:cNvPr id="7" name="Picture 7" descr="218654_5509">
            <a:extLst>
              <a:ext uri="{FF2B5EF4-FFF2-40B4-BE49-F238E27FC236}">
                <a16:creationId xmlns:a16="http://schemas.microsoft.com/office/drawing/2014/main" id="{A039E979-C8E5-6F42-A534-2635363E2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575" y="1647826"/>
            <a:ext cx="16764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193185_4920">
            <a:extLst>
              <a:ext uri="{FF2B5EF4-FFF2-40B4-BE49-F238E27FC236}">
                <a16:creationId xmlns:a16="http://schemas.microsoft.com/office/drawing/2014/main" id="{B70D8C75-D6EF-4044-945A-74806967C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5" y="4056063"/>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1713F7BF-D2E5-D846-9648-D69AEA642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4300" y="2786063"/>
            <a:ext cx="2514600" cy="2540000"/>
          </a:xfrm>
          <a:prstGeom prst="rect">
            <a:avLst/>
          </a:prstGeom>
          <a:noFill/>
        </p:spPr>
      </p:pic>
    </p:spTree>
    <p:extLst>
      <p:ext uri="{BB962C8B-B14F-4D97-AF65-F5344CB8AC3E}">
        <p14:creationId xmlns:p14="http://schemas.microsoft.com/office/powerpoint/2010/main" val="70367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FEA5E09-92D3-3B44-8866-EB8C9EC218A1}"/>
              </a:ext>
            </a:extLst>
          </p:cNvPr>
          <p:cNvSpPr>
            <a:spLocks noGrp="1"/>
          </p:cNvSpPr>
          <p:nvPr>
            <p:ph type="title"/>
          </p:nvPr>
        </p:nvSpPr>
        <p:spPr/>
        <p:txBody>
          <a:bodyPr/>
          <a:lstStyle/>
          <a:p>
            <a:pPr eaLnBrk="1" hangingPunct="1"/>
            <a:r>
              <a:rPr lang="en-GB" altLang="en-US"/>
              <a:t>Economic Growth</a:t>
            </a:r>
            <a:endParaRPr lang="en-US" altLang="en-US"/>
          </a:p>
        </p:txBody>
      </p:sp>
      <p:sp>
        <p:nvSpPr>
          <p:cNvPr id="20483" name="Content Placeholder 2">
            <a:extLst>
              <a:ext uri="{FF2B5EF4-FFF2-40B4-BE49-F238E27FC236}">
                <a16:creationId xmlns:a16="http://schemas.microsoft.com/office/drawing/2014/main" id="{C3AA47B2-8E11-2A44-B81C-74585CB36568}"/>
              </a:ext>
            </a:extLst>
          </p:cNvPr>
          <p:cNvSpPr>
            <a:spLocks noGrp="1"/>
          </p:cNvSpPr>
          <p:nvPr>
            <p:ph idx="1"/>
          </p:nvPr>
        </p:nvSpPr>
        <p:spPr/>
        <p:txBody>
          <a:bodyPr/>
          <a:lstStyle/>
          <a:p>
            <a:pPr eaLnBrk="1" hangingPunct="1">
              <a:lnSpc>
                <a:spcPct val="90000"/>
              </a:lnSpc>
            </a:pPr>
            <a:r>
              <a:rPr lang="en-GB" altLang="en-US"/>
              <a:t>High economic growth fuelled through capital spending can hide a number of underlying economic problems – how is the income and wealth distributed? Who is doing the spending and will it ‘trickle down’ to the poor?</a:t>
            </a:r>
          </a:p>
        </p:txBody>
      </p:sp>
      <p:pic>
        <p:nvPicPr>
          <p:cNvPr id="20484" name="Picture 7" descr="54961_5082">
            <a:extLst>
              <a:ext uri="{FF2B5EF4-FFF2-40B4-BE49-F238E27FC236}">
                <a16:creationId xmlns:a16="http://schemas.microsoft.com/office/drawing/2014/main" id="{CF0DF8D7-6BD7-0540-A301-5A5ABEF68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86200"/>
            <a:ext cx="38100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201798_6314">
            <a:extLst>
              <a:ext uri="{FF2B5EF4-FFF2-40B4-BE49-F238E27FC236}">
                <a16:creationId xmlns:a16="http://schemas.microsoft.com/office/drawing/2014/main" id="{37E9AC32-44FE-8F4F-9AA8-7B4ACBA43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2401"/>
            <a:ext cx="3581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0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a:extLst>
              <a:ext uri="{FF2B5EF4-FFF2-40B4-BE49-F238E27FC236}">
                <a16:creationId xmlns:a16="http://schemas.microsoft.com/office/drawing/2014/main" id="{401BCF8E-FAA7-C54B-8050-47D785FF4D95}"/>
              </a:ext>
            </a:extLst>
          </p:cNvPr>
          <p:cNvSpPr txBox="1">
            <a:spLocks noChangeArrowheads="1"/>
          </p:cNvSpPr>
          <p:nvPr/>
        </p:nvSpPr>
        <p:spPr bwMode="auto">
          <a:xfrm>
            <a:off x="1816100" y="593726"/>
            <a:ext cx="8631238"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3079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sz="2800" b="1" u="sng" dirty="0">
                <a:solidFill>
                  <a:srgbClr val="000000"/>
                </a:solidFill>
                <a:latin typeface="Arial" panose="020B0604020202020204" pitchFamily="34" charset="0"/>
              </a:rPr>
              <a:t>Problems of using economic indicators such as GDP/GNP/GNI/PPP to measure development</a:t>
            </a:r>
            <a:endParaRPr lang="en-US" altLang="en-US" sz="1800" dirty="0">
              <a:latin typeface="Arial" panose="020B0604020202020204" pitchFamily="34" charset="0"/>
            </a:endParaRPr>
          </a:p>
          <a:p>
            <a:pPr eaLnBrk="1" hangingPunct="1">
              <a:lnSpc>
                <a:spcPct val="95000"/>
              </a:lnSpc>
              <a:spcBef>
                <a:spcPct val="0"/>
              </a:spcBef>
              <a:buFontTx/>
              <a:buNone/>
            </a:pPr>
            <a:endParaRPr lang="en-US" altLang="en-US" sz="2800" b="1" u="sng" dirty="0">
              <a:solidFill>
                <a:srgbClr val="000000"/>
              </a:solidFill>
              <a:latin typeface="Arial" panose="020B0604020202020204" pitchFamily="34" charset="0"/>
            </a:endParaRPr>
          </a:p>
          <a:p>
            <a:pPr algn="ctr" eaLnBrk="1" hangingPunct="1">
              <a:lnSpc>
                <a:spcPct val="95000"/>
              </a:lnSpc>
              <a:spcBef>
                <a:spcPct val="0"/>
              </a:spcBef>
              <a:buFontTx/>
              <a:buNone/>
            </a:pPr>
            <a:endParaRPr lang="en-US" altLang="en-US" sz="1200" b="1" u="sng" dirty="0">
              <a:solidFill>
                <a:srgbClr val="000000"/>
              </a:solidFill>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Currency fluctuations</a:t>
            </a:r>
            <a:endParaRPr lang="en-US" altLang="en-US" sz="1800" dirty="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Prices of goods and services (PPP)</a:t>
            </a:r>
            <a:endParaRPr lang="en-US" altLang="en-US" sz="1800" dirty="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Distribution of Wealth</a:t>
            </a:r>
            <a:endParaRPr lang="en-US" altLang="en-US" sz="1800" dirty="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Dependency on one industry (skills, location, fluctuations)</a:t>
            </a:r>
            <a:endParaRPr lang="en-US" altLang="en-US" sz="1800" dirty="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Tax and govt spending on public goods</a:t>
            </a:r>
            <a:endParaRPr lang="en-US" altLang="en-US" sz="1800" dirty="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Informal economy and unpaid work </a:t>
            </a:r>
            <a:r>
              <a:rPr lang="en-US" altLang="en-US" sz="2000" dirty="0" err="1">
                <a:solidFill>
                  <a:srgbClr val="000000"/>
                </a:solidFill>
                <a:latin typeface="Arial" panose="020B0604020202020204" pitchFamily="34" charset="0"/>
              </a:rPr>
              <a:t>eg</a:t>
            </a:r>
            <a:r>
              <a:rPr lang="en-US" altLang="en-US" sz="2000" dirty="0">
                <a:solidFill>
                  <a:srgbClr val="000000"/>
                </a:solidFill>
                <a:latin typeface="Arial" panose="020B0604020202020204" pitchFamily="34" charset="0"/>
              </a:rPr>
              <a:t> child care and subsistence farming, bartering</a:t>
            </a:r>
            <a:endParaRPr lang="en-US" altLang="en-US" sz="1800" dirty="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Monetary value of goods traded can fluctuate, especially agriculture</a:t>
            </a:r>
            <a:endParaRPr lang="en-US" altLang="en-US" sz="1800" dirty="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dirty="0">
                <a:solidFill>
                  <a:srgbClr val="000000"/>
                </a:solidFill>
                <a:latin typeface="Arial" panose="020B0604020202020204" pitchFamily="34" charset="0"/>
              </a:rPr>
              <a:t>Remittances from migrant workers are not included</a:t>
            </a:r>
            <a:endParaRPr lang="en-US" altLang="en-US" sz="1800" dirty="0">
              <a:latin typeface="Arial" panose="020B0604020202020204" pitchFamily="34" charset="0"/>
            </a:endParaRPr>
          </a:p>
          <a:p>
            <a:pPr eaLnBrk="1" hangingPunct="1">
              <a:lnSpc>
                <a:spcPct val="95000"/>
              </a:lnSpc>
              <a:spcBef>
                <a:spcPct val="0"/>
              </a:spcBef>
              <a:buClr>
                <a:srgbClr val="000000"/>
              </a:buClr>
              <a:buFontTx/>
              <a:buNone/>
            </a:pPr>
            <a:endParaRPr lang="en-US" alt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9509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a:extLst>
              <a:ext uri="{FF2B5EF4-FFF2-40B4-BE49-F238E27FC236}">
                <a16:creationId xmlns:a16="http://schemas.microsoft.com/office/drawing/2014/main" id="{F73ED1D1-FAA8-2B49-8858-5893CE89262D}"/>
              </a:ext>
            </a:extLst>
          </p:cNvPr>
          <p:cNvSpPr txBox="1">
            <a:spLocks noChangeArrowheads="1"/>
          </p:cNvSpPr>
          <p:nvPr/>
        </p:nvSpPr>
        <p:spPr bwMode="auto">
          <a:xfrm>
            <a:off x="1816100" y="593725"/>
            <a:ext cx="863123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3079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sz="2800" b="1" u="sng">
                <a:solidFill>
                  <a:srgbClr val="000000"/>
                </a:solidFill>
                <a:latin typeface="Arial" panose="020B0604020202020204" pitchFamily="34" charset="0"/>
              </a:rPr>
              <a:t>Problems of using economic indicators such as GDP/GNP/GNI/PPP to measure development</a:t>
            </a:r>
            <a:endParaRPr lang="en-US" altLang="en-US" sz="1800">
              <a:latin typeface="Arial" panose="020B0604020202020204" pitchFamily="34" charset="0"/>
            </a:endParaRPr>
          </a:p>
          <a:p>
            <a:pPr algn="ctr" eaLnBrk="1" hangingPunct="1">
              <a:lnSpc>
                <a:spcPct val="95000"/>
              </a:lnSpc>
              <a:spcBef>
                <a:spcPct val="0"/>
              </a:spcBef>
              <a:buFontTx/>
              <a:buNone/>
            </a:pPr>
            <a:endParaRPr lang="en-US" altLang="en-US" sz="2800" b="1" u="sng">
              <a:solidFill>
                <a:srgbClr val="000000"/>
              </a:solidFill>
              <a:latin typeface="Arial" panose="020B0604020202020204" pitchFamily="34" charset="0"/>
            </a:endParaRPr>
          </a:p>
          <a:p>
            <a:pPr eaLnBrk="1" hangingPunct="1">
              <a:lnSpc>
                <a:spcPct val="95000"/>
              </a:lnSpc>
              <a:spcBef>
                <a:spcPct val="0"/>
              </a:spcBef>
              <a:buFontTx/>
              <a:buNone/>
            </a:pPr>
            <a:endParaRPr lang="en-US" altLang="en-US" sz="1800">
              <a:solidFill>
                <a:srgbClr val="000000"/>
              </a:solidFill>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a:solidFill>
                  <a:srgbClr val="000000"/>
                </a:solidFill>
                <a:latin typeface="Arial" panose="020B0604020202020204" pitchFamily="34" charset="0"/>
              </a:rPr>
              <a:t>Negative externalities of economic growth are not included (eg pollution, environmental damage)</a:t>
            </a:r>
            <a:endParaRPr lang="en-US" altLang="en-US" sz="1800">
              <a:latin typeface="Arial" panose="020B0604020202020204" pitchFamily="34" charset="0"/>
            </a:endParaRPr>
          </a:p>
          <a:p>
            <a:pPr lvl="1" eaLnBrk="1" hangingPunct="1">
              <a:lnSpc>
                <a:spcPct val="95000"/>
              </a:lnSpc>
              <a:spcBef>
                <a:spcPct val="0"/>
              </a:spcBef>
              <a:buClr>
                <a:srgbClr val="000000"/>
              </a:buClr>
              <a:buFontTx/>
              <a:buChar char="•"/>
            </a:pPr>
            <a:r>
              <a:rPr lang="en-US" altLang="en-US" sz="2000">
                <a:solidFill>
                  <a:srgbClr val="000000"/>
                </a:solidFill>
                <a:latin typeface="Arial" panose="020B0604020202020204" pitchFamily="34" charset="0"/>
              </a:rPr>
              <a:t>Environmental services such as the benefits derived from standing forest are not included.</a:t>
            </a:r>
            <a:endParaRPr lang="en-US" altLang="en-US" sz="1800">
              <a:latin typeface="Arial" panose="020B0604020202020204" pitchFamily="34" charset="0"/>
            </a:endParaRPr>
          </a:p>
          <a:p>
            <a:pPr eaLnBrk="1" hangingPunct="1">
              <a:lnSpc>
                <a:spcPct val="95000"/>
              </a:lnSpc>
              <a:spcBef>
                <a:spcPct val="0"/>
              </a:spcBef>
              <a:buFontTx/>
              <a:buNone/>
            </a:pPr>
            <a:endParaRPr lang="en-US" altLang="en-US" sz="2000">
              <a:solidFill>
                <a:srgbClr val="000000"/>
              </a:solidFill>
              <a:latin typeface="Arial" panose="020B0604020202020204" pitchFamily="34" charset="0"/>
            </a:endParaRPr>
          </a:p>
          <a:p>
            <a:pPr eaLnBrk="1" hangingPunct="1">
              <a:lnSpc>
                <a:spcPct val="95000"/>
              </a:lnSpc>
              <a:spcBef>
                <a:spcPct val="0"/>
              </a:spcBef>
              <a:buFontTx/>
              <a:buNone/>
            </a:pPr>
            <a:r>
              <a:rPr lang="en-US" altLang="en-US" sz="2400">
                <a:solidFill>
                  <a:srgbClr val="000000"/>
                </a:solidFill>
                <a:latin typeface="Arial" panose="020B0604020202020204" pitchFamily="34" charset="0"/>
              </a:rPr>
              <a:t>Basically it is only a measure of the economic value of what is produced and paid for. Does not take into account what was produced, the environmental and social costs, how the wealth is distributed, who spends it and what it is spent on.</a:t>
            </a:r>
            <a:endParaRPr lang="en-US" altLang="en-US" sz="1800">
              <a:latin typeface="Arial" panose="020B0604020202020204" pitchFamily="34" charset="0"/>
            </a:endParaRPr>
          </a:p>
          <a:p>
            <a:pPr eaLnBrk="1" hangingPunct="1">
              <a:lnSpc>
                <a:spcPct val="95000"/>
              </a:lnSpc>
              <a:spcBef>
                <a:spcPct val="0"/>
              </a:spcBef>
              <a:buFontTx/>
              <a:buNone/>
            </a:pPr>
            <a:endParaRPr lang="en-US" alt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3571643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89A6-9553-9F4A-BA06-C9722973CB45}"/>
              </a:ext>
            </a:extLst>
          </p:cNvPr>
          <p:cNvSpPr>
            <a:spLocks noGrp="1"/>
          </p:cNvSpPr>
          <p:nvPr>
            <p:ph type="title"/>
          </p:nvPr>
        </p:nvSpPr>
        <p:spPr/>
        <p:txBody>
          <a:bodyPr/>
          <a:lstStyle/>
          <a:p>
            <a:r>
              <a:rPr lang="en-US" dirty="0">
                <a:latin typeface="dearJoe 5 CASUAL PRO" panose="02000000000000000000" pitchFamily="2" charset="0"/>
              </a:rPr>
              <a:t>Social indicators </a:t>
            </a:r>
          </a:p>
        </p:txBody>
      </p:sp>
      <p:sp>
        <p:nvSpPr>
          <p:cNvPr id="3" name="Content Placeholder 2">
            <a:extLst>
              <a:ext uri="{FF2B5EF4-FFF2-40B4-BE49-F238E27FC236}">
                <a16:creationId xmlns:a16="http://schemas.microsoft.com/office/drawing/2014/main" id="{5A36E417-6F98-FF43-922E-097A5FF9755E}"/>
              </a:ext>
            </a:extLst>
          </p:cNvPr>
          <p:cNvSpPr>
            <a:spLocks noGrp="1"/>
          </p:cNvSpPr>
          <p:nvPr>
            <p:ph idx="1"/>
          </p:nvPr>
        </p:nvSpPr>
        <p:spPr/>
        <p:txBody>
          <a:bodyPr/>
          <a:lstStyle/>
          <a:p>
            <a:pPr marL="0" indent="0">
              <a:buNone/>
            </a:pPr>
            <a:r>
              <a:rPr lang="en-US" dirty="0"/>
              <a:t>In one minute list as many social indicators of development as you can. </a:t>
            </a:r>
          </a:p>
        </p:txBody>
      </p:sp>
    </p:spTree>
    <p:extLst>
      <p:ext uri="{BB962C8B-B14F-4D97-AF65-F5344CB8AC3E}">
        <p14:creationId xmlns:p14="http://schemas.microsoft.com/office/powerpoint/2010/main" val="174709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CEC0-A44F-F747-8F26-1EFC24352500}"/>
              </a:ext>
            </a:extLst>
          </p:cNvPr>
          <p:cNvSpPr>
            <a:spLocks noGrp="1"/>
          </p:cNvSpPr>
          <p:nvPr>
            <p:ph type="title"/>
          </p:nvPr>
        </p:nvSpPr>
        <p:spPr/>
        <p:txBody>
          <a:bodyPr/>
          <a:lstStyle/>
          <a:p>
            <a:r>
              <a:rPr lang="en-US" dirty="0">
                <a:latin typeface="dearJoe 5 CASUAL PRO" panose="02000000000000000000" pitchFamily="2" charset="0"/>
              </a:rPr>
              <a:t>Social indicators</a:t>
            </a:r>
            <a:endParaRPr lang="en-US" dirty="0"/>
          </a:p>
        </p:txBody>
      </p:sp>
      <p:sp>
        <p:nvSpPr>
          <p:cNvPr id="3" name="Content Placeholder 2">
            <a:extLst>
              <a:ext uri="{FF2B5EF4-FFF2-40B4-BE49-F238E27FC236}">
                <a16:creationId xmlns:a16="http://schemas.microsoft.com/office/drawing/2014/main" id="{67E8DB47-AC79-6A49-9718-A32B7898B6D5}"/>
              </a:ext>
            </a:extLst>
          </p:cNvPr>
          <p:cNvSpPr>
            <a:spLocks noGrp="1"/>
          </p:cNvSpPr>
          <p:nvPr>
            <p:ph idx="1"/>
          </p:nvPr>
        </p:nvSpPr>
        <p:spPr/>
        <p:txBody>
          <a:bodyPr/>
          <a:lstStyle/>
          <a:p>
            <a:r>
              <a:rPr lang="en-US" dirty="0">
                <a:highlight>
                  <a:srgbClr val="FFFF00"/>
                </a:highlight>
              </a:rPr>
              <a:t>Infant mortality rate: </a:t>
            </a:r>
            <a:r>
              <a:rPr lang="en-US" dirty="0"/>
              <a:t>the number of deaths of children under 1 year of age per 1000 live births in a country. This is considered to be an important measure as it is affected by the people's knowledge of health, availability of resources and health technology.</a:t>
            </a:r>
          </a:p>
          <a:p>
            <a:endParaRPr lang="en-US" dirty="0"/>
          </a:p>
        </p:txBody>
      </p:sp>
      <p:pic>
        <p:nvPicPr>
          <p:cNvPr id="5" name="Picture 4">
            <a:extLst>
              <a:ext uri="{FF2B5EF4-FFF2-40B4-BE49-F238E27FC236}">
                <a16:creationId xmlns:a16="http://schemas.microsoft.com/office/drawing/2014/main" id="{254AD17F-ED0C-B947-8E35-C99D92069B29}"/>
              </a:ext>
            </a:extLst>
          </p:cNvPr>
          <p:cNvPicPr>
            <a:picLocks noChangeAspect="1"/>
          </p:cNvPicPr>
          <p:nvPr/>
        </p:nvPicPr>
        <p:blipFill>
          <a:blip r:embed="rId2"/>
          <a:stretch>
            <a:fillRect/>
          </a:stretch>
        </p:blipFill>
        <p:spPr>
          <a:xfrm>
            <a:off x="3976247" y="3600450"/>
            <a:ext cx="3862828" cy="2817812"/>
          </a:xfrm>
          <a:prstGeom prst="rect">
            <a:avLst/>
          </a:prstGeom>
        </p:spPr>
      </p:pic>
    </p:spTree>
    <p:extLst>
      <p:ext uri="{BB962C8B-B14F-4D97-AF65-F5344CB8AC3E}">
        <p14:creationId xmlns:p14="http://schemas.microsoft.com/office/powerpoint/2010/main" val="233241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02826-6F33-8C48-9CC7-338059C27EFD}"/>
              </a:ext>
            </a:extLst>
          </p:cNvPr>
          <p:cNvSpPr>
            <a:spLocks noGrp="1"/>
          </p:cNvSpPr>
          <p:nvPr>
            <p:ph idx="4294967295"/>
          </p:nvPr>
        </p:nvSpPr>
        <p:spPr>
          <a:xfrm>
            <a:off x="605480" y="418630"/>
            <a:ext cx="10515600" cy="5920387"/>
          </a:xfrm>
        </p:spPr>
        <p:txBody>
          <a:bodyPr>
            <a:normAutofit fontScale="77500" lnSpcReduction="20000"/>
          </a:bodyPr>
          <a:lstStyle/>
          <a:p>
            <a:r>
              <a:rPr lang="en-US" dirty="0">
                <a:highlight>
                  <a:srgbClr val="FFFF00"/>
                </a:highlight>
              </a:rPr>
              <a:t>Child mortality rate: </a:t>
            </a:r>
            <a:r>
              <a:rPr lang="en-US" dirty="0"/>
              <a:t>the number of deaths of children under 5 years of age per 1000 live births in a country.</a:t>
            </a:r>
          </a:p>
          <a:p>
            <a:r>
              <a:rPr lang="en-US" dirty="0">
                <a:highlight>
                  <a:srgbClr val="FFFF00"/>
                </a:highlight>
              </a:rPr>
              <a:t>Life expectancy: </a:t>
            </a:r>
            <a:r>
              <a:rPr lang="en-US" dirty="0"/>
              <a:t>the average number of years a person born today can expect to live.</a:t>
            </a:r>
          </a:p>
          <a:p>
            <a:r>
              <a:rPr lang="en-US" dirty="0">
                <a:highlight>
                  <a:srgbClr val="FFFF00"/>
                </a:highlight>
              </a:rPr>
              <a:t>Health-adjusted life expectancy (HALE): </a:t>
            </a:r>
            <a:r>
              <a:rPr lang="en-US" dirty="0"/>
              <a:t>the number of years a person is expected to live in full health. </a:t>
            </a:r>
          </a:p>
          <a:p>
            <a:r>
              <a:rPr lang="en-US" dirty="0">
                <a:highlight>
                  <a:srgbClr val="FFFF00"/>
                </a:highlight>
              </a:rPr>
              <a:t>Daily calorie intake: </a:t>
            </a:r>
            <a:r>
              <a:rPr lang="en-US" dirty="0"/>
              <a:t>the amount of energy a person consumes in a 24-hour period.</a:t>
            </a:r>
          </a:p>
          <a:p>
            <a:r>
              <a:rPr lang="en-US" dirty="0">
                <a:highlight>
                  <a:srgbClr val="FFFF00"/>
                </a:highlight>
              </a:rPr>
              <a:t>Adult literacy rate: </a:t>
            </a:r>
            <a:r>
              <a:rPr lang="en-US" dirty="0"/>
              <a:t>the percentage of the adults in a country with basic reading and writing skills. </a:t>
            </a:r>
          </a:p>
          <a:p>
            <a:r>
              <a:rPr lang="en-US" dirty="0">
                <a:highlight>
                  <a:srgbClr val="FFFF00"/>
                </a:highlight>
              </a:rPr>
              <a:t>Percentage of children </a:t>
            </a:r>
            <a:r>
              <a:rPr lang="en-US" dirty="0" err="1">
                <a:highlight>
                  <a:srgbClr val="FFFF00"/>
                </a:highlight>
              </a:rPr>
              <a:t>enroled</a:t>
            </a:r>
            <a:r>
              <a:rPr lang="en-US" dirty="0">
                <a:highlight>
                  <a:srgbClr val="FFFF00"/>
                </a:highlight>
              </a:rPr>
              <a:t> in schools </a:t>
            </a:r>
            <a:r>
              <a:rPr lang="en-US" dirty="0"/>
              <a:t>(including primary, secondary and tertiary education). </a:t>
            </a:r>
          </a:p>
          <a:p>
            <a:r>
              <a:rPr lang="en-US" dirty="0">
                <a:highlight>
                  <a:srgbClr val="FFFF00"/>
                </a:highlight>
              </a:rPr>
              <a:t>Average number of years in full-time education.</a:t>
            </a:r>
          </a:p>
          <a:p>
            <a:r>
              <a:rPr lang="en-US" dirty="0">
                <a:highlight>
                  <a:srgbClr val="FFFF00"/>
                </a:highlight>
              </a:rPr>
              <a:t>Percentage of children </a:t>
            </a:r>
            <a:r>
              <a:rPr lang="en-US" dirty="0" err="1">
                <a:highlight>
                  <a:srgbClr val="FFFF00"/>
                </a:highlight>
              </a:rPr>
              <a:t>enroled</a:t>
            </a:r>
            <a:r>
              <a:rPr lang="en-US" dirty="0">
                <a:highlight>
                  <a:srgbClr val="FFFF00"/>
                </a:highlight>
              </a:rPr>
              <a:t> in schools (including primary, secondary and tertiary education). </a:t>
            </a:r>
          </a:p>
          <a:p>
            <a:r>
              <a:rPr lang="en-US" dirty="0">
                <a:highlight>
                  <a:srgbClr val="FFFF00"/>
                </a:highlight>
              </a:rPr>
              <a:t>Average number of years in full-time education.</a:t>
            </a:r>
          </a:p>
          <a:p>
            <a:r>
              <a:rPr lang="en-US" dirty="0">
                <a:highlight>
                  <a:srgbClr val="FFFF00"/>
                </a:highlight>
              </a:rPr>
              <a:t>Access to safe water: </a:t>
            </a:r>
            <a:r>
              <a:rPr lang="en-US" dirty="0"/>
              <a:t>this measures the percentage of the population that can access adequate safe drinking water within a convenient distance of their home</a:t>
            </a:r>
          </a:p>
          <a:p>
            <a:pPr marL="0" indent="0">
              <a:buNone/>
            </a:pPr>
            <a:endParaRPr lang="en-US" dirty="0"/>
          </a:p>
          <a:p>
            <a:r>
              <a:rPr lang="en-US" dirty="0"/>
              <a:t>Video: </a:t>
            </a:r>
            <a:r>
              <a:rPr lang="en-US" dirty="0">
                <a:hlinkClick r:id="rId2"/>
              </a:rPr>
              <a:t>How do we measure life expectancy? </a:t>
            </a:r>
            <a:endParaRPr lang="en-US" dirty="0"/>
          </a:p>
        </p:txBody>
      </p:sp>
    </p:spTree>
    <p:extLst>
      <p:ext uri="{BB962C8B-B14F-4D97-AF65-F5344CB8AC3E}">
        <p14:creationId xmlns:p14="http://schemas.microsoft.com/office/powerpoint/2010/main" val="309793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9E05-7E0C-EB42-9878-C922785F6B9B}"/>
              </a:ext>
            </a:extLst>
          </p:cNvPr>
          <p:cNvSpPr>
            <a:spLocks noGrp="1"/>
          </p:cNvSpPr>
          <p:nvPr>
            <p:ph type="title"/>
          </p:nvPr>
        </p:nvSpPr>
        <p:spPr/>
        <p:txBody>
          <a:bodyPr/>
          <a:lstStyle/>
          <a:p>
            <a:r>
              <a:rPr lang="en-US" dirty="0">
                <a:latin typeface="dearJoe 5 CASUAL PRO" panose="02000000000000000000" pitchFamily="2" charset="0"/>
              </a:rPr>
              <a:t>Evaluating social indicators</a:t>
            </a:r>
          </a:p>
        </p:txBody>
      </p:sp>
      <p:pic>
        <p:nvPicPr>
          <p:cNvPr id="5" name="Content Placeholder 4">
            <a:extLst>
              <a:ext uri="{FF2B5EF4-FFF2-40B4-BE49-F238E27FC236}">
                <a16:creationId xmlns:a16="http://schemas.microsoft.com/office/drawing/2014/main" id="{DB3CD47D-DE54-C842-8157-411E3C5E7821}"/>
              </a:ext>
            </a:extLst>
          </p:cNvPr>
          <p:cNvPicPr>
            <a:picLocks noGrp="1" noChangeAspect="1"/>
          </p:cNvPicPr>
          <p:nvPr>
            <p:ph idx="1"/>
          </p:nvPr>
        </p:nvPicPr>
        <p:blipFill>
          <a:blip r:embed="rId2"/>
          <a:stretch>
            <a:fillRect/>
          </a:stretch>
        </p:blipFill>
        <p:spPr>
          <a:xfrm>
            <a:off x="2159633" y="1368425"/>
            <a:ext cx="7872734" cy="4899452"/>
          </a:xfrm>
        </p:spPr>
      </p:pic>
    </p:spTree>
    <p:extLst>
      <p:ext uri="{BB962C8B-B14F-4D97-AF65-F5344CB8AC3E}">
        <p14:creationId xmlns:p14="http://schemas.microsoft.com/office/powerpoint/2010/main" val="391655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F634E-DD04-B94D-9437-BD7A51A1B8C9}"/>
              </a:ext>
            </a:extLst>
          </p:cNvPr>
          <p:cNvSpPr>
            <a:spLocks noGrp="1"/>
          </p:cNvSpPr>
          <p:nvPr>
            <p:ph idx="4294967295"/>
          </p:nvPr>
        </p:nvSpPr>
        <p:spPr>
          <a:xfrm>
            <a:off x="704336" y="824728"/>
            <a:ext cx="10515600" cy="4351338"/>
          </a:xfrm>
        </p:spPr>
        <p:txBody>
          <a:bodyPr/>
          <a:lstStyle/>
          <a:p>
            <a:pPr marL="0" indent="0">
              <a:buNone/>
            </a:pPr>
            <a:r>
              <a:rPr lang="en-US" dirty="0">
                <a:latin typeface="dearJoe 5 CASUAL PRO" panose="02000000000000000000" pitchFamily="2" charset="0"/>
              </a:rPr>
              <a:t>What: </a:t>
            </a:r>
            <a:r>
              <a:rPr lang="en-US" dirty="0"/>
              <a:t>The multidimensional process of human development and ways to measure it</a:t>
            </a:r>
          </a:p>
          <a:p>
            <a:endParaRPr lang="en-US" dirty="0"/>
          </a:p>
          <a:p>
            <a:pPr marL="0" indent="0">
              <a:buNone/>
            </a:pPr>
            <a:r>
              <a:rPr lang="en-US" dirty="0">
                <a:latin typeface="dearJoe 5 CASUAL PRO" panose="02000000000000000000" pitchFamily="2" charset="0"/>
              </a:rPr>
              <a:t>Why: </a:t>
            </a:r>
            <a:r>
              <a:rPr lang="en-US" dirty="0"/>
              <a:t>To understand how actions to support human development involve </a:t>
            </a:r>
            <a:r>
              <a:rPr lang="en-US" b="1" dirty="0"/>
              <a:t>spatial interactions </a:t>
            </a:r>
            <a:r>
              <a:rPr lang="en-US" dirty="0"/>
              <a:t>from local to global </a:t>
            </a:r>
            <a:r>
              <a:rPr lang="en-US" b="1" dirty="0"/>
              <a:t>scales</a:t>
            </a:r>
          </a:p>
          <a:p>
            <a:pPr marL="0" indent="0">
              <a:buNone/>
            </a:pPr>
            <a:endParaRPr lang="en-US" b="1" dirty="0"/>
          </a:p>
          <a:p>
            <a:pPr marL="0" indent="0">
              <a:buNone/>
            </a:pPr>
            <a:r>
              <a:rPr lang="en-US" dirty="0">
                <a:latin typeface="dearJoe 5 CASUAL PRO" panose="02000000000000000000" pitchFamily="2" charset="0"/>
              </a:rPr>
              <a:t>How: </a:t>
            </a:r>
            <a:r>
              <a:rPr lang="en-US" dirty="0">
                <a:latin typeface="Calibri" panose="020F0502020204030204" pitchFamily="34" charset="0"/>
                <a:cs typeface="Calibri" panose="020F0502020204030204" pitchFamily="34" charset="0"/>
              </a:rPr>
              <a:t>By considering </a:t>
            </a:r>
            <a:r>
              <a:rPr lang="en-US" dirty="0"/>
              <a:t>validity and reliability of development indicators and indices, including the human development index (HDI) and gender inequality index (GII)</a:t>
            </a:r>
          </a:p>
          <a:p>
            <a:pPr marL="0" indent="0">
              <a:buNone/>
            </a:pPr>
            <a:endParaRPr lang="en-US" dirty="0">
              <a:latin typeface="dearJoe 5 CASUAL PRO" panose="02000000000000000000" pitchFamily="2" charset="0"/>
            </a:endParaRPr>
          </a:p>
          <a:p>
            <a:endParaRPr lang="en-US" dirty="0"/>
          </a:p>
        </p:txBody>
      </p:sp>
    </p:spTree>
    <p:extLst>
      <p:ext uri="{BB962C8B-B14F-4D97-AF65-F5344CB8AC3E}">
        <p14:creationId xmlns:p14="http://schemas.microsoft.com/office/powerpoint/2010/main" val="2771583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E8F9-64D8-DC47-A0DA-9EF689EF429A}"/>
              </a:ext>
            </a:extLst>
          </p:cNvPr>
          <p:cNvSpPr>
            <a:spLocks noGrp="1"/>
          </p:cNvSpPr>
          <p:nvPr>
            <p:ph type="title"/>
          </p:nvPr>
        </p:nvSpPr>
        <p:spPr/>
        <p:txBody>
          <a:bodyPr/>
          <a:lstStyle/>
          <a:p>
            <a:r>
              <a:rPr lang="en-US" b="1" dirty="0">
                <a:latin typeface="dearJoe 5 CASUAL PRO" panose="02000000000000000000" pitchFamily="2" charset="0"/>
              </a:rPr>
              <a:t>Human Development Index</a:t>
            </a:r>
            <a:br>
              <a:rPr lang="en-US" b="1" dirty="0"/>
            </a:br>
            <a:endParaRPr lang="en-US" dirty="0"/>
          </a:p>
        </p:txBody>
      </p:sp>
      <p:sp>
        <p:nvSpPr>
          <p:cNvPr id="3" name="Content Placeholder 2">
            <a:extLst>
              <a:ext uri="{FF2B5EF4-FFF2-40B4-BE49-F238E27FC236}">
                <a16:creationId xmlns:a16="http://schemas.microsoft.com/office/drawing/2014/main" id="{681A513D-BD1D-AB42-B34C-01A0F1280ACD}"/>
              </a:ext>
            </a:extLst>
          </p:cNvPr>
          <p:cNvSpPr>
            <a:spLocks noGrp="1"/>
          </p:cNvSpPr>
          <p:nvPr>
            <p:ph idx="1"/>
          </p:nvPr>
        </p:nvSpPr>
        <p:spPr/>
        <p:txBody>
          <a:bodyPr>
            <a:normAutofit fontScale="92500" lnSpcReduction="10000"/>
          </a:bodyPr>
          <a:lstStyle/>
          <a:p>
            <a:pPr marL="0" indent="0">
              <a:buNone/>
            </a:pPr>
            <a:r>
              <a:rPr lang="en-US" dirty="0"/>
              <a:t>The Human Development Index (HDI) is a composite measure of development. This means that it covers different components of development. The HDI measures the development of a country in social and economic terms. The statistical measurement is based on three components: health, education and wealth. The scores for the three are combined and converted into an index with a maximum value of 1.0. The closer to 1.0, the higher the level of human development of the country. The HDI comprises:</a:t>
            </a:r>
          </a:p>
          <a:p>
            <a:r>
              <a:rPr lang="en-US" dirty="0"/>
              <a:t>life expectancy at birth</a:t>
            </a:r>
          </a:p>
          <a:p>
            <a:r>
              <a:rPr lang="en-US" dirty="0"/>
              <a:t>mean years of schooling received by people aged 25 and over and expected years of schooling</a:t>
            </a:r>
          </a:p>
          <a:p>
            <a:r>
              <a:rPr lang="en-US" dirty="0"/>
              <a:t>GNI per capita (PPP* USD).</a:t>
            </a:r>
          </a:p>
          <a:p>
            <a:endParaRPr lang="en-US" dirty="0"/>
          </a:p>
        </p:txBody>
      </p:sp>
    </p:spTree>
    <p:extLst>
      <p:ext uri="{BB962C8B-B14F-4D97-AF65-F5344CB8AC3E}">
        <p14:creationId xmlns:p14="http://schemas.microsoft.com/office/powerpoint/2010/main" val="90490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93EE-D79E-CC44-9D46-CA29DCC2F2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FD24225-544D-3745-9D97-5B6194B9244E}"/>
              </a:ext>
            </a:extLst>
          </p:cNvPr>
          <p:cNvPicPr>
            <a:picLocks noGrp="1" noChangeAspect="1"/>
          </p:cNvPicPr>
          <p:nvPr>
            <p:ph idx="1"/>
          </p:nvPr>
        </p:nvPicPr>
        <p:blipFill>
          <a:blip r:embed="rId2"/>
          <a:stretch>
            <a:fillRect/>
          </a:stretch>
        </p:blipFill>
        <p:spPr>
          <a:xfrm>
            <a:off x="838200" y="48044"/>
            <a:ext cx="9792094" cy="6809956"/>
          </a:xfrm>
        </p:spPr>
      </p:pic>
    </p:spTree>
    <p:extLst>
      <p:ext uri="{BB962C8B-B14F-4D97-AF65-F5344CB8AC3E}">
        <p14:creationId xmlns:p14="http://schemas.microsoft.com/office/powerpoint/2010/main" val="2749165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74AD-7ED5-3B4C-8FB4-C9BC2E49F2F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151590-A5DE-644A-8C51-8177D7CA466B}"/>
              </a:ext>
            </a:extLst>
          </p:cNvPr>
          <p:cNvPicPr>
            <a:picLocks noGrp="1" noChangeAspect="1"/>
          </p:cNvPicPr>
          <p:nvPr>
            <p:ph idx="1"/>
          </p:nvPr>
        </p:nvPicPr>
        <p:blipFill>
          <a:blip r:embed="rId2"/>
          <a:stretch>
            <a:fillRect/>
          </a:stretch>
        </p:blipFill>
        <p:spPr>
          <a:xfrm>
            <a:off x="1393481" y="114300"/>
            <a:ext cx="9405038" cy="6566371"/>
          </a:xfrm>
        </p:spPr>
      </p:pic>
    </p:spTree>
    <p:extLst>
      <p:ext uri="{BB962C8B-B14F-4D97-AF65-F5344CB8AC3E}">
        <p14:creationId xmlns:p14="http://schemas.microsoft.com/office/powerpoint/2010/main" val="2779589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78BA-7EBF-E741-80B4-A2C0972D62D9}"/>
              </a:ext>
            </a:extLst>
          </p:cNvPr>
          <p:cNvSpPr>
            <a:spLocks noGrp="1"/>
          </p:cNvSpPr>
          <p:nvPr>
            <p:ph type="title"/>
          </p:nvPr>
        </p:nvSpPr>
        <p:spPr/>
        <p:txBody>
          <a:bodyPr/>
          <a:lstStyle/>
          <a:p>
            <a:r>
              <a:rPr lang="en-US" dirty="0">
                <a:latin typeface="dearJoe 5 CASUAL PRO" panose="02000000000000000000" pitchFamily="2" charset="0"/>
              </a:rPr>
              <a:t>Norway ranks number one for HDI with a score of 0.944.</a:t>
            </a:r>
          </a:p>
        </p:txBody>
      </p:sp>
      <p:sp>
        <p:nvSpPr>
          <p:cNvPr id="3" name="Content Placeholder 2">
            <a:extLst>
              <a:ext uri="{FF2B5EF4-FFF2-40B4-BE49-F238E27FC236}">
                <a16:creationId xmlns:a16="http://schemas.microsoft.com/office/drawing/2014/main" id="{5B5D1A94-348D-974F-AACA-B25D711A0E91}"/>
              </a:ext>
            </a:extLst>
          </p:cNvPr>
          <p:cNvSpPr>
            <a:spLocks noGrp="1"/>
          </p:cNvSpPr>
          <p:nvPr>
            <p:ph idx="1"/>
          </p:nvPr>
        </p:nvSpPr>
        <p:spPr>
          <a:xfrm>
            <a:off x="609598" y="1547813"/>
            <a:ext cx="11391901" cy="4351338"/>
          </a:xfrm>
        </p:spPr>
        <p:txBody>
          <a:bodyPr>
            <a:normAutofit fontScale="92500" lnSpcReduction="10000"/>
          </a:bodyPr>
          <a:lstStyle/>
          <a:p>
            <a:pPr marL="0" indent="0">
              <a:buNone/>
            </a:pPr>
            <a:r>
              <a:rPr lang="en-US" dirty="0"/>
              <a:t>It ranks highly on all three indicators with a life expectancy of 81.6 years, 17.5 years of expected schooling, 12.6 years of mean schooling and a high GNI PPP per capita of $64,992. Norway has held the top position for the last 12 years. Norway’s position is perhaps not surprising, being the second wealthiest country in the world. Norway's wealth is mainly attributed to oil; it is the fifth largest exporter of oil in the world. Due to the country's wealth it can afford to invest in providing good services for its citizens. The government invests heavily in the health care system and health is free for all, after a small initial charge. Another factor contributing to longevity is the quality of the environment: air pollution in Norway is almost the lowest in Europe. Similarly, education is free for all, including tuition for university-level students. Norway’s egalitarian values have also resulted in only a small gap between rich and poor</a:t>
            </a:r>
          </a:p>
        </p:txBody>
      </p:sp>
      <p:pic>
        <p:nvPicPr>
          <p:cNvPr id="5" name="Picture 4">
            <a:extLst>
              <a:ext uri="{FF2B5EF4-FFF2-40B4-BE49-F238E27FC236}">
                <a16:creationId xmlns:a16="http://schemas.microsoft.com/office/drawing/2014/main" id="{3F1B21B8-DC96-7B4E-9D7E-95B1EF4A91C8}"/>
              </a:ext>
            </a:extLst>
          </p:cNvPr>
          <p:cNvPicPr>
            <a:picLocks noChangeAspect="1"/>
          </p:cNvPicPr>
          <p:nvPr/>
        </p:nvPicPr>
        <p:blipFill>
          <a:blip r:embed="rId2"/>
          <a:stretch>
            <a:fillRect/>
          </a:stretch>
        </p:blipFill>
        <p:spPr>
          <a:xfrm>
            <a:off x="8786814" y="5051289"/>
            <a:ext cx="2452686" cy="1806711"/>
          </a:xfrm>
          <a:prstGeom prst="rect">
            <a:avLst/>
          </a:prstGeom>
        </p:spPr>
      </p:pic>
    </p:spTree>
    <p:extLst>
      <p:ext uri="{BB962C8B-B14F-4D97-AF65-F5344CB8AC3E}">
        <p14:creationId xmlns:p14="http://schemas.microsoft.com/office/powerpoint/2010/main" val="139185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553E-8519-6642-8FB8-1A99FAA0159A}"/>
              </a:ext>
            </a:extLst>
          </p:cNvPr>
          <p:cNvSpPr>
            <a:spLocks noGrp="1"/>
          </p:cNvSpPr>
          <p:nvPr>
            <p:ph type="title"/>
          </p:nvPr>
        </p:nvSpPr>
        <p:spPr/>
        <p:txBody>
          <a:bodyPr/>
          <a:lstStyle/>
          <a:p>
            <a:r>
              <a:rPr lang="en-US" dirty="0">
                <a:latin typeface="dearJoe 5 CASUAL PRO" panose="02000000000000000000" pitchFamily="2" charset="0"/>
              </a:rPr>
              <a:t>Niger is bottom of the list with an HDI of 0.348.</a:t>
            </a:r>
          </a:p>
        </p:txBody>
      </p:sp>
      <p:sp>
        <p:nvSpPr>
          <p:cNvPr id="3" name="Content Placeholder 2">
            <a:extLst>
              <a:ext uri="{FF2B5EF4-FFF2-40B4-BE49-F238E27FC236}">
                <a16:creationId xmlns:a16="http://schemas.microsoft.com/office/drawing/2014/main" id="{B1ACD055-4901-B740-AF70-AC6D32BDC513}"/>
              </a:ext>
            </a:extLst>
          </p:cNvPr>
          <p:cNvSpPr>
            <a:spLocks noGrp="1"/>
          </p:cNvSpPr>
          <p:nvPr>
            <p:ph idx="1"/>
          </p:nvPr>
        </p:nvSpPr>
        <p:spPr>
          <a:xfrm>
            <a:off x="200025" y="1354138"/>
            <a:ext cx="11830050" cy="4351338"/>
          </a:xfrm>
        </p:spPr>
        <p:txBody>
          <a:bodyPr>
            <a:normAutofit lnSpcReduction="10000"/>
          </a:bodyPr>
          <a:lstStyle/>
          <a:p>
            <a:pPr marL="0" indent="0">
              <a:buNone/>
            </a:pPr>
            <a:r>
              <a:rPr lang="en-US" dirty="0"/>
              <a:t>Life expectancy is low at only 61.4 years, 5.4 years of expected schooling, 1.5 years of mean schooling and a low GNI PPP per capita of only $908. Niger is one of the poorest countries with two thirds of the population living below the poverty line. The government has little money to invest in the education or the health of its citizens. Literacy rates are low and it is traditional for girls to stay at home rather than attend primary school. Medical care is poor and clinics lack basic equipment and medicine. Many people suffer from infectious and parasitic diseases. Malaria is responsible for 20% of deaths in children under 5 years. Women often choose not to seek medical help and it is common for people visit local healers who rely on natural remedies and rituals. Niger has frequent droughts, resulting in crop failure and food shortages. Malnutrition is common, resulting in stunted growth for over half of the children.</a:t>
            </a:r>
          </a:p>
        </p:txBody>
      </p:sp>
      <p:pic>
        <p:nvPicPr>
          <p:cNvPr id="5" name="Picture 4">
            <a:extLst>
              <a:ext uri="{FF2B5EF4-FFF2-40B4-BE49-F238E27FC236}">
                <a16:creationId xmlns:a16="http://schemas.microsoft.com/office/drawing/2014/main" id="{B2768F94-BB66-9046-98D5-4A6F7EBA1EC6}"/>
              </a:ext>
            </a:extLst>
          </p:cNvPr>
          <p:cNvPicPr>
            <a:picLocks noChangeAspect="1"/>
          </p:cNvPicPr>
          <p:nvPr/>
        </p:nvPicPr>
        <p:blipFill>
          <a:blip r:embed="rId2"/>
          <a:stretch>
            <a:fillRect/>
          </a:stretch>
        </p:blipFill>
        <p:spPr>
          <a:xfrm>
            <a:off x="8927934" y="5167314"/>
            <a:ext cx="2425866" cy="1831982"/>
          </a:xfrm>
          <a:prstGeom prst="rect">
            <a:avLst/>
          </a:prstGeom>
        </p:spPr>
      </p:pic>
    </p:spTree>
    <p:extLst>
      <p:ext uri="{BB962C8B-B14F-4D97-AF65-F5344CB8AC3E}">
        <p14:creationId xmlns:p14="http://schemas.microsoft.com/office/powerpoint/2010/main" val="1453847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B317-1C7D-C742-B010-81BC17D4C85C}"/>
              </a:ext>
            </a:extLst>
          </p:cNvPr>
          <p:cNvSpPr>
            <a:spLocks noGrp="1"/>
          </p:cNvSpPr>
          <p:nvPr>
            <p:ph type="title"/>
          </p:nvPr>
        </p:nvSpPr>
        <p:spPr/>
        <p:txBody>
          <a:bodyPr/>
          <a:lstStyle/>
          <a:p>
            <a:r>
              <a:rPr lang="en-US" b="1" dirty="0">
                <a:latin typeface="dearJoe 5 CASUAL PRO" panose="02000000000000000000" pitchFamily="2" charset="0"/>
              </a:rPr>
              <a:t>The Gender Inequality Index</a:t>
            </a:r>
            <a:br>
              <a:rPr lang="en-US" b="1" dirty="0"/>
            </a:br>
            <a:endParaRPr lang="en-US" dirty="0"/>
          </a:p>
        </p:txBody>
      </p:sp>
      <p:sp>
        <p:nvSpPr>
          <p:cNvPr id="3" name="Content Placeholder 2">
            <a:extLst>
              <a:ext uri="{FF2B5EF4-FFF2-40B4-BE49-F238E27FC236}">
                <a16:creationId xmlns:a16="http://schemas.microsoft.com/office/drawing/2014/main" id="{759F5AF4-8904-E548-BB15-CD0FEF6A5B09}"/>
              </a:ext>
            </a:extLst>
          </p:cNvPr>
          <p:cNvSpPr>
            <a:spLocks noGrp="1"/>
          </p:cNvSpPr>
          <p:nvPr>
            <p:ph idx="1"/>
          </p:nvPr>
        </p:nvSpPr>
        <p:spPr/>
        <p:txBody>
          <a:bodyPr>
            <a:normAutofit fontScale="92500" lnSpcReduction="10000"/>
          </a:bodyPr>
          <a:lstStyle/>
          <a:p>
            <a:pPr marL="0" indent="0">
              <a:buNone/>
            </a:pPr>
            <a:r>
              <a:rPr lang="en-US" dirty="0"/>
              <a:t>Like the HDI the GII is a composite measure based on three components: female reproductive health, female empowerment and labour market These three components are measured by:</a:t>
            </a:r>
          </a:p>
          <a:p>
            <a:r>
              <a:rPr lang="en-US" dirty="0">
                <a:highlight>
                  <a:srgbClr val="FFFF00"/>
                </a:highlight>
              </a:rPr>
              <a:t>Female reproductive health: </a:t>
            </a:r>
            <a:r>
              <a:rPr lang="en-US" dirty="0"/>
              <a:t>maternal mortality ratio and adolescent birth rates. Maternal mortality is a measure of the number of deaths due to pregnancy-related causes per 100,000 live births. Adolescent birth rates are the number of births to 15–19-year-olds per 1000 women aged 15–19.</a:t>
            </a:r>
          </a:p>
          <a:p>
            <a:r>
              <a:rPr lang="en-US" dirty="0">
                <a:highlight>
                  <a:srgbClr val="FFFF00"/>
                </a:highlight>
              </a:rPr>
              <a:t>Female empowerment: </a:t>
            </a:r>
            <a:r>
              <a:rPr lang="en-US" dirty="0"/>
              <a:t>measured by the share of parliamentary seats occupied by females and also the percentage of females compared to males aged over 25 years with some secondary education.</a:t>
            </a:r>
          </a:p>
          <a:p>
            <a:r>
              <a:rPr lang="en-US" dirty="0">
                <a:highlight>
                  <a:srgbClr val="FFFF00"/>
                </a:highlight>
              </a:rPr>
              <a:t>Labour market participation: </a:t>
            </a:r>
            <a:r>
              <a:rPr lang="en-US" dirty="0"/>
              <a:t>measured by the percentage of females and males (aged 15 years and older) in the labour market. </a:t>
            </a:r>
          </a:p>
          <a:p>
            <a:endParaRPr lang="en-US" dirty="0"/>
          </a:p>
        </p:txBody>
      </p:sp>
    </p:spTree>
    <p:extLst>
      <p:ext uri="{BB962C8B-B14F-4D97-AF65-F5344CB8AC3E}">
        <p14:creationId xmlns:p14="http://schemas.microsoft.com/office/powerpoint/2010/main" val="371768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170C-A8BA-F845-A248-3AFBC8FC9D6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5FE6DD-9297-FF47-A3DA-5164667F19D8}"/>
              </a:ext>
            </a:extLst>
          </p:cNvPr>
          <p:cNvPicPr>
            <a:picLocks noGrp="1" noChangeAspect="1"/>
          </p:cNvPicPr>
          <p:nvPr>
            <p:ph idx="1"/>
          </p:nvPr>
        </p:nvPicPr>
        <p:blipFill>
          <a:blip r:embed="rId2"/>
          <a:stretch>
            <a:fillRect/>
          </a:stretch>
        </p:blipFill>
        <p:spPr>
          <a:xfrm>
            <a:off x="3014663" y="0"/>
            <a:ext cx="5605193" cy="6769252"/>
          </a:xfrm>
        </p:spPr>
      </p:pic>
    </p:spTree>
    <p:extLst>
      <p:ext uri="{BB962C8B-B14F-4D97-AF65-F5344CB8AC3E}">
        <p14:creationId xmlns:p14="http://schemas.microsoft.com/office/powerpoint/2010/main" val="172595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1F08-4A62-F441-9FEF-38499F941A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4D778E1-1872-E045-B2CF-138AED7F32B1}"/>
              </a:ext>
            </a:extLst>
          </p:cNvPr>
          <p:cNvPicPr>
            <a:picLocks noGrp="1" noChangeAspect="1"/>
          </p:cNvPicPr>
          <p:nvPr>
            <p:ph idx="1"/>
          </p:nvPr>
        </p:nvPicPr>
        <p:blipFill>
          <a:blip r:embed="rId2"/>
          <a:stretch>
            <a:fillRect/>
          </a:stretch>
        </p:blipFill>
        <p:spPr>
          <a:xfrm>
            <a:off x="0" y="198136"/>
            <a:ext cx="9182039" cy="6659864"/>
          </a:xfrm>
        </p:spPr>
      </p:pic>
      <p:sp>
        <p:nvSpPr>
          <p:cNvPr id="8" name="TextBox 7">
            <a:extLst>
              <a:ext uri="{FF2B5EF4-FFF2-40B4-BE49-F238E27FC236}">
                <a16:creationId xmlns:a16="http://schemas.microsoft.com/office/drawing/2014/main" id="{E0FEDD04-6A10-E948-A702-34058A6A3DD4}"/>
              </a:ext>
            </a:extLst>
          </p:cNvPr>
          <p:cNvSpPr txBox="1"/>
          <p:nvPr/>
        </p:nvSpPr>
        <p:spPr>
          <a:xfrm>
            <a:off x="9514703" y="1865870"/>
            <a:ext cx="2199502" cy="3416320"/>
          </a:xfrm>
          <a:prstGeom prst="rect">
            <a:avLst/>
          </a:prstGeom>
          <a:solidFill>
            <a:srgbClr val="F4F501"/>
          </a:solidFill>
        </p:spPr>
        <p:txBody>
          <a:bodyPr wrap="square" rtlCol="0">
            <a:spAutoFit/>
          </a:bodyPr>
          <a:lstStyle/>
          <a:p>
            <a:r>
              <a:rPr lang="en-US" dirty="0"/>
              <a:t>Read the information on kognity (</a:t>
            </a:r>
            <a:r>
              <a:rPr lang="en-US" b="1" dirty="0"/>
              <a:t>5.1.2 </a:t>
            </a:r>
          </a:p>
          <a:p>
            <a:r>
              <a:rPr lang="en-US" b="1" dirty="0"/>
              <a:t>Indicators of development)</a:t>
            </a:r>
          </a:p>
          <a:p>
            <a:r>
              <a:rPr lang="en-US" dirty="0"/>
              <a:t>to :</a:t>
            </a:r>
          </a:p>
          <a:p>
            <a:r>
              <a:rPr lang="en-US" dirty="0"/>
              <a:t>1. compare why Slovenia and Yemen score differently on the GII</a:t>
            </a:r>
          </a:p>
          <a:p>
            <a:r>
              <a:rPr lang="en-US" dirty="0"/>
              <a:t>2. evaluate the GII as a measure of development </a:t>
            </a:r>
          </a:p>
        </p:txBody>
      </p:sp>
    </p:spTree>
    <p:extLst>
      <p:ext uri="{BB962C8B-B14F-4D97-AF65-F5344CB8AC3E}">
        <p14:creationId xmlns:p14="http://schemas.microsoft.com/office/powerpoint/2010/main" val="133057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BCBB-3670-6441-AAEC-6C2CE1C4F36D}"/>
              </a:ext>
            </a:extLst>
          </p:cNvPr>
          <p:cNvSpPr>
            <a:spLocks noGrp="1"/>
          </p:cNvSpPr>
          <p:nvPr>
            <p:ph type="title"/>
          </p:nvPr>
        </p:nvSpPr>
        <p:spPr/>
        <p:txBody>
          <a:bodyPr/>
          <a:lstStyle/>
          <a:p>
            <a:r>
              <a:rPr lang="en-US" dirty="0">
                <a:latin typeface="dearJoe 5 CASUAL PRO" panose="02000000000000000000" pitchFamily="2" charset="0"/>
              </a:rPr>
              <a:t>The happiness index</a:t>
            </a:r>
          </a:p>
        </p:txBody>
      </p:sp>
      <p:sp>
        <p:nvSpPr>
          <p:cNvPr id="3" name="Content Placeholder 2">
            <a:extLst>
              <a:ext uri="{FF2B5EF4-FFF2-40B4-BE49-F238E27FC236}">
                <a16:creationId xmlns:a16="http://schemas.microsoft.com/office/drawing/2014/main" id="{33F342A2-14F4-D442-842B-FC4F87E3AEFB}"/>
              </a:ext>
            </a:extLst>
          </p:cNvPr>
          <p:cNvSpPr>
            <a:spLocks noGrp="1"/>
          </p:cNvSpPr>
          <p:nvPr>
            <p:ph idx="1"/>
          </p:nvPr>
        </p:nvSpPr>
        <p:spPr/>
        <p:txBody>
          <a:bodyPr/>
          <a:lstStyle/>
          <a:p>
            <a:pPr marL="0" indent="0">
              <a:buNone/>
            </a:pPr>
            <a:r>
              <a:rPr lang="en-US" dirty="0"/>
              <a:t>The Gross National Happiness Index considers a number of components including GDP (PPP) per capita and healthy life expectancy (how many years a person might live in a healthy state). It also looks at people’s willingness to donate money to charity, their freedom to make life choices, perception of corruption and available social support, along with laughter and feelings of worry and sadness. In 2016 Denmark was ranked as the happiest country, followed by Switzerland, Iceland and Norway. The unhappiest county was Burundi, closely followed by Syria, Togo and Afghanistan.</a:t>
            </a:r>
          </a:p>
        </p:txBody>
      </p:sp>
    </p:spTree>
    <p:extLst>
      <p:ext uri="{BB962C8B-B14F-4D97-AF65-F5344CB8AC3E}">
        <p14:creationId xmlns:p14="http://schemas.microsoft.com/office/powerpoint/2010/main" val="242050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06F8-737F-6243-AED5-F9BA47DD0F07}"/>
              </a:ext>
            </a:extLst>
          </p:cNvPr>
          <p:cNvSpPr>
            <a:spLocks noGrp="1"/>
          </p:cNvSpPr>
          <p:nvPr>
            <p:ph type="title"/>
          </p:nvPr>
        </p:nvSpPr>
        <p:spPr/>
        <p:txBody>
          <a:bodyPr/>
          <a:lstStyle/>
          <a:p>
            <a:r>
              <a:rPr lang="en-US" dirty="0">
                <a:latin typeface="dearJoe 5 CASUAL PRO" panose="02000000000000000000" pitchFamily="2" charset="0"/>
              </a:rPr>
              <a:t>The happiness index: watch….</a:t>
            </a:r>
            <a:endParaRPr lang="en-US" dirty="0"/>
          </a:p>
        </p:txBody>
      </p:sp>
      <p:pic>
        <p:nvPicPr>
          <p:cNvPr id="5" name="Content Placeholder 4">
            <a:hlinkClick r:id="rId2"/>
            <a:extLst>
              <a:ext uri="{FF2B5EF4-FFF2-40B4-BE49-F238E27FC236}">
                <a16:creationId xmlns:a16="http://schemas.microsoft.com/office/drawing/2014/main" id="{02D90435-A7FD-DF41-80B5-FECE2DDB1E84}"/>
              </a:ext>
            </a:extLst>
          </p:cNvPr>
          <p:cNvPicPr>
            <a:picLocks noGrp="1" noChangeAspect="1"/>
          </p:cNvPicPr>
          <p:nvPr>
            <p:ph idx="1"/>
          </p:nvPr>
        </p:nvPicPr>
        <p:blipFill>
          <a:blip r:embed="rId3"/>
          <a:stretch>
            <a:fillRect/>
          </a:stretch>
        </p:blipFill>
        <p:spPr>
          <a:xfrm>
            <a:off x="2274888" y="2186781"/>
            <a:ext cx="6413500" cy="3429000"/>
          </a:xfrm>
        </p:spPr>
      </p:pic>
    </p:spTree>
    <p:extLst>
      <p:ext uri="{BB962C8B-B14F-4D97-AF65-F5344CB8AC3E}">
        <p14:creationId xmlns:p14="http://schemas.microsoft.com/office/powerpoint/2010/main" val="234475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2019-F253-C345-9656-C6496CD0ED61}"/>
              </a:ext>
            </a:extLst>
          </p:cNvPr>
          <p:cNvSpPr>
            <a:spLocks noGrp="1"/>
          </p:cNvSpPr>
          <p:nvPr>
            <p:ph type="title"/>
          </p:nvPr>
        </p:nvSpPr>
        <p:spPr/>
        <p:txBody>
          <a:bodyPr>
            <a:normAutofit fontScale="90000"/>
          </a:bodyPr>
          <a:lstStyle/>
          <a:p>
            <a:r>
              <a:rPr lang="en-US" b="1" dirty="0">
                <a:latin typeface="dearJoe 5 CASUAL PRO" panose="02000000000000000000" pitchFamily="2" charset="0"/>
              </a:rPr>
              <a:t>The multidimensional process of human development</a:t>
            </a:r>
            <a:br>
              <a:rPr lang="en-US" b="1" dirty="0"/>
            </a:br>
            <a:endParaRPr lang="en-US" dirty="0"/>
          </a:p>
        </p:txBody>
      </p:sp>
      <p:pic>
        <p:nvPicPr>
          <p:cNvPr id="5" name="Content Placeholder 4">
            <a:hlinkClick r:id="rId2"/>
            <a:extLst>
              <a:ext uri="{FF2B5EF4-FFF2-40B4-BE49-F238E27FC236}">
                <a16:creationId xmlns:a16="http://schemas.microsoft.com/office/drawing/2014/main" id="{CFF33BD9-3F05-5443-BC3B-A7D9D89424EE}"/>
              </a:ext>
            </a:extLst>
          </p:cNvPr>
          <p:cNvPicPr>
            <a:picLocks noGrp="1" noChangeAspect="1"/>
          </p:cNvPicPr>
          <p:nvPr>
            <p:ph idx="1"/>
          </p:nvPr>
        </p:nvPicPr>
        <p:blipFill>
          <a:blip r:embed="rId3"/>
          <a:stretch>
            <a:fillRect/>
          </a:stretch>
        </p:blipFill>
        <p:spPr>
          <a:xfrm>
            <a:off x="838200" y="1690688"/>
            <a:ext cx="7429500" cy="4114800"/>
          </a:xfrm>
        </p:spPr>
      </p:pic>
      <p:sp>
        <p:nvSpPr>
          <p:cNvPr id="7" name="TextBox 6">
            <a:extLst>
              <a:ext uri="{FF2B5EF4-FFF2-40B4-BE49-F238E27FC236}">
                <a16:creationId xmlns:a16="http://schemas.microsoft.com/office/drawing/2014/main" id="{BEF58212-F0B7-7D4D-A0E9-1E52F0038EB3}"/>
              </a:ext>
            </a:extLst>
          </p:cNvPr>
          <p:cNvSpPr txBox="1"/>
          <p:nvPr/>
        </p:nvSpPr>
        <p:spPr>
          <a:xfrm>
            <a:off x="8658225" y="1690688"/>
            <a:ext cx="3028950" cy="1200329"/>
          </a:xfrm>
          <a:prstGeom prst="rect">
            <a:avLst/>
          </a:prstGeom>
          <a:solidFill>
            <a:srgbClr val="F4F501"/>
          </a:solidFill>
        </p:spPr>
        <p:txBody>
          <a:bodyPr wrap="square" rtlCol="0">
            <a:spAutoFit/>
          </a:bodyPr>
          <a:lstStyle/>
          <a:p>
            <a:r>
              <a:rPr lang="en-US" dirty="0"/>
              <a:t>What is human development?</a:t>
            </a:r>
          </a:p>
          <a:p>
            <a:endParaRPr lang="en-US" dirty="0"/>
          </a:p>
          <a:p>
            <a:r>
              <a:rPr lang="en-US" dirty="0"/>
              <a:t>Why do we need to develop sustainably? </a:t>
            </a:r>
          </a:p>
        </p:txBody>
      </p:sp>
    </p:spTree>
    <p:extLst>
      <p:ext uri="{BB962C8B-B14F-4D97-AF65-F5344CB8AC3E}">
        <p14:creationId xmlns:p14="http://schemas.microsoft.com/office/powerpoint/2010/main" val="3068999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0CEDA-AF05-A142-8C3D-D34538573012}"/>
              </a:ext>
            </a:extLst>
          </p:cNvPr>
          <p:cNvPicPr>
            <a:picLocks noChangeAspect="1"/>
          </p:cNvPicPr>
          <p:nvPr/>
        </p:nvPicPr>
        <p:blipFill>
          <a:blip r:embed="rId2"/>
          <a:stretch>
            <a:fillRect/>
          </a:stretch>
        </p:blipFill>
        <p:spPr>
          <a:xfrm>
            <a:off x="2642818" y="0"/>
            <a:ext cx="6906364" cy="6858000"/>
          </a:xfrm>
          <a:prstGeom prst="rect">
            <a:avLst/>
          </a:prstGeom>
        </p:spPr>
      </p:pic>
    </p:spTree>
    <p:extLst>
      <p:ext uri="{BB962C8B-B14F-4D97-AF65-F5344CB8AC3E}">
        <p14:creationId xmlns:p14="http://schemas.microsoft.com/office/powerpoint/2010/main" val="3077289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C40D-2D2E-5D4A-9413-A4E771A2E432}"/>
              </a:ext>
            </a:extLst>
          </p:cNvPr>
          <p:cNvSpPr>
            <a:spLocks noGrp="1"/>
          </p:cNvSpPr>
          <p:nvPr>
            <p:ph type="title"/>
          </p:nvPr>
        </p:nvSpPr>
        <p:spPr/>
        <p:txBody>
          <a:bodyPr/>
          <a:lstStyle/>
          <a:p>
            <a:r>
              <a:rPr lang="en-US" dirty="0">
                <a:latin typeface="dearJoe 5 CASUAL PRO" panose="02000000000000000000" pitchFamily="2" charset="0"/>
              </a:rPr>
              <a:t>Exam question</a:t>
            </a:r>
          </a:p>
        </p:txBody>
      </p:sp>
      <p:graphicFrame>
        <p:nvGraphicFramePr>
          <p:cNvPr id="4" name="Content Placeholder 3">
            <a:extLst>
              <a:ext uri="{FF2B5EF4-FFF2-40B4-BE49-F238E27FC236}">
                <a16:creationId xmlns:a16="http://schemas.microsoft.com/office/drawing/2014/main" id="{EED8E136-7E78-D146-8D7F-CA85DD7CAD56}"/>
              </a:ext>
            </a:extLst>
          </p:cNvPr>
          <p:cNvGraphicFramePr>
            <a:graphicFrameLocks noGrp="1"/>
          </p:cNvGraphicFramePr>
          <p:nvPr>
            <p:ph idx="1"/>
          </p:nvPr>
        </p:nvGraphicFramePr>
        <p:xfrm>
          <a:off x="838200" y="3707924"/>
          <a:ext cx="10515600" cy="586740"/>
        </p:xfrm>
        <a:graphic>
          <a:graphicData uri="http://schemas.openxmlformats.org/drawingml/2006/table">
            <a:tbl>
              <a:tblPr/>
              <a:tblGrid>
                <a:gridCol w="10515600">
                  <a:extLst>
                    <a:ext uri="{9D8B030D-6E8A-4147-A177-3AD203B41FA5}">
                      <a16:colId xmlns:a16="http://schemas.microsoft.com/office/drawing/2014/main" val="1654192130"/>
                    </a:ext>
                  </a:extLst>
                </a:gridCol>
              </a:tblGrid>
              <a:tr h="0">
                <a:tc>
                  <a:txBody>
                    <a:bodyPr/>
                    <a:lstStyle/>
                    <a:p>
                      <a:pPr algn="ctr"/>
                      <a:r>
                        <a:rPr lang="en-US" dirty="0"/>
                        <a:t>‘People in developed countries live longer than those in less developed countries. Improving human development is about helping a population to live longer’. Discuss this statement. [16]</a:t>
                      </a:r>
                    </a:p>
                  </a:txBody>
                  <a:tcPr marL="19050" marR="19050" marT="19050" marB="19050" anchor="ctr">
                    <a:lnL>
                      <a:noFill/>
                    </a:lnL>
                    <a:lnR>
                      <a:noFill/>
                    </a:lnR>
                    <a:lnT>
                      <a:noFill/>
                    </a:lnT>
                    <a:lnB>
                      <a:noFill/>
                    </a:lnB>
                  </a:tcPr>
                </a:tc>
                <a:extLst>
                  <a:ext uri="{0D108BD9-81ED-4DB2-BD59-A6C34878D82A}">
                    <a16:rowId xmlns:a16="http://schemas.microsoft.com/office/drawing/2014/main" val="1502338640"/>
                  </a:ext>
                </a:extLst>
              </a:tr>
            </a:tbl>
          </a:graphicData>
        </a:graphic>
      </p:graphicFrame>
    </p:spTree>
    <p:extLst>
      <p:ext uri="{BB962C8B-B14F-4D97-AF65-F5344CB8AC3E}">
        <p14:creationId xmlns:p14="http://schemas.microsoft.com/office/powerpoint/2010/main" val="357339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1AC2-5850-D042-9751-264AD14266D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C34C9D0-C695-F945-9C6F-50086DF4CA26}"/>
              </a:ext>
            </a:extLst>
          </p:cNvPr>
          <p:cNvPicPr>
            <a:picLocks noGrp="1" noChangeAspect="1"/>
          </p:cNvPicPr>
          <p:nvPr>
            <p:ph idx="1"/>
          </p:nvPr>
        </p:nvPicPr>
        <p:blipFill>
          <a:blip r:embed="rId2"/>
          <a:stretch>
            <a:fillRect/>
          </a:stretch>
        </p:blipFill>
        <p:spPr>
          <a:xfrm>
            <a:off x="1728187" y="0"/>
            <a:ext cx="8735625" cy="6461262"/>
          </a:xfrm>
        </p:spPr>
      </p:pic>
    </p:spTree>
    <p:extLst>
      <p:ext uri="{BB962C8B-B14F-4D97-AF65-F5344CB8AC3E}">
        <p14:creationId xmlns:p14="http://schemas.microsoft.com/office/powerpoint/2010/main" val="347992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3355-3F22-004E-A4A1-D56A732A0E7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7AB340D-EAF5-FB47-B875-48A149DBA17A}"/>
              </a:ext>
            </a:extLst>
          </p:cNvPr>
          <p:cNvPicPr>
            <a:picLocks noGrp="1" noChangeAspect="1"/>
          </p:cNvPicPr>
          <p:nvPr>
            <p:ph idx="1"/>
          </p:nvPr>
        </p:nvPicPr>
        <p:blipFill>
          <a:blip r:embed="rId2"/>
          <a:stretch>
            <a:fillRect/>
          </a:stretch>
        </p:blipFill>
        <p:spPr>
          <a:xfrm>
            <a:off x="1042193" y="559595"/>
            <a:ext cx="10107613" cy="5192394"/>
          </a:xfrm>
        </p:spPr>
      </p:pic>
    </p:spTree>
    <p:extLst>
      <p:ext uri="{BB962C8B-B14F-4D97-AF65-F5344CB8AC3E}">
        <p14:creationId xmlns:p14="http://schemas.microsoft.com/office/powerpoint/2010/main" val="300926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3630-B7BB-7046-8916-60E646C4F5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E8C971-433D-C04E-ABF7-532F08F2D3AD}"/>
              </a:ext>
            </a:extLst>
          </p:cNvPr>
          <p:cNvPicPr>
            <a:picLocks noGrp="1" noChangeAspect="1"/>
          </p:cNvPicPr>
          <p:nvPr>
            <p:ph idx="1"/>
          </p:nvPr>
        </p:nvPicPr>
        <p:blipFill>
          <a:blip r:embed="rId2"/>
          <a:stretch>
            <a:fillRect/>
          </a:stretch>
        </p:blipFill>
        <p:spPr>
          <a:xfrm>
            <a:off x="652463" y="1804594"/>
            <a:ext cx="10515600" cy="3164673"/>
          </a:xfrm>
        </p:spPr>
      </p:pic>
    </p:spTree>
    <p:extLst>
      <p:ext uri="{BB962C8B-B14F-4D97-AF65-F5344CB8AC3E}">
        <p14:creationId xmlns:p14="http://schemas.microsoft.com/office/powerpoint/2010/main" val="37603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F23F-6660-2248-955F-D402439C4257}"/>
              </a:ext>
            </a:extLst>
          </p:cNvPr>
          <p:cNvSpPr>
            <a:spLocks noGrp="1"/>
          </p:cNvSpPr>
          <p:nvPr>
            <p:ph type="title"/>
          </p:nvPr>
        </p:nvSpPr>
        <p:spPr/>
        <p:txBody>
          <a:bodyPr/>
          <a:lstStyle/>
          <a:p>
            <a:r>
              <a:rPr lang="en-US" dirty="0">
                <a:latin typeface="dearJoe 5 CASUAL PRO" panose="02000000000000000000" pitchFamily="2" charset="0"/>
              </a:rPr>
              <a:t>Measuring human development </a:t>
            </a:r>
          </a:p>
        </p:txBody>
      </p:sp>
      <p:sp>
        <p:nvSpPr>
          <p:cNvPr id="3" name="Content Placeholder 2">
            <a:extLst>
              <a:ext uri="{FF2B5EF4-FFF2-40B4-BE49-F238E27FC236}">
                <a16:creationId xmlns:a16="http://schemas.microsoft.com/office/drawing/2014/main" id="{C569A656-A894-3C42-BA0B-62D062EE490D}"/>
              </a:ext>
            </a:extLst>
          </p:cNvPr>
          <p:cNvSpPr>
            <a:spLocks noGrp="1"/>
          </p:cNvSpPr>
          <p:nvPr>
            <p:ph idx="1"/>
          </p:nvPr>
        </p:nvSpPr>
        <p:spPr/>
        <p:txBody>
          <a:bodyPr/>
          <a:lstStyle/>
          <a:p>
            <a:pPr marL="0" indent="0">
              <a:buNone/>
            </a:pPr>
            <a:r>
              <a:rPr lang="en-US" dirty="0">
                <a:highlight>
                  <a:srgbClr val="FFFF00"/>
                </a:highlight>
              </a:rPr>
              <a:t>Development refers to an improvement in the quality of life. </a:t>
            </a:r>
            <a:r>
              <a:rPr lang="en-US" dirty="0"/>
              <a:t>How is quality of life measured and what factors make up our quality of life? A range of physical, economic, social and psychological factors comprise our quality of life. Many people consider income to be most important factor but education, health, climate, happiness, job security, access to food and water all impact on our quality of life. Some indicators of development are relatively easy to measure (e.g. income) whereas others, such as happiness, are much more subjective. </a:t>
            </a:r>
          </a:p>
        </p:txBody>
      </p:sp>
    </p:spTree>
    <p:extLst>
      <p:ext uri="{BB962C8B-B14F-4D97-AF65-F5344CB8AC3E}">
        <p14:creationId xmlns:p14="http://schemas.microsoft.com/office/powerpoint/2010/main" val="401707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04E2-062E-154A-882D-44FB369BADDA}"/>
              </a:ext>
            </a:extLst>
          </p:cNvPr>
          <p:cNvSpPr>
            <a:spLocks noGrp="1"/>
          </p:cNvSpPr>
          <p:nvPr>
            <p:ph type="title"/>
          </p:nvPr>
        </p:nvSpPr>
        <p:spPr/>
        <p:txBody>
          <a:bodyPr/>
          <a:lstStyle/>
          <a:p>
            <a:r>
              <a:rPr lang="en-US" dirty="0">
                <a:highlight>
                  <a:srgbClr val="FFFF00"/>
                </a:highlight>
              </a:rPr>
              <a:t>Task: </a:t>
            </a:r>
            <a:r>
              <a:rPr lang="en-US" dirty="0">
                <a:latin typeface="dearJoe 5 CASUAL PRO" panose="02000000000000000000" pitchFamily="2" charset="0"/>
              </a:rPr>
              <a:t>Measuring human development </a:t>
            </a:r>
            <a:r>
              <a:rPr lang="en-US" dirty="0"/>
              <a:t> </a:t>
            </a:r>
          </a:p>
        </p:txBody>
      </p:sp>
      <p:sp>
        <p:nvSpPr>
          <p:cNvPr id="3" name="Content Placeholder 2">
            <a:extLst>
              <a:ext uri="{FF2B5EF4-FFF2-40B4-BE49-F238E27FC236}">
                <a16:creationId xmlns:a16="http://schemas.microsoft.com/office/drawing/2014/main" id="{7B0E2C33-1C5C-864F-9BEC-E728BE871B4D}"/>
              </a:ext>
            </a:extLst>
          </p:cNvPr>
          <p:cNvSpPr>
            <a:spLocks noGrp="1"/>
          </p:cNvSpPr>
          <p:nvPr>
            <p:ph idx="1"/>
          </p:nvPr>
        </p:nvSpPr>
        <p:spPr/>
        <p:txBody>
          <a:bodyPr/>
          <a:lstStyle/>
          <a:p>
            <a:r>
              <a:rPr lang="en-US" dirty="0"/>
              <a:t>Construct a spreadsheet that displays the 5 indicators for a range of countries.</a:t>
            </a:r>
          </a:p>
          <a:p>
            <a:r>
              <a:rPr lang="en-US" dirty="0"/>
              <a:t>Evaluate the 5 indicators as 'development indicators'.</a:t>
            </a:r>
          </a:p>
          <a:p>
            <a:endParaRPr lang="en-US" dirty="0"/>
          </a:p>
        </p:txBody>
      </p:sp>
    </p:spTree>
    <p:extLst>
      <p:ext uri="{BB962C8B-B14F-4D97-AF65-F5344CB8AC3E}">
        <p14:creationId xmlns:p14="http://schemas.microsoft.com/office/powerpoint/2010/main" val="182899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AEEC-1701-B442-8FAD-7BA8725199C7}"/>
              </a:ext>
            </a:extLst>
          </p:cNvPr>
          <p:cNvSpPr>
            <a:spLocks noGrp="1"/>
          </p:cNvSpPr>
          <p:nvPr>
            <p:ph type="title"/>
          </p:nvPr>
        </p:nvSpPr>
        <p:spPr/>
        <p:txBody>
          <a:bodyPr/>
          <a:lstStyle/>
          <a:p>
            <a:r>
              <a:rPr lang="en-US" dirty="0">
                <a:latin typeface="dearJoe 5 CASUAL PRO" panose="02000000000000000000" pitchFamily="2" charset="0"/>
              </a:rPr>
              <a:t>The validity and reliability of indicators </a:t>
            </a:r>
          </a:p>
        </p:txBody>
      </p:sp>
      <p:pic>
        <p:nvPicPr>
          <p:cNvPr id="5" name="Content Placeholder 4">
            <a:extLst>
              <a:ext uri="{FF2B5EF4-FFF2-40B4-BE49-F238E27FC236}">
                <a16:creationId xmlns:a16="http://schemas.microsoft.com/office/drawing/2014/main" id="{E2D00075-9A3F-2A42-897D-47DBEF3E95B8}"/>
              </a:ext>
            </a:extLst>
          </p:cNvPr>
          <p:cNvPicPr>
            <a:picLocks noGrp="1" noChangeAspect="1"/>
          </p:cNvPicPr>
          <p:nvPr>
            <p:ph idx="1"/>
          </p:nvPr>
        </p:nvPicPr>
        <p:blipFill>
          <a:blip r:embed="rId2"/>
          <a:stretch>
            <a:fillRect/>
          </a:stretch>
        </p:blipFill>
        <p:spPr>
          <a:xfrm rot="16200000">
            <a:off x="3496586" y="-967699"/>
            <a:ext cx="4874977" cy="10191750"/>
          </a:xfrm>
        </p:spPr>
      </p:pic>
    </p:spTree>
    <p:extLst>
      <p:ext uri="{BB962C8B-B14F-4D97-AF65-F5344CB8AC3E}">
        <p14:creationId xmlns:p14="http://schemas.microsoft.com/office/powerpoint/2010/main" val="1552210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1357</Words>
  <Application>Microsoft Macintosh PowerPoint</Application>
  <PresentationFormat>Widescreen</PresentationFormat>
  <Paragraphs>96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dearJoe 5 CASUAL PRO</vt:lpstr>
      <vt:lpstr>Office Theme</vt:lpstr>
      <vt:lpstr>The multidimensional process of human development and ways to measure it</vt:lpstr>
      <vt:lpstr>PowerPoint Presentation</vt:lpstr>
      <vt:lpstr>The multidimensional process of human development </vt:lpstr>
      <vt:lpstr>PowerPoint Presentation</vt:lpstr>
      <vt:lpstr>PowerPoint Presentation</vt:lpstr>
      <vt:lpstr>PowerPoint Presentation</vt:lpstr>
      <vt:lpstr>Measuring human development </vt:lpstr>
      <vt:lpstr>Task: Measuring human development  </vt:lpstr>
      <vt:lpstr>The validity and reliability of indicators </vt:lpstr>
      <vt:lpstr>PowerPoint Presentation</vt:lpstr>
      <vt:lpstr>Example of PPP</vt:lpstr>
      <vt:lpstr>Economic Growth</vt:lpstr>
      <vt:lpstr>Economic Growth</vt:lpstr>
      <vt:lpstr>PowerPoint Presentation</vt:lpstr>
      <vt:lpstr>PowerPoint Presentation</vt:lpstr>
      <vt:lpstr>Social indicators </vt:lpstr>
      <vt:lpstr>Social indicators</vt:lpstr>
      <vt:lpstr>PowerPoint Presentation</vt:lpstr>
      <vt:lpstr>Evaluating social indicators</vt:lpstr>
      <vt:lpstr>Human Development Index </vt:lpstr>
      <vt:lpstr>PowerPoint Presentation</vt:lpstr>
      <vt:lpstr>PowerPoint Presentation</vt:lpstr>
      <vt:lpstr>Norway ranks number one for HDI with a score of 0.944.</vt:lpstr>
      <vt:lpstr>Niger is bottom of the list with an HDI of 0.348.</vt:lpstr>
      <vt:lpstr>The Gender Inequality Index </vt:lpstr>
      <vt:lpstr>PowerPoint Presentation</vt:lpstr>
      <vt:lpstr>PowerPoint Presentation</vt:lpstr>
      <vt:lpstr>The happiness index</vt:lpstr>
      <vt:lpstr>The happiness index: watch….</vt:lpstr>
      <vt:lpstr>PowerPoint Presentation</vt:lpstr>
      <vt:lpstr>Exam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multidimensional process of human development and ways to measure it</dc:title>
  <dc:creator>Anna Bennett</dc:creator>
  <cp:lastModifiedBy>Anna Bennett</cp:lastModifiedBy>
  <cp:revision>10</cp:revision>
  <dcterms:created xsi:type="dcterms:W3CDTF">2018-11-07T01:18:17Z</dcterms:created>
  <dcterms:modified xsi:type="dcterms:W3CDTF">2018-11-12T16:33:12Z</dcterms:modified>
</cp:coreProperties>
</file>