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0" r:id="rId2"/>
    <p:sldId id="291" r:id="rId3"/>
    <p:sldId id="292" r:id="rId4"/>
    <p:sldId id="293" r:id="rId5"/>
    <p:sldId id="258" r:id="rId6"/>
    <p:sldId id="297" r:id="rId7"/>
    <p:sldId id="298" r:id="rId8"/>
    <p:sldId id="257" r:id="rId9"/>
    <p:sldId id="299" r:id="rId10"/>
    <p:sldId id="300" r:id="rId11"/>
    <p:sldId id="294" r:id="rId12"/>
    <p:sldId id="276" r:id="rId13"/>
    <p:sldId id="295" r:id="rId14"/>
    <p:sldId id="296" r:id="rId15"/>
    <p:sldId id="263" r:id="rId16"/>
    <p:sldId id="266" r:id="rId17"/>
    <p:sldId id="267" r:id="rId18"/>
    <p:sldId id="270" r:id="rId19"/>
    <p:sldId id="268" r:id="rId20"/>
    <p:sldId id="264" r:id="rId21"/>
    <p:sldId id="273" r:id="rId22"/>
    <p:sldId id="271" r:id="rId23"/>
    <p:sldId id="274" r:id="rId24"/>
    <p:sldId id="272" r:id="rId25"/>
    <p:sldId id="275" r:id="rId26"/>
    <p:sldId id="269" r:id="rId27"/>
    <p:sldId id="277" r:id="rId28"/>
    <p:sldId id="278" r:id="rId29"/>
    <p:sldId id="279" r:id="rId30"/>
    <p:sldId id="280" r:id="rId31"/>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DEC58C-9332-A74C-BC8A-1A8C7C4E3B3F}">
          <p14:sldIdLst>
            <p14:sldId id="290"/>
            <p14:sldId id="291"/>
            <p14:sldId id="292"/>
            <p14:sldId id="293"/>
            <p14:sldId id="258"/>
            <p14:sldId id="297"/>
            <p14:sldId id="298"/>
            <p14:sldId id="257"/>
            <p14:sldId id="299"/>
            <p14:sldId id="300"/>
            <p14:sldId id="294"/>
            <p14:sldId id="276"/>
            <p14:sldId id="295"/>
            <p14:sldId id="296"/>
            <p14:sldId id="263"/>
            <p14:sldId id="266"/>
            <p14:sldId id="267"/>
            <p14:sldId id="270"/>
            <p14:sldId id="268"/>
            <p14:sldId id="264"/>
            <p14:sldId id="273"/>
            <p14:sldId id="271"/>
            <p14:sldId id="274"/>
            <p14:sldId id="272"/>
            <p14:sldId id="275"/>
            <p14:sldId id="269"/>
            <p14:sldId id="277"/>
            <p14:sldId id="278"/>
            <p14:sldId id="279"/>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504"/>
    <a:srgbClr val="D47A96"/>
    <a:srgbClr val="9C7FD7"/>
    <a:srgbClr val="70ACDF"/>
    <a:srgbClr val="D5DD08"/>
    <a:srgbClr val="604A7B"/>
    <a:srgbClr val="D34BBA"/>
    <a:srgbClr val="FDDD3B"/>
    <a:srgbClr val="BA0805"/>
    <a:srgbClr val="1480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615"/>
  </p:normalViewPr>
  <p:slideViewPr>
    <p:cSldViewPr snapToGrid="0" snapToObjects="1">
      <p:cViewPr varScale="1">
        <p:scale>
          <a:sx n="106" d="100"/>
          <a:sy n="106" d="100"/>
        </p:scale>
        <p:origin x="180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u="sng">
                <a:latin typeface="Bell MT"/>
                <a:cs typeface="Bell MT"/>
              </a:defRPr>
            </a:pPr>
            <a:r>
              <a:rPr lang="en-US" sz="1400" u="sng" dirty="0">
                <a:latin typeface="Bell MT"/>
                <a:cs typeface="Bell MT"/>
              </a:rPr>
              <a:t>Figure 2: Correlation between number of doctors (per 1000 people) and GNI</a:t>
            </a:r>
          </a:p>
        </c:rich>
      </c:tx>
      <c:overlay val="0"/>
    </c:title>
    <c:autoTitleDeleted val="0"/>
    <c:plotArea>
      <c:layout/>
      <c:scatterChart>
        <c:scatterStyle val="lineMarker"/>
        <c:varyColors val="0"/>
        <c:ser>
          <c:idx val="0"/>
          <c:order val="0"/>
          <c:tx>
            <c:strRef>
              <c:f>Sheet1!$D$5</c:f>
              <c:strCache>
                <c:ptCount val="1"/>
                <c:pt idx="0">
                  <c:v>Number of doctors (per 1000 people)</c:v>
                </c:pt>
              </c:strCache>
            </c:strRef>
          </c:tx>
          <c:spPr>
            <a:ln w="47625">
              <a:noFill/>
            </a:ln>
          </c:spPr>
          <c:dPt>
            <c:idx val="0"/>
            <c:marker>
              <c:spPr>
                <a:solidFill>
                  <a:srgbClr val="008000"/>
                </a:solidFill>
                <a:ln>
                  <a:solidFill>
                    <a:schemeClr val="tx1"/>
                  </a:solidFill>
                </a:ln>
              </c:spPr>
            </c:marker>
            <c:bubble3D val="0"/>
            <c:spPr>
              <a:ln w="47625">
                <a:solidFill>
                  <a:schemeClr val="tx1"/>
                </a:solidFill>
              </a:ln>
            </c:spPr>
            <c:extLst>
              <c:ext xmlns:c16="http://schemas.microsoft.com/office/drawing/2014/chart" uri="{C3380CC4-5D6E-409C-BE32-E72D297353CC}">
                <c16:uniqueId val="{00000001-22C4-4429-BB91-E3EEAE8FB089}"/>
              </c:ext>
            </c:extLst>
          </c:dPt>
          <c:dPt>
            <c:idx val="1"/>
            <c:marker>
              <c:spPr>
                <a:solidFill>
                  <a:srgbClr val="FF6600"/>
                </a:solidFill>
              </c:spPr>
            </c:marker>
            <c:bubble3D val="0"/>
            <c:extLst>
              <c:ext xmlns:c16="http://schemas.microsoft.com/office/drawing/2014/chart" uri="{C3380CC4-5D6E-409C-BE32-E72D297353CC}">
                <c16:uniqueId val="{00000002-22C4-4429-BB91-E3EEAE8FB089}"/>
              </c:ext>
            </c:extLst>
          </c:dPt>
          <c:dPt>
            <c:idx val="2"/>
            <c:marker>
              <c:spPr>
                <a:solidFill>
                  <a:srgbClr val="BE0604"/>
                </a:solidFill>
              </c:spPr>
            </c:marker>
            <c:bubble3D val="0"/>
            <c:extLst>
              <c:ext xmlns:c16="http://schemas.microsoft.com/office/drawing/2014/chart" uri="{C3380CC4-5D6E-409C-BE32-E72D297353CC}">
                <c16:uniqueId val="{00000003-22C4-4429-BB91-E3EEAE8FB089}"/>
              </c:ext>
            </c:extLst>
          </c:dPt>
          <c:dPt>
            <c:idx val="3"/>
            <c:marker>
              <c:spPr>
                <a:solidFill>
                  <a:srgbClr val="FFDF3C"/>
                </a:solidFill>
              </c:spPr>
            </c:marker>
            <c:bubble3D val="0"/>
            <c:extLst>
              <c:ext xmlns:c16="http://schemas.microsoft.com/office/drawing/2014/chart" uri="{C3380CC4-5D6E-409C-BE32-E72D297353CC}">
                <c16:uniqueId val="{00000004-22C4-4429-BB91-E3EEAE8FB089}"/>
              </c:ext>
            </c:extLst>
          </c:dPt>
          <c:dPt>
            <c:idx val="4"/>
            <c:marker>
              <c:spPr>
                <a:solidFill>
                  <a:srgbClr val="D34BBA"/>
                </a:solidFill>
              </c:spPr>
            </c:marker>
            <c:bubble3D val="0"/>
            <c:extLst>
              <c:ext xmlns:c16="http://schemas.microsoft.com/office/drawing/2014/chart" uri="{C3380CC4-5D6E-409C-BE32-E72D297353CC}">
                <c16:uniqueId val="{00000005-22C4-4429-BB91-E3EEAE8FB089}"/>
              </c:ext>
            </c:extLst>
          </c:dPt>
          <c:dPt>
            <c:idx val="5"/>
            <c:marker>
              <c:spPr>
                <a:solidFill>
                  <a:schemeClr val="accent4">
                    <a:lumMod val="75000"/>
                  </a:schemeClr>
                </a:solidFill>
              </c:spPr>
            </c:marker>
            <c:bubble3D val="0"/>
            <c:extLst>
              <c:ext xmlns:c16="http://schemas.microsoft.com/office/drawing/2014/chart" uri="{C3380CC4-5D6E-409C-BE32-E72D297353CC}">
                <c16:uniqueId val="{00000006-22C4-4429-BB91-E3EEAE8FB089}"/>
              </c:ext>
            </c:extLst>
          </c:dPt>
          <c:dPt>
            <c:idx val="6"/>
            <c:marker>
              <c:spPr>
                <a:solidFill>
                  <a:srgbClr val="D5DD08"/>
                </a:solidFill>
              </c:spPr>
            </c:marker>
            <c:bubble3D val="0"/>
            <c:extLst>
              <c:ext xmlns:c16="http://schemas.microsoft.com/office/drawing/2014/chart" uri="{C3380CC4-5D6E-409C-BE32-E72D297353CC}">
                <c16:uniqueId val="{00000007-22C4-4429-BB91-E3EEAE8FB089}"/>
              </c:ext>
            </c:extLst>
          </c:dPt>
          <c:dPt>
            <c:idx val="7"/>
            <c:marker>
              <c:spPr>
                <a:solidFill>
                  <a:schemeClr val="bg1">
                    <a:lumMod val="50000"/>
                  </a:schemeClr>
                </a:solidFill>
              </c:spPr>
            </c:marker>
            <c:bubble3D val="0"/>
            <c:extLst>
              <c:ext xmlns:c16="http://schemas.microsoft.com/office/drawing/2014/chart" uri="{C3380CC4-5D6E-409C-BE32-E72D297353CC}">
                <c16:uniqueId val="{00000008-22C4-4429-BB91-E3EEAE8FB089}"/>
              </c:ext>
            </c:extLst>
          </c:dPt>
          <c:dPt>
            <c:idx val="8"/>
            <c:marker>
              <c:spPr>
                <a:solidFill>
                  <a:srgbClr val="71ADDF"/>
                </a:solidFill>
              </c:spPr>
            </c:marker>
            <c:bubble3D val="0"/>
            <c:extLst>
              <c:ext xmlns:c16="http://schemas.microsoft.com/office/drawing/2014/chart" uri="{C3380CC4-5D6E-409C-BE32-E72D297353CC}">
                <c16:uniqueId val="{00000009-22C4-4429-BB91-E3EEAE8FB089}"/>
              </c:ext>
            </c:extLst>
          </c:dPt>
          <c:dPt>
            <c:idx val="9"/>
            <c:marker>
              <c:spPr>
                <a:solidFill>
                  <a:schemeClr val="tx1"/>
                </a:solidFill>
              </c:spPr>
            </c:marker>
            <c:bubble3D val="0"/>
            <c:extLst>
              <c:ext xmlns:c16="http://schemas.microsoft.com/office/drawing/2014/chart" uri="{C3380CC4-5D6E-409C-BE32-E72D297353CC}">
                <c16:uniqueId val="{0000000A-22C4-4429-BB91-E3EEAE8FB089}"/>
              </c:ext>
            </c:extLst>
          </c:dPt>
          <c:xVal>
            <c:numRef>
              <c:f>Sheet1!$C$6:$C$15</c:f>
              <c:numCache>
                <c:formatCode>General</c:formatCode>
                <c:ptCount val="10"/>
                <c:pt idx="0">
                  <c:v>55200</c:v>
                </c:pt>
                <c:pt idx="1">
                  <c:v>42000</c:v>
                </c:pt>
                <c:pt idx="2">
                  <c:v>43430</c:v>
                </c:pt>
                <c:pt idx="3">
                  <c:v>11530</c:v>
                </c:pt>
                <c:pt idx="4">
                  <c:v>10830</c:v>
                </c:pt>
                <c:pt idx="5">
                  <c:v>7400</c:v>
                </c:pt>
                <c:pt idx="6">
                  <c:v>2970</c:v>
                </c:pt>
                <c:pt idx="7">
                  <c:v>1450</c:v>
                </c:pt>
                <c:pt idx="8">
                  <c:v>1080</c:v>
                </c:pt>
                <c:pt idx="9">
                  <c:v>840</c:v>
                </c:pt>
              </c:numCache>
            </c:numRef>
          </c:xVal>
          <c:yVal>
            <c:numRef>
              <c:f>Sheet1!$D$6:$D$15</c:f>
              <c:numCache>
                <c:formatCode>General</c:formatCode>
                <c:ptCount val="10"/>
                <c:pt idx="0">
                  <c:v>2.5</c:v>
                </c:pt>
                <c:pt idx="1">
                  <c:v>2.2999999999999998</c:v>
                </c:pt>
                <c:pt idx="2">
                  <c:v>2.8</c:v>
                </c:pt>
                <c:pt idx="3">
                  <c:v>1.9</c:v>
                </c:pt>
                <c:pt idx="4">
                  <c:v>1.7</c:v>
                </c:pt>
                <c:pt idx="5">
                  <c:v>1.9</c:v>
                </c:pt>
                <c:pt idx="6">
                  <c:v>0.4</c:v>
                </c:pt>
                <c:pt idx="7">
                  <c:v>0.01</c:v>
                </c:pt>
                <c:pt idx="8">
                  <c:v>0.4</c:v>
                </c:pt>
                <c:pt idx="9">
                  <c:v>0.1</c:v>
                </c:pt>
              </c:numCache>
            </c:numRef>
          </c:yVal>
          <c:smooth val="0"/>
          <c:extLst>
            <c:ext xmlns:c16="http://schemas.microsoft.com/office/drawing/2014/chart" uri="{C3380CC4-5D6E-409C-BE32-E72D297353CC}">
              <c16:uniqueId val="{0000000B-22C4-4429-BB91-E3EEAE8FB089}"/>
            </c:ext>
          </c:extLst>
        </c:ser>
        <c:dLbls>
          <c:showLegendKey val="0"/>
          <c:showVal val="0"/>
          <c:showCatName val="0"/>
          <c:showSerName val="0"/>
          <c:showPercent val="0"/>
          <c:showBubbleSize val="0"/>
        </c:dLbls>
        <c:axId val="2139766456"/>
        <c:axId val="2139772056"/>
      </c:scatterChart>
      <c:valAx>
        <c:axId val="2139766456"/>
        <c:scaling>
          <c:orientation val="minMax"/>
        </c:scaling>
        <c:delete val="0"/>
        <c:axPos val="b"/>
        <c:title>
          <c:tx>
            <c:rich>
              <a:bodyPr/>
              <a:lstStyle/>
              <a:p>
                <a:pPr>
                  <a:defRPr>
                    <a:latin typeface="Bell MT"/>
                    <a:cs typeface="Bell MT"/>
                  </a:defRPr>
                </a:pPr>
                <a:r>
                  <a:rPr lang="en-US">
                    <a:latin typeface="Bell MT"/>
                    <a:cs typeface="Bell MT"/>
                  </a:rPr>
                  <a:t>GNI per capita (US$)</a:t>
                </a:r>
              </a:p>
            </c:rich>
          </c:tx>
          <c:overlay val="0"/>
        </c:title>
        <c:numFmt formatCode="General" sourceLinked="1"/>
        <c:majorTickMark val="out"/>
        <c:minorTickMark val="none"/>
        <c:tickLblPos val="nextTo"/>
        <c:crossAx val="2139772056"/>
        <c:crosses val="autoZero"/>
        <c:crossBetween val="midCat"/>
      </c:valAx>
      <c:valAx>
        <c:axId val="2139772056"/>
        <c:scaling>
          <c:orientation val="minMax"/>
        </c:scaling>
        <c:delete val="0"/>
        <c:axPos val="l"/>
        <c:majorGridlines/>
        <c:title>
          <c:tx>
            <c:rich>
              <a:bodyPr rot="-5400000" vert="horz"/>
              <a:lstStyle/>
              <a:p>
                <a:pPr>
                  <a:defRPr>
                    <a:latin typeface="Bell MT"/>
                    <a:cs typeface="Bell MT"/>
                  </a:defRPr>
                </a:pPr>
                <a:r>
                  <a:rPr lang="en-US">
                    <a:latin typeface="Bell MT"/>
                    <a:cs typeface="Bell MT"/>
                  </a:rPr>
                  <a:t>Number</a:t>
                </a:r>
                <a:r>
                  <a:rPr lang="en-US" baseline="0">
                    <a:latin typeface="Bell MT"/>
                    <a:cs typeface="Bell MT"/>
                  </a:rPr>
                  <a:t> of doctors (per 1000 people)</a:t>
                </a:r>
                <a:endParaRPr lang="en-US">
                  <a:latin typeface="Bell MT"/>
                  <a:cs typeface="Bell MT"/>
                </a:endParaRPr>
              </a:p>
            </c:rich>
          </c:tx>
          <c:overlay val="0"/>
        </c:title>
        <c:numFmt formatCode="General" sourceLinked="1"/>
        <c:majorTickMark val="out"/>
        <c:minorTickMark val="none"/>
        <c:tickLblPos val="nextTo"/>
        <c:crossAx val="213976645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u="sng">
                <a:latin typeface="Bell MT"/>
                <a:cs typeface="Bell MT"/>
              </a:defRPr>
            </a:pPr>
            <a:r>
              <a:rPr lang="en-US" sz="1400" u="sng" dirty="0">
                <a:latin typeface="Bell MT"/>
                <a:cs typeface="Bell MT"/>
              </a:rPr>
              <a:t>Figure 2: Correlation between number of doctors (per 1000 people) and GNI</a:t>
            </a:r>
          </a:p>
        </c:rich>
      </c:tx>
      <c:overlay val="0"/>
    </c:title>
    <c:autoTitleDeleted val="0"/>
    <c:plotArea>
      <c:layout/>
      <c:scatterChart>
        <c:scatterStyle val="lineMarker"/>
        <c:varyColors val="0"/>
        <c:ser>
          <c:idx val="0"/>
          <c:order val="0"/>
          <c:tx>
            <c:strRef>
              <c:f>Sheet1!$D$5</c:f>
              <c:strCache>
                <c:ptCount val="1"/>
                <c:pt idx="0">
                  <c:v>Number of doctors (per 1000 people)</c:v>
                </c:pt>
              </c:strCache>
            </c:strRef>
          </c:tx>
          <c:spPr>
            <a:ln w="47625">
              <a:noFill/>
            </a:ln>
          </c:spPr>
          <c:dPt>
            <c:idx val="0"/>
            <c:marker>
              <c:spPr>
                <a:solidFill>
                  <a:srgbClr val="008000"/>
                </a:solidFill>
                <a:ln>
                  <a:solidFill>
                    <a:schemeClr val="tx1"/>
                  </a:solidFill>
                </a:ln>
              </c:spPr>
            </c:marker>
            <c:bubble3D val="0"/>
            <c:spPr>
              <a:ln w="47625">
                <a:solidFill>
                  <a:schemeClr val="tx1"/>
                </a:solidFill>
              </a:ln>
            </c:spPr>
            <c:extLst>
              <c:ext xmlns:c16="http://schemas.microsoft.com/office/drawing/2014/chart" uri="{C3380CC4-5D6E-409C-BE32-E72D297353CC}">
                <c16:uniqueId val="{00000001-22C4-4429-BB91-E3EEAE8FB089}"/>
              </c:ext>
            </c:extLst>
          </c:dPt>
          <c:dPt>
            <c:idx val="1"/>
            <c:marker>
              <c:spPr>
                <a:solidFill>
                  <a:srgbClr val="FF6600"/>
                </a:solidFill>
              </c:spPr>
            </c:marker>
            <c:bubble3D val="0"/>
            <c:extLst>
              <c:ext xmlns:c16="http://schemas.microsoft.com/office/drawing/2014/chart" uri="{C3380CC4-5D6E-409C-BE32-E72D297353CC}">
                <c16:uniqueId val="{00000002-22C4-4429-BB91-E3EEAE8FB089}"/>
              </c:ext>
            </c:extLst>
          </c:dPt>
          <c:dPt>
            <c:idx val="2"/>
            <c:marker>
              <c:spPr>
                <a:solidFill>
                  <a:srgbClr val="BE0604"/>
                </a:solidFill>
              </c:spPr>
            </c:marker>
            <c:bubble3D val="0"/>
            <c:extLst>
              <c:ext xmlns:c16="http://schemas.microsoft.com/office/drawing/2014/chart" uri="{C3380CC4-5D6E-409C-BE32-E72D297353CC}">
                <c16:uniqueId val="{00000003-22C4-4429-BB91-E3EEAE8FB089}"/>
              </c:ext>
            </c:extLst>
          </c:dPt>
          <c:dPt>
            <c:idx val="3"/>
            <c:marker>
              <c:spPr>
                <a:solidFill>
                  <a:srgbClr val="FFDF3C"/>
                </a:solidFill>
              </c:spPr>
            </c:marker>
            <c:bubble3D val="0"/>
            <c:extLst>
              <c:ext xmlns:c16="http://schemas.microsoft.com/office/drawing/2014/chart" uri="{C3380CC4-5D6E-409C-BE32-E72D297353CC}">
                <c16:uniqueId val="{00000004-22C4-4429-BB91-E3EEAE8FB089}"/>
              </c:ext>
            </c:extLst>
          </c:dPt>
          <c:dPt>
            <c:idx val="4"/>
            <c:marker>
              <c:spPr>
                <a:solidFill>
                  <a:srgbClr val="D34BBA"/>
                </a:solidFill>
              </c:spPr>
            </c:marker>
            <c:bubble3D val="0"/>
            <c:extLst>
              <c:ext xmlns:c16="http://schemas.microsoft.com/office/drawing/2014/chart" uri="{C3380CC4-5D6E-409C-BE32-E72D297353CC}">
                <c16:uniqueId val="{00000005-22C4-4429-BB91-E3EEAE8FB089}"/>
              </c:ext>
            </c:extLst>
          </c:dPt>
          <c:dPt>
            <c:idx val="5"/>
            <c:marker>
              <c:spPr>
                <a:solidFill>
                  <a:schemeClr val="accent4">
                    <a:lumMod val="75000"/>
                  </a:schemeClr>
                </a:solidFill>
              </c:spPr>
            </c:marker>
            <c:bubble3D val="0"/>
            <c:extLst>
              <c:ext xmlns:c16="http://schemas.microsoft.com/office/drawing/2014/chart" uri="{C3380CC4-5D6E-409C-BE32-E72D297353CC}">
                <c16:uniqueId val="{00000006-22C4-4429-BB91-E3EEAE8FB089}"/>
              </c:ext>
            </c:extLst>
          </c:dPt>
          <c:dPt>
            <c:idx val="6"/>
            <c:marker>
              <c:spPr>
                <a:solidFill>
                  <a:srgbClr val="D5DD08"/>
                </a:solidFill>
              </c:spPr>
            </c:marker>
            <c:bubble3D val="0"/>
            <c:extLst>
              <c:ext xmlns:c16="http://schemas.microsoft.com/office/drawing/2014/chart" uri="{C3380CC4-5D6E-409C-BE32-E72D297353CC}">
                <c16:uniqueId val="{00000007-22C4-4429-BB91-E3EEAE8FB089}"/>
              </c:ext>
            </c:extLst>
          </c:dPt>
          <c:dPt>
            <c:idx val="7"/>
            <c:marker>
              <c:spPr>
                <a:solidFill>
                  <a:schemeClr val="bg1">
                    <a:lumMod val="50000"/>
                  </a:schemeClr>
                </a:solidFill>
              </c:spPr>
            </c:marker>
            <c:bubble3D val="0"/>
            <c:extLst>
              <c:ext xmlns:c16="http://schemas.microsoft.com/office/drawing/2014/chart" uri="{C3380CC4-5D6E-409C-BE32-E72D297353CC}">
                <c16:uniqueId val="{00000008-22C4-4429-BB91-E3EEAE8FB089}"/>
              </c:ext>
            </c:extLst>
          </c:dPt>
          <c:dPt>
            <c:idx val="8"/>
            <c:marker>
              <c:spPr>
                <a:solidFill>
                  <a:srgbClr val="71ADDF"/>
                </a:solidFill>
              </c:spPr>
            </c:marker>
            <c:bubble3D val="0"/>
            <c:extLst>
              <c:ext xmlns:c16="http://schemas.microsoft.com/office/drawing/2014/chart" uri="{C3380CC4-5D6E-409C-BE32-E72D297353CC}">
                <c16:uniqueId val="{00000009-22C4-4429-BB91-E3EEAE8FB089}"/>
              </c:ext>
            </c:extLst>
          </c:dPt>
          <c:dPt>
            <c:idx val="9"/>
            <c:marker>
              <c:spPr>
                <a:solidFill>
                  <a:schemeClr val="tx1"/>
                </a:solidFill>
              </c:spPr>
            </c:marker>
            <c:bubble3D val="0"/>
            <c:extLst>
              <c:ext xmlns:c16="http://schemas.microsoft.com/office/drawing/2014/chart" uri="{C3380CC4-5D6E-409C-BE32-E72D297353CC}">
                <c16:uniqueId val="{0000000A-22C4-4429-BB91-E3EEAE8FB089}"/>
              </c:ext>
            </c:extLst>
          </c:dPt>
          <c:xVal>
            <c:numRef>
              <c:f>Sheet1!$C$6:$C$15</c:f>
              <c:numCache>
                <c:formatCode>General</c:formatCode>
                <c:ptCount val="10"/>
                <c:pt idx="0">
                  <c:v>55200</c:v>
                </c:pt>
                <c:pt idx="1">
                  <c:v>42000</c:v>
                </c:pt>
                <c:pt idx="2">
                  <c:v>43430</c:v>
                </c:pt>
                <c:pt idx="3">
                  <c:v>11530</c:v>
                </c:pt>
                <c:pt idx="4">
                  <c:v>10830</c:v>
                </c:pt>
                <c:pt idx="5">
                  <c:v>7400</c:v>
                </c:pt>
                <c:pt idx="6">
                  <c:v>2970</c:v>
                </c:pt>
                <c:pt idx="7">
                  <c:v>1450</c:v>
                </c:pt>
                <c:pt idx="8">
                  <c:v>1080</c:v>
                </c:pt>
                <c:pt idx="9">
                  <c:v>840</c:v>
                </c:pt>
              </c:numCache>
            </c:numRef>
          </c:xVal>
          <c:yVal>
            <c:numRef>
              <c:f>Sheet1!$D$6:$D$15</c:f>
              <c:numCache>
                <c:formatCode>General</c:formatCode>
                <c:ptCount val="10"/>
                <c:pt idx="0">
                  <c:v>2.5</c:v>
                </c:pt>
                <c:pt idx="1">
                  <c:v>2.2999999999999998</c:v>
                </c:pt>
                <c:pt idx="2">
                  <c:v>2.8</c:v>
                </c:pt>
                <c:pt idx="3">
                  <c:v>1.9</c:v>
                </c:pt>
                <c:pt idx="4">
                  <c:v>1.7</c:v>
                </c:pt>
                <c:pt idx="5">
                  <c:v>1.9</c:v>
                </c:pt>
                <c:pt idx="6">
                  <c:v>0.4</c:v>
                </c:pt>
                <c:pt idx="7">
                  <c:v>0.01</c:v>
                </c:pt>
                <c:pt idx="8">
                  <c:v>0.4</c:v>
                </c:pt>
                <c:pt idx="9">
                  <c:v>0.1</c:v>
                </c:pt>
              </c:numCache>
            </c:numRef>
          </c:yVal>
          <c:smooth val="0"/>
          <c:extLst>
            <c:ext xmlns:c16="http://schemas.microsoft.com/office/drawing/2014/chart" uri="{C3380CC4-5D6E-409C-BE32-E72D297353CC}">
              <c16:uniqueId val="{0000000B-22C4-4429-BB91-E3EEAE8FB089}"/>
            </c:ext>
          </c:extLst>
        </c:ser>
        <c:dLbls>
          <c:showLegendKey val="0"/>
          <c:showVal val="0"/>
          <c:showCatName val="0"/>
          <c:showSerName val="0"/>
          <c:showPercent val="0"/>
          <c:showBubbleSize val="0"/>
        </c:dLbls>
        <c:axId val="2139766456"/>
        <c:axId val="2139772056"/>
      </c:scatterChart>
      <c:valAx>
        <c:axId val="2139766456"/>
        <c:scaling>
          <c:orientation val="minMax"/>
        </c:scaling>
        <c:delete val="0"/>
        <c:axPos val="b"/>
        <c:title>
          <c:tx>
            <c:rich>
              <a:bodyPr/>
              <a:lstStyle/>
              <a:p>
                <a:pPr>
                  <a:defRPr>
                    <a:latin typeface="Bell MT"/>
                    <a:cs typeface="Bell MT"/>
                  </a:defRPr>
                </a:pPr>
                <a:r>
                  <a:rPr lang="en-US">
                    <a:latin typeface="Bell MT"/>
                    <a:cs typeface="Bell MT"/>
                  </a:rPr>
                  <a:t>GNI per capita (US$)</a:t>
                </a:r>
              </a:p>
            </c:rich>
          </c:tx>
          <c:overlay val="0"/>
        </c:title>
        <c:numFmt formatCode="General" sourceLinked="1"/>
        <c:majorTickMark val="out"/>
        <c:minorTickMark val="none"/>
        <c:tickLblPos val="nextTo"/>
        <c:crossAx val="2139772056"/>
        <c:crosses val="autoZero"/>
        <c:crossBetween val="midCat"/>
      </c:valAx>
      <c:valAx>
        <c:axId val="2139772056"/>
        <c:scaling>
          <c:orientation val="minMax"/>
        </c:scaling>
        <c:delete val="0"/>
        <c:axPos val="l"/>
        <c:majorGridlines/>
        <c:title>
          <c:tx>
            <c:rich>
              <a:bodyPr rot="-5400000" vert="horz"/>
              <a:lstStyle/>
              <a:p>
                <a:pPr>
                  <a:defRPr>
                    <a:latin typeface="Bell MT"/>
                    <a:cs typeface="Bell MT"/>
                  </a:defRPr>
                </a:pPr>
                <a:r>
                  <a:rPr lang="en-US">
                    <a:latin typeface="Bell MT"/>
                    <a:cs typeface="Bell MT"/>
                  </a:rPr>
                  <a:t>Number</a:t>
                </a:r>
                <a:r>
                  <a:rPr lang="en-US" baseline="0">
                    <a:latin typeface="Bell MT"/>
                    <a:cs typeface="Bell MT"/>
                  </a:rPr>
                  <a:t> of doctors (per 1000 people)</a:t>
                </a:r>
                <a:endParaRPr lang="en-US">
                  <a:latin typeface="Bell MT"/>
                  <a:cs typeface="Bell MT"/>
                </a:endParaRPr>
              </a:p>
            </c:rich>
          </c:tx>
          <c:overlay val="0"/>
        </c:title>
        <c:numFmt formatCode="General" sourceLinked="1"/>
        <c:majorTickMark val="out"/>
        <c:minorTickMark val="none"/>
        <c:tickLblPos val="nextTo"/>
        <c:crossAx val="213976645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2C9E35E7-92FD-C248-B8DE-A0A89BFD2F61}" type="datetimeFigureOut">
              <a:rPr lang="en-US" smtClean="0"/>
              <a:t>9/10/20</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F710A5E-B641-F34C-8C19-EBC056DF9EA8}" type="slidenum">
              <a:rPr lang="en-US" smtClean="0"/>
              <a:t>‹#›</a:t>
            </a:fld>
            <a:endParaRPr lang="en-US"/>
          </a:p>
        </p:txBody>
      </p:sp>
    </p:spTree>
    <p:extLst>
      <p:ext uri="{BB962C8B-B14F-4D97-AF65-F5344CB8AC3E}">
        <p14:creationId xmlns:p14="http://schemas.microsoft.com/office/powerpoint/2010/main" val="2568379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1D6562-3A04-454E-B6FB-0FD67664F9EE}" type="slidenum">
              <a:rPr lang="en-GB" smtClean="0"/>
              <a:pPr/>
              <a:t>3</a:t>
            </a:fld>
            <a:endParaRPr lang="en-GB" dirty="0"/>
          </a:p>
        </p:txBody>
      </p:sp>
    </p:spTree>
    <p:extLst>
      <p:ext uri="{BB962C8B-B14F-4D97-AF65-F5344CB8AC3E}">
        <p14:creationId xmlns:p14="http://schemas.microsoft.com/office/powerpoint/2010/main" val="358586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limitations of </a:t>
            </a:r>
            <a:r>
              <a:rPr lang="en-US"/>
              <a:t>just using GNI? </a:t>
            </a:r>
          </a:p>
        </p:txBody>
      </p:sp>
      <p:sp>
        <p:nvSpPr>
          <p:cNvPr id="4" name="Slide Number Placeholder 3"/>
          <p:cNvSpPr>
            <a:spLocks noGrp="1"/>
          </p:cNvSpPr>
          <p:nvPr>
            <p:ph type="sldNum" sz="quarter" idx="10"/>
          </p:nvPr>
        </p:nvSpPr>
        <p:spPr/>
        <p:txBody>
          <a:bodyPr/>
          <a:lstStyle/>
          <a:p>
            <a:fld id="{6F710A5E-B641-F34C-8C19-EBC056DF9EA8}" type="slidenum">
              <a:rPr lang="en-US" smtClean="0"/>
              <a:t>12</a:t>
            </a:fld>
            <a:endParaRPr lang="en-US"/>
          </a:p>
        </p:txBody>
      </p:sp>
    </p:spTree>
    <p:extLst>
      <p:ext uri="{BB962C8B-B14F-4D97-AF65-F5344CB8AC3E}">
        <p14:creationId xmlns:p14="http://schemas.microsoft.com/office/powerpoint/2010/main" val="370991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127537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113182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15598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86881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94424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01740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E8835F-8871-7141-BBD0-13EF9E5B822C}" type="datetimeFigureOut">
              <a:rPr lang="en-US" smtClean="0"/>
              <a:t>9/10/20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7998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E8835F-8871-7141-BBD0-13EF9E5B822C}" type="datetimeFigureOut">
              <a:rPr lang="en-US" smtClean="0"/>
              <a:t>9/10/20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57815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8835F-8871-7141-BBD0-13EF9E5B822C}" type="datetimeFigureOut">
              <a:rPr lang="en-US" smtClean="0"/>
              <a:t>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91346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95492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6149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8835F-8871-7141-BBD0-13EF9E5B822C}" type="datetimeFigureOut">
              <a:rPr lang="en-US" smtClean="0"/>
              <a:t>9/10/20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29A3F-2908-A74D-8003-DBC7A035DAA3}" type="slidenum">
              <a:rPr lang="en-US" smtClean="0"/>
              <a:t>‹#›</a:t>
            </a:fld>
            <a:endParaRPr lang="en-US"/>
          </a:p>
        </p:txBody>
      </p:sp>
    </p:spTree>
    <p:extLst>
      <p:ext uri="{BB962C8B-B14F-4D97-AF65-F5344CB8AC3E}">
        <p14:creationId xmlns:p14="http://schemas.microsoft.com/office/powerpoint/2010/main" val="281479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hyperlink" Target="https://www.gapminder.org/tools/#$chart-type=bubbles" TargetMode="Externa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wm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image" Target="../media/image11.tiff"/><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video" Target="https://www.youtube.com/embed/jbkSRLYSojo?feature=oembed" TargetMode="External"/><Relationship Id="rId4" Type="http://schemas.openxmlformats.org/officeDocument/2006/relationships/hyperlink" Target="https://www.youtube.com/watch?v=jbkSRLYSojo&amp;feature=emb_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p:txBody>
          <a:bodyPr>
            <a:noAutofit/>
          </a:bodyPr>
          <a:lstStyle/>
          <a:p>
            <a:r>
              <a:rPr lang="en-US" sz="7200" dirty="0">
                <a:solidFill>
                  <a:srgbClr val="00B0F0"/>
                </a:solidFill>
              </a:rPr>
              <a:t>Section 3:</a:t>
            </a:r>
          </a:p>
          <a:p>
            <a:r>
              <a:rPr lang="en-US" sz="7200" dirty="0">
                <a:solidFill>
                  <a:srgbClr val="00B0F0"/>
                </a:solidFill>
                <a:latin typeface="dearJoe 5 CASUAL PRO" charset="0"/>
                <a:ea typeface="dearJoe 5 CASUAL PRO" charset="0"/>
                <a:cs typeface="dearJoe 5 CASUAL PRO" charset="0"/>
              </a:rPr>
              <a:t>Economic development </a:t>
            </a:r>
          </a:p>
        </p:txBody>
      </p:sp>
    </p:spTree>
    <p:extLst>
      <p:ext uri="{BB962C8B-B14F-4D97-AF65-F5344CB8AC3E}">
        <p14:creationId xmlns:p14="http://schemas.microsoft.com/office/powerpoint/2010/main" val="20425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857250"/>
            <a:ext cx="9144000" cy="51435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5572902" y="913339"/>
            <a:ext cx="1468406" cy="338006"/>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254469" y="23914"/>
                          <a:pt x="477914" y="-26724"/>
                          <a:pt x="707088" y="0"/>
                        </a:cubicBezTo>
                        <a:cubicBezTo>
                          <a:pt x="936262" y="26724"/>
                          <a:pt x="1117350" y="16995"/>
                          <a:pt x="1412071" y="0"/>
                        </a:cubicBezTo>
                        <a:cubicBezTo>
                          <a:pt x="1430443" y="14229"/>
                          <a:pt x="1439880" y="32575"/>
                          <a:pt x="1468406" y="56335"/>
                        </a:cubicBezTo>
                        <a:cubicBezTo>
                          <a:pt x="1481907" y="166275"/>
                          <a:pt x="1457344" y="211185"/>
                          <a:pt x="1468406" y="338006"/>
                        </a:cubicBezTo>
                        <a:lnTo>
                          <a:pt x="1468406" y="338006"/>
                        </a:lnTo>
                        <a:cubicBezTo>
                          <a:pt x="1282916" y="337033"/>
                          <a:pt x="1097481" y="314064"/>
                          <a:pt x="949569" y="338006"/>
                        </a:cubicBezTo>
                        <a:cubicBezTo>
                          <a:pt x="801657" y="361948"/>
                          <a:pt x="678995" y="335282"/>
                          <a:pt x="445416" y="338006"/>
                        </a:cubicBezTo>
                        <a:cubicBezTo>
                          <a:pt x="211837" y="340730"/>
                          <a:pt x="206391" y="329319"/>
                          <a:pt x="0" y="338006"/>
                        </a:cubicBezTo>
                        <a:lnTo>
                          <a:pt x="0" y="338006"/>
                        </a:lnTo>
                        <a:cubicBezTo>
                          <a:pt x="2240" y="272363"/>
                          <a:pt x="6339" y="162174"/>
                          <a:pt x="0" y="56335"/>
                        </a:cubicBezTo>
                        <a:cubicBezTo>
                          <a:pt x="20696" y="37578"/>
                          <a:pt x="35864" y="22195"/>
                          <a:pt x="56335" y="0"/>
                        </a:cubicBezTo>
                        <a:close/>
                      </a:path>
                      <a:path w="1468406" h="338006" stroke="0" extrusionOk="0">
                        <a:moveTo>
                          <a:pt x="56335" y="0"/>
                        </a:moveTo>
                        <a:cubicBezTo>
                          <a:pt x="187493" y="8046"/>
                          <a:pt x="410019" y="14955"/>
                          <a:pt x="693531" y="0"/>
                        </a:cubicBezTo>
                        <a:cubicBezTo>
                          <a:pt x="977043" y="-14955"/>
                          <a:pt x="1216412" y="25390"/>
                          <a:pt x="1412071" y="0"/>
                        </a:cubicBezTo>
                        <a:cubicBezTo>
                          <a:pt x="1433129" y="25485"/>
                          <a:pt x="1455117" y="46682"/>
                          <a:pt x="1468406" y="56335"/>
                        </a:cubicBezTo>
                        <a:cubicBezTo>
                          <a:pt x="1470039" y="182873"/>
                          <a:pt x="1481957" y="281046"/>
                          <a:pt x="1468406" y="338006"/>
                        </a:cubicBezTo>
                        <a:lnTo>
                          <a:pt x="1468406" y="338006"/>
                        </a:lnTo>
                        <a:cubicBezTo>
                          <a:pt x="1358355" y="349252"/>
                          <a:pt x="1195594" y="321791"/>
                          <a:pt x="1008305" y="338006"/>
                        </a:cubicBezTo>
                        <a:cubicBezTo>
                          <a:pt x="821016" y="354221"/>
                          <a:pt x="678432" y="336204"/>
                          <a:pt x="548205" y="338006"/>
                        </a:cubicBezTo>
                        <a:cubicBezTo>
                          <a:pt x="417978" y="339808"/>
                          <a:pt x="267934" y="334158"/>
                          <a:pt x="0" y="338006"/>
                        </a:cubicBezTo>
                        <a:lnTo>
                          <a:pt x="0" y="338006"/>
                        </a:lnTo>
                        <a:cubicBezTo>
                          <a:pt x="-7387" y="212271"/>
                          <a:pt x="-4678" y="179437"/>
                          <a:pt x="0" y="56335"/>
                        </a:cubicBezTo>
                        <a:cubicBezTo>
                          <a:pt x="22076" y="29603"/>
                          <a:pt x="34522" y="27405"/>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177799" y="913342"/>
            <a:ext cx="1468406" cy="338006"/>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194250" y="-25799"/>
                          <a:pt x="415170" y="6879"/>
                          <a:pt x="693531" y="0"/>
                        </a:cubicBezTo>
                        <a:cubicBezTo>
                          <a:pt x="971892" y="-6879"/>
                          <a:pt x="1196956" y="9809"/>
                          <a:pt x="1412071" y="0"/>
                        </a:cubicBezTo>
                        <a:cubicBezTo>
                          <a:pt x="1429086" y="18440"/>
                          <a:pt x="1445199" y="37196"/>
                          <a:pt x="1468406" y="56335"/>
                        </a:cubicBezTo>
                        <a:cubicBezTo>
                          <a:pt x="1470125" y="175969"/>
                          <a:pt x="1475521" y="204077"/>
                          <a:pt x="1468406" y="338006"/>
                        </a:cubicBezTo>
                        <a:lnTo>
                          <a:pt x="1468406" y="338006"/>
                        </a:lnTo>
                        <a:cubicBezTo>
                          <a:pt x="1270905" y="337263"/>
                          <a:pt x="1181328" y="357343"/>
                          <a:pt x="949569" y="338006"/>
                        </a:cubicBezTo>
                        <a:cubicBezTo>
                          <a:pt x="717810" y="318669"/>
                          <a:pt x="618873" y="328057"/>
                          <a:pt x="445416" y="338006"/>
                        </a:cubicBezTo>
                        <a:cubicBezTo>
                          <a:pt x="271959" y="347955"/>
                          <a:pt x="189655" y="320089"/>
                          <a:pt x="0" y="338006"/>
                        </a:cubicBezTo>
                        <a:lnTo>
                          <a:pt x="0" y="338006"/>
                        </a:lnTo>
                        <a:cubicBezTo>
                          <a:pt x="-11821" y="202353"/>
                          <a:pt x="5525" y="192836"/>
                          <a:pt x="0" y="56335"/>
                        </a:cubicBezTo>
                        <a:cubicBezTo>
                          <a:pt x="11228" y="41656"/>
                          <a:pt x="33203" y="18626"/>
                          <a:pt x="56335" y="0"/>
                        </a:cubicBezTo>
                        <a:close/>
                      </a:path>
                      <a:path w="1468406" h="338006" stroke="0" extrusionOk="0">
                        <a:moveTo>
                          <a:pt x="56335" y="0"/>
                        </a:moveTo>
                        <a:cubicBezTo>
                          <a:pt x="376825" y="9175"/>
                          <a:pt x="595755" y="28638"/>
                          <a:pt x="761318" y="0"/>
                        </a:cubicBezTo>
                        <a:cubicBezTo>
                          <a:pt x="926881" y="-28638"/>
                          <a:pt x="1087273" y="-2592"/>
                          <a:pt x="1412071" y="0"/>
                        </a:cubicBezTo>
                        <a:cubicBezTo>
                          <a:pt x="1432407" y="25571"/>
                          <a:pt x="1452050" y="36030"/>
                          <a:pt x="1468406" y="56335"/>
                        </a:cubicBezTo>
                        <a:cubicBezTo>
                          <a:pt x="1464883" y="160181"/>
                          <a:pt x="1455020" y="223467"/>
                          <a:pt x="1468406" y="338006"/>
                        </a:cubicBezTo>
                        <a:lnTo>
                          <a:pt x="1468406" y="338006"/>
                        </a:lnTo>
                        <a:cubicBezTo>
                          <a:pt x="1281798" y="348848"/>
                          <a:pt x="1144032" y="313872"/>
                          <a:pt x="978937" y="338006"/>
                        </a:cubicBezTo>
                        <a:cubicBezTo>
                          <a:pt x="813842" y="362140"/>
                          <a:pt x="659634" y="357792"/>
                          <a:pt x="489469" y="338006"/>
                        </a:cubicBezTo>
                        <a:cubicBezTo>
                          <a:pt x="319304" y="318220"/>
                          <a:pt x="103673" y="345861"/>
                          <a:pt x="0" y="338006"/>
                        </a:cubicBezTo>
                        <a:lnTo>
                          <a:pt x="0" y="338006"/>
                        </a:lnTo>
                        <a:cubicBezTo>
                          <a:pt x="-3474" y="245872"/>
                          <a:pt x="-10043" y="183721"/>
                          <a:pt x="0" y="56335"/>
                        </a:cubicBezTo>
                        <a:cubicBezTo>
                          <a:pt x="23879" y="31840"/>
                          <a:pt x="32618" y="2828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7497794" y="913339"/>
            <a:ext cx="1468406" cy="338006"/>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62889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57417" y="15287"/>
                          <a:pt x="530773" y="7315"/>
                          <a:pt x="693531" y="0"/>
                        </a:cubicBezTo>
                        <a:cubicBezTo>
                          <a:pt x="856289" y="-7315"/>
                          <a:pt x="1243476" y="26621"/>
                          <a:pt x="1412071" y="0"/>
                        </a:cubicBezTo>
                        <a:cubicBezTo>
                          <a:pt x="1433457" y="19344"/>
                          <a:pt x="1444528" y="37629"/>
                          <a:pt x="1468406" y="56335"/>
                        </a:cubicBezTo>
                        <a:cubicBezTo>
                          <a:pt x="1478361" y="192306"/>
                          <a:pt x="1465006" y="199129"/>
                          <a:pt x="1468406" y="338006"/>
                        </a:cubicBezTo>
                        <a:lnTo>
                          <a:pt x="1468406" y="338006"/>
                        </a:lnTo>
                        <a:cubicBezTo>
                          <a:pt x="1260601" y="320742"/>
                          <a:pt x="1141419" y="354990"/>
                          <a:pt x="1022990" y="338006"/>
                        </a:cubicBezTo>
                        <a:cubicBezTo>
                          <a:pt x="904561" y="321022"/>
                          <a:pt x="767218" y="330576"/>
                          <a:pt x="562889" y="338006"/>
                        </a:cubicBezTo>
                        <a:cubicBezTo>
                          <a:pt x="358560" y="345436"/>
                          <a:pt x="192859" y="318125"/>
                          <a:pt x="0" y="338006"/>
                        </a:cubicBezTo>
                        <a:lnTo>
                          <a:pt x="0" y="338006"/>
                        </a:lnTo>
                        <a:cubicBezTo>
                          <a:pt x="-5291" y="203275"/>
                          <a:pt x="-11853" y="156213"/>
                          <a:pt x="0" y="56335"/>
                        </a:cubicBezTo>
                        <a:cubicBezTo>
                          <a:pt x="21558" y="39766"/>
                          <a:pt x="40263" y="12912"/>
                          <a:pt x="56335" y="0"/>
                        </a:cubicBezTo>
                        <a:close/>
                      </a:path>
                      <a:path w="1468406" h="338006" stroke="0" extrusionOk="0">
                        <a:moveTo>
                          <a:pt x="56335" y="0"/>
                        </a:moveTo>
                        <a:cubicBezTo>
                          <a:pt x="318287" y="-31554"/>
                          <a:pt x="495942" y="24917"/>
                          <a:pt x="747760" y="0"/>
                        </a:cubicBezTo>
                        <a:cubicBezTo>
                          <a:pt x="999578" y="-24917"/>
                          <a:pt x="1160623" y="21973"/>
                          <a:pt x="1412071" y="0"/>
                        </a:cubicBezTo>
                        <a:cubicBezTo>
                          <a:pt x="1437859" y="26828"/>
                          <a:pt x="1453722" y="38511"/>
                          <a:pt x="1468406" y="56335"/>
                        </a:cubicBezTo>
                        <a:cubicBezTo>
                          <a:pt x="1464177" y="125012"/>
                          <a:pt x="1481443" y="235246"/>
                          <a:pt x="1468406" y="338006"/>
                        </a:cubicBezTo>
                        <a:lnTo>
                          <a:pt x="1468406" y="338006"/>
                        </a:lnTo>
                        <a:cubicBezTo>
                          <a:pt x="1291764" y="331678"/>
                          <a:pt x="1158701" y="314819"/>
                          <a:pt x="993621" y="338006"/>
                        </a:cubicBezTo>
                        <a:cubicBezTo>
                          <a:pt x="828542" y="361193"/>
                          <a:pt x="730674" y="313972"/>
                          <a:pt x="489469" y="338006"/>
                        </a:cubicBezTo>
                        <a:cubicBezTo>
                          <a:pt x="248264" y="362040"/>
                          <a:pt x="224182" y="320818"/>
                          <a:pt x="0" y="338006"/>
                        </a:cubicBezTo>
                        <a:lnTo>
                          <a:pt x="0" y="338006"/>
                        </a:lnTo>
                        <a:cubicBezTo>
                          <a:pt x="1223" y="272448"/>
                          <a:pt x="86" y="175705"/>
                          <a:pt x="0" y="56335"/>
                        </a:cubicBezTo>
                        <a:cubicBezTo>
                          <a:pt x="25999" y="30272"/>
                          <a:pt x="36925" y="24123"/>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1980136" y="913339"/>
            <a:ext cx="1468406" cy="338006"/>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33521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35241" y="27008"/>
                          <a:pt x="516750" y="-18634"/>
                          <a:pt x="707088" y="0"/>
                        </a:cubicBezTo>
                        <a:cubicBezTo>
                          <a:pt x="897426" y="18634"/>
                          <a:pt x="1164145" y="-9346"/>
                          <a:pt x="1412071" y="0"/>
                        </a:cubicBezTo>
                        <a:cubicBezTo>
                          <a:pt x="1425338" y="10340"/>
                          <a:pt x="1440511" y="30086"/>
                          <a:pt x="1468406" y="56335"/>
                        </a:cubicBezTo>
                        <a:cubicBezTo>
                          <a:pt x="1476702" y="156794"/>
                          <a:pt x="1462875" y="254665"/>
                          <a:pt x="1468406" y="338006"/>
                        </a:cubicBezTo>
                        <a:lnTo>
                          <a:pt x="1468406" y="338006"/>
                        </a:lnTo>
                        <a:cubicBezTo>
                          <a:pt x="1276860" y="321398"/>
                          <a:pt x="1189706" y="344394"/>
                          <a:pt x="1022990" y="338006"/>
                        </a:cubicBezTo>
                        <a:cubicBezTo>
                          <a:pt x="856274" y="331618"/>
                          <a:pt x="701793" y="329851"/>
                          <a:pt x="533521" y="338006"/>
                        </a:cubicBezTo>
                        <a:cubicBezTo>
                          <a:pt x="365249" y="346161"/>
                          <a:pt x="233123" y="337277"/>
                          <a:pt x="0" y="338006"/>
                        </a:cubicBezTo>
                        <a:lnTo>
                          <a:pt x="0" y="338006"/>
                        </a:lnTo>
                        <a:cubicBezTo>
                          <a:pt x="3717" y="237318"/>
                          <a:pt x="-8847" y="141350"/>
                          <a:pt x="0" y="56335"/>
                        </a:cubicBezTo>
                        <a:cubicBezTo>
                          <a:pt x="21185" y="31984"/>
                          <a:pt x="46709" y="14100"/>
                          <a:pt x="56335" y="0"/>
                        </a:cubicBezTo>
                        <a:close/>
                      </a:path>
                      <a:path w="1468406" h="338006" stroke="0" extrusionOk="0">
                        <a:moveTo>
                          <a:pt x="56335" y="0"/>
                        </a:moveTo>
                        <a:cubicBezTo>
                          <a:pt x="262041" y="-26751"/>
                          <a:pt x="506588" y="-14179"/>
                          <a:pt x="720646" y="0"/>
                        </a:cubicBezTo>
                        <a:cubicBezTo>
                          <a:pt x="934704" y="14179"/>
                          <a:pt x="1202764" y="-8559"/>
                          <a:pt x="1412071" y="0"/>
                        </a:cubicBezTo>
                        <a:cubicBezTo>
                          <a:pt x="1436411" y="19418"/>
                          <a:pt x="1453076" y="43730"/>
                          <a:pt x="1468406" y="56335"/>
                        </a:cubicBezTo>
                        <a:cubicBezTo>
                          <a:pt x="1460984" y="177347"/>
                          <a:pt x="1477734" y="234147"/>
                          <a:pt x="1468406" y="338006"/>
                        </a:cubicBezTo>
                        <a:lnTo>
                          <a:pt x="1468406" y="338006"/>
                        </a:lnTo>
                        <a:cubicBezTo>
                          <a:pt x="1368873" y="327255"/>
                          <a:pt x="1119192" y="357660"/>
                          <a:pt x="978937" y="338006"/>
                        </a:cubicBezTo>
                        <a:cubicBezTo>
                          <a:pt x="838682" y="318352"/>
                          <a:pt x="755453" y="349205"/>
                          <a:pt x="533521" y="338006"/>
                        </a:cubicBezTo>
                        <a:cubicBezTo>
                          <a:pt x="311589" y="326807"/>
                          <a:pt x="244447" y="356513"/>
                          <a:pt x="0" y="338006"/>
                        </a:cubicBezTo>
                        <a:lnTo>
                          <a:pt x="0" y="338006"/>
                        </a:lnTo>
                        <a:cubicBezTo>
                          <a:pt x="-13845" y="204434"/>
                          <a:pt x="1852" y="119307"/>
                          <a:pt x="0" y="56335"/>
                        </a:cubicBezTo>
                        <a:cubicBezTo>
                          <a:pt x="14830" y="44630"/>
                          <a:pt x="28997" y="2410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52E017E0-E2DC-5046-9547-F6FE752A166B}"/>
              </a:ext>
            </a:extLst>
          </p:cNvPr>
          <p:cNvSpPr txBox="1"/>
          <p:nvPr/>
        </p:nvSpPr>
        <p:spPr>
          <a:xfrm>
            <a:off x="177800" y="1122756"/>
            <a:ext cx="8788400" cy="46628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8788400"/>
                      <a:gd name="connsiteY0" fmla="*/ 0 h 4662815"/>
                      <a:gd name="connsiteX1" fmla="*/ 351536 w 8788400"/>
                      <a:gd name="connsiteY1" fmla="*/ 0 h 4662815"/>
                      <a:gd name="connsiteX2" fmla="*/ 878840 w 8788400"/>
                      <a:gd name="connsiteY2" fmla="*/ 0 h 4662815"/>
                      <a:gd name="connsiteX3" fmla="*/ 1230375 w 8788400"/>
                      <a:gd name="connsiteY3" fmla="*/ 0 h 4662815"/>
                      <a:gd name="connsiteX4" fmla="*/ 1406144 w 8788400"/>
                      <a:gd name="connsiteY4" fmla="*/ 0 h 4662815"/>
                      <a:gd name="connsiteX5" fmla="*/ 1757679 w 8788400"/>
                      <a:gd name="connsiteY5" fmla="*/ 0 h 4662815"/>
                      <a:gd name="connsiteX6" fmla="*/ 2284983 w 8788400"/>
                      <a:gd name="connsiteY6" fmla="*/ 0 h 4662815"/>
                      <a:gd name="connsiteX7" fmla="*/ 2900171 w 8788400"/>
                      <a:gd name="connsiteY7" fmla="*/ 0 h 4662815"/>
                      <a:gd name="connsiteX8" fmla="*/ 3075939 w 8788400"/>
                      <a:gd name="connsiteY8" fmla="*/ 0 h 4662815"/>
                      <a:gd name="connsiteX9" fmla="*/ 3251708 w 8788400"/>
                      <a:gd name="connsiteY9" fmla="*/ 0 h 4662815"/>
                      <a:gd name="connsiteX10" fmla="*/ 3866895 w 8788400"/>
                      <a:gd name="connsiteY10" fmla="*/ 0 h 4662815"/>
                      <a:gd name="connsiteX11" fmla="*/ 4042664 w 8788400"/>
                      <a:gd name="connsiteY11" fmla="*/ 0 h 4662815"/>
                      <a:gd name="connsiteX12" fmla="*/ 4482083 w 8788400"/>
                      <a:gd name="connsiteY12" fmla="*/ 0 h 4662815"/>
                      <a:gd name="connsiteX13" fmla="*/ 4745735 w 8788400"/>
                      <a:gd name="connsiteY13" fmla="*/ 0 h 4662815"/>
                      <a:gd name="connsiteX14" fmla="*/ 5009387 w 8788400"/>
                      <a:gd name="connsiteY14" fmla="*/ 0 h 4662815"/>
                      <a:gd name="connsiteX15" fmla="*/ 5273039 w 8788400"/>
                      <a:gd name="connsiteY15" fmla="*/ 0 h 4662815"/>
                      <a:gd name="connsiteX16" fmla="*/ 5536691 w 8788400"/>
                      <a:gd name="connsiteY16" fmla="*/ 0 h 4662815"/>
                      <a:gd name="connsiteX17" fmla="*/ 5888228 w 8788400"/>
                      <a:gd name="connsiteY17" fmla="*/ 0 h 4662815"/>
                      <a:gd name="connsiteX18" fmla="*/ 6151880 w 8788400"/>
                      <a:gd name="connsiteY18" fmla="*/ 0 h 4662815"/>
                      <a:gd name="connsiteX19" fmla="*/ 6503416 w 8788400"/>
                      <a:gd name="connsiteY19" fmla="*/ 0 h 4662815"/>
                      <a:gd name="connsiteX20" fmla="*/ 7030720 w 8788400"/>
                      <a:gd name="connsiteY20" fmla="*/ 0 h 4662815"/>
                      <a:gd name="connsiteX21" fmla="*/ 7294372 w 8788400"/>
                      <a:gd name="connsiteY21" fmla="*/ 0 h 4662815"/>
                      <a:gd name="connsiteX22" fmla="*/ 7470140 w 8788400"/>
                      <a:gd name="connsiteY22" fmla="*/ 0 h 4662815"/>
                      <a:gd name="connsiteX23" fmla="*/ 8085328 w 8788400"/>
                      <a:gd name="connsiteY23" fmla="*/ 0 h 4662815"/>
                      <a:gd name="connsiteX24" fmla="*/ 8261096 w 8788400"/>
                      <a:gd name="connsiteY24" fmla="*/ 0 h 4662815"/>
                      <a:gd name="connsiteX25" fmla="*/ 8788400 w 8788400"/>
                      <a:gd name="connsiteY25" fmla="*/ 0 h 4662815"/>
                      <a:gd name="connsiteX26" fmla="*/ 8788400 w 8788400"/>
                      <a:gd name="connsiteY26" fmla="*/ 284007 h 4662815"/>
                      <a:gd name="connsiteX27" fmla="*/ 8788400 w 8788400"/>
                      <a:gd name="connsiteY27" fmla="*/ 707899 h 4662815"/>
                      <a:gd name="connsiteX28" fmla="*/ 8788400 w 8788400"/>
                      <a:gd name="connsiteY28" fmla="*/ 1178420 h 4662815"/>
                      <a:gd name="connsiteX29" fmla="*/ 8788400 w 8788400"/>
                      <a:gd name="connsiteY29" fmla="*/ 1555684 h 4662815"/>
                      <a:gd name="connsiteX30" fmla="*/ 8788400 w 8788400"/>
                      <a:gd name="connsiteY30" fmla="*/ 1886320 h 4662815"/>
                      <a:gd name="connsiteX31" fmla="*/ 8788400 w 8788400"/>
                      <a:gd name="connsiteY31" fmla="*/ 2216956 h 4662815"/>
                      <a:gd name="connsiteX32" fmla="*/ 8788400 w 8788400"/>
                      <a:gd name="connsiteY32" fmla="*/ 2687477 h 4662815"/>
                      <a:gd name="connsiteX33" fmla="*/ 8788400 w 8788400"/>
                      <a:gd name="connsiteY33" fmla="*/ 2971484 h 4662815"/>
                      <a:gd name="connsiteX34" fmla="*/ 8788400 w 8788400"/>
                      <a:gd name="connsiteY34" fmla="*/ 3348749 h 4662815"/>
                      <a:gd name="connsiteX35" fmla="*/ 8788400 w 8788400"/>
                      <a:gd name="connsiteY35" fmla="*/ 3772640 h 4662815"/>
                      <a:gd name="connsiteX36" fmla="*/ 8788400 w 8788400"/>
                      <a:gd name="connsiteY36" fmla="*/ 4103277 h 4662815"/>
                      <a:gd name="connsiteX37" fmla="*/ 8788400 w 8788400"/>
                      <a:gd name="connsiteY37" fmla="*/ 4662815 h 4662815"/>
                      <a:gd name="connsiteX38" fmla="*/ 8612632 w 8788400"/>
                      <a:gd name="connsiteY38" fmla="*/ 4662815 h 4662815"/>
                      <a:gd name="connsiteX39" fmla="*/ 8436863 w 8788400"/>
                      <a:gd name="connsiteY39" fmla="*/ 4662815 h 4662815"/>
                      <a:gd name="connsiteX40" fmla="*/ 7821676 w 8788400"/>
                      <a:gd name="connsiteY40" fmla="*/ 4662815 h 4662815"/>
                      <a:gd name="connsiteX41" fmla="*/ 7470140 w 8788400"/>
                      <a:gd name="connsiteY41" fmla="*/ 4662815 h 4662815"/>
                      <a:gd name="connsiteX42" fmla="*/ 6854951 w 8788400"/>
                      <a:gd name="connsiteY42" fmla="*/ 4662815 h 4662815"/>
                      <a:gd name="connsiteX43" fmla="*/ 6415532 w 8788400"/>
                      <a:gd name="connsiteY43" fmla="*/ 4662815 h 4662815"/>
                      <a:gd name="connsiteX44" fmla="*/ 6239764 w 8788400"/>
                      <a:gd name="connsiteY44" fmla="*/ 4662815 h 4662815"/>
                      <a:gd name="connsiteX45" fmla="*/ 5976112 w 8788400"/>
                      <a:gd name="connsiteY45" fmla="*/ 4662815 h 4662815"/>
                      <a:gd name="connsiteX46" fmla="*/ 5624576 w 8788400"/>
                      <a:gd name="connsiteY46" fmla="*/ 4662815 h 4662815"/>
                      <a:gd name="connsiteX47" fmla="*/ 5097272 w 8788400"/>
                      <a:gd name="connsiteY47" fmla="*/ 4662815 h 4662815"/>
                      <a:gd name="connsiteX48" fmla="*/ 4569968 w 8788400"/>
                      <a:gd name="connsiteY48" fmla="*/ 4662815 h 4662815"/>
                      <a:gd name="connsiteX49" fmla="*/ 4130547 w 8788400"/>
                      <a:gd name="connsiteY49" fmla="*/ 4662815 h 4662815"/>
                      <a:gd name="connsiteX50" fmla="*/ 3779012 w 8788400"/>
                      <a:gd name="connsiteY50" fmla="*/ 4662815 h 4662815"/>
                      <a:gd name="connsiteX51" fmla="*/ 3163823 w 8788400"/>
                      <a:gd name="connsiteY51" fmla="*/ 4662815 h 4662815"/>
                      <a:gd name="connsiteX52" fmla="*/ 2724404 w 8788400"/>
                      <a:gd name="connsiteY52" fmla="*/ 4662815 h 4662815"/>
                      <a:gd name="connsiteX53" fmla="*/ 2460752 w 8788400"/>
                      <a:gd name="connsiteY53" fmla="*/ 4662815 h 4662815"/>
                      <a:gd name="connsiteX54" fmla="*/ 2197100 w 8788400"/>
                      <a:gd name="connsiteY54" fmla="*/ 4662815 h 4662815"/>
                      <a:gd name="connsiteX55" fmla="*/ 2021331 w 8788400"/>
                      <a:gd name="connsiteY55" fmla="*/ 4662815 h 4662815"/>
                      <a:gd name="connsiteX56" fmla="*/ 1581911 w 8788400"/>
                      <a:gd name="connsiteY56" fmla="*/ 4662815 h 4662815"/>
                      <a:gd name="connsiteX57" fmla="*/ 1318259 w 8788400"/>
                      <a:gd name="connsiteY57" fmla="*/ 4662815 h 4662815"/>
                      <a:gd name="connsiteX58" fmla="*/ 703071 w 8788400"/>
                      <a:gd name="connsiteY58" fmla="*/ 4662815 h 4662815"/>
                      <a:gd name="connsiteX59" fmla="*/ 0 w 8788400"/>
                      <a:gd name="connsiteY59" fmla="*/ 4662815 h 4662815"/>
                      <a:gd name="connsiteX60" fmla="*/ 0 w 8788400"/>
                      <a:gd name="connsiteY60" fmla="*/ 4285550 h 4662815"/>
                      <a:gd name="connsiteX61" fmla="*/ 0 w 8788400"/>
                      <a:gd name="connsiteY61" fmla="*/ 3815030 h 4662815"/>
                      <a:gd name="connsiteX62" fmla="*/ 0 w 8788400"/>
                      <a:gd name="connsiteY62" fmla="*/ 3531022 h 4662815"/>
                      <a:gd name="connsiteX63" fmla="*/ 0 w 8788400"/>
                      <a:gd name="connsiteY63" fmla="*/ 3200387 h 4662815"/>
                      <a:gd name="connsiteX64" fmla="*/ 0 w 8788400"/>
                      <a:gd name="connsiteY64" fmla="*/ 2729866 h 4662815"/>
                      <a:gd name="connsiteX65" fmla="*/ 0 w 8788400"/>
                      <a:gd name="connsiteY65" fmla="*/ 2212717 h 4662815"/>
                      <a:gd name="connsiteX66" fmla="*/ 0 w 8788400"/>
                      <a:gd name="connsiteY66" fmla="*/ 1695569 h 4662815"/>
                      <a:gd name="connsiteX67" fmla="*/ 0 w 8788400"/>
                      <a:gd name="connsiteY67" fmla="*/ 1271676 h 4662815"/>
                      <a:gd name="connsiteX68" fmla="*/ 0 w 8788400"/>
                      <a:gd name="connsiteY68" fmla="*/ 894413 h 4662815"/>
                      <a:gd name="connsiteX69" fmla="*/ 0 w 8788400"/>
                      <a:gd name="connsiteY69" fmla="*/ 470520 h 4662815"/>
                      <a:gd name="connsiteX70" fmla="*/ 0 w 8788400"/>
                      <a:gd name="connsiteY70" fmla="*/ 0 h 4662815"/>
                      <a:gd name="connsiteX0" fmla="*/ 0 w 8788400"/>
                      <a:gd name="connsiteY0" fmla="*/ 0 h 4662815"/>
                      <a:gd name="connsiteX1" fmla="*/ 351536 w 8788400"/>
                      <a:gd name="connsiteY1" fmla="*/ 0 h 4662815"/>
                      <a:gd name="connsiteX2" fmla="*/ 527303 w 8788400"/>
                      <a:gd name="connsiteY2" fmla="*/ 0 h 4662815"/>
                      <a:gd name="connsiteX3" fmla="*/ 1142492 w 8788400"/>
                      <a:gd name="connsiteY3" fmla="*/ 0 h 4662815"/>
                      <a:gd name="connsiteX4" fmla="*/ 1494027 w 8788400"/>
                      <a:gd name="connsiteY4" fmla="*/ 0 h 4662815"/>
                      <a:gd name="connsiteX5" fmla="*/ 1845563 w 8788400"/>
                      <a:gd name="connsiteY5" fmla="*/ 0 h 4662815"/>
                      <a:gd name="connsiteX6" fmla="*/ 2460752 w 8788400"/>
                      <a:gd name="connsiteY6" fmla="*/ 0 h 4662815"/>
                      <a:gd name="connsiteX7" fmla="*/ 2724404 w 8788400"/>
                      <a:gd name="connsiteY7" fmla="*/ 0 h 4662815"/>
                      <a:gd name="connsiteX8" fmla="*/ 3339591 w 8788400"/>
                      <a:gd name="connsiteY8" fmla="*/ 0 h 4662815"/>
                      <a:gd name="connsiteX9" fmla="*/ 3954779 w 8788400"/>
                      <a:gd name="connsiteY9" fmla="*/ 0 h 4662815"/>
                      <a:gd name="connsiteX10" fmla="*/ 4394200 w 8788400"/>
                      <a:gd name="connsiteY10" fmla="*/ 0 h 4662815"/>
                      <a:gd name="connsiteX11" fmla="*/ 5009387 w 8788400"/>
                      <a:gd name="connsiteY11" fmla="*/ 0 h 4662815"/>
                      <a:gd name="connsiteX12" fmla="*/ 5360924 w 8788400"/>
                      <a:gd name="connsiteY12" fmla="*/ 0 h 4662815"/>
                      <a:gd name="connsiteX13" fmla="*/ 5712460 w 8788400"/>
                      <a:gd name="connsiteY13" fmla="*/ 0 h 4662815"/>
                      <a:gd name="connsiteX14" fmla="*/ 6239764 w 8788400"/>
                      <a:gd name="connsiteY14" fmla="*/ 0 h 4662815"/>
                      <a:gd name="connsiteX15" fmla="*/ 6591299 w 8788400"/>
                      <a:gd name="connsiteY15" fmla="*/ 0 h 4662815"/>
                      <a:gd name="connsiteX16" fmla="*/ 7206488 w 8788400"/>
                      <a:gd name="connsiteY16" fmla="*/ 0 h 4662815"/>
                      <a:gd name="connsiteX17" fmla="*/ 7821676 w 8788400"/>
                      <a:gd name="connsiteY17" fmla="*/ 0 h 4662815"/>
                      <a:gd name="connsiteX18" fmla="*/ 8261096 w 8788400"/>
                      <a:gd name="connsiteY18" fmla="*/ 0 h 4662815"/>
                      <a:gd name="connsiteX19" fmla="*/ 8788400 w 8788400"/>
                      <a:gd name="connsiteY19" fmla="*/ 0 h 4662815"/>
                      <a:gd name="connsiteX20" fmla="*/ 8788400 w 8788400"/>
                      <a:gd name="connsiteY20" fmla="*/ 284007 h 4662815"/>
                      <a:gd name="connsiteX21" fmla="*/ 8788400 w 8788400"/>
                      <a:gd name="connsiteY21" fmla="*/ 614643 h 4662815"/>
                      <a:gd name="connsiteX22" fmla="*/ 8788400 w 8788400"/>
                      <a:gd name="connsiteY22" fmla="*/ 1085164 h 4662815"/>
                      <a:gd name="connsiteX23" fmla="*/ 8788400 w 8788400"/>
                      <a:gd name="connsiteY23" fmla="*/ 1462427 h 4662815"/>
                      <a:gd name="connsiteX24" fmla="*/ 8788400 w 8788400"/>
                      <a:gd name="connsiteY24" fmla="*/ 1793064 h 4662815"/>
                      <a:gd name="connsiteX25" fmla="*/ 8788400 w 8788400"/>
                      <a:gd name="connsiteY25" fmla="*/ 2263584 h 4662815"/>
                      <a:gd name="connsiteX26" fmla="*/ 8788400 w 8788400"/>
                      <a:gd name="connsiteY26" fmla="*/ 2687477 h 4662815"/>
                      <a:gd name="connsiteX27" fmla="*/ 8788400 w 8788400"/>
                      <a:gd name="connsiteY27" fmla="*/ 3111369 h 4662815"/>
                      <a:gd name="connsiteX28" fmla="*/ 8788400 w 8788400"/>
                      <a:gd name="connsiteY28" fmla="*/ 3628517 h 4662815"/>
                      <a:gd name="connsiteX29" fmla="*/ 8788400 w 8788400"/>
                      <a:gd name="connsiteY29" fmla="*/ 4099038 h 4662815"/>
                      <a:gd name="connsiteX30" fmla="*/ 8788400 w 8788400"/>
                      <a:gd name="connsiteY30" fmla="*/ 4662815 h 4662815"/>
                      <a:gd name="connsiteX31" fmla="*/ 8436863 w 8788400"/>
                      <a:gd name="connsiteY31" fmla="*/ 4662815 h 4662815"/>
                      <a:gd name="connsiteX32" fmla="*/ 8261096 w 8788400"/>
                      <a:gd name="connsiteY32" fmla="*/ 4662815 h 4662815"/>
                      <a:gd name="connsiteX33" fmla="*/ 7733792 w 8788400"/>
                      <a:gd name="connsiteY33" fmla="*/ 4662815 h 4662815"/>
                      <a:gd name="connsiteX34" fmla="*/ 7470140 w 8788400"/>
                      <a:gd name="connsiteY34" fmla="*/ 4662815 h 4662815"/>
                      <a:gd name="connsiteX35" fmla="*/ 7294372 w 8788400"/>
                      <a:gd name="connsiteY35" fmla="*/ 4662815 h 4662815"/>
                      <a:gd name="connsiteX36" fmla="*/ 7030720 w 8788400"/>
                      <a:gd name="connsiteY36" fmla="*/ 4662815 h 4662815"/>
                      <a:gd name="connsiteX37" fmla="*/ 6503416 w 8788400"/>
                      <a:gd name="connsiteY37" fmla="*/ 4662815 h 4662815"/>
                      <a:gd name="connsiteX38" fmla="*/ 6239764 w 8788400"/>
                      <a:gd name="connsiteY38" fmla="*/ 4662815 h 4662815"/>
                      <a:gd name="connsiteX39" fmla="*/ 6063995 w 8788400"/>
                      <a:gd name="connsiteY39" fmla="*/ 4662815 h 4662815"/>
                      <a:gd name="connsiteX40" fmla="*/ 5800343 w 8788400"/>
                      <a:gd name="connsiteY40" fmla="*/ 4662815 h 4662815"/>
                      <a:gd name="connsiteX41" fmla="*/ 5448808 w 8788400"/>
                      <a:gd name="connsiteY41" fmla="*/ 4662815 h 4662815"/>
                      <a:gd name="connsiteX42" fmla="*/ 5009387 w 8788400"/>
                      <a:gd name="connsiteY42" fmla="*/ 4662815 h 4662815"/>
                      <a:gd name="connsiteX43" fmla="*/ 4745735 w 8788400"/>
                      <a:gd name="connsiteY43" fmla="*/ 4662815 h 4662815"/>
                      <a:gd name="connsiteX44" fmla="*/ 4130547 w 8788400"/>
                      <a:gd name="connsiteY44" fmla="*/ 4662815 h 4662815"/>
                      <a:gd name="connsiteX45" fmla="*/ 3691127 w 8788400"/>
                      <a:gd name="connsiteY45" fmla="*/ 4662815 h 4662815"/>
                      <a:gd name="connsiteX46" fmla="*/ 3075939 w 8788400"/>
                      <a:gd name="connsiteY46" fmla="*/ 4662815 h 4662815"/>
                      <a:gd name="connsiteX47" fmla="*/ 2548635 w 8788400"/>
                      <a:gd name="connsiteY47" fmla="*/ 4662815 h 4662815"/>
                      <a:gd name="connsiteX48" fmla="*/ 2197100 w 8788400"/>
                      <a:gd name="connsiteY48" fmla="*/ 4662815 h 4662815"/>
                      <a:gd name="connsiteX49" fmla="*/ 1669796 w 8788400"/>
                      <a:gd name="connsiteY49" fmla="*/ 4662815 h 4662815"/>
                      <a:gd name="connsiteX50" fmla="*/ 1406144 w 8788400"/>
                      <a:gd name="connsiteY50" fmla="*/ 4662815 h 4662815"/>
                      <a:gd name="connsiteX51" fmla="*/ 966723 w 8788400"/>
                      <a:gd name="connsiteY51" fmla="*/ 4662815 h 4662815"/>
                      <a:gd name="connsiteX52" fmla="*/ 790955 w 8788400"/>
                      <a:gd name="connsiteY52" fmla="*/ 4662815 h 4662815"/>
                      <a:gd name="connsiteX53" fmla="*/ 0 w 8788400"/>
                      <a:gd name="connsiteY53" fmla="*/ 4662815 h 4662815"/>
                      <a:gd name="connsiteX54" fmla="*/ 0 w 8788400"/>
                      <a:gd name="connsiteY54" fmla="*/ 4238922 h 4662815"/>
                      <a:gd name="connsiteX55" fmla="*/ 0 w 8788400"/>
                      <a:gd name="connsiteY55" fmla="*/ 3768401 h 4662815"/>
                      <a:gd name="connsiteX56" fmla="*/ 0 w 8788400"/>
                      <a:gd name="connsiteY56" fmla="*/ 3297882 h 4662815"/>
                      <a:gd name="connsiteX57" fmla="*/ 0 w 8788400"/>
                      <a:gd name="connsiteY57" fmla="*/ 2967245 h 4662815"/>
                      <a:gd name="connsiteX58" fmla="*/ 0 w 8788400"/>
                      <a:gd name="connsiteY58" fmla="*/ 2450097 h 4662815"/>
                      <a:gd name="connsiteX59" fmla="*/ 0 w 8788400"/>
                      <a:gd name="connsiteY59" fmla="*/ 2026204 h 4662815"/>
                      <a:gd name="connsiteX60" fmla="*/ 0 w 8788400"/>
                      <a:gd name="connsiteY60" fmla="*/ 1742197 h 4662815"/>
                      <a:gd name="connsiteX61" fmla="*/ 0 w 8788400"/>
                      <a:gd name="connsiteY61" fmla="*/ 1318304 h 4662815"/>
                      <a:gd name="connsiteX62" fmla="*/ 0 w 8788400"/>
                      <a:gd name="connsiteY62" fmla="*/ 941041 h 4662815"/>
                      <a:gd name="connsiteX63" fmla="*/ 0 w 8788400"/>
                      <a:gd name="connsiteY63" fmla="*/ 563776 h 4662815"/>
                      <a:gd name="connsiteX64" fmla="*/ 0 w 8788400"/>
                      <a:gd name="connsiteY64" fmla="*/ 0 h 466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88400" h="4662815" fill="none" extrusionOk="0">
                        <a:moveTo>
                          <a:pt x="0" y="0"/>
                        </a:moveTo>
                        <a:cubicBezTo>
                          <a:pt x="67215" y="-46366"/>
                          <a:pt x="223665" y="51559"/>
                          <a:pt x="351536" y="0"/>
                        </a:cubicBezTo>
                        <a:cubicBezTo>
                          <a:pt x="465256" y="-25767"/>
                          <a:pt x="709309" y="8083"/>
                          <a:pt x="878840" y="0"/>
                        </a:cubicBezTo>
                        <a:cubicBezTo>
                          <a:pt x="1076977" y="-11670"/>
                          <a:pt x="1077012" y="4950"/>
                          <a:pt x="1230375" y="0"/>
                        </a:cubicBezTo>
                        <a:cubicBezTo>
                          <a:pt x="1382816" y="4109"/>
                          <a:pt x="1342438" y="14648"/>
                          <a:pt x="1406144" y="0"/>
                        </a:cubicBezTo>
                        <a:cubicBezTo>
                          <a:pt x="1468292" y="-16746"/>
                          <a:pt x="1667525" y="-10827"/>
                          <a:pt x="1757679" y="0"/>
                        </a:cubicBezTo>
                        <a:cubicBezTo>
                          <a:pt x="1838095" y="1678"/>
                          <a:pt x="2044902" y="53564"/>
                          <a:pt x="2284983" y="0"/>
                        </a:cubicBezTo>
                        <a:cubicBezTo>
                          <a:pt x="2558615" y="-80570"/>
                          <a:pt x="2749031" y="-40737"/>
                          <a:pt x="2900171" y="0"/>
                        </a:cubicBezTo>
                        <a:cubicBezTo>
                          <a:pt x="3079878" y="-422"/>
                          <a:pt x="2996846" y="5819"/>
                          <a:pt x="3075939" y="0"/>
                        </a:cubicBezTo>
                        <a:cubicBezTo>
                          <a:pt x="3146813" y="4692"/>
                          <a:pt x="3215053" y="18909"/>
                          <a:pt x="3251708" y="0"/>
                        </a:cubicBezTo>
                        <a:cubicBezTo>
                          <a:pt x="3306014" y="-22146"/>
                          <a:pt x="3696148" y="-2605"/>
                          <a:pt x="3866895" y="0"/>
                        </a:cubicBezTo>
                        <a:cubicBezTo>
                          <a:pt x="4024715" y="-386"/>
                          <a:pt x="3990563" y="25727"/>
                          <a:pt x="4042664" y="0"/>
                        </a:cubicBezTo>
                        <a:cubicBezTo>
                          <a:pt x="4046423" y="-13554"/>
                          <a:pt x="4282349" y="74248"/>
                          <a:pt x="4482083" y="0"/>
                        </a:cubicBezTo>
                        <a:cubicBezTo>
                          <a:pt x="4661097" y="-46221"/>
                          <a:pt x="4619899" y="26965"/>
                          <a:pt x="4745735" y="0"/>
                        </a:cubicBezTo>
                        <a:cubicBezTo>
                          <a:pt x="4860794" y="-14834"/>
                          <a:pt x="4908222" y="22870"/>
                          <a:pt x="5009387" y="0"/>
                        </a:cubicBezTo>
                        <a:cubicBezTo>
                          <a:pt x="5100276" y="-19070"/>
                          <a:pt x="5184179" y="13222"/>
                          <a:pt x="5273039" y="0"/>
                        </a:cubicBezTo>
                        <a:cubicBezTo>
                          <a:pt x="5354160" y="3707"/>
                          <a:pt x="5445498" y="23501"/>
                          <a:pt x="5536691" y="0"/>
                        </a:cubicBezTo>
                        <a:cubicBezTo>
                          <a:pt x="5644907" y="-28271"/>
                          <a:pt x="5752952" y="37478"/>
                          <a:pt x="5888228" y="0"/>
                        </a:cubicBezTo>
                        <a:cubicBezTo>
                          <a:pt x="6024582" y="4644"/>
                          <a:pt x="6054788" y="2837"/>
                          <a:pt x="6151880" y="0"/>
                        </a:cubicBezTo>
                        <a:cubicBezTo>
                          <a:pt x="6237633" y="-2040"/>
                          <a:pt x="6365305" y="22857"/>
                          <a:pt x="6503416" y="0"/>
                        </a:cubicBezTo>
                        <a:cubicBezTo>
                          <a:pt x="6675891" y="-5705"/>
                          <a:pt x="6944798" y="-4512"/>
                          <a:pt x="7030720" y="0"/>
                        </a:cubicBezTo>
                        <a:cubicBezTo>
                          <a:pt x="7146655" y="1190"/>
                          <a:pt x="7225019" y="7021"/>
                          <a:pt x="7294372" y="0"/>
                        </a:cubicBezTo>
                        <a:cubicBezTo>
                          <a:pt x="7372428" y="-2649"/>
                          <a:pt x="7422360" y="2977"/>
                          <a:pt x="7470140" y="0"/>
                        </a:cubicBezTo>
                        <a:cubicBezTo>
                          <a:pt x="7589284" y="-12070"/>
                          <a:pt x="7825703" y="-8164"/>
                          <a:pt x="8085328" y="0"/>
                        </a:cubicBezTo>
                        <a:cubicBezTo>
                          <a:pt x="8368654" y="-32652"/>
                          <a:pt x="8214831" y="9072"/>
                          <a:pt x="8261096" y="0"/>
                        </a:cubicBezTo>
                        <a:cubicBezTo>
                          <a:pt x="8312979" y="-3781"/>
                          <a:pt x="8681744" y="-7412"/>
                          <a:pt x="8788400" y="0"/>
                        </a:cubicBezTo>
                        <a:cubicBezTo>
                          <a:pt x="8794595" y="108313"/>
                          <a:pt x="8783199" y="202089"/>
                          <a:pt x="8788400" y="284007"/>
                        </a:cubicBezTo>
                        <a:cubicBezTo>
                          <a:pt x="8824893" y="360619"/>
                          <a:pt x="8761882" y="579261"/>
                          <a:pt x="8788400" y="707899"/>
                        </a:cubicBezTo>
                        <a:cubicBezTo>
                          <a:pt x="8822277" y="819730"/>
                          <a:pt x="8734485" y="956125"/>
                          <a:pt x="8788400" y="1178420"/>
                        </a:cubicBezTo>
                        <a:cubicBezTo>
                          <a:pt x="8835288" y="1394326"/>
                          <a:pt x="8789671" y="1456419"/>
                          <a:pt x="8788400" y="1555684"/>
                        </a:cubicBezTo>
                        <a:cubicBezTo>
                          <a:pt x="8779614" y="1685761"/>
                          <a:pt x="8786840" y="1823430"/>
                          <a:pt x="8788400" y="1886320"/>
                        </a:cubicBezTo>
                        <a:cubicBezTo>
                          <a:pt x="8764058" y="1958570"/>
                          <a:pt x="8754389" y="2079008"/>
                          <a:pt x="8788400" y="2216956"/>
                        </a:cubicBezTo>
                        <a:cubicBezTo>
                          <a:pt x="8805712" y="2348189"/>
                          <a:pt x="8762850" y="2588895"/>
                          <a:pt x="8788400" y="2687477"/>
                        </a:cubicBezTo>
                        <a:cubicBezTo>
                          <a:pt x="8804644" y="2801812"/>
                          <a:pt x="8787431" y="2869420"/>
                          <a:pt x="8788400" y="2971484"/>
                        </a:cubicBezTo>
                        <a:cubicBezTo>
                          <a:pt x="8824828" y="3044693"/>
                          <a:pt x="8767511" y="3181009"/>
                          <a:pt x="8788400" y="3348749"/>
                        </a:cubicBezTo>
                        <a:cubicBezTo>
                          <a:pt x="8806598" y="3544711"/>
                          <a:pt x="8768399" y="3644297"/>
                          <a:pt x="8788400" y="3772640"/>
                        </a:cubicBezTo>
                        <a:cubicBezTo>
                          <a:pt x="8802219" y="3904740"/>
                          <a:pt x="8758415" y="4015623"/>
                          <a:pt x="8788400" y="4103277"/>
                        </a:cubicBezTo>
                        <a:cubicBezTo>
                          <a:pt x="8838886" y="4169541"/>
                          <a:pt x="8745225" y="4494662"/>
                          <a:pt x="8788400" y="4662815"/>
                        </a:cubicBezTo>
                        <a:cubicBezTo>
                          <a:pt x="8704243" y="4675328"/>
                          <a:pt x="8688827" y="4660218"/>
                          <a:pt x="8612632" y="4662815"/>
                        </a:cubicBezTo>
                        <a:cubicBezTo>
                          <a:pt x="8536510" y="4669561"/>
                          <a:pt x="8476623" y="4662522"/>
                          <a:pt x="8436863" y="4662815"/>
                        </a:cubicBezTo>
                        <a:cubicBezTo>
                          <a:pt x="8381833" y="4644335"/>
                          <a:pt x="8054508" y="4578653"/>
                          <a:pt x="7821676" y="4662815"/>
                        </a:cubicBezTo>
                        <a:cubicBezTo>
                          <a:pt x="7608644" y="4698926"/>
                          <a:pt x="7590510" y="4630547"/>
                          <a:pt x="7470140" y="4662815"/>
                        </a:cubicBezTo>
                        <a:cubicBezTo>
                          <a:pt x="7382277" y="4683204"/>
                          <a:pt x="7164780" y="4544998"/>
                          <a:pt x="6854951" y="4662815"/>
                        </a:cubicBezTo>
                        <a:cubicBezTo>
                          <a:pt x="6571190" y="4704879"/>
                          <a:pt x="6504239" y="4604394"/>
                          <a:pt x="6415532" y="4662815"/>
                        </a:cubicBezTo>
                        <a:cubicBezTo>
                          <a:pt x="6298941" y="4707234"/>
                          <a:pt x="6331818" y="4651413"/>
                          <a:pt x="6239764" y="4662815"/>
                        </a:cubicBezTo>
                        <a:cubicBezTo>
                          <a:pt x="6181587" y="4674133"/>
                          <a:pt x="6095294" y="4661509"/>
                          <a:pt x="5976112" y="4662815"/>
                        </a:cubicBezTo>
                        <a:cubicBezTo>
                          <a:pt x="5859008" y="4685061"/>
                          <a:pt x="5775406" y="4639143"/>
                          <a:pt x="5624576" y="4662815"/>
                        </a:cubicBezTo>
                        <a:cubicBezTo>
                          <a:pt x="5457656" y="4696705"/>
                          <a:pt x="5331641" y="4628464"/>
                          <a:pt x="5097272" y="4662815"/>
                        </a:cubicBezTo>
                        <a:cubicBezTo>
                          <a:pt x="4863738" y="4717561"/>
                          <a:pt x="4765987" y="4632571"/>
                          <a:pt x="4569968" y="4662815"/>
                        </a:cubicBezTo>
                        <a:cubicBezTo>
                          <a:pt x="4380130" y="4685225"/>
                          <a:pt x="4244440" y="4659464"/>
                          <a:pt x="4130547" y="4662815"/>
                        </a:cubicBezTo>
                        <a:cubicBezTo>
                          <a:pt x="4022895" y="4687456"/>
                          <a:pt x="3873152" y="4669042"/>
                          <a:pt x="3779012" y="4662815"/>
                        </a:cubicBezTo>
                        <a:cubicBezTo>
                          <a:pt x="3642018" y="4708880"/>
                          <a:pt x="3398197" y="4647258"/>
                          <a:pt x="3163823" y="4662815"/>
                        </a:cubicBezTo>
                        <a:cubicBezTo>
                          <a:pt x="2938304" y="4668136"/>
                          <a:pt x="2933065" y="4609571"/>
                          <a:pt x="2724404" y="4662815"/>
                        </a:cubicBezTo>
                        <a:cubicBezTo>
                          <a:pt x="2512346" y="4700325"/>
                          <a:pt x="2529375" y="4635499"/>
                          <a:pt x="2460752" y="4662815"/>
                        </a:cubicBezTo>
                        <a:cubicBezTo>
                          <a:pt x="2385827" y="4713380"/>
                          <a:pt x="2285176" y="4671031"/>
                          <a:pt x="2197100" y="4662815"/>
                        </a:cubicBezTo>
                        <a:cubicBezTo>
                          <a:pt x="2113894" y="4678125"/>
                          <a:pt x="2070613" y="4651707"/>
                          <a:pt x="2021331" y="4662815"/>
                        </a:cubicBezTo>
                        <a:cubicBezTo>
                          <a:pt x="1966582" y="4645407"/>
                          <a:pt x="1712683" y="4620672"/>
                          <a:pt x="1581911" y="4662815"/>
                        </a:cubicBezTo>
                        <a:cubicBezTo>
                          <a:pt x="1478222" y="4691121"/>
                          <a:pt x="1417678" y="4650269"/>
                          <a:pt x="1318259" y="4662815"/>
                        </a:cubicBezTo>
                        <a:cubicBezTo>
                          <a:pt x="1231536" y="4740337"/>
                          <a:pt x="939974" y="4674554"/>
                          <a:pt x="703071" y="4662815"/>
                        </a:cubicBezTo>
                        <a:cubicBezTo>
                          <a:pt x="448918" y="4657784"/>
                          <a:pt x="323773" y="4626306"/>
                          <a:pt x="0" y="4662815"/>
                        </a:cubicBezTo>
                        <a:cubicBezTo>
                          <a:pt x="-4087" y="4579294"/>
                          <a:pt x="49727" y="4425318"/>
                          <a:pt x="0" y="4285550"/>
                        </a:cubicBezTo>
                        <a:cubicBezTo>
                          <a:pt x="-38966" y="4161123"/>
                          <a:pt x="1713" y="3960869"/>
                          <a:pt x="0" y="3815030"/>
                        </a:cubicBezTo>
                        <a:cubicBezTo>
                          <a:pt x="-25775" y="3661544"/>
                          <a:pt x="50149" y="3596101"/>
                          <a:pt x="0" y="3531022"/>
                        </a:cubicBezTo>
                        <a:cubicBezTo>
                          <a:pt x="-27902" y="3444118"/>
                          <a:pt x="8064" y="3322537"/>
                          <a:pt x="0" y="3200387"/>
                        </a:cubicBezTo>
                        <a:cubicBezTo>
                          <a:pt x="-1005" y="3089337"/>
                          <a:pt x="73293" y="2901208"/>
                          <a:pt x="0" y="2729866"/>
                        </a:cubicBezTo>
                        <a:cubicBezTo>
                          <a:pt x="-36364" y="2542866"/>
                          <a:pt x="19993" y="2472539"/>
                          <a:pt x="0" y="2212717"/>
                        </a:cubicBezTo>
                        <a:cubicBezTo>
                          <a:pt x="-43627" y="1969889"/>
                          <a:pt x="52908" y="1863932"/>
                          <a:pt x="0" y="1695569"/>
                        </a:cubicBezTo>
                        <a:cubicBezTo>
                          <a:pt x="-39362" y="1532871"/>
                          <a:pt x="19012" y="1467346"/>
                          <a:pt x="0" y="1271676"/>
                        </a:cubicBezTo>
                        <a:cubicBezTo>
                          <a:pt x="-35241" y="1101656"/>
                          <a:pt x="26920" y="1084575"/>
                          <a:pt x="0" y="894413"/>
                        </a:cubicBezTo>
                        <a:cubicBezTo>
                          <a:pt x="-27017" y="713548"/>
                          <a:pt x="35601" y="628280"/>
                          <a:pt x="0" y="470520"/>
                        </a:cubicBezTo>
                        <a:cubicBezTo>
                          <a:pt x="-33887" y="308910"/>
                          <a:pt x="3656" y="188413"/>
                          <a:pt x="0" y="0"/>
                        </a:cubicBezTo>
                        <a:close/>
                      </a:path>
                      <a:path w="8788400" h="4662815" stroke="0" extrusionOk="0">
                        <a:moveTo>
                          <a:pt x="0" y="0"/>
                        </a:moveTo>
                        <a:cubicBezTo>
                          <a:pt x="104931" y="-6607"/>
                          <a:pt x="164425" y="21474"/>
                          <a:pt x="351536" y="0"/>
                        </a:cubicBezTo>
                        <a:cubicBezTo>
                          <a:pt x="514492" y="-12220"/>
                          <a:pt x="442202" y="24083"/>
                          <a:pt x="527303" y="0"/>
                        </a:cubicBezTo>
                        <a:cubicBezTo>
                          <a:pt x="629912" y="-27218"/>
                          <a:pt x="897004" y="-10001"/>
                          <a:pt x="1142492" y="0"/>
                        </a:cubicBezTo>
                        <a:cubicBezTo>
                          <a:pt x="1367355" y="-11280"/>
                          <a:pt x="1315326" y="-301"/>
                          <a:pt x="1494027" y="0"/>
                        </a:cubicBezTo>
                        <a:cubicBezTo>
                          <a:pt x="1674028" y="-10931"/>
                          <a:pt x="1737019" y="7311"/>
                          <a:pt x="1845563" y="0"/>
                        </a:cubicBezTo>
                        <a:cubicBezTo>
                          <a:pt x="1925587" y="-47066"/>
                          <a:pt x="2205005" y="62567"/>
                          <a:pt x="2460752" y="0"/>
                        </a:cubicBezTo>
                        <a:cubicBezTo>
                          <a:pt x="2679864" y="-48939"/>
                          <a:pt x="2615792" y="4687"/>
                          <a:pt x="2724404" y="0"/>
                        </a:cubicBezTo>
                        <a:cubicBezTo>
                          <a:pt x="2893022" y="-24024"/>
                          <a:pt x="3110663" y="80140"/>
                          <a:pt x="3339591" y="0"/>
                        </a:cubicBezTo>
                        <a:cubicBezTo>
                          <a:pt x="3606764" y="-72347"/>
                          <a:pt x="3662530" y="43499"/>
                          <a:pt x="3954779" y="0"/>
                        </a:cubicBezTo>
                        <a:cubicBezTo>
                          <a:pt x="4227833" y="-47491"/>
                          <a:pt x="4209067" y="46696"/>
                          <a:pt x="4394200" y="0"/>
                        </a:cubicBezTo>
                        <a:cubicBezTo>
                          <a:pt x="4608893" y="-42752"/>
                          <a:pt x="4756902" y="24987"/>
                          <a:pt x="5009387" y="0"/>
                        </a:cubicBezTo>
                        <a:cubicBezTo>
                          <a:pt x="5273291" y="-13430"/>
                          <a:pt x="5239000" y="25486"/>
                          <a:pt x="5360924" y="0"/>
                        </a:cubicBezTo>
                        <a:cubicBezTo>
                          <a:pt x="5507366" y="-41440"/>
                          <a:pt x="5602845" y="2978"/>
                          <a:pt x="5712460" y="0"/>
                        </a:cubicBezTo>
                        <a:cubicBezTo>
                          <a:pt x="5837181" y="37520"/>
                          <a:pt x="6039732" y="5911"/>
                          <a:pt x="6239764" y="0"/>
                        </a:cubicBezTo>
                        <a:cubicBezTo>
                          <a:pt x="6475523" y="-4031"/>
                          <a:pt x="6484278" y="30546"/>
                          <a:pt x="6591299" y="0"/>
                        </a:cubicBezTo>
                        <a:cubicBezTo>
                          <a:pt x="6679288" y="-15726"/>
                          <a:pt x="7069455" y="72322"/>
                          <a:pt x="7206488" y="0"/>
                        </a:cubicBezTo>
                        <a:cubicBezTo>
                          <a:pt x="7304579" y="-21403"/>
                          <a:pt x="7517180" y="91084"/>
                          <a:pt x="7821676" y="0"/>
                        </a:cubicBezTo>
                        <a:cubicBezTo>
                          <a:pt x="8095486" y="-78314"/>
                          <a:pt x="8065643" y="65300"/>
                          <a:pt x="8261096" y="0"/>
                        </a:cubicBezTo>
                        <a:cubicBezTo>
                          <a:pt x="8444615" y="-49854"/>
                          <a:pt x="8561862" y="-12341"/>
                          <a:pt x="8788400" y="0"/>
                        </a:cubicBezTo>
                        <a:cubicBezTo>
                          <a:pt x="8770558" y="117066"/>
                          <a:pt x="8766015" y="222835"/>
                          <a:pt x="8788400" y="284007"/>
                        </a:cubicBezTo>
                        <a:cubicBezTo>
                          <a:pt x="8806956" y="352817"/>
                          <a:pt x="8757189" y="532170"/>
                          <a:pt x="8788400" y="614643"/>
                        </a:cubicBezTo>
                        <a:cubicBezTo>
                          <a:pt x="8813771" y="709353"/>
                          <a:pt x="8777916" y="891320"/>
                          <a:pt x="8788400" y="1085164"/>
                        </a:cubicBezTo>
                        <a:cubicBezTo>
                          <a:pt x="8817408" y="1302682"/>
                          <a:pt x="8787163" y="1378689"/>
                          <a:pt x="8788400" y="1462427"/>
                        </a:cubicBezTo>
                        <a:cubicBezTo>
                          <a:pt x="8786498" y="1554574"/>
                          <a:pt x="8758508" y="1664788"/>
                          <a:pt x="8788400" y="1793064"/>
                        </a:cubicBezTo>
                        <a:cubicBezTo>
                          <a:pt x="8782544" y="1929652"/>
                          <a:pt x="8773868" y="2152728"/>
                          <a:pt x="8788400" y="2263584"/>
                        </a:cubicBezTo>
                        <a:cubicBezTo>
                          <a:pt x="8833387" y="2388975"/>
                          <a:pt x="8768269" y="2596054"/>
                          <a:pt x="8788400" y="2687477"/>
                        </a:cubicBezTo>
                        <a:cubicBezTo>
                          <a:pt x="8822858" y="2766839"/>
                          <a:pt x="8745559" y="2996305"/>
                          <a:pt x="8788400" y="3111369"/>
                        </a:cubicBezTo>
                        <a:cubicBezTo>
                          <a:pt x="8805343" y="3196381"/>
                          <a:pt x="8783753" y="3358222"/>
                          <a:pt x="8788400" y="3628517"/>
                        </a:cubicBezTo>
                        <a:cubicBezTo>
                          <a:pt x="8802159" y="3879393"/>
                          <a:pt x="8775711" y="3888774"/>
                          <a:pt x="8788400" y="4099038"/>
                        </a:cubicBezTo>
                        <a:cubicBezTo>
                          <a:pt x="8803166" y="4304200"/>
                          <a:pt x="8737590" y="4399065"/>
                          <a:pt x="8788400" y="4662815"/>
                        </a:cubicBezTo>
                        <a:cubicBezTo>
                          <a:pt x="8622488" y="4661962"/>
                          <a:pt x="8585602" y="4634069"/>
                          <a:pt x="8436863" y="4662815"/>
                        </a:cubicBezTo>
                        <a:cubicBezTo>
                          <a:pt x="8290675" y="4687163"/>
                          <a:pt x="8313259" y="4639872"/>
                          <a:pt x="8261096" y="4662815"/>
                        </a:cubicBezTo>
                        <a:cubicBezTo>
                          <a:pt x="8199814" y="4674085"/>
                          <a:pt x="7938023" y="4625931"/>
                          <a:pt x="7733792" y="4662815"/>
                        </a:cubicBezTo>
                        <a:cubicBezTo>
                          <a:pt x="7558619" y="4709601"/>
                          <a:pt x="7558532" y="4666316"/>
                          <a:pt x="7470140" y="4662815"/>
                        </a:cubicBezTo>
                        <a:cubicBezTo>
                          <a:pt x="7371498" y="4664339"/>
                          <a:pt x="7347388" y="4657494"/>
                          <a:pt x="7294372" y="4662815"/>
                        </a:cubicBezTo>
                        <a:cubicBezTo>
                          <a:pt x="7222007" y="4658896"/>
                          <a:pt x="7118234" y="4615502"/>
                          <a:pt x="7030720" y="4662815"/>
                        </a:cubicBezTo>
                        <a:cubicBezTo>
                          <a:pt x="6932748" y="4714876"/>
                          <a:pt x="6611391" y="4593247"/>
                          <a:pt x="6503416" y="4662815"/>
                        </a:cubicBezTo>
                        <a:cubicBezTo>
                          <a:pt x="6371667" y="4709950"/>
                          <a:pt x="6372667" y="4655838"/>
                          <a:pt x="6239764" y="4662815"/>
                        </a:cubicBezTo>
                        <a:cubicBezTo>
                          <a:pt x="6109645" y="4669184"/>
                          <a:pt x="6114480" y="4662991"/>
                          <a:pt x="6063995" y="4662815"/>
                        </a:cubicBezTo>
                        <a:cubicBezTo>
                          <a:pt x="6036932" y="4649410"/>
                          <a:pt x="5932009" y="4638962"/>
                          <a:pt x="5800343" y="4662815"/>
                        </a:cubicBezTo>
                        <a:cubicBezTo>
                          <a:pt x="5701412" y="4698113"/>
                          <a:pt x="5617669" y="4623914"/>
                          <a:pt x="5448808" y="4662815"/>
                        </a:cubicBezTo>
                        <a:cubicBezTo>
                          <a:pt x="5271327" y="4687718"/>
                          <a:pt x="5194106" y="4645666"/>
                          <a:pt x="5009387" y="4662815"/>
                        </a:cubicBezTo>
                        <a:cubicBezTo>
                          <a:pt x="4826024" y="4676019"/>
                          <a:pt x="4861761" y="4633530"/>
                          <a:pt x="4745735" y="4662815"/>
                        </a:cubicBezTo>
                        <a:cubicBezTo>
                          <a:pt x="4646562" y="4696491"/>
                          <a:pt x="4428171" y="4576344"/>
                          <a:pt x="4130547" y="4662815"/>
                        </a:cubicBezTo>
                        <a:cubicBezTo>
                          <a:pt x="3815212" y="4734890"/>
                          <a:pt x="3820174" y="4628103"/>
                          <a:pt x="3691127" y="4662815"/>
                        </a:cubicBezTo>
                        <a:cubicBezTo>
                          <a:pt x="3545910" y="4732321"/>
                          <a:pt x="3260870" y="4636217"/>
                          <a:pt x="3075939" y="4662815"/>
                        </a:cubicBezTo>
                        <a:cubicBezTo>
                          <a:pt x="2877193" y="4684969"/>
                          <a:pt x="2718732" y="4592699"/>
                          <a:pt x="2548635" y="4662815"/>
                        </a:cubicBezTo>
                        <a:cubicBezTo>
                          <a:pt x="2399636" y="4729447"/>
                          <a:pt x="2297051" y="4604713"/>
                          <a:pt x="2197100" y="4662815"/>
                        </a:cubicBezTo>
                        <a:cubicBezTo>
                          <a:pt x="2146729" y="4723144"/>
                          <a:pt x="1898254" y="4672755"/>
                          <a:pt x="1669796" y="4662815"/>
                        </a:cubicBezTo>
                        <a:cubicBezTo>
                          <a:pt x="1411730" y="4661875"/>
                          <a:pt x="1547956" y="4666165"/>
                          <a:pt x="1406144" y="4662815"/>
                        </a:cubicBezTo>
                        <a:cubicBezTo>
                          <a:pt x="1285639" y="4711728"/>
                          <a:pt x="1120314" y="4648755"/>
                          <a:pt x="966723" y="4662815"/>
                        </a:cubicBezTo>
                        <a:cubicBezTo>
                          <a:pt x="812956" y="4669745"/>
                          <a:pt x="842359" y="4651343"/>
                          <a:pt x="790955" y="4662815"/>
                        </a:cubicBezTo>
                        <a:cubicBezTo>
                          <a:pt x="720680" y="4753455"/>
                          <a:pt x="361461" y="4621120"/>
                          <a:pt x="0" y="4662815"/>
                        </a:cubicBezTo>
                        <a:cubicBezTo>
                          <a:pt x="-32634" y="4505151"/>
                          <a:pt x="21800" y="4408131"/>
                          <a:pt x="0" y="4238922"/>
                        </a:cubicBezTo>
                        <a:cubicBezTo>
                          <a:pt x="-39787" y="4078047"/>
                          <a:pt x="4930" y="3977188"/>
                          <a:pt x="0" y="3768401"/>
                        </a:cubicBezTo>
                        <a:cubicBezTo>
                          <a:pt x="-5852" y="3570443"/>
                          <a:pt x="53273" y="3526506"/>
                          <a:pt x="0" y="3297882"/>
                        </a:cubicBezTo>
                        <a:cubicBezTo>
                          <a:pt x="-40646" y="3058746"/>
                          <a:pt x="42993" y="3046061"/>
                          <a:pt x="0" y="2967245"/>
                        </a:cubicBezTo>
                        <a:cubicBezTo>
                          <a:pt x="-39696" y="2890833"/>
                          <a:pt x="6039" y="2604244"/>
                          <a:pt x="0" y="2450097"/>
                        </a:cubicBezTo>
                        <a:cubicBezTo>
                          <a:pt x="-25463" y="2316715"/>
                          <a:pt x="-7609" y="2176701"/>
                          <a:pt x="0" y="2026204"/>
                        </a:cubicBezTo>
                        <a:cubicBezTo>
                          <a:pt x="7637" y="1880864"/>
                          <a:pt x="16832" y="1834488"/>
                          <a:pt x="0" y="1742197"/>
                        </a:cubicBezTo>
                        <a:cubicBezTo>
                          <a:pt x="-9659" y="1646490"/>
                          <a:pt x="21284" y="1418472"/>
                          <a:pt x="0" y="1318304"/>
                        </a:cubicBezTo>
                        <a:cubicBezTo>
                          <a:pt x="-7410" y="1199215"/>
                          <a:pt x="32071" y="1075640"/>
                          <a:pt x="0" y="941041"/>
                        </a:cubicBezTo>
                        <a:cubicBezTo>
                          <a:pt x="-41355" y="837279"/>
                          <a:pt x="-3401" y="650589"/>
                          <a:pt x="0" y="563776"/>
                        </a:cubicBezTo>
                        <a:cubicBezTo>
                          <a:pt x="7327" y="456432"/>
                          <a:pt x="25680" y="110278"/>
                          <a:pt x="0" y="0"/>
                        </a:cubicBezTo>
                        <a:close/>
                      </a:path>
                      <a:path w="8788400" h="4662815" fill="none" stroke="0" extrusionOk="0">
                        <a:moveTo>
                          <a:pt x="0" y="0"/>
                        </a:moveTo>
                        <a:cubicBezTo>
                          <a:pt x="71963" y="-41369"/>
                          <a:pt x="231537" y="33134"/>
                          <a:pt x="351536" y="0"/>
                        </a:cubicBezTo>
                        <a:cubicBezTo>
                          <a:pt x="504675" y="-19468"/>
                          <a:pt x="651956" y="13013"/>
                          <a:pt x="878840" y="0"/>
                        </a:cubicBezTo>
                        <a:cubicBezTo>
                          <a:pt x="1073775" y="-9849"/>
                          <a:pt x="1074606" y="7676"/>
                          <a:pt x="1230375" y="0"/>
                        </a:cubicBezTo>
                        <a:cubicBezTo>
                          <a:pt x="1381538" y="-5986"/>
                          <a:pt x="1350342" y="19804"/>
                          <a:pt x="1406144" y="0"/>
                        </a:cubicBezTo>
                        <a:cubicBezTo>
                          <a:pt x="1484019" y="-13875"/>
                          <a:pt x="1683498" y="-10775"/>
                          <a:pt x="1757679" y="0"/>
                        </a:cubicBezTo>
                        <a:cubicBezTo>
                          <a:pt x="1810698" y="-7808"/>
                          <a:pt x="1997369" y="57591"/>
                          <a:pt x="2284983" y="0"/>
                        </a:cubicBezTo>
                        <a:cubicBezTo>
                          <a:pt x="2546578" y="-48342"/>
                          <a:pt x="2712966" y="19056"/>
                          <a:pt x="2900171" y="0"/>
                        </a:cubicBezTo>
                        <a:cubicBezTo>
                          <a:pt x="3080487" y="1590"/>
                          <a:pt x="3015977" y="7479"/>
                          <a:pt x="3075939" y="0"/>
                        </a:cubicBezTo>
                        <a:cubicBezTo>
                          <a:pt x="3146714" y="-4499"/>
                          <a:pt x="3217861" y="26210"/>
                          <a:pt x="3251708" y="0"/>
                        </a:cubicBezTo>
                        <a:cubicBezTo>
                          <a:pt x="3312924" y="7350"/>
                          <a:pt x="3707645" y="37683"/>
                          <a:pt x="3866895" y="0"/>
                        </a:cubicBezTo>
                        <a:cubicBezTo>
                          <a:pt x="4031512" y="-6126"/>
                          <a:pt x="3995491" y="31595"/>
                          <a:pt x="4042664" y="0"/>
                        </a:cubicBezTo>
                        <a:cubicBezTo>
                          <a:pt x="4139319" y="-55813"/>
                          <a:pt x="4291447" y="-1959"/>
                          <a:pt x="4482083" y="0"/>
                        </a:cubicBezTo>
                        <a:cubicBezTo>
                          <a:pt x="4668353" y="-47683"/>
                          <a:pt x="4620691" y="11296"/>
                          <a:pt x="4745735" y="0"/>
                        </a:cubicBezTo>
                        <a:cubicBezTo>
                          <a:pt x="4859474" y="-13692"/>
                          <a:pt x="4912076" y="2104"/>
                          <a:pt x="5009387" y="0"/>
                        </a:cubicBezTo>
                        <a:cubicBezTo>
                          <a:pt x="5101117" y="-37713"/>
                          <a:pt x="5182569" y="29915"/>
                          <a:pt x="5273039" y="0"/>
                        </a:cubicBezTo>
                        <a:cubicBezTo>
                          <a:pt x="5345082" y="-15087"/>
                          <a:pt x="5463673" y="34764"/>
                          <a:pt x="5536691" y="0"/>
                        </a:cubicBezTo>
                        <a:cubicBezTo>
                          <a:pt x="5627637" y="11973"/>
                          <a:pt x="5773082" y="-8519"/>
                          <a:pt x="5888228" y="0"/>
                        </a:cubicBezTo>
                        <a:cubicBezTo>
                          <a:pt x="6019702" y="-621"/>
                          <a:pt x="6044824" y="8271"/>
                          <a:pt x="6151880" y="0"/>
                        </a:cubicBezTo>
                        <a:cubicBezTo>
                          <a:pt x="6264983" y="13232"/>
                          <a:pt x="6329484" y="31254"/>
                          <a:pt x="6503416" y="0"/>
                        </a:cubicBezTo>
                        <a:cubicBezTo>
                          <a:pt x="6660257" y="-45355"/>
                          <a:pt x="6896725" y="13376"/>
                          <a:pt x="7030720" y="0"/>
                        </a:cubicBezTo>
                        <a:cubicBezTo>
                          <a:pt x="7142481" y="-12489"/>
                          <a:pt x="7219962" y="15156"/>
                          <a:pt x="7294372" y="0"/>
                        </a:cubicBezTo>
                        <a:cubicBezTo>
                          <a:pt x="7361570" y="2163"/>
                          <a:pt x="7406164" y="-2440"/>
                          <a:pt x="7470140" y="0"/>
                        </a:cubicBezTo>
                        <a:cubicBezTo>
                          <a:pt x="7569685" y="5067"/>
                          <a:pt x="7808748" y="-10550"/>
                          <a:pt x="8085328" y="0"/>
                        </a:cubicBezTo>
                        <a:cubicBezTo>
                          <a:pt x="8368130" y="-22785"/>
                          <a:pt x="8200811" y="6112"/>
                          <a:pt x="8261096" y="0"/>
                        </a:cubicBezTo>
                        <a:cubicBezTo>
                          <a:pt x="8304531" y="6987"/>
                          <a:pt x="8666370" y="4047"/>
                          <a:pt x="8788400" y="0"/>
                        </a:cubicBezTo>
                        <a:cubicBezTo>
                          <a:pt x="8802291" y="119089"/>
                          <a:pt x="8797763" y="188818"/>
                          <a:pt x="8788400" y="284007"/>
                        </a:cubicBezTo>
                        <a:cubicBezTo>
                          <a:pt x="8768808" y="352174"/>
                          <a:pt x="8752432" y="590409"/>
                          <a:pt x="8788400" y="707899"/>
                        </a:cubicBezTo>
                        <a:cubicBezTo>
                          <a:pt x="8824673" y="821666"/>
                          <a:pt x="8747666" y="978275"/>
                          <a:pt x="8788400" y="1178420"/>
                        </a:cubicBezTo>
                        <a:cubicBezTo>
                          <a:pt x="8842260" y="1397447"/>
                          <a:pt x="8780717" y="1442717"/>
                          <a:pt x="8788400" y="1555684"/>
                        </a:cubicBezTo>
                        <a:cubicBezTo>
                          <a:pt x="8817384" y="1676309"/>
                          <a:pt x="8786160" y="1804575"/>
                          <a:pt x="8788400" y="1886320"/>
                        </a:cubicBezTo>
                        <a:cubicBezTo>
                          <a:pt x="8803015" y="1962797"/>
                          <a:pt x="8772054" y="2119488"/>
                          <a:pt x="8788400" y="2216956"/>
                        </a:cubicBezTo>
                        <a:cubicBezTo>
                          <a:pt x="8839967" y="2349612"/>
                          <a:pt x="8783655" y="2602233"/>
                          <a:pt x="8788400" y="2687477"/>
                        </a:cubicBezTo>
                        <a:cubicBezTo>
                          <a:pt x="8812837" y="2804073"/>
                          <a:pt x="8763049" y="2859532"/>
                          <a:pt x="8788400" y="2971484"/>
                        </a:cubicBezTo>
                        <a:cubicBezTo>
                          <a:pt x="8786882" y="3084251"/>
                          <a:pt x="8772133" y="3183206"/>
                          <a:pt x="8788400" y="3348749"/>
                        </a:cubicBezTo>
                        <a:cubicBezTo>
                          <a:pt x="8817693" y="3510486"/>
                          <a:pt x="8737586" y="3612426"/>
                          <a:pt x="8788400" y="3772640"/>
                        </a:cubicBezTo>
                        <a:cubicBezTo>
                          <a:pt x="8816324" y="3907159"/>
                          <a:pt x="8771577" y="4035053"/>
                          <a:pt x="8788400" y="4103277"/>
                        </a:cubicBezTo>
                        <a:cubicBezTo>
                          <a:pt x="8795995" y="4171230"/>
                          <a:pt x="8748759" y="4501248"/>
                          <a:pt x="8788400" y="4662815"/>
                        </a:cubicBezTo>
                        <a:cubicBezTo>
                          <a:pt x="8703769" y="4676516"/>
                          <a:pt x="8689531" y="4660672"/>
                          <a:pt x="8612632" y="4662815"/>
                        </a:cubicBezTo>
                        <a:cubicBezTo>
                          <a:pt x="8533039" y="4666868"/>
                          <a:pt x="8482537" y="4650486"/>
                          <a:pt x="8436863" y="4662815"/>
                        </a:cubicBezTo>
                        <a:cubicBezTo>
                          <a:pt x="8392348" y="4652030"/>
                          <a:pt x="8021652" y="4607394"/>
                          <a:pt x="7821676" y="4662815"/>
                        </a:cubicBezTo>
                        <a:cubicBezTo>
                          <a:pt x="7604392" y="4712677"/>
                          <a:pt x="7579649" y="4610655"/>
                          <a:pt x="7470140" y="4662815"/>
                        </a:cubicBezTo>
                        <a:cubicBezTo>
                          <a:pt x="7411559" y="4662883"/>
                          <a:pt x="7196988" y="4610989"/>
                          <a:pt x="6854951" y="4662815"/>
                        </a:cubicBezTo>
                        <a:cubicBezTo>
                          <a:pt x="6570253" y="4694835"/>
                          <a:pt x="6530768" y="4586684"/>
                          <a:pt x="6415532" y="4662815"/>
                        </a:cubicBezTo>
                        <a:cubicBezTo>
                          <a:pt x="6304488" y="4726088"/>
                          <a:pt x="6307991" y="4647427"/>
                          <a:pt x="6239764" y="4662815"/>
                        </a:cubicBezTo>
                        <a:cubicBezTo>
                          <a:pt x="6177148" y="4680459"/>
                          <a:pt x="6076137" y="4660532"/>
                          <a:pt x="5976112" y="4662815"/>
                        </a:cubicBezTo>
                        <a:cubicBezTo>
                          <a:pt x="5849030" y="4673272"/>
                          <a:pt x="5771955" y="4632661"/>
                          <a:pt x="5624576" y="4662815"/>
                        </a:cubicBezTo>
                        <a:cubicBezTo>
                          <a:pt x="5470764" y="4685471"/>
                          <a:pt x="5350109" y="4648309"/>
                          <a:pt x="5097272" y="4662815"/>
                        </a:cubicBezTo>
                        <a:cubicBezTo>
                          <a:pt x="4826724" y="4680831"/>
                          <a:pt x="4764975" y="4633629"/>
                          <a:pt x="4569968" y="4662815"/>
                        </a:cubicBezTo>
                        <a:cubicBezTo>
                          <a:pt x="4373304" y="4691816"/>
                          <a:pt x="4231873" y="4652084"/>
                          <a:pt x="4130547" y="4662815"/>
                        </a:cubicBezTo>
                        <a:cubicBezTo>
                          <a:pt x="3995166" y="4684492"/>
                          <a:pt x="3866574" y="4655610"/>
                          <a:pt x="3779012" y="4662815"/>
                        </a:cubicBezTo>
                        <a:cubicBezTo>
                          <a:pt x="3679569" y="4684965"/>
                          <a:pt x="3376858" y="4666385"/>
                          <a:pt x="3163823" y="4662815"/>
                        </a:cubicBezTo>
                        <a:cubicBezTo>
                          <a:pt x="2933888" y="4673577"/>
                          <a:pt x="2938129" y="4620509"/>
                          <a:pt x="2724404" y="4662815"/>
                        </a:cubicBezTo>
                        <a:cubicBezTo>
                          <a:pt x="2511115" y="4710657"/>
                          <a:pt x="2524239" y="4618798"/>
                          <a:pt x="2460752" y="4662815"/>
                        </a:cubicBezTo>
                        <a:cubicBezTo>
                          <a:pt x="2407676" y="4671393"/>
                          <a:pt x="2283199" y="4649242"/>
                          <a:pt x="2197100" y="4662815"/>
                        </a:cubicBezTo>
                        <a:cubicBezTo>
                          <a:pt x="2126330" y="4664162"/>
                          <a:pt x="2072562" y="4653962"/>
                          <a:pt x="2021331" y="4662815"/>
                        </a:cubicBezTo>
                        <a:cubicBezTo>
                          <a:pt x="1980725" y="4686646"/>
                          <a:pt x="1708810" y="4609922"/>
                          <a:pt x="1581911" y="4662815"/>
                        </a:cubicBezTo>
                        <a:cubicBezTo>
                          <a:pt x="1488610" y="4698044"/>
                          <a:pt x="1413766" y="4631331"/>
                          <a:pt x="1318259" y="4662815"/>
                        </a:cubicBezTo>
                        <a:cubicBezTo>
                          <a:pt x="1163937" y="4687824"/>
                          <a:pt x="948741" y="4678455"/>
                          <a:pt x="703071" y="4662815"/>
                        </a:cubicBezTo>
                        <a:cubicBezTo>
                          <a:pt x="487198" y="4694796"/>
                          <a:pt x="322632" y="4568143"/>
                          <a:pt x="0" y="4662815"/>
                        </a:cubicBezTo>
                        <a:cubicBezTo>
                          <a:pt x="-23904" y="4533849"/>
                          <a:pt x="54484" y="4431199"/>
                          <a:pt x="0" y="4285550"/>
                        </a:cubicBezTo>
                        <a:cubicBezTo>
                          <a:pt x="-14172" y="4124239"/>
                          <a:pt x="40471" y="3955937"/>
                          <a:pt x="0" y="3815030"/>
                        </a:cubicBezTo>
                        <a:cubicBezTo>
                          <a:pt x="-6721" y="3673137"/>
                          <a:pt x="33186" y="3608214"/>
                          <a:pt x="0" y="3531022"/>
                        </a:cubicBezTo>
                        <a:cubicBezTo>
                          <a:pt x="-43689" y="3453838"/>
                          <a:pt x="25740" y="3349156"/>
                          <a:pt x="0" y="3200387"/>
                        </a:cubicBezTo>
                        <a:cubicBezTo>
                          <a:pt x="-8879" y="3034283"/>
                          <a:pt x="77408" y="2898842"/>
                          <a:pt x="0" y="2729866"/>
                        </a:cubicBezTo>
                        <a:cubicBezTo>
                          <a:pt x="-42760" y="2547439"/>
                          <a:pt x="80526" y="2470449"/>
                          <a:pt x="0" y="2212717"/>
                        </a:cubicBezTo>
                        <a:cubicBezTo>
                          <a:pt x="-36902" y="1937659"/>
                          <a:pt x="51471" y="1868700"/>
                          <a:pt x="0" y="1695569"/>
                        </a:cubicBezTo>
                        <a:cubicBezTo>
                          <a:pt x="-40119" y="1510529"/>
                          <a:pt x="43089" y="1450940"/>
                          <a:pt x="0" y="1271676"/>
                        </a:cubicBezTo>
                        <a:cubicBezTo>
                          <a:pt x="-31415" y="1086103"/>
                          <a:pt x="32492" y="1059353"/>
                          <a:pt x="0" y="894413"/>
                        </a:cubicBezTo>
                        <a:cubicBezTo>
                          <a:pt x="-37945" y="705822"/>
                          <a:pt x="38283" y="637513"/>
                          <a:pt x="0" y="470520"/>
                        </a:cubicBezTo>
                        <a:cubicBezTo>
                          <a:pt x="-53202" y="306789"/>
                          <a:pt x="44827" y="175365"/>
                          <a:pt x="0" y="0"/>
                        </a:cubicBezTo>
                        <a:close/>
                      </a:path>
                    </a:pathLst>
                  </a:custGeom>
                  <ask:type>
                    <ask:lineSketchScribble/>
                  </ask:type>
                </ask:lineSketchStyleProps>
              </a:ext>
            </a:extLst>
          </a:ln>
        </p:spPr>
        <p:txBody>
          <a:bodyPr wrap="square" rtlCol="0">
            <a:spAutoFit/>
          </a:bodyP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3748897" y="913339"/>
            <a:ext cx="1468406" cy="338006"/>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93621 w 1468406"/>
                      <a:gd name="connsiteY6" fmla="*/ 338006 h 338006"/>
                      <a:gd name="connsiteX7" fmla="*/ 474785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47821" y="24893"/>
                          <a:pt x="565358" y="18661"/>
                          <a:pt x="693531" y="0"/>
                        </a:cubicBezTo>
                        <a:cubicBezTo>
                          <a:pt x="821704" y="-18661"/>
                          <a:pt x="1228741" y="32896"/>
                          <a:pt x="1412071" y="0"/>
                        </a:cubicBezTo>
                        <a:cubicBezTo>
                          <a:pt x="1429592" y="12707"/>
                          <a:pt x="1443159" y="28436"/>
                          <a:pt x="1468406" y="56335"/>
                        </a:cubicBezTo>
                        <a:cubicBezTo>
                          <a:pt x="1475192" y="138152"/>
                          <a:pt x="1474137" y="281139"/>
                          <a:pt x="1468406" y="338006"/>
                        </a:cubicBezTo>
                        <a:lnTo>
                          <a:pt x="1468406" y="338006"/>
                        </a:lnTo>
                        <a:cubicBezTo>
                          <a:pt x="1280415" y="323473"/>
                          <a:pt x="1186568" y="357239"/>
                          <a:pt x="993621" y="338006"/>
                        </a:cubicBezTo>
                        <a:cubicBezTo>
                          <a:pt x="800674" y="318773"/>
                          <a:pt x="605239" y="312093"/>
                          <a:pt x="474785" y="338006"/>
                        </a:cubicBezTo>
                        <a:cubicBezTo>
                          <a:pt x="344331" y="363919"/>
                          <a:pt x="189587" y="345435"/>
                          <a:pt x="0" y="338006"/>
                        </a:cubicBezTo>
                        <a:lnTo>
                          <a:pt x="0" y="338006"/>
                        </a:lnTo>
                        <a:cubicBezTo>
                          <a:pt x="-13168" y="249427"/>
                          <a:pt x="-12992" y="172889"/>
                          <a:pt x="0" y="56335"/>
                        </a:cubicBezTo>
                        <a:cubicBezTo>
                          <a:pt x="13560" y="38433"/>
                          <a:pt x="34880" y="26042"/>
                          <a:pt x="56335" y="0"/>
                        </a:cubicBezTo>
                        <a:close/>
                      </a:path>
                      <a:path w="1468406" h="338006" stroke="0" extrusionOk="0">
                        <a:moveTo>
                          <a:pt x="56335" y="0"/>
                        </a:moveTo>
                        <a:cubicBezTo>
                          <a:pt x="314278" y="12031"/>
                          <a:pt x="552409" y="4206"/>
                          <a:pt x="707088" y="0"/>
                        </a:cubicBezTo>
                        <a:cubicBezTo>
                          <a:pt x="861767" y="-4206"/>
                          <a:pt x="1227718" y="-7256"/>
                          <a:pt x="1412071" y="0"/>
                        </a:cubicBezTo>
                        <a:cubicBezTo>
                          <a:pt x="1433917" y="24080"/>
                          <a:pt x="1453196" y="36763"/>
                          <a:pt x="1468406" y="56335"/>
                        </a:cubicBezTo>
                        <a:cubicBezTo>
                          <a:pt x="1472866" y="113654"/>
                          <a:pt x="1455446" y="232358"/>
                          <a:pt x="1468406" y="338006"/>
                        </a:cubicBezTo>
                        <a:lnTo>
                          <a:pt x="1468406" y="338006"/>
                        </a:lnTo>
                        <a:cubicBezTo>
                          <a:pt x="1284883" y="360755"/>
                          <a:pt x="1203166" y="331732"/>
                          <a:pt x="949569" y="338006"/>
                        </a:cubicBezTo>
                        <a:cubicBezTo>
                          <a:pt x="695972" y="344280"/>
                          <a:pt x="660135" y="343185"/>
                          <a:pt x="474785" y="338006"/>
                        </a:cubicBezTo>
                        <a:cubicBezTo>
                          <a:pt x="289435" y="332827"/>
                          <a:pt x="213334" y="322065"/>
                          <a:pt x="0" y="338006"/>
                        </a:cubicBezTo>
                        <a:lnTo>
                          <a:pt x="0" y="338006"/>
                        </a:lnTo>
                        <a:cubicBezTo>
                          <a:pt x="194" y="252475"/>
                          <a:pt x="4341" y="167808"/>
                          <a:pt x="0" y="56335"/>
                        </a:cubicBezTo>
                        <a:cubicBezTo>
                          <a:pt x="20030" y="38505"/>
                          <a:pt x="39849" y="1459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FDA0FE0-DCCC-8141-8D30-7C3AE33BA0E0}"/>
              </a:ext>
            </a:extLst>
          </p:cNvPr>
          <p:cNvSpPr txBox="1"/>
          <p:nvPr/>
        </p:nvSpPr>
        <p:spPr>
          <a:xfrm>
            <a:off x="3123049" y="932300"/>
            <a:ext cx="2775347" cy="323165"/>
          </a:xfrm>
          <a:prstGeom prst="rect">
            <a:avLst/>
          </a:prstGeom>
          <a:noFill/>
        </p:spPr>
        <p:txBody>
          <a:bodyPr wrap="square" rtlCol="0">
            <a:spAutoFit/>
          </a:bodyPr>
          <a:lstStyle/>
          <a:p>
            <a:pPr algn="ctr"/>
            <a:r>
              <a:rPr lang="en-US" sz="1500" b="1" dirty="0" err="1">
                <a:solidFill>
                  <a:schemeClr val="bg1"/>
                </a:solidFill>
                <a:latin typeface="ATypewriterForMe" panose="02000603000000000000" pitchFamily="2" charset="0"/>
                <a:ea typeface="ATypewriterForMe" panose="02000603000000000000" pitchFamily="2" charset="0"/>
              </a:rPr>
              <a:t>Realising</a:t>
            </a:r>
            <a:endParaRPr lang="en-US" sz="1500" b="1" dirty="0">
              <a:solidFill>
                <a:schemeClr val="bg1"/>
              </a:solidFill>
              <a:latin typeface="ATypewriterForMe" panose="02000603000000000000" pitchFamily="2" charset="0"/>
              <a:ea typeface="ATypewriterForMe" panose="02000603000000000000" pitchFamily="2" charset="0"/>
            </a:endParaRPr>
          </a:p>
        </p:txBody>
      </p:sp>
      <p:pic>
        <p:nvPicPr>
          <p:cNvPr id="4" name="Picture 3">
            <a:extLst>
              <a:ext uri="{FF2B5EF4-FFF2-40B4-BE49-F238E27FC236}">
                <a16:creationId xmlns:a16="http://schemas.microsoft.com/office/drawing/2014/main" id="{FB9198F5-4CA8-AA42-A6C9-8FF85F9447B3}"/>
              </a:ext>
            </a:extLst>
          </p:cNvPr>
          <p:cNvPicPr>
            <a:picLocks noChangeAspect="1"/>
          </p:cNvPicPr>
          <p:nvPr/>
        </p:nvPicPr>
        <p:blipFill>
          <a:blip r:embed="rId2"/>
          <a:stretch>
            <a:fillRect/>
          </a:stretch>
        </p:blipFill>
        <p:spPr>
          <a:xfrm>
            <a:off x="292100" y="1232382"/>
            <a:ext cx="7454900" cy="4483900"/>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7AE705CB-1DE1-0E43-9ACC-167EF0868780}"/>
              </a:ext>
            </a:extLst>
          </p:cNvPr>
          <p:cNvPicPr>
            <a:picLocks noChangeAspect="1"/>
          </p:cNvPicPr>
          <p:nvPr/>
        </p:nvPicPr>
        <p:blipFill>
          <a:blip r:embed="rId3"/>
          <a:stretch>
            <a:fillRect/>
          </a:stretch>
        </p:blipFill>
        <p:spPr>
          <a:xfrm>
            <a:off x="7764307" y="4989991"/>
            <a:ext cx="1184585" cy="673840"/>
          </a:xfrm>
          <a:prstGeom prst="rect">
            <a:avLst/>
          </a:prstGeom>
        </p:spPr>
      </p:pic>
      <p:sp>
        <p:nvSpPr>
          <p:cNvPr id="14" name="TextBox 13">
            <a:extLst>
              <a:ext uri="{FF2B5EF4-FFF2-40B4-BE49-F238E27FC236}">
                <a16:creationId xmlns:a16="http://schemas.microsoft.com/office/drawing/2014/main" id="{E40A8EE5-7DDB-1D4A-9185-B22B1365383A}"/>
              </a:ext>
            </a:extLst>
          </p:cNvPr>
          <p:cNvSpPr txBox="1"/>
          <p:nvPr/>
        </p:nvSpPr>
        <p:spPr>
          <a:xfrm>
            <a:off x="7747000" y="1517650"/>
            <a:ext cx="1028700" cy="4524315"/>
          </a:xfrm>
          <a:prstGeom prst="rect">
            <a:avLst/>
          </a:prstGeom>
          <a:noFill/>
        </p:spPr>
        <p:txBody>
          <a:bodyPr wrap="square" rtlCol="0">
            <a:spAutoFit/>
          </a:bodyPr>
          <a:lstStyle/>
          <a:p>
            <a:pPr algn="just"/>
            <a:r>
              <a:rPr lang="en-US" sz="1200" dirty="0">
                <a:latin typeface="Baby Pilot" pitchFamily="2" charset="0"/>
              </a:rPr>
              <a:t>This data proves why we should no longer refer to ‘rich’ and ‘poor’ countries. </a:t>
            </a:r>
          </a:p>
          <a:p>
            <a:pPr algn="just"/>
            <a:endParaRPr lang="en-US" sz="1200" dirty="0">
              <a:latin typeface="Baby Pilot" pitchFamily="2" charset="0"/>
            </a:endParaRPr>
          </a:p>
          <a:p>
            <a:pPr algn="just"/>
            <a:r>
              <a:rPr lang="en-US" sz="1200" dirty="0">
                <a:solidFill>
                  <a:srgbClr val="FF9300"/>
                </a:solidFill>
                <a:latin typeface="Baby Pilot" pitchFamily="2" charset="0"/>
              </a:rPr>
              <a:t>What patterns and trends can you take from this graph?</a:t>
            </a:r>
          </a:p>
          <a:p>
            <a:pPr algn="just"/>
            <a:endParaRPr lang="en-US" sz="1200" dirty="0">
              <a:solidFill>
                <a:srgbClr val="FF9300"/>
              </a:solidFill>
              <a:latin typeface="Baby Pilot" pitchFamily="2" charset="0"/>
            </a:endParaRPr>
          </a:p>
          <a:p>
            <a:pPr algn="just"/>
            <a:r>
              <a:rPr lang="en-US" sz="1200" dirty="0">
                <a:latin typeface="Baby Pilot" pitchFamily="2" charset="0"/>
              </a:rPr>
              <a:t>He also created a great tool for helping us to better understand this…</a:t>
            </a:r>
            <a:r>
              <a:rPr lang="en-US" sz="1200" dirty="0">
                <a:solidFill>
                  <a:srgbClr val="FF9300"/>
                </a:solidFill>
                <a:latin typeface="Baby Pilot" pitchFamily="2" charset="0"/>
              </a:rPr>
              <a:t> </a:t>
            </a:r>
          </a:p>
          <a:p>
            <a:pPr algn="just"/>
            <a:endParaRPr lang="en-US" sz="1200" dirty="0">
              <a:latin typeface="Baby Pilot" pitchFamily="2" charset="0"/>
            </a:endParaRPr>
          </a:p>
          <a:p>
            <a:pPr algn="just"/>
            <a:endParaRPr lang="en-US" sz="1200" dirty="0">
              <a:latin typeface="Baby Pilot" pitchFamily="2" charset="0"/>
            </a:endParaRPr>
          </a:p>
        </p:txBody>
      </p:sp>
      <p:sp>
        <p:nvSpPr>
          <p:cNvPr id="2" name="Rectangle 1">
            <a:extLst>
              <a:ext uri="{FF2B5EF4-FFF2-40B4-BE49-F238E27FC236}">
                <a16:creationId xmlns:a16="http://schemas.microsoft.com/office/drawing/2014/main" id="{AAADBFA2-EEBD-A44C-8C63-03535855208F}"/>
              </a:ext>
            </a:extLst>
          </p:cNvPr>
          <p:cNvSpPr/>
          <p:nvPr/>
        </p:nvSpPr>
        <p:spPr>
          <a:xfrm>
            <a:off x="723964" y="5754661"/>
            <a:ext cx="3695948" cy="276999"/>
          </a:xfrm>
          <a:prstGeom prst="rect">
            <a:avLst/>
          </a:prstGeom>
        </p:spPr>
        <p:txBody>
          <a:bodyPr wrap="none">
            <a:spAutoFit/>
          </a:bodyPr>
          <a:lstStyle/>
          <a:p>
            <a:r>
              <a:rPr lang="en-GB" sz="1200" dirty="0">
                <a:latin typeface="Baby Pilot" pitchFamily="2" charset="0"/>
                <a:hlinkClick r:id="rId4">
                  <a:extLst>
                    <a:ext uri="{A12FA001-AC4F-418D-AE19-62706E023703}">
                      <ahyp:hlinkClr xmlns:ahyp="http://schemas.microsoft.com/office/drawing/2018/hyperlinkcolor" val="tx"/>
                    </a:ext>
                  </a:extLst>
                </a:hlinkClick>
              </a:rPr>
              <a:t>https://www.gapminder.org/tools/#$chart-type=bubbles</a:t>
            </a:r>
            <a:endParaRPr lang="en-US" sz="1200" dirty="0">
              <a:latin typeface="Baby Pilot" pitchFamily="2" charset="0"/>
            </a:endParaRPr>
          </a:p>
        </p:txBody>
      </p:sp>
      <p:sp>
        <p:nvSpPr>
          <p:cNvPr id="3" name="TextBox 2">
            <a:extLst>
              <a:ext uri="{FF2B5EF4-FFF2-40B4-BE49-F238E27FC236}">
                <a16:creationId xmlns:a16="http://schemas.microsoft.com/office/drawing/2014/main" id="{2899D000-1F51-9E4F-A912-9D0A97B2D992}"/>
              </a:ext>
            </a:extLst>
          </p:cNvPr>
          <p:cNvSpPr txBox="1"/>
          <p:nvPr/>
        </p:nvSpPr>
        <p:spPr>
          <a:xfrm>
            <a:off x="-2615184" y="-1161289"/>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3823189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070269"/>
          </a:xfrm>
        </p:spPr>
        <p:txBody>
          <a:bodyPr>
            <a:normAutofit fontScale="90000"/>
          </a:bodyPr>
          <a:lstStyle/>
          <a:p>
            <a:pPr algn="ctr"/>
            <a:r>
              <a:rPr lang="en-GB" sz="4000" dirty="0">
                <a:latin typeface="Comic Sans MS" panose="030F0702030302020204" pitchFamily="66" charset="0"/>
              </a:rPr>
              <a:t>How do we measure development?</a:t>
            </a:r>
          </a:p>
        </p:txBody>
      </p:sp>
      <p:sp>
        <p:nvSpPr>
          <p:cNvPr id="3" name="Content Placeholder 2"/>
          <p:cNvSpPr>
            <a:spLocks noGrp="1"/>
          </p:cNvSpPr>
          <p:nvPr>
            <p:ph idx="1"/>
          </p:nvPr>
        </p:nvSpPr>
        <p:spPr>
          <a:xfrm>
            <a:off x="227597" y="1070269"/>
            <a:ext cx="6782803" cy="4351338"/>
          </a:xfrm>
        </p:spPr>
        <p:txBody>
          <a:bodyPr>
            <a:noAutofit/>
          </a:bodyPr>
          <a:lstStyle/>
          <a:p>
            <a:r>
              <a:rPr lang="en-GB" sz="2000" dirty="0">
                <a:latin typeface="Comic Sans MS" panose="030F0702030302020204" pitchFamily="66" charset="0"/>
              </a:rPr>
              <a:t>Gross National Income (GNI) per head</a:t>
            </a:r>
          </a:p>
          <a:p>
            <a:r>
              <a:rPr lang="en-GB" sz="2000" dirty="0">
                <a:latin typeface="Comic Sans MS" panose="030F0702030302020204" pitchFamily="66" charset="0"/>
              </a:rPr>
              <a:t>Birth rate</a:t>
            </a:r>
          </a:p>
          <a:p>
            <a:r>
              <a:rPr lang="en-GB" sz="2000" dirty="0">
                <a:latin typeface="Comic Sans MS" panose="030F0702030302020204" pitchFamily="66" charset="0"/>
              </a:rPr>
              <a:t>Death rate</a:t>
            </a:r>
          </a:p>
          <a:p>
            <a:r>
              <a:rPr lang="en-GB" sz="2000" dirty="0">
                <a:latin typeface="Comic Sans MS" panose="030F0702030302020204" pitchFamily="66" charset="0"/>
              </a:rPr>
              <a:t>Infant mortality rate</a:t>
            </a:r>
          </a:p>
          <a:p>
            <a:r>
              <a:rPr lang="en-GB" sz="2000" dirty="0">
                <a:latin typeface="Comic Sans MS" panose="030F0702030302020204" pitchFamily="66" charset="0"/>
              </a:rPr>
              <a:t>Life expectancy </a:t>
            </a:r>
          </a:p>
          <a:p>
            <a:r>
              <a:rPr lang="en-GB" sz="2000" dirty="0">
                <a:latin typeface="Comic Sans MS" panose="030F0702030302020204" pitchFamily="66" charset="0"/>
              </a:rPr>
              <a:t>People per doctor </a:t>
            </a:r>
          </a:p>
          <a:p>
            <a:r>
              <a:rPr lang="en-GB" sz="2000" dirty="0">
                <a:latin typeface="Comic Sans MS" panose="030F0702030302020204" pitchFamily="66" charset="0"/>
              </a:rPr>
              <a:t>Literacy rate</a:t>
            </a:r>
          </a:p>
          <a:p>
            <a:r>
              <a:rPr lang="en-GB" sz="2000" dirty="0">
                <a:latin typeface="Comic Sans MS" panose="030F0702030302020204" pitchFamily="66" charset="0"/>
              </a:rPr>
              <a:t>Access to safe water</a:t>
            </a:r>
          </a:p>
          <a:p>
            <a:r>
              <a:rPr lang="en-GB" sz="2000" dirty="0">
                <a:latin typeface="Comic Sans MS" panose="030F0702030302020204" pitchFamily="66" charset="0"/>
              </a:rPr>
              <a:t>Human Development Index (HDI)</a:t>
            </a:r>
          </a:p>
          <a:p>
            <a:r>
              <a:rPr lang="en-GB" sz="2000" dirty="0">
                <a:latin typeface="Comic Sans MS" panose="030F0702030302020204" pitchFamily="66" charset="0"/>
              </a:rPr>
              <a:t>Quality of life </a:t>
            </a:r>
          </a:p>
          <a:p>
            <a:endParaRPr lang="en-GB" dirty="0">
              <a:latin typeface="Comic Sans MS" panose="030F0702030302020204" pitchFamily="66" charset="0"/>
            </a:endParaRPr>
          </a:p>
        </p:txBody>
      </p:sp>
      <p:sp>
        <p:nvSpPr>
          <p:cNvPr id="4" name="TextBox 3"/>
          <p:cNvSpPr txBox="1"/>
          <p:nvPr/>
        </p:nvSpPr>
        <p:spPr>
          <a:xfrm>
            <a:off x="5225040" y="1579626"/>
            <a:ext cx="3290310" cy="3785652"/>
          </a:xfrm>
          <a:prstGeom prst="rect">
            <a:avLst/>
          </a:prstGeom>
          <a:solidFill>
            <a:srgbClr val="FFFF00"/>
          </a:solidFill>
        </p:spPr>
        <p:txBody>
          <a:bodyPr wrap="square" rtlCol="0">
            <a:spAutoFit/>
          </a:bodyPr>
          <a:lstStyle/>
          <a:p>
            <a:r>
              <a:rPr lang="en-GB" sz="2000" u="sng" dirty="0">
                <a:latin typeface="Comic Sans MS" panose="030F0702030302020204" pitchFamily="66" charset="0"/>
              </a:rPr>
              <a:t>Tasks</a:t>
            </a:r>
          </a:p>
          <a:p>
            <a:pPr marL="257175" indent="-257175">
              <a:buAutoNum type="arabicPeriod"/>
            </a:pPr>
            <a:r>
              <a:rPr lang="en-GB" sz="2000" dirty="0">
                <a:latin typeface="Comic Sans MS" panose="030F0702030302020204" pitchFamily="66" charset="0"/>
              </a:rPr>
              <a:t>Match the definitions </a:t>
            </a:r>
          </a:p>
          <a:p>
            <a:r>
              <a:rPr lang="en-GB" sz="2000" dirty="0">
                <a:latin typeface="Comic Sans MS" panose="030F0702030302020204" pitchFamily="66" charset="0"/>
              </a:rPr>
              <a:t>2. Colour code them into social and economic measures of development</a:t>
            </a:r>
          </a:p>
          <a:p>
            <a:r>
              <a:rPr lang="en-GB" sz="2000" dirty="0">
                <a:latin typeface="Comic Sans MS" panose="030F0702030302020204" pitchFamily="66" charset="0"/>
              </a:rPr>
              <a:t>3. What are the advantages and limitations of each of these indicators? </a:t>
            </a:r>
          </a:p>
          <a:p>
            <a:r>
              <a:rPr lang="en-GB" sz="2000" dirty="0">
                <a:latin typeface="Comic Sans MS" panose="030F0702030302020204" pitchFamily="66" charset="0"/>
              </a:rPr>
              <a:t>4. Which do you think is better to measure development and why?</a:t>
            </a:r>
          </a:p>
        </p:txBody>
      </p:sp>
    </p:spTree>
    <p:custDataLst>
      <p:tags r:id="rId1"/>
    </p:custDataLst>
    <p:extLst>
      <p:ext uri="{BB962C8B-B14F-4D97-AF65-F5344CB8AC3E}">
        <p14:creationId xmlns:p14="http://schemas.microsoft.com/office/powerpoint/2010/main" val="421970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is GNI (Gross National Income)?</a:t>
            </a:r>
          </a:p>
        </p:txBody>
      </p:sp>
      <p:sp>
        <p:nvSpPr>
          <p:cNvPr id="5" name="TextBox 4"/>
          <p:cNvSpPr txBox="1"/>
          <p:nvPr/>
        </p:nvSpPr>
        <p:spPr>
          <a:xfrm>
            <a:off x="179100" y="417830"/>
            <a:ext cx="8641547" cy="3139321"/>
          </a:xfrm>
          <a:prstGeom prst="rect">
            <a:avLst/>
          </a:prstGeom>
          <a:noFill/>
        </p:spPr>
        <p:txBody>
          <a:bodyPr wrap="square" rtlCol="0">
            <a:spAutoFit/>
          </a:bodyPr>
          <a:lstStyle/>
          <a:p>
            <a:pPr algn="just"/>
            <a:r>
              <a:rPr lang="en-US" dirty="0">
                <a:latin typeface="Bell MT"/>
                <a:cs typeface="Bell MT"/>
              </a:rPr>
              <a:t>A country’s level of </a:t>
            </a:r>
            <a:r>
              <a:rPr lang="en-US" dirty="0">
                <a:solidFill>
                  <a:schemeClr val="tx2">
                    <a:lumMod val="60000"/>
                    <a:lumOff val="40000"/>
                  </a:schemeClr>
                </a:solidFill>
                <a:latin typeface="Bell MT"/>
                <a:cs typeface="Bell MT"/>
              </a:rPr>
              <a:t>development</a:t>
            </a:r>
            <a:r>
              <a:rPr lang="en-US" dirty="0">
                <a:latin typeface="Bell MT"/>
                <a:cs typeface="Bell MT"/>
              </a:rPr>
              <a:t> is shown firstly by the </a:t>
            </a:r>
            <a:r>
              <a:rPr lang="en-US" dirty="0">
                <a:solidFill>
                  <a:schemeClr val="accent6">
                    <a:lumMod val="75000"/>
                  </a:schemeClr>
                </a:solidFill>
                <a:latin typeface="Bell MT"/>
                <a:cs typeface="Bell MT"/>
              </a:rPr>
              <a:t>average wealth </a:t>
            </a:r>
            <a:r>
              <a:rPr lang="en-US" dirty="0">
                <a:latin typeface="Bell MT"/>
                <a:cs typeface="Bell MT"/>
              </a:rPr>
              <a:t>of its citizens. One way of finding this out is to use a measurement called gross national income (GNI). This is calculated by adding together:</a:t>
            </a:r>
          </a:p>
          <a:p>
            <a:pPr marL="285750" indent="-285750" algn="just">
              <a:buFont typeface="Wingdings" charset="2"/>
              <a:buChar char="ü"/>
            </a:pPr>
            <a:r>
              <a:rPr lang="en-US" dirty="0">
                <a:latin typeface="Bell MT"/>
                <a:cs typeface="Bell MT"/>
              </a:rPr>
              <a:t>The total value of all the goods and services produced by its population</a:t>
            </a:r>
          </a:p>
          <a:p>
            <a:pPr marL="285750" indent="-285750" algn="just">
              <a:buFont typeface="Wingdings" charset="2"/>
              <a:buChar char="ü"/>
            </a:pPr>
            <a:r>
              <a:rPr lang="en-US" dirty="0">
                <a:latin typeface="Bell MT"/>
                <a:cs typeface="Bell MT"/>
              </a:rPr>
              <a:t>The income earned from the investments that is people and businesses have made overseas. </a:t>
            </a:r>
          </a:p>
          <a:p>
            <a:pPr algn="just"/>
            <a:r>
              <a:rPr lang="en-US" dirty="0">
                <a:latin typeface="Bell MT"/>
                <a:cs typeface="Bell MT"/>
              </a:rPr>
              <a:t>To compare the level of economic </a:t>
            </a:r>
            <a:r>
              <a:rPr lang="en-US" dirty="0">
                <a:solidFill>
                  <a:srgbClr val="558ED5"/>
                </a:solidFill>
                <a:latin typeface="Bell MT"/>
                <a:cs typeface="Bell MT"/>
              </a:rPr>
              <a:t>development</a:t>
            </a:r>
            <a:r>
              <a:rPr lang="en-US" dirty="0">
                <a:latin typeface="Bell MT"/>
                <a:cs typeface="Bell MT"/>
              </a:rPr>
              <a:t> for different countries, the GNI is:</a:t>
            </a:r>
          </a:p>
          <a:p>
            <a:pPr marL="342900" indent="-342900" algn="just">
              <a:buAutoNum type="arabicPeriod"/>
            </a:pPr>
            <a:r>
              <a:rPr lang="en-US" dirty="0">
                <a:latin typeface="Bell MT"/>
                <a:cs typeface="Bell MT"/>
              </a:rPr>
              <a:t>Divided by the population of the country to produce a </a:t>
            </a:r>
            <a:r>
              <a:rPr lang="en-US" dirty="0">
                <a:solidFill>
                  <a:srgbClr val="BA0604"/>
                </a:solidFill>
                <a:latin typeface="Bell MT"/>
                <a:cs typeface="Bell MT"/>
              </a:rPr>
              <a:t>per capita </a:t>
            </a:r>
            <a:r>
              <a:rPr lang="en-US" dirty="0">
                <a:latin typeface="Bell MT"/>
                <a:cs typeface="Bell MT"/>
              </a:rPr>
              <a:t>(per person) figure.</a:t>
            </a:r>
          </a:p>
          <a:p>
            <a:pPr marL="342900" indent="-342900" algn="just">
              <a:buAutoNum type="arabicPeriod"/>
            </a:pPr>
            <a:r>
              <a:rPr lang="en-US" dirty="0">
                <a:latin typeface="Bell MT"/>
                <a:cs typeface="Bell MT"/>
              </a:rPr>
              <a:t>This is then converted into US dollars the comparison clearer. </a:t>
            </a:r>
          </a:p>
          <a:p>
            <a:pPr marL="342900" indent="-342900" algn="just">
              <a:buAutoNum type="arabicPeriod"/>
            </a:pPr>
            <a:r>
              <a:rPr lang="en-US" dirty="0">
                <a:latin typeface="Bell MT"/>
                <a:cs typeface="Bell MT"/>
              </a:rPr>
              <a:t>Finally, each figure can be adjusted for each country based on its income. In LICs, goods often cost less, meaning that wages go further than might be expected in a HIC. </a:t>
            </a:r>
          </a:p>
        </p:txBody>
      </p:sp>
      <p:sp>
        <p:nvSpPr>
          <p:cNvPr id="6" name="Rectangle 5"/>
          <p:cNvSpPr/>
          <p:nvPr/>
        </p:nvSpPr>
        <p:spPr>
          <a:xfrm>
            <a:off x="166399" y="3555626"/>
            <a:ext cx="2959946" cy="2031325"/>
          </a:xfrm>
          <a:prstGeom prst="rect">
            <a:avLst/>
          </a:prstGeom>
        </p:spPr>
        <p:txBody>
          <a:bodyPr wrap="square">
            <a:spAutoFit/>
          </a:bodyPr>
          <a:lstStyle/>
          <a:p>
            <a:pPr algn="just"/>
            <a:r>
              <a:rPr lang="en-US" dirty="0">
                <a:latin typeface="Bell MT"/>
                <a:cs typeface="Bell MT"/>
              </a:rPr>
              <a:t>Countries are classified into three main categories based on GNI; </a:t>
            </a:r>
            <a:r>
              <a:rPr lang="en-US" dirty="0">
                <a:solidFill>
                  <a:srgbClr val="FC58DC"/>
                </a:solidFill>
                <a:latin typeface="Bell MT"/>
                <a:cs typeface="Bell MT"/>
              </a:rPr>
              <a:t>lower income countries (LICs)</a:t>
            </a:r>
            <a:r>
              <a:rPr lang="en-US" dirty="0">
                <a:latin typeface="Bell MT"/>
                <a:cs typeface="Bell MT"/>
              </a:rPr>
              <a:t>, </a:t>
            </a:r>
            <a:r>
              <a:rPr lang="en-US" dirty="0">
                <a:solidFill>
                  <a:srgbClr val="008000"/>
                </a:solidFill>
                <a:latin typeface="Bell MT"/>
                <a:cs typeface="Bell MT"/>
              </a:rPr>
              <a:t>higher income countries (HICs)</a:t>
            </a:r>
            <a:r>
              <a:rPr lang="en-US" dirty="0">
                <a:latin typeface="Bell MT"/>
                <a:cs typeface="Bell MT"/>
              </a:rPr>
              <a:t> and </a:t>
            </a:r>
            <a:r>
              <a:rPr lang="en-US" dirty="0">
                <a:solidFill>
                  <a:schemeClr val="accent4">
                    <a:lumMod val="75000"/>
                  </a:schemeClr>
                </a:solidFill>
                <a:latin typeface="Bell MT"/>
                <a:cs typeface="Bell MT"/>
              </a:rPr>
              <a:t>newly emerging economies (NEEs)</a:t>
            </a:r>
            <a:r>
              <a:rPr lang="en-US" dirty="0">
                <a:latin typeface="Bell MT"/>
                <a:cs typeface="Bell MT"/>
              </a:rPr>
              <a:t>. </a:t>
            </a:r>
          </a:p>
        </p:txBody>
      </p:sp>
      <p:sp>
        <p:nvSpPr>
          <p:cNvPr id="7" name="Rounded Rectangle 6"/>
          <p:cNvSpPr/>
          <p:nvPr/>
        </p:nvSpPr>
        <p:spPr>
          <a:xfrm>
            <a:off x="4963583" y="3557151"/>
            <a:ext cx="4095751" cy="538599"/>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Bell MT"/>
                <a:cs typeface="Bell MT"/>
              </a:rPr>
              <a:t>Describe the meaning of Gross National Income (GNI) (4 marks). </a:t>
            </a:r>
          </a:p>
        </p:txBody>
      </p:sp>
      <p:grpSp>
        <p:nvGrpSpPr>
          <p:cNvPr id="14" name="Group 13"/>
          <p:cNvGrpSpPr/>
          <p:nvPr/>
        </p:nvGrpSpPr>
        <p:grpSpPr>
          <a:xfrm>
            <a:off x="550986" y="5616392"/>
            <a:ext cx="6155942" cy="1124880"/>
            <a:chOff x="6544733" y="5079999"/>
            <a:chExt cx="2370667" cy="1629834"/>
          </a:xfrm>
        </p:grpSpPr>
        <p:sp>
          <p:nvSpPr>
            <p:cNvPr id="15" name="Rounded Rectangle 14"/>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p:cNvSpPr txBox="1"/>
            <p:nvPr/>
          </p:nvSpPr>
          <p:spPr>
            <a:xfrm>
              <a:off x="6544734" y="5079999"/>
              <a:ext cx="2370666" cy="936466"/>
            </a:xfrm>
            <a:prstGeom prst="rect">
              <a:avLst/>
            </a:prstGeom>
            <a:noFill/>
          </p:spPr>
          <p:txBody>
            <a:bodyPr wrap="square" rtlCol="0">
              <a:spAutoFit/>
            </a:bodyPr>
            <a:lstStyle/>
            <a:p>
              <a:pPr algn="ctr"/>
              <a:r>
                <a:rPr lang="en-US" sz="1200" b="1" dirty="0">
                  <a:solidFill>
                    <a:srgbClr val="FFFFFF"/>
                  </a:solidFill>
                  <a:latin typeface="Bell MT"/>
                  <a:cs typeface="Bell MT"/>
                </a:rPr>
                <a:t>Success criteria: </a:t>
              </a:r>
            </a:p>
            <a:p>
              <a:pPr algn="ctr"/>
              <a:r>
                <a:rPr lang="en-US" sz="1200" dirty="0">
                  <a:solidFill>
                    <a:schemeClr val="bg1"/>
                  </a:solidFill>
                  <a:latin typeface="Bell MT"/>
                  <a:cs typeface="Bell MT"/>
                </a:rPr>
                <a:t>You recognise in your description how the GNI might need to be adjusted depending on the income.</a:t>
              </a:r>
            </a:p>
          </p:txBody>
        </p:sp>
      </p:grpSp>
      <p:pic>
        <p:nvPicPr>
          <p:cNvPr id="17"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1274" y="4380872"/>
            <a:ext cx="583973" cy="583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29"/>
          <p:cNvSpPr txBox="1">
            <a:spLocks noChangeArrowheads="1"/>
          </p:cNvSpPr>
          <p:nvPr/>
        </p:nvSpPr>
        <p:spPr bwMode="auto">
          <a:xfrm>
            <a:off x="7525247" y="4596000"/>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19" name="TextBox 18"/>
          <p:cNvSpPr txBox="1"/>
          <p:nvPr/>
        </p:nvSpPr>
        <p:spPr>
          <a:xfrm>
            <a:off x="6941274" y="5014929"/>
            <a:ext cx="2118060" cy="175432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Wealth </a:t>
            </a:r>
          </a:p>
          <a:p>
            <a:pPr marL="171450" indent="-171450">
              <a:buFont typeface="Wingdings" charset="2"/>
              <a:buChar char="ü"/>
              <a:defRPr/>
            </a:pPr>
            <a:r>
              <a:rPr lang="en-US" sz="1200" dirty="0">
                <a:latin typeface="Bell MT"/>
                <a:cs typeface="Bell MT"/>
              </a:rPr>
              <a:t>Development</a:t>
            </a:r>
          </a:p>
          <a:p>
            <a:pPr marL="171450" indent="-171450">
              <a:buFont typeface="Wingdings" charset="2"/>
              <a:buChar char="ü"/>
              <a:defRPr/>
            </a:pPr>
            <a:r>
              <a:rPr lang="en-US" sz="1200" dirty="0">
                <a:latin typeface="Bell MT"/>
                <a:cs typeface="Bell MT"/>
              </a:rPr>
              <a:t>Standard of living</a:t>
            </a:r>
          </a:p>
          <a:p>
            <a:pPr marL="171450" indent="-171450">
              <a:buFont typeface="Wingdings" charset="2"/>
              <a:buChar char="ü"/>
              <a:defRPr/>
            </a:pPr>
            <a:r>
              <a:rPr lang="en-US" sz="1200" dirty="0">
                <a:latin typeface="Bell MT"/>
                <a:cs typeface="Bell MT"/>
              </a:rPr>
              <a:t>Per capita </a:t>
            </a:r>
          </a:p>
          <a:p>
            <a:pPr marL="171450" indent="-171450">
              <a:buFont typeface="Wingdings" charset="2"/>
              <a:buChar char="ü"/>
              <a:defRPr/>
            </a:pPr>
            <a:r>
              <a:rPr lang="en-US" sz="1200" dirty="0">
                <a:latin typeface="Bell MT"/>
                <a:cs typeface="Bell MT"/>
              </a:rPr>
              <a:t>HIC</a:t>
            </a:r>
          </a:p>
          <a:p>
            <a:pPr marL="171450" indent="-171450">
              <a:buFont typeface="Wingdings" charset="2"/>
              <a:buChar char="ü"/>
              <a:defRPr/>
            </a:pPr>
            <a:r>
              <a:rPr lang="en-US" sz="1200" dirty="0">
                <a:latin typeface="Bell MT"/>
                <a:cs typeface="Bell MT"/>
              </a:rPr>
              <a:t>LIC</a:t>
            </a:r>
          </a:p>
          <a:p>
            <a:pPr marL="171450" indent="-171450">
              <a:buFont typeface="Wingdings" charset="2"/>
              <a:buChar char="ü"/>
              <a:defRPr/>
            </a:pPr>
            <a:r>
              <a:rPr lang="en-US" sz="1200" dirty="0">
                <a:latin typeface="Bell MT"/>
                <a:cs typeface="Bell MT"/>
              </a:rPr>
              <a:t>NEE</a:t>
            </a:r>
          </a:p>
        </p:txBody>
      </p:sp>
      <p:sp>
        <p:nvSpPr>
          <p:cNvPr id="20" name="TextBox 29"/>
          <p:cNvSpPr txBox="1">
            <a:spLocks noChangeArrowheads="1"/>
          </p:cNvSpPr>
          <p:nvPr/>
        </p:nvSpPr>
        <p:spPr bwMode="auto">
          <a:xfrm>
            <a:off x="3785123" y="3826246"/>
            <a:ext cx="1474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Structure</a:t>
            </a:r>
          </a:p>
        </p:txBody>
      </p:sp>
      <p:pic>
        <p:nvPicPr>
          <p:cNvPr id="21" name="Picture 20"/>
          <p:cNvPicPr>
            <a:picLocks noChangeAspect="1"/>
          </p:cNvPicPr>
          <p:nvPr/>
        </p:nvPicPr>
        <p:blipFill>
          <a:blip r:embed="rId4"/>
          <a:stretch>
            <a:fillRect/>
          </a:stretch>
        </p:blipFill>
        <p:spPr>
          <a:xfrm>
            <a:off x="3167863" y="3574607"/>
            <a:ext cx="695054" cy="695054"/>
          </a:xfrm>
          <a:prstGeom prst="rect">
            <a:avLst/>
          </a:prstGeom>
        </p:spPr>
      </p:pic>
      <p:sp>
        <p:nvSpPr>
          <p:cNvPr id="22" name="TextBox 21"/>
          <p:cNvSpPr txBox="1"/>
          <p:nvPr/>
        </p:nvSpPr>
        <p:spPr>
          <a:xfrm>
            <a:off x="3143252" y="4269661"/>
            <a:ext cx="3680092" cy="1200329"/>
          </a:xfrm>
          <a:prstGeom prst="rect">
            <a:avLst/>
          </a:prstGeom>
          <a:noFill/>
          <a:ln>
            <a:solidFill>
              <a:schemeClr val="tx1"/>
            </a:solidFill>
          </a:ln>
        </p:spPr>
        <p:txBody>
          <a:bodyPr wrap="square">
            <a:spAutoFit/>
          </a:bodyPr>
          <a:lstStyle/>
          <a:p>
            <a:pPr algn="just">
              <a:defRPr/>
            </a:pPr>
            <a:r>
              <a:rPr lang="en-US" sz="1200" dirty="0">
                <a:latin typeface="Bell MT"/>
                <a:cs typeface="Bell MT"/>
              </a:rPr>
              <a:t>Paragraph structure:</a:t>
            </a:r>
          </a:p>
          <a:p>
            <a:pPr marL="171450" indent="-171450" algn="just">
              <a:buFont typeface="Arial"/>
              <a:buChar char="•"/>
              <a:defRPr/>
            </a:pPr>
            <a:r>
              <a:rPr lang="en-US" sz="1200" dirty="0">
                <a:solidFill>
                  <a:srgbClr val="B40703"/>
                </a:solidFill>
                <a:latin typeface="Bell MT"/>
                <a:cs typeface="Bell MT"/>
              </a:rPr>
              <a:t>A definition of what Gross National Income is. </a:t>
            </a:r>
            <a:endParaRPr lang="en-US" sz="1200" dirty="0">
              <a:solidFill>
                <a:srgbClr val="FF6600"/>
              </a:solidFill>
              <a:latin typeface="Bell MT"/>
              <a:cs typeface="Bell MT"/>
            </a:endParaRPr>
          </a:p>
          <a:p>
            <a:pPr marL="171450" indent="-171450" algn="just">
              <a:buFont typeface="Arial"/>
              <a:buChar char="•"/>
              <a:defRPr/>
            </a:pPr>
            <a:r>
              <a:rPr lang="en-US" sz="1200" dirty="0">
                <a:solidFill>
                  <a:srgbClr val="FF6600"/>
                </a:solidFill>
                <a:latin typeface="Bell MT"/>
                <a:cs typeface="Bell MT"/>
              </a:rPr>
              <a:t>An detailed description of how Gross National Income is calculated. </a:t>
            </a:r>
          </a:p>
          <a:p>
            <a:pPr marL="171450" indent="-171450" algn="just">
              <a:buFont typeface="Arial"/>
              <a:buChar char="•"/>
              <a:defRPr/>
            </a:pPr>
            <a:r>
              <a:rPr lang="en-US" sz="1200" dirty="0">
                <a:solidFill>
                  <a:srgbClr val="4D8A02"/>
                </a:solidFill>
                <a:latin typeface="Bell MT"/>
                <a:cs typeface="Bell MT"/>
              </a:rPr>
              <a:t>Description of how the Gross National Income is adjusted depending on a countries income. </a:t>
            </a:r>
          </a:p>
        </p:txBody>
      </p:sp>
    </p:spTree>
    <p:extLst>
      <p:ext uri="{BB962C8B-B14F-4D97-AF65-F5344CB8AC3E}">
        <p14:creationId xmlns:p14="http://schemas.microsoft.com/office/powerpoint/2010/main" val="163884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55600"/>
          </a:xfrm>
        </p:spPr>
        <p:txBody>
          <a:bodyPr>
            <a:normAutofit fontScale="90000"/>
          </a:bodyPr>
          <a:lstStyle/>
          <a:p>
            <a:pPr algn="ctr"/>
            <a:r>
              <a:rPr lang="en-GB" sz="4000" dirty="0">
                <a:latin typeface="Comic Sans MS" panose="030F0702030302020204" pitchFamily="66" charset="0"/>
              </a:rPr>
              <a:t>Human Development Index</a:t>
            </a:r>
          </a:p>
        </p:txBody>
      </p:sp>
      <p:sp>
        <p:nvSpPr>
          <p:cNvPr id="3" name="Content Placeholder 2"/>
          <p:cNvSpPr>
            <a:spLocks noGrp="1"/>
          </p:cNvSpPr>
          <p:nvPr>
            <p:ph idx="1"/>
          </p:nvPr>
        </p:nvSpPr>
        <p:spPr>
          <a:xfrm>
            <a:off x="127591" y="1180215"/>
            <a:ext cx="8846288" cy="808074"/>
          </a:xfrm>
        </p:spPr>
        <p:txBody>
          <a:bodyPr>
            <a:normAutofit lnSpcReduction="10000"/>
          </a:bodyPr>
          <a:lstStyle/>
          <a:p>
            <a:pPr marL="0" indent="0" algn="ctr">
              <a:buNone/>
            </a:pPr>
            <a:r>
              <a:rPr lang="en-GB" sz="2400" dirty="0">
                <a:latin typeface="Comic Sans MS" panose="030F0702030302020204" pitchFamily="66" charset="0"/>
              </a:rPr>
              <a:t>What is HDI – why it is more useful than any other methods? </a:t>
            </a:r>
          </a:p>
        </p:txBody>
      </p:sp>
      <p:pic>
        <p:nvPicPr>
          <p:cNvPr id="1026" name="Picture 2" descr="Image result for human development index"/>
          <p:cNvPicPr>
            <a:picLocks noChangeAspect="1" noChangeArrowheads="1"/>
          </p:cNvPicPr>
          <p:nvPr/>
        </p:nvPicPr>
        <p:blipFill rotWithShape="1">
          <a:blip r:embed="rId2">
            <a:extLst>
              <a:ext uri="{28A0092B-C50C-407E-A947-70E740481C1C}">
                <a14:useLocalDpi xmlns:a14="http://schemas.microsoft.com/office/drawing/2010/main" val="0"/>
              </a:ext>
            </a:extLst>
          </a:blip>
          <a:srcRect r="5964"/>
          <a:stretch/>
        </p:blipFill>
        <p:spPr bwMode="auto">
          <a:xfrm>
            <a:off x="33668" y="2147777"/>
            <a:ext cx="9067800" cy="445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644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
            <a:ext cx="5334000" cy="584776"/>
          </a:xfrm>
          <a:prstGeom prst="rect">
            <a:avLst/>
          </a:prstGeom>
          <a:noFill/>
        </p:spPr>
        <p:txBody>
          <a:bodyPr>
            <a:spAutoFit/>
          </a:bodyPr>
          <a:lstStyle/>
          <a:p>
            <a:pPr algn="ctr" eaLnBrk="1" hangingPunct="1">
              <a:defRPr/>
            </a:pPr>
            <a:r>
              <a:rPr lang="en-GB" sz="32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rPr>
              <a:t>What is the HDI?</a:t>
            </a:r>
          </a:p>
        </p:txBody>
      </p:sp>
      <p:sp>
        <p:nvSpPr>
          <p:cNvPr id="5" name="Rounded Rectangle 4"/>
          <p:cNvSpPr>
            <a:spLocks noChangeArrowheads="1"/>
          </p:cNvSpPr>
          <p:nvPr/>
        </p:nvSpPr>
        <p:spPr bwMode="auto">
          <a:xfrm>
            <a:off x="457200" y="838199"/>
            <a:ext cx="7772400" cy="5161547"/>
          </a:xfrm>
          <a:prstGeom prst="roundRect">
            <a:avLst>
              <a:gd name="adj" fmla="val 16667"/>
            </a:avLst>
          </a:prstGeom>
          <a:solidFill>
            <a:srgbClr val="3366FF"/>
          </a:solidFill>
          <a:ln w="57150" cmpd="thickThin">
            <a:solidFill>
              <a:schemeClr val="bg1"/>
            </a:solidFill>
            <a:round/>
            <a:headEnd/>
            <a:tailEnd/>
          </a:ln>
          <a:effectLst>
            <a:outerShdw blurRad="40000" dist="23000" dir="5400000" rotWithShape="0">
              <a:srgbClr val="000000">
                <a:alpha val="34998"/>
              </a:srgbClr>
            </a:outerShdw>
          </a:effectLst>
        </p:spPr>
        <p:txBody>
          <a:bodyPr anchor="ctr"/>
          <a:lstStyle/>
          <a:p>
            <a:pPr algn="just" eaLnBrk="1" hangingPunct="1">
              <a:lnSpc>
                <a:spcPct val="150000"/>
              </a:lnSpc>
              <a:defRPr/>
            </a:pPr>
            <a:r>
              <a:rPr lang="en-GB" sz="2400" dirty="0">
                <a:solidFill>
                  <a:schemeClr val="lt1"/>
                </a:solidFill>
                <a:latin typeface="Bell MT"/>
                <a:ea typeface="+mn-ea"/>
                <a:cs typeface="Bell MT"/>
              </a:rPr>
              <a:t>The human development index uses three different indicators to make it more accurate (a composite indicator) . They are:</a:t>
            </a:r>
          </a:p>
          <a:p>
            <a:pPr marL="285750" indent="-285750" algn="just" eaLnBrk="1" hangingPunct="1">
              <a:lnSpc>
                <a:spcPct val="150000"/>
              </a:lnSpc>
              <a:buFont typeface="Wingdings" charset="2"/>
              <a:buChar char="Ø"/>
              <a:defRPr/>
            </a:pPr>
            <a:r>
              <a:rPr lang="en-GB" sz="2400" dirty="0">
                <a:solidFill>
                  <a:schemeClr val="lt1"/>
                </a:solidFill>
                <a:latin typeface="Bell MT"/>
                <a:ea typeface="+mn-ea"/>
                <a:cs typeface="Bell MT"/>
              </a:rPr>
              <a:t>Life expectancy</a:t>
            </a:r>
          </a:p>
          <a:p>
            <a:pPr marL="285750" indent="-285750" algn="just" eaLnBrk="1" hangingPunct="1">
              <a:lnSpc>
                <a:spcPct val="150000"/>
              </a:lnSpc>
              <a:buFont typeface="Wingdings" charset="2"/>
              <a:buChar char="Ø"/>
              <a:defRPr/>
            </a:pPr>
            <a:r>
              <a:rPr lang="en-GB" sz="2400" dirty="0">
                <a:solidFill>
                  <a:schemeClr val="lt1"/>
                </a:solidFill>
                <a:latin typeface="Bell MT"/>
                <a:ea typeface="+mn-ea"/>
                <a:cs typeface="Bell MT"/>
              </a:rPr>
              <a:t>Education attainment (how well people do in their exams)</a:t>
            </a:r>
          </a:p>
          <a:p>
            <a:pPr marL="285750" indent="-285750" algn="just" eaLnBrk="1" hangingPunct="1">
              <a:lnSpc>
                <a:spcPct val="150000"/>
              </a:lnSpc>
              <a:buFont typeface="Wingdings" charset="2"/>
              <a:buChar char="Ø"/>
              <a:defRPr/>
            </a:pPr>
            <a:r>
              <a:rPr lang="en-GB" sz="2400" dirty="0">
                <a:solidFill>
                  <a:schemeClr val="lt1"/>
                </a:solidFill>
                <a:latin typeface="Bell MT"/>
                <a:ea typeface="+mn-ea"/>
                <a:cs typeface="Bell MT"/>
              </a:rPr>
              <a:t>GDP (how much money on average a person earns)</a:t>
            </a:r>
          </a:p>
          <a:p>
            <a:pPr algn="just" eaLnBrk="1" hangingPunct="1">
              <a:lnSpc>
                <a:spcPct val="150000"/>
              </a:lnSpc>
              <a:defRPr/>
            </a:pPr>
            <a:r>
              <a:rPr lang="en-GB" sz="2400" dirty="0">
                <a:solidFill>
                  <a:schemeClr val="lt1"/>
                </a:solidFill>
                <a:latin typeface="Bell MT"/>
                <a:ea typeface="+mn-ea"/>
                <a:cs typeface="Bell MT"/>
              </a:rPr>
              <a:t>It measures all three indicators and gives each country a number between 0 and 1. The UK is currently rated 0.8 </a:t>
            </a:r>
          </a:p>
        </p:txBody>
      </p:sp>
      <p:pic>
        <p:nvPicPr>
          <p:cNvPr id="16387" name="Picture 5" descr="MC900138993.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216" y="2486143"/>
            <a:ext cx="7556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descr="MM90028366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1386" y="3601450"/>
            <a:ext cx="809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MM90028398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0586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descr="MM900356599.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2506" y="444788"/>
            <a:ext cx="78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76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different social measures of development?</a:t>
            </a:r>
          </a:p>
        </p:txBody>
      </p:sp>
      <p:graphicFrame>
        <p:nvGraphicFramePr>
          <p:cNvPr id="5" name="Table 4"/>
          <p:cNvGraphicFramePr>
            <a:graphicFrameLocks noGrp="1"/>
          </p:cNvGraphicFramePr>
          <p:nvPr>
            <p:extLst>
              <p:ext uri="{D42A27DB-BD31-4B8C-83A1-F6EECF244321}">
                <p14:modId xmlns:p14="http://schemas.microsoft.com/office/powerpoint/2010/main" val="3588288817"/>
              </p:ext>
            </p:extLst>
          </p:nvPr>
        </p:nvGraphicFramePr>
        <p:xfrm>
          <a:off x="248769" y="1306400"/>
          <a:ext cx="7921420" cy="2179320"/>
        </p:xfrm>
        <a:graphic>
          <a:graphicData uri="http://schemas.openxmlformats.org/drawingml/2006/table">
            <a:tbl>
              <a:tblPr firstRow="1" bandRow="1">
                <a:tableStyleId>{3C2FFA5D-87B4-456A-9821-1D502468CF0F}</a:tableStyleId>
              </a:tblPr>
              <a:tblGrid>
                <a:gridCol w="1878481">
                  <a:extLst>
                    <a:ext uri="{9D8B030D-6E8A-4147-A177-3AD203B41FA5}">
                      <a16:colId xmlns:a16="http://schemas.microsoft.com/office/drawing/2014/main" val="20000"/>
                    </a:ext>
                  </a:extLst>
                </a:gridCol>
                <a:gridCol w="1290087">
                  <a:extLst>
                    <a:ext uri="{9D8B030D-6E8A-4147-A177-3AD203B41FA5}">
                      <a16:colId xmlns:a16="http://schemas.microsoft.com/office/drawing/2014/main" val="20001"/>
                    </a:ext>
                  </a:extLst>
                </a:gridCol>
                <a:gridCol w="1715580">
                  <a:extLst>
                    <a:ext uri="{9D8B030D-6E8A-4147-A177-3AD203B41FA5}">
                      <a16:colId xmlns:a16="http://schemas.microsoft.com/office/drawing/2014/main" val="20002"/>
                    </a:ext>
                  </a:extLst>
                </a:gridCol>
                <a:gridCol w="1452988">
                  <a:extLst>
                    <a:ext uri="{9D8B030D-6E8A-4147-A177-3AD203B41FA5}">
                      <a16:colId xmlns:a16="http://schemas.microsoft.com/office/drawing/2014/main" val="20003"/>
                    </a:ext>
                  </a:extLst>
                </a:gridCol>
                <a:gridCol w="1584284">
                  <a:extLst>
                    <a:ext uri="{9D8B030D-6E8A-4147-A177-3AD203B41FA5}">
                      <a16:colId xmlns:a16="http://schemas.microsoft.com/office/drawing/2014/main" val="20004"/>
                    </a:ext>
                  </a:extLst>
                </a:gridCol>
              </a:tblGrid>
              <a:tr h="370840">
                <a:tc>
                  <a:txBody>
                    <a:bodyPr/>
                    <a:lstStyle/>
                    <a:p>
                      <a:pPr algn="ctr"/>
                      <a:r>
                        <a:rPr lang="en-US" sz="1600" dirty="0">
                          <a:solidFill>
                            <a:schemeClr val="tx1"/>
                          </a:solidFill>
                          <a:latin typeface="Bell MT"/>
                          <a:cs typeface="Bell MT"/>
                        </a:rPr>
                        <a:t>Indicator</a:t>
                      </a:r>
                      <a:r>
                        <a:rPr lang="en-US" sz="1600" baseline="0" dirty="0">
                          <a:solidFill>
                            <a:schemeClr val="tx1"/>
                          </a:solidFill>
                          <a:latin typeface="Bell MT"/>
                          <a:cs typeface="Bell MT"/>
                        </a:rPr>
                        <a:t> of development</a:t>
                      </a:r>
                      <a:endParaRPr lang="en-US" sz="1600" dirty="0">
                        <a:solidFill>
                          <a:schemeClr val="tx1"/>
                        </a:solidFill>
                        <a:latin typeface="Bell MT"/>
                        <a:cs typeface="Bell MT"/>
                      </a:endParaRPr>
                    </a:p>
                  </a:txBody>
                  <a:tcPr/>
                </a:tc>
                <a:tc>
                  <a:txBody>
                    <a:bodyPr/>
                    <a:lstStyle/>
                    <a:p>
                      <a:pPr algn="ctr"/>
                      <a:r>
                        <a:rPr lang="en-US" sz="1600" dirty="0">
                          <a:solidFill>
                            <a:schemeClr val="tx1"/>
                          </a:solidFill>
                          <a:latin typeface="Bell MT"/>
                          <a:cs typeface="Bell MT"/>
                        </a:rPr>
                        <a:t>Definition</a:t>
                      </a:r>
                    </a:p>
                  </a:txBody>
                  <a:tcPr/>
                </a:tc>
                <a:tc>
                  <a:txBody>
                    <a:bodyPr/>
                    <a:lstStyle/>
                    <a:p>
                      <a:pPr algn="ctr"/>
                      <a:r>
                        <a:rPr lang="en-US" sz="1600" dirty="0">
                          <a:solidFill>
                            <a:schemeClr val="tx1"/>
                          </a:solidFill>
                          <a:latin typeface="Bell MT"/>
                          <a:cs typeface="Bell MT"/>
                        </a:rPr>
                        <a:t>What does it indicate</a:t>
                      </a:r>
                      <a:r>
                        <a:rPr lang="en-US" sz="1600" baseline="0" dirty="0">
                          <a:solidFill>
                            <a:schemeClr val="tx1"/>
                          </a:solidFill>
                          <a:latin typeface="Bell MT"/>
                          <a:cs typeface="Bell MT"/>
                        </a:rPr>
                        <a:t> about the social development?</a:t>
                      </a:r>
                      <a:endParaRPr lang="en-US" sz="1600" dirty="0">
                        <a:solidFill>
                          <a:schemeClr val="tx1"/>
                        </a:solidFill>
                        <a:latin typeface="Bell MT"/>
                        <a:cs typeface="Bell MT"/>
                      </a:endParaRPr>
                    </a:p>
                  </a:txBody>
                  <a:tcPr/>
                </a:tc>
                <a:tc>
                  <a:txBody>
                    <a:bodyPr/>
                    <a:lstStyle/>
                    <a:p>
                      <a:pPr algn="ctr"/>
                      <a:r>
                        <a:rPr lang="en-US" sz="1600" dirty="0">
                          <a:solidFill>
                            <a:schemeClr val="tx1"/>
                          </a:solidFill>
                          <a:latin typeface="Bell MT"/>
                          <a:cs typeface="Bell MT"/>
                        </a:rPr>
                        <a:t>What are the limitations?</a:t>
                      </a:r>
                      <a:r>
                        <a:rPr lang="en-US" sz="1600" baseline="0" dirty="0">
                          <a:solidFill>
                            <a:schemeClr val="tx1"/>
                          </a:solidFill>
                          <a:latin typeface="Bell MT"/>
                          <a:cs typeface="Bell MT"/>
                        </a:rPr>
                        <a:t> </a:t>
                      </a:r>
                      <a:endParaRPr lang="en-US" sz="1600" dirty="0">
                        <a:solidFill>
                          <a:schemeClr val="tx1"/>
                        </a:solidFill>
                        <a:latin typeface="Bell MT"/>
                        <a:cs typeface="Bell MT"/>
                      </a:endParaRPr>
                    </a:p>
                  </a:txBody>
                  <a:tcPr/>
                </a:tc>
                <a:tc>
                  <a:txBody>
                    <a:bodyPr/>
                    <a:lstStyle/>
                    <a:p>
                      <a:pPr algn="ctr"/>
                      <a:r>
                        <a:rPr lang="en-US" sz="1600" dirty="0">
                          <a:solidFill>
                            <a:schemeClr val="tx1"/>
                          </a:solidFill>
                          <a:latin typeface="Bell MT"/>
                          <a:cs typeface="Bell MT"/>
                        </a:rPr>
                        <a:t>How does the</a:t>
                      </a:r>
                      <a:r>
                        <a:rPr lang="en-US" sz="1600" baseline="0" dirty="0">
                          <a:solidFill>
                            <a:schemeClr val="tx1"/>
                          </a:solidFill>
                          <a:latin typeface="Bell MT"/>
                          <a:cs typeface="Bell MT"/>
                        </a:rPr>
                        <a:t> measure vary globally?</a:t>
                      </a:r>
                      <a:endParaRPr lang="en-US" sz="1600" dirty="0">
                        <a:solidFill>
                          <a:schemeClr val="tx1"/>
                        </a:solidFill>
                        <a:latin typeface="Bell MT"/>
                        <a:cs typeface="Bell MT"/>
                      </a:endParaRPr>
                    </a:p>
                  </a:txBody>
                  <a:tcPr/>
                </a:tc>
                <a:extLst>
                  <a:ext uri="{0D108BD9-81ED-4DB2-BD59-A6C34878D82A}">
                    <a16:rowId xmlns:a16="http://schemas.microsoft.com/office/drawing/2014/main" val="10000"/>
                  </a:ext>
                </a:extLst>
              </a:tr>
              <a:tr h="370840">
                <a:tc>
                  <a:txBody>
                    <a:bodyPr/>
                    <a:lstStyle/>
                    <a:p>
                      <a:r>
                        <a:rPr lang="en-US" sz="1600" dirty="0">
                          <a:latin typeface="Bell MT"/>
                          <a:cs typeface="Bell MT"/>
                        </a:rPr>
                        <a:t>Literacy rate</a:t>
                      </a:r>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1"/>
                  </a:ext>
                </a:extLst>
              </a:tr>
              <a:tr h="370840">
                <a:tc>
                  <a:txBody>
                    <a:bodyPr/>
                    <a:lstStyle/>
                    <a:p>
                      <a:r>
                        <a:rPr lang="en-US" sz="1600" dirty="0">
                          <a:latin typeface="Bell MT"/>
                          <a:cs typeface="Bell MT"/>
                        </a:rPr>
                        <a:t>People per</a:t>
                      </a:r>
                      <a:r>
                        <a:rPr lang="en-US" sz="1600" baseline="0" dirty="0">
                          <a:latin typeface="Bell MT"/>
                          <a:cs typeface="Bell MT"/>
                        </a:rPr>
                        <a:t> doctor</a:t>
                      </a:r>
                      <a:endParaRPr lang="en-US" sz="1600" dirty="0">
                        <a:latin typeface="Bell MT"/>
                        <a:cs typeface="Bell MT"/>
                      </a:endParaRPr>
                    </a:p>
                  </a:txBody>
                  <a:tcPr/>
                </a:tc>
                <a:tc>
                  <a:txBody>
                    <a:bodyPr/>
                    <a:lstStyle/>
                    <a:p>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2"/>
                  </a:ext>
                </a:extLst>
              </a:tr>
              <a:tr h="370840">
                <a:tc>
                  <a:txBody>
                    <a:bodyPr/>
                    <a:lstStyle/>
                    <a:p>
                      <a:r>
                        <a:rPr lang="en-US" sz="1600" dirty="0">
                          <a:latin typeface="Bell MT"/>
                          <a:cs typeface="Bell MT"/>
                        </a:rPr>
                        <a:t>Access to safe water</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0003"/>
                  </a:ext>
                </a:extLst>
              </a:tr>
            </a:tbl>
          </a:graphicData>
        </a:graphic>
      </p:graphicFrame>
      <p:sp>
        <p:nvSpPr>
          <p:cNvPr id="6" name="Rounded Rectangle 5"/>
          <p:cNvSpPr/>
          <p:nvPr/>
        </p:nvSpPr>
        <p:spPr>
          <a:xfrm>
            <a:off x="116417" y="567075"/>
            <a:ext cx="8911166" cy="584776"/>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Bell MT"/>
                <a:cs typeface="Bell MT"/>
              </a:rPr>
              <a:t>Development is about more than just money! The concept of development is linked with the idea of progress and civilisation.  </a:t>
            </a:r>
          </a:p>
        </p:txBody>
      </p:sp>
      <p:pic>
        <p:nvPicPr>
          <p:cNvPr id="8"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65" y="4266360"/>
            <a:ext cx="583973" cy="583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9"/>
          <p:cNvSpPr txBox="1">
            <a:spLocks noChangeArrowheads="1"/>
          </p:cNvSpPr>
          <p:nvPr/>
        </p:nvSpPr>
        <p:spPr bwMode="auto">
          <a:xfrm>
            <a:off x="795638" y="4465578"/>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10" name="TextBox 9"/>
          <p:cNvSpPr txBox="1"/>
          <p:nvPr/>
        </p:nvSpPr>
        <p:spPr>
          <a:xfrm>
            <a:off x="211665" y="4884507"/>
            <a:ext cx="2118060" cy="1938992"/>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Economic stability</a:t>
            </a:r>
          </a:p>
          <a:p>
            <a:pPr marL="171450" indent="-171450">
              <a:buFont typeface="Wingdings" charset="2"/>
              <a:buChar char="ü"/>
              <a:defRPr/>
            </a:pPr>
            <a:r>
              <a:rPr lang="en-US" sz="1200" dirty="0">
                <a:latin typeface="Bell MT"/>
                <a:cs typeface="Bell MT"/>
              </a:rPr>
              <a:t>Services and facilities</a:t>
            </a:r>
          </a:p>
          <a:p>
            <a:pPr marL="171450" indent="-171450">
              <a:buFont typeface="Wingdings" charset="2"/>
              <a:buChar char="ü"/>
              <a:defRPr/>
            </a:pPr>
            <a:r>
              <a:rPr lang="en-US" sz="1200" dirty="0">
                <a:latin typeface="Bell MT"/>
                <a:cs typeface="Bell MT"/>
              </a:rPr>
              <a:t>Conflict zones</a:t>
            </a:r>
          </a:p>
          <a:p>
            <a:pPr marL="171450" indent="-171450">
              <a:buFont typeface="Wingdings" charset="2"/>
              <a:buChar char="ü"/>
              <a:defRPr/>
            </a:pPr>
            <a:r>
              <a:rPr lang="en-US" sz="1200" dirty="0">
                <a:latin typeface="Bell MT"/>
                <a:cs typeface="Bell MT"/>
              </a:rPr>
              <a:t>Healthcare</a:t>
            </a:r>
          </a:p>
          <a:p>
            <a:pPr marL="171450" indent="-171450">
              <a:buFont typeface="Wingdings" charset="2"/>
              <a:buChar char="ü"/>
              <a:defRPr/>
            </a:pPr>
            <a:r>
              <a:rPr lang="en-US" sz="1200" dirty="0">
                <a:latin typeface="Bell MT"/>
                <a:cs typeface="Bell MT"/>
              </a:rPr>
              <a:t>Infrastructure</a:t>
            </a:r>
          </a:p>
          <a:p>
            <a:pPr marL="171450" indent="-171450">
              <a:buFont typeface="Wingdings" charset="2"/>
              <a:buChar char="ü"/>
              <a:defRPr/>
            </a:pPr>
            <a:r>
              <a:rPr lang="en-US" sz="1200" dirty="0">
                <a:latin typeface="Bell MT"/>
                <a:cs typeface="Bell MT"/>
              </a:rPr>
              <a:t>Education </a:t>
            </a:r>
          </a:p>
          <a:p>
            <a:pPr marL="171450" indent="-171450">
              <a:buFont typeface="Wingdings" charset="2"/>
              <a:buChar char="ü"/>
              <a:defRPr/>
            </a:pPr>
            <a:r>
              <a:rPr lang="en-US" sz="1200" dirty="0">
                <a:latin typeface="Bell MT"/>
                <a:cs typeface="Bell MT"/>
              </a:rPr>
              <a:t>Developed</a:t>
            </a:r>
          </a:p>
          <a:p>
            <a:pPr marL="171450" indent="-171450">
              <a:buFont typeface="Wingdings" charset="2"/>
              <a:buChar char="ü"/>
              <a:defRPr/>
            </a:pPr>
            <a:r>
              <a:rPr lang="en-US" sz="1200" dirty="0">
                <a:latin typeface="Bell MT"/>
                <a:cs typeface="Bell MT"/>
              </a:rPr>
              <a:t>Reliable </a:t>
            </a:r>
          </a:p>
        </p:txBody>
      </p:sp>
      <p:grpSp>
        <p:nvGrpSpPr>
          <p:cNvPr id="11" name="Group 10"/>
          <p:cNvGrpSpPr/>
          <p:nvPr/>
        </p:nvGrpSpPr>
        <p:grpSpPr>
          <a:xfrm>
            <a:off x="2576219" y="5552145"/>
            <a:ext cx="2057401" cy="1169804"/>
            <a:chOff x="1512353" y="5093301"/>
            <a:chExt cx="2370667" cy="1631549"/>
          </a:xfrm>
        </p:grpSpPr>
        <p:sp>
          <p:nvSpPr>
            <p:cNvPr id="12" name="Rounded Rectangle 11"/>
            <p:cNvSpPr/>
            <p:nvPr/>
          </p:nvSpPr>
          <p:spPr>
            <a:xfrm>
              <a:off x="1512353" y="5095017"/>
              <a:ext cx="2370667" cy="1629833"/>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TextBox 12"/>
            <p:cNvSpPr txBox="1"/>
            <p:nvPr/>
          </p:nvSpPr>
          <p:spPr>
            <a:xfrm>
              <a:off x="1512353" y="5093301"/>
              <a:ext cx="2351049" cy="1416565"/>
            </a:xfrm>
            <a:prstGeom prst="rect">
              <a:avLst/>
            </a:prstGeom>
            <a:noFill/>
          </p:spPr>
          <p:txBody>
            <a:bodyPr wrap="square" rtlCol="0">
              <a:spAutoFit/>
            </a:bodyPr>
            <a:lstStyle/>
            <a:p>
              <a:pPr algn="ctr"/>
              <a:r>
                <a:rPr lang="en-US" sz="1200" b="1" dirty="0">
                  <a:solidFill>
                    <a:srgbClr val="FFFFFF"/>
                  </a:solidFill>
                  <a:latin typeface="Bell MT"/>
                  <a:cs typeface="Bell MT"/>
                </a:rPr>
                <a:t>Grades Below C</a:t>
              </a:r>
            </a:p>
            <a:p>
              <a:pPr algn="ctr"/>
              <a:r>
                <a:rPr lang="en-US" sz="1200" dirty="0">
                  <a:solidFill>
                    <a:schemeClr val="bg1"/>
                  </a:solidFill>
                  <a:latin typeface="Bell MT"/>
                  <a:cs typeface="Bell MT"/>
                </a:rPr>
                <a:t>You can define and describe the features of the different measures of development using some key terms. </a:t>
              </a:r>
            </a:p>
          </p:txBody>
        </p:sp>
      </p:grpSp>
      <p:grpSp>
        <p:nvGrpSpPr>
          <p:cNvPr id="14" name="Group 13"/>
          <p:cNvGrpSpPr/>
          <p:nvPr/>
        </p:nvGrpSpPr>
        <p:grpSpPr>
          <a:xfrm>
            <a:off x="4790739" y="5521620"/>
            <a:ext cx="2057400" cy="1200329"/>
            <a:chOff x="3369733" y="4975635"/>
            <a:chExt cx="2370667" cy="1696703"/>
          </a:xfrm>
        </p:grpSpPr>
        <p:sp>
          <p:nvSpPr>
            <p:cNvPr id="15" name="Rounded Rectangle 14"/>
            <p:cNvSpPr/>
            <p:nvPr/>
          </p:nvSpPr>
          <p:spPr>
            <a:xfrm>
              <a:off x="3369733" y="4975635"/>
              <a:ext cx="2370667" cy="162983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p:cNvSpPr txBox="1"/>
            <p:nvPr/>
          </p:nvSpPr>
          <p:spPr>
            <a:xfrm>
              <a:off x="3369733" y="4975635"/>
              <a:ext cx="2370667" cy="1696703"/>
            </a:xfrm>
            <a:prstGeom prst="rect">
              <a:avLst/>
            </a:prstGeom>
            <a:noFill/>
          </p:spPr>
          <p:txBody>
            <a:bodyPr wrap="square" rtlCol="0">
              <a:spAutoFit/>
            </a:bodyPr>
            <a:lstStyle/>
            <a:p>
              <a:pPr algn="ctr"/>
              <a:r>
                <a:rPr lang="en-US" sz="1200" b="1" dirty="0">
                  <a:solidFill>
                    <a:srgbClr val="FFFFFF"/>
                  </a:solidFill>
                  <a:latin typeface="Bell MT"/>
                  <a:cs typeface="Bell MT"/>
                </a:rPr>
                <a:t>Grades B-C</a:t>
              </a:r>
            </a:p>
            <a:p>
              <a:pPr algn="ctr"/>
              <a:r>
                <a:rPr lang="en-US" sz="1200" dirty="0">
                  <a:solidFill>
                    <a:schemeClr val="bg1"/>
                  </a:solidFill>
                  <a:latin typeface="Bell MT"/>
                  <a:cs typeface="Bell MT"/>
                </a:rPr>
                <a:t>You can explain what the indicator shows about the development of different countries using contrasting examples.  </a:t>
              </a:r>
            </a:p>
          </p:txBody>
        </p:sp>
      </p:grpSp>
      <p:grpSp>
        <p:nvGrpSpPr>
          <p:cNvPr id="17" name="Group 16"/>
          <p:cNvGrpSpPr/>
          <p:nvPr/>
        </p:nvGrpSpPr>
        <p:grpSpPr>
          <a:xfrm>
            <a:off x="6969881" y="5549762"/>
            <a:ext cx="2067983" cy="1124880"/>
            <a:chOff x="6544733" y="5079999"/>
            <a:chExt cx="2370667" cy="1629834"/>
          </a:xfrm>
        </p:grpSpPr>
        <p:sp>
          <p:nvSpPr>
            <p:cNvPr id="18" name="Rounded Rectangle 17"/>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Box 18"/>
            <p:cNvSpPr txBox="1"/>
            <p:nvPr/>
          </p:nvSpPr>
          <p:spPr>
            <a:xfrm>
              <a:off x="6544734" y="5079999"/>
              <a:ext cx="2370666" cy="1471590"/>
            </a:xfrm>
            <a:prstGeom prst="rect">
              <a:avLst/>
            </a:prstGeom>
            <a:noFill/>
          </p:spPr>
          <p:txBody>
            <a:bodyPr wrap="square" rtlCol="0">
              <a:spAutoFit/>
            </a:bodyPr>
            <a:lstStyle/>
            <a:p>
              <a:pPr algn="ctr"/>
              <a:r>
                <a:rPr lang="en-US" sz="1200" b="1" dirty="0">
                  <a:solidFill>
                    <a:srgbClr val="FFFFFF"/>
                  </a:solidFill>
                  <a:latin typeface="Bell MT"/>
                  <a:cs typeface="Bell MT"/>
                </a:rPr>
                <a:t>Grade A*-A</a:t>
              </a:r>
            </a:p>
            <a:p>
              <a:pPr algn="ctr"/>
              <a:r>
                <a:rPr lang="en-US" sz="1200" dirty="0">
                  <a:solidFill>
                    <a:schemeClr val="bg1"/>
                  </a:solidFill>
                  <a:latin typeface="Bell MT"/>
                  <a:cs typeface="Bell MT"/>
                </a:rPr>
                <a:t>You can explain the limitations of the different indicators of development and evaluate their reliability. </a:t>
              </a:r>
            </a:p>
          </p:txBody>
        </p:sp>
      </p:gr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4798540" y="3603267"/>
            <a:ext cx="558657" cy="524104"/>
          </a:xfrm>
          <a:prstGeom prst="rect">
            <a:avLst/>
          </a:prstGeom>
          <a:noFill/>
          <a:ln>
            <a:noFill/>
          </a:ln>
        </p:spPr>
      </p:pic>
      <p:sp>
        <p:nvSpPr>
          <p:cNvPr id="21" name="TextBox 29"/>
          <p:cNvSpPr txBox="1">
            <a:spLocks noChangeArrowheads="1"/>
          </p:cNvSpPr>
          <p:nvPr/>
        </p:nvSpPr>
        <p:spPr bwMode="auto">
          <a:xfrm>
            <a:off x="5357197" y="3757483"/>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Extension</a:t>
            </a:r>
          </a:p>
        </p:txBody>
      </p:sp>
      <p:sp>
        <p:nvSpPr>
          <p:cNvPr id="22" name="TextBox 21"/>
          <p:cNvSpPr txBox="1"/>
          <p:nvPr/>
        </p:nvSpPr>
        <p:spPr>
          <a:xfrm>
            <a:off x="4822932" y="4130948"/>
            <a:ext cx="4050414" cy="1015663"/>
          </a:xfrm>
          <a:prstGeom prst="rect">
            <a:avLst/>
          </a:prstGeom>
          <a:noFill/>
          <a:ln>
            <a:solidFill>
              <a:schemeClr val="tx1"/>
            </a:solidFill>
          </a:ln>
        </p:spPr>
        <p:txBody>
          <a:bodyPr wrap="square">
            <a:spAutoFit/>
          </a:bodyPr>
          <a:lstStyle/>
          <a:p>
            <a:pPr>
              <a:defRPr/>
            </a:pPr>
            <a:r>
              <a:rPr lang="en-US" sz="1200" dirty="0">
                <a:latin typeface="Bell MT"/>
                <a:cs typeface="Bell MT"/>
              </a:rPr>
              <a:t>Consider the following:</a:t>
            </a:r>
          </a:p>
          <a:p>
            <a:pPr marL="171450" indent="-171450">
              <a:buFont typeface="Wingdings" charset="2"/>
              <a:buChar char="ü"/>
              <a:defRPr/>
            </a:pPr>
            <a:r>
              <a:rPr lang="en-US" sz="1200" dirty="0">
                <a:latin typeface="Bell MT"/>
                <a:cs typeface="Bell MT"/>
              </a:rPr>
              <a:t>Which indicator is the most reliable? Why?</a:t>
            </a:r>
          </a:p>
          <a:p>
            <a:pPr marL="171450" indent="-171450">
              <a:buFont typeface="Wingdings" charset="2"/>
              <a:buChar char="ü"/>
              <a:defRPr/>
            </a:pPr>
            <a:r>
              <a:rPr lang="en-US" sz="1200" dirty="0">
                <a:latin typeface="Bell MT"/>
                <a:cs typeface="Bell MT"/>
              </a:rPr>
              <a:t>Which indicator is the least reliable? Why?</a:t>
            </a:r>
          </a:p>
          <a:p>
            <a:pPr marL="171450" indent="-171450">
              <a:buFont typeface="Wingdings" charset="2"/>
              <a:buChar char="ü"/>
              <a:defRPr/>
            </a:pPr>
            <a:r>
              <a:rPr lang="en-US" sz="1200" dirty="0">
                <a:latin typeface="Bell MT"/>
                <a:cs typeface="Bell MT"/>
              </a:rPr>
              <a:t>Which indictors could be added to the HDI to make the measure of development more reliable?</a:t>
            </a:r>
          </a:p>
        </p:txBody>
      </p:sp>
      <p:sp>
        <p:nvSpPr>
          <p:cNvPr id="23" name="Rounded Rectangle 22"/>
          <p:cNvSpPr/>
          <p:nvPr/>
        </p:nvSpPr>
        <p:spPr>
          <a:xfrm>
            <a:off x="909688" y="3742256"/>
            <a:ext cx="3333062" cy="723322"/>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Use the information to complete the table about the features of the different social indicators of development. </a:t>
            </a:r>
          </a:p>
        </p:txBody>
      </p:sp>
      <p:pic>
        <p:nvPicPr>
          <p:cNvPr id="24" name="Picture 23"/>
          <p:cNvPicPr/>
          <p:nvPr/>
        </p:nvPicPr>
        <p:blipFill>
          <a:blip r:embed="rId4">
            <a:extLst>
              <a:ext uri="{28A0092B-C50C-407E-A947-70E740481C1C}">
                <a14:useLocalDpi xmlns:a14="http://schemas.microsoft.com/office/drawing/2010/main" val="0"/>
              </a:ext>
            </a:extLst>
          </a:blip>
          <a:srcRect/>
          <a:stretch>
            <a:fillRect/>
          </a:stretch>
        </p:blipFill>
        <p:spPr bwMode="auto">
          <a:xfrm flipH="1">
            <a:off x="470247" y="3578534"/>
            <a:ext cx="583998" cy="666806"/>
          </a:xfrm>
          <a:prstGeom prst="rect">
            <a:avLst/>
          </a:prstGeom>
          <a:noFill/>
          <a:ln>
            <a:noFill/>
          </a:ln>
        </p:spPr>
      </p:pic>
    </p:spTree>
    <p:extLst>
      <p:ext uri="{BB962C8B-B14F-4D97-AF65-F5344CB8AC3E}">
        <p14:creationId xmlns:p14="http://schemas.microsoft.com/office/powerpoint/2010/main" val="1261231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5250" y="5010736"/>
            <a:ext cx="5111750" cy="1730654"/>
          </a:xfrm>
          <a:prstGeom prst="roundRect">
            <a:avLst/>
          </a:prstGeom>
          <a:solidFill>
            <a:srgbClr val="0080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95250" y="503575"/>
            <a:ext cx="6201833" cy="2862323"/>
          </a:xfrm>
          <a:prstGeom prst="roundRect">
            <a:avLst/>
          </a:prstGeom>
          <a:solidFill>
            <a:srgbClr val="FF66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ounded Rectangle 7"/>
          <p:cNvSpPr/>
          <p:nvPr/>
        </p:nvSpPr>
        <p:spPr>
          <a:xfrm>
            <a:off x="95250" y="3905250"/>
            <a:ext cx="7969250" cy="1064577"/>
          </a:xfrm>
          <a:prstGeom prst="roundRect">
            <a:avLst/>
          </a:prstGeom>
          <a:solidFill>
            <a:srgbClr val="0080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743"/>
            <a:ext cx="23918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Literacy rate</a:t>
            </a:r>
          </a:p>
        </p:txBody>
      </p:sp>
      <p:sp>
        <p:nvSpPr>
          <p:cNvPr id="5" name="Rectangle 4"/>
          <p:cNvSpPr/>
          <p:nvPr/>
        </p:nvSpPr>
        <p:spPr>
          <a:xfrm>
            <a:off x="0" y="3365898"/>
            <a:ext cx="32385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People per doctor</a:t>
            </a:r>
          </a:p>
        </p:txBody>
      </p:sp>
      <p:sp>
        <p:nvSpPr>
          <p:cNvPr id="6" name="TextBox 5"/>
          <p:cNvSpPr txBox="1"/>
          <p:nvPr/>
        </p:nvSpPr>
        <p:spPr>
          <a:xfrm>
            <a:off x="222250" y="503575"/>
            <a:ext cx="5937251" cy="2970044"/>
          </a:xfrm>
          <a:prstGeom prst="rect">
            <a:avLst/>
          </a:prstGeom>
          <a:noFill/>
        </p:spPr>
        <p:txBody>
          <a:bodyPr wrap="square" rtlCol="0">
            <a:spAutoFit/>
          </a:bodyPr>
          <a:lstStyle/>
          <a:p>
            <a:pPr algn="just"/>
            <a:r>
              <a:rPr lang="en-US" sz="1700" dirty="0">
                <a:latin typeface="Bell MT"/>
                <a:cs typeface="Bell MT"/>
              </a:rPr>
              <a:t>Literacy rate is the percentage of people with basic reading and writing skills within a country. Most EU countries have a literacy rate of 99 per cent. Whereas, in some LICs, the figure is as low as 40-50 per cent. The literacy rate of a country can be a good at showing the difference between the quality of life of different sexes in some countries. Literacy rate is also closely linked to GNI as the more economically stable a country is the more likely they are to be able to afford to build the infrastructure required for education. However, carrying out surveys to determine literacy in rural populations, especially in conflict zones or squatter settlements in LICs is difficult. </a:t>
            </a:r>
          </a:p>
        </p:txBody>
      </p:sp>
      <p:sp>
        <p:nvSpPr>
          <p:cNvPr id="7" name="TextBox 6"/>
          <p:cNvSpPr txBox="1"/>
          <p:nvPr/>
        </p:nvSpPr>
        <p:spPr>
          <a:xfrm>
            <a:off x="222251" y="3827563"/>
            <a:ext cx="7672916" cy="1138773"/>
          </a:xfrm>
          <a:prstGeom prst="rect">
            <a:avLst/>
          </a:prstGeom>
          <a:noFill/>
        </p:spPr>
        <p:txBody>
          <a:bodyPr wrap="square" rtlCol="0">
            <a:spAutoFit/>
          </a:bodyPr>
          <a:lstStyle/>
          <a:p>
            <a:pPr algn="just"/>
            <a:r>
              <a:rPr lang="en-US" sz="1700" dirty="0">
                <a:latin typeface="Bell MT"/>
                <a:cs typeface="Bell MT"/>
              </a:rPr>
              <a:t>People per doctor is the number of people who depend on a single doctor for their health care needs. The number of people per doctor is closely linked to the GNI and literacy rates of a country. A better education enables more doctors to be trained and a good economy allows more hospitals and healthcare centres to be constructed. </a:t>
            </a:r>
          </a:p>
        </p:txBody>
      </p:sp>
      <p:pic>
        <p:nvPicPr>
          <p:cNvPr id="10" name="Picture 9"/>
          <p:cNvPicPr/>
          <p:nvPr/>
        </p:nvPicPr>
        <p:blipFill rotWithShape="1">
          <a:blip r:embed="rId2">
            <a:extLst>
              <a:ext uri="{28A0092B-C50C-407E-A947-70E740481C1C}">
                <a14:useLocalDpi xmlns:a14="http://schemas.microsoft.com/office/drawing/2010/main" val="0"/>
              </a:ext>
            </a:extLst>
          </a:blip>
          <a:srcRect l="1302" t="1892" r="3509" b="10238"/>
          <a:stretch/>
        </p:blipFill>
        <p:spPr bwMode="auto">
          <a:xfrm>
            <a:off x="6434667" y="172616"/>
            <a:ext cx="2603500" cy="1986385"/>
          </a:xfrm>
          <a:prstGeom prst="rect">
            <a:avLst/>
          </a:prstGeom>
          <a:noFill/>
          <a:ln w="25400">
            <a:solidFill>
              <a:srgbClr val="FF6600"/>
            </a:solid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434666" y="2253827"/>
            <a:ext cx="2603501" cy="1573736"/>
          </a:xfrm>
          <a:prstGeom prst="rect">
            <a:avLst/>
          </a:prstGeom>
          <a:noFill/>
          <a:ln w="25400">
            <a:solidFill>
              <a:srgbClr val="FF6600"/>
            </a:solidFill>
          </a:ln>
          <a:extLst>
            <a:ext uri="{FAA26D3D-D897-4be2-8F04-BA451C77F1D7}">
              <ma14:placeholderFlag xmlns:ma14="http://schemas.microsoft.com/office/mac/drawingml/2011/main" xmlns=""/>
            </a:ext>
          </a:extLst>
        </p:spPr>
      </p:pic>
      <p:sp>
        <p:nvSpPr>
          <p:cNvPr id="15" name="Rectangle 14"/>
          <p:cNvSpPr/>
          <p:nvPr/>
        </p:nvSpPr>
        <p:spPr>
          <a:xfrm>
            <a:off x="95250" y="5010736"/>
            <a:ext cx="5111750" cy="1754327"/>
          </a:xfrm>
          <a:prstGeom prst="rect">
            <a:avLst/>
          </a:prstGeom>
        </p:spPr>
        <p:txBody>
          <a:bodyPr wrap="square">
            <a:spAutoFit/>
          </a:bodyPr>
          <a:lstStyle/>
          <a:p>
            <a:pPr algn="just"/>
            <a:r>
              <a:rPr lang="en-US" dirty="0">
                <a:latin typeface="Bell MT"/>
                <a:cs typeface="Bell MT"/>
              </a:rPr>
              <a:t>However, just because the people per doctor figure is high does not mean that people are not receiving healthcare advice. In India and other NEEs, people in rural areas are now using their mobile phones to get healthcare advice. This is not taken into account by the people per doctor measurement. </a:t>
            </a:r>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5344584" y="5010736"/>
            <a:ext cx="3693583" cy="1771563"/>
          </a:xfrm>
          <a:prstGeom prst="rect">
            <a:avLst/>
          </a:prstGeom>
          <a:noFill/>
          <a:ln w="25400">
            <a:solidFill>
              <a:srgbClr val="008000"/>
            </a:solid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351574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5250" y="5210533"/>
            <a:ext cx="5005916" cy="1589028"/>
          </a:xfrm>
          <a:prstGeom prst="roundRect">
            <a:avLst/>
          </a:prstGeom>
          <a:solidFill>
            <a:srgbClr val="BE3A94">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95249" y="1450729"/>
            <a:ext cx="6159501" cy="2083283"/>
          </a:xfrm>
          <a:prstGeom prst="roundRect">
            <a:avLst/>
          </a:prstGeom>
          <a:solidFill>
            <a:schemeClr val="accent4">
              <a:lumMod val="75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95250" y="477984"/>
            <a:ext cx="8657167" cy="877162"/>
          </a:xfrm>
          <a:prstGeom prst="roundRect">
            <a:avLst/>
          </a:prstGeom>
          <a:solidFill>
            <a:schemeClr val="accent4">
              <a:lumMod val="75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95249" y="3995678"/>
            <a:ext cx="8837084" cy="1127847"/>
          </a:xfrm>
          <a:prstGeom prst="roundRect">
            <a:avLst/>
          </a:prstGeom>
          <a:solidFill>
            <a:srgbClr val="BE3A94">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743"/>
            <a:ext cx="3471333"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Access to safe water</a:t>
            </a:r>
          </a:p>
        </p:txBody>
      </p:sp>
      <p:sp>
        <p:nvSpPr>
          <p:cNvPr id="5" name="Rectangle 4"/>
          <p:cNvSpPr/>
          <p:nvPr/>
        </p:nvSpPr>
        <p:spPr>
          <a:xfrm>
            <a:off x="0" y="3523087"/>
            <a:ext cx="3577167"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BE3A94"/>
                </a:solidFill>
                <a:effectLst>
                  <a:outerShdw blurRad="41275" dist="20320" dir="1800000" algn="tl" rotWithShape="0">
                    <a:srgbClr val="000000">
                      <a:alpha val="40000"/>
                    </a:srgbClr>
                  </a:outerShdw>
                </a:effectLst>
                <a:latin typeface="Comic Sans MS"/>
                <a:cs typeface="Comic Sans MS"/>
              </a:rPr>
              <a:t>Infant mortality rate</a:t>
            </a:r>
          </a:p>
        </p:txBody>
      </p:sp>
      <p:sp>
        <p:nvSpPr>
          <p:cNvPr id="6" name="TextBox 5"/>
          <p:cNvSpPr txBox="1"/>
          <p:nvPr/>
        </p:nvSpPr>
        <p:spPr>
          <a:xfrm>
            <a:off x="148165" y="477983"/>
            <a:ext cx="8604252" cy="877163"/>
          </a:xfrm>
          <a:prstGeom prst="rect">
            <a:avLst/>
          </a:prstGeom>
          <a:noFill/>
        </p:spPr>
        <p:txBody>
          <a:bodyPr wrap="square" rtlCol="0">
            <a:spAutoFit/>
          </a:bodyPr>
          <a:lstStyle/>
          <a:p>
            <a:pPr algn="just"/>
            <a:r>
              <a:rPr lang="en-US" sz="1700" dirty="0">
                <a:latin typeface="Bell MT"/>
                <a:cs typeface="Bell MT"/>
              </a:rPr>
              <a:t>Access to safe water is the percentage of people who have access to water that does not carry health risks such as cholera. This measure is also linked to GNI as safe water supplies require good infrastructure such as sewage networks. </a:t>
            </a:r>
          </a:p>
        </p:txBody>
      </p:sp>
      <p:sp>
        <p:nvSpPr>
          <p:cNvPr id="7" name="TextBox 6"/>
          <p:cNvSpPr txBox="1"/>
          <p:nvPr/>
        </p:nvSpPr>
        <p:spPr>
          <a:xfrm>
            <a:off x="169329" y="3983606"/>
            <a:ext cx="8763004" cy="1138773"/>
          </a:xfrm>
          <a:prstGeom prst="rect">
            <a:avLst/>
          </a:prstGeom>
          <a:noFill/>
        </p:spPr>
        <p:txBody>
          <a:bodyPr wrap="square" rtlCol="0">
            <a:spAutoFit/>
          </a:bodyPr>
          <a:lstStyle/>
          <a:p>
            <a:pPr algn="just"/>
            <a:r>
              <a:rPr lang="en-US" sz="1700" dirty="0">
                <a:latin typeface="Bell MT"/>
                <a:cs typeface="Bell MT"/>
              </a:rPr>
              <a:t>Infant mortality rate is the number of deaths of children under one year of age per 1,000 live births. This rate is closely linked to people per doctor, access to safe water and the GNI. If the infant mortality of rate is high this suggests that the country does not have the facilities and services such as post-natal care. The UK figure is just 4 deaths per year but Somalia has over 100.</a:t>
            </a: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180667" y="1133773"/>
            <a:ext cx="2889249" cy="1956560"/>
          </a:xfrm>
          <a:prstGeom prst="rect">
            <a:avLst/>
          </a:prstGeom>
          <a:noFill/>
          <a:ln w="25400">
            <a:solidFill>
              <a:schemeClr val="accent4">
                <a:lumMod val="75000"/>
              </a:schemeClr>
            </a:solidFill>
          </a:ln>
        </p:spPr>
      </p:pic>
      <p:sp>
        <p:nvSpPr>
          <p:cNvPr id="3" name="Rectangle 2"/>
          <p:cNvSpPr/>
          <p:nvPr/>
        </p:nvSpPr>
        <p:spPr>
          <a:xfrm>
            <a:off x="95249" y="1492583"/>
            <a:ext cx="6159501" cy="2031325"/>
          </a:xfrm>
          <a:prstGeom prst="rect">
            <a:avLst/>
          </a:prstGeom>
        </p:spPr>
        <p:txBody>
          <a:bodyPr wrap="square">
            <a:spAutoFit/>
          </a:bodyPr>
          <a:lstStyle/>
          <a:p>
            <a:pPr algn="just"/>
            <a:r>
              <a:rPr lang="en-US" dirty="0">
                <a:latin typeface="Bell MT"/>
                <a:cs typeface="Bell MT"/>
              </a:rPr>
              <a:t>All EU citizens must have access to safe water by law. However, in rural Angola, just 34% of people have access to safe water. However, other factors can affect the water quality of a country. For example water quality can decline due to flooding or poor maintenance of pipes. The rising cost of water in cities sometimes forces poor people to start using unsafe sources. Official data may underestimate these problems. </a:t>
            </a:r>
          </a:p>
        </p:txBody>
      </p:sp>
      <p:sp>
        <p:nvSpPr>
          <p:cNvPr id="13" name="Rectangle 12"/>
          <p:cNvSpPr/>
          <p:nvPr/>
        </p:nvSpPr>
        <p:spPr>
          <a:xfrm>
            <a:off x="169329" y="5235225"/>
            <a:ext cx="4931837" cy="1477328"/>
          </a:xfrm>
          <a:prstGeom prst="rect">
            <a:avLst/>
          </a:prstGeom>
        </p:spPr>
        <p:txBody>
          <a:bodyPr wrap="square">
            <a:spAutoFit/>
          </a:bodyPr>
          <a:lstStyle/>
          <a:p>
            <a:pPr algn="just"/>
            <a:r>
              <a:rPr lang="en-US" dirty="0">
                <a:latin typeface="Bell MT"/>
                <a:cs typeface="Bell MT"/>
              </a:rPr>
              <a:t>However data for the worlds poorest countries for IMF is often inaccurate as not all infant deaths are recorded. Sadly, many children are buried in unmarked graves. Therefore official data may be underestimated. </a:t>
            </a: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5101167" y="5210533"/>
            <a:ext cx="3651250" cy="1589028"/>
          </a:xfrm>
          <a:prstGeom prst="rect">
            <a:avLst/>
          </a:prstGeom>
          <a:noFill/>
          <a:ln w="25400">
            <a:solidFill>
              <a:srgbClr val="BE3A94"/>
            </a:solidFill>
          </a:ln>
        </p:spPr>
      </p:pic>
    </p:spTree>
    <p:extLst>
      <p:ext uri="{BB962C8B-B14F-4D97-AF65-F5344CB8AC3E}">
        <p14:creationId xmlns:p14="http://schemas.microsoft.com/office/powerpoint/2010/main" val="238127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95250" y="4993269"/>
            <a:ext cx="4783667" cy="1412008"/>
          </a:xfrm>
          <a:prstGeom prst="roundRect">
            <a:avLst/>
          </a:prstGeom>
          <a:solidFill>
            <a:srgbClr val="2E51D5">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48165" y="3716779"/>
            <a:ext cx="8773583" cy="1138773"/>
          </a:xfrm>
          <a:prstGeom prst="roundRect">
            <a:avLst/>
          </a:prstGeom>
          <a:solidFill>
            <a:srgbClr val="2E51D5">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95251" y="1957193"/>
            <a:ext cx="5080000" cy="706004"/>
          </a:xfrm>
          <a:prstGeom prst="roundRect">
            <a:avLst/>
          </a:prstGeom>
          <a:solidFill>
            <a:srgbClr val="51BAD5">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95250" y="482409"/>
            <a:ext cx="8773583" cy="1412008"/>
          </a:xfrm>
          <a:prstGeom prst="roundRect">
            <a:avLst/>
          </a:prstGeom>
          <a:solidFill>
            <a:srgbClr val="51BAD5">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0743"/>
            <a:ext cx="3090332"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51BAD5"/>
                </a:solidFill>
                <a:effectLst>
                  <a:outerShdw blurRad="41275" dist="20320" dir="1800000" algn="tl" rotWithShape="0">
                    <a:srgbClr val="000000">
                      <a:alpha val="40000"/>
                    </a:srgbClr>
                  </a:outerShdw>
                </a:effectLst>
                <a:latin typeface="Comic Sans MS"/>
                <a:cs typeface="Comic Sans MS"/>
              </a:rPr>
              <a:t>Birth rate</a:t>
            </a:r>
          </a:p>
        </p:txBody>
      </p:sp>
      <p:sp>
        <p:nvSpPr>
          <p:cNvPr id="5" name="TextBox 4"/>
          <p:cNvSpPr txBox="1"/>
          <p:nvPr/>
        </p:nvSpPr>
        <p:spPr>
          <a:xfrm>
            <a:off x="148165" y="477983"/>
            <a:ext cx="8604252" cy="2185214"/>
          </a:xfrm>
          <a:prstGeom prst="rect">
            <a:avLst/>
          </a:prstGeom>
          <a:noFill/>
        </p:spPr>
        <p:txBody>
          <a:bodyPr wrap="square" rtlCol="0">
            <a:spAutoFit/>
          </a:bodyPr>
          <a:lstStyle/>
          <a:p>
            <a:pPr algn="just"/>
            <a:r>
              <a:rPr lang="en-US" sz="1700" dirty="0">
                <a:latin typeface="Bell MT"/>
                <a:cs typeface="Bell MT"/>
              </a:rPr>
              <a:t>The birth rate is considered a reliable measure. It is the number of live babies born per 1000 per year. As a country develops, women are likely to become educated and want a career rather than staying at home. They marry later and have fewer children. As a result the birth rate is closely related to the literacy rate. It is also closely related to the infant mortality rate; when this is high women tend to have more children.</a:t>
            </a:r>
          </a:p>
          <a:p>
            <a:pPr algn="just"/>
            <a:endParaRPr lang="en-US" sz="1700" dirty="0">
              <a:latin typeface="Bell MT"/>
              <a:cs typeface="Bell MT"/>
            </a:endParaRPr>
          </a:p>
          <a:p>
            <a:pPr algn="just"/>
            <a:r>
              <a:rPr lang="en-US" sz="1700" dirty="0">
                <a:latin typeface="Bell MT"/>
                <a:cs typeface="Bell MT"/>
              </a:rPr>
              <a:t>Mali has a birth rate of  42.9 per 1000 per year whereas,</a:t>
            </a:r>
          </a:p>
          <a:p>
            <a:pPr algn="just"/>
            <a:r>
              <a:rPr lang="en-US" sz="1700" dirty="0">
                <a:latin typeface="Bell MT"/>
                <a:cs typeface="Bell MT"/>
              </a:rPr>
              <a:t>the UK has a rate of 11.9 per 1000 per year.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249333" y="1586254"/>
            <a:ext cx="3503084" cy="1921051"/>
          </a:xfrm>
          <a:prstGeom prst="rect">
            <a:avLst/>
          </a:prstGeom>
          <a:noFill/>
          <a:ln w="25400">
            <a:solidFill>
              <a:srgbClr val="51BAD5"/>
            </a:solidFill>
          </a:ln>
        </p:spPr>
      </p:pic>
      <p:sp>
        <p:nvSpPr>
          <p:cNvPr id="9" name="Rectangle 8"/>
          <p:cNvSpPr/>
          <p:nvPr/>
        </p:nvSpPr>
        <p:spPr>
          <a:xfrm>
            <a:off x="0" y="3062445"/>
            <a:ext cx="3090332"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2E51D5"/>
                </a:solidFill>
                <a:effectLst>
                  <a:outerShdw blurRad="41275" dist="20320" dir="1800000" algn="tl" rotWithShape="0">
                    <a:srgbClr val="000000">
                      <a:alpha val="40000"/>
                    </a:srgbClr>
                  </a:outerShdw>
                </a:effectLst>
                <a:latin typeface="Comic Sans MS"/>
                <a:cs typeface="Comic Sans MS"/>
              </a:rPr>
              <a:t>Death rate</a:t>
            </a:r>
          </a:p>
        </p:txBody>
      </p:sp>
      <p:sp>
        <p:nvSpPr>
          <p:cNvPr id="10" name="TextBox 9"/>
          <p:cNvSpPr txBox="1"/>
          <p:nvPr/>
        </p:nvSpPr>
        <p:spPr>
          <a:xfrm>
            <a:off x="169330" y="3716779"/>
            <a:ext cx="8604252" cy="1138773"/>
          </a:xfrm>
          <a:prstGeom prst="rect">
            <a:avLst/>
          </a:prstGeom>
          <a:noFill/>
        </p:spPr>
        <p:txBody>
          <a:bodyPr wrap="square" rtlCol="0">
            <a:spAutoFit/>
          </a:bodyPr>
          <a:lstStyle/>
          <a:p>
            <a:pPr algn="just"/>
            <a:r>
              <a:rPr lang="en-US" sz="1700" dirty="0">
                <a:latin typeface="Bell MT"/>
                <a:cs typeface="Bell MT"/>
              </a:rPr>
              <a:t>The death rate is the number of deaths per 1000 per year. It is considered a less reliable measure. Developed countries such as the such as the UK, Germany and Japan tend to have older populations and death rates will therefore be high. Whereas in LICs such as Bangladesh, death rates may be lower because there are proportionally more young people. </a:t>
            </a:r>
          </a:p>
        </p:txBody>
      </p:sp>
      <p:sp>
        <p:nvSpPr>
          <p:cNvPr id="11" name="Rectangle 10"/>
          <p:cNvSpPr/>
          <p:nvPr/>
        </p:nvSpPr>
        <p:spPr>
          <a:xfrm>
            <a:off x="148165" y="4993269"/>
            <a:ext cx="4572000" cy="1477328"/>
          </a:xfrm>
          <a:prstGeom prst="rect">
            <a:avLst/>
          </a:prstGeom>
        </p:spPr>
        <p:txBody>
          <a:bodyPr>
            <a:spAutoFit/>
          </a:bodyPr>
          <a:lstStyle/>
          <a:p>
            <a:pPr algn="just"/>
            <a:r>
              <a:rPr lang="en-US" dirty="0">
                <a:latin typeface="Bell MT"/>
                <a:cs typeface="Bell MT"/>
              </a:rPr>
              <a:t>The death rate can give an indication on the availability of healthcare in a country. In Afghanistan the death rate is 8 per 1000 per year, whereas in France the death rate is 7 per 1000 per year.  </a:t>
            </a:r>
          </a:p>
        </p:txBody>
      </p:sp>
      <p:grpSp>
        <p:nvGrpSpPr>
          <p:cNvPr id="16" name="Group 15"/>
          <p:cNvGrpSpPr/>
          <p:nvPr/>
        </p:nvGrpSpPr>
        <p:grpSpPr>
          <a:xfrm>
            <a:off x="5175251" y="4855552"/>
            <a:ext cx="3333751" cy="1941830"/>
            <a:chOff x="5175251" y="4855552"/>
            <a:chExt cx="3333751" cy="1941830"/>
          </a:xfrm>
        </p:grpSpPr>
        <p:pic>
          <p:nvPicPr>
            <p:cNvPr id="14" name="Picture 13"/>
            <p:cNvPicPr/>
            <p:nvPr/>
          </p:nvPicPr>
          <p:blipFill rotWithShape="1">
            <a:blip r:embed="rId3">
              <a:extLst>
                <a:ext uri="{28A0092B-C50C-407E-A947-70E740481C1C}">
                  <a14:useLocalDpi xmlns:a14="http://schemas.microsoft.com/office/drawing/2010/main" val="0"/>
                </a:ext>
              </a:extLst>
            </a:blip>
            <a:srcRect b="9510"/>
            <a:stretch/>
          </p:blipFill>
          <p:spPr bwMode="auto">
            <a:xfrm>
              <a:off x="5175251" y="4855552"/>
              <a:ext cx="3333751" cy="1941830"/>
            </a:xfrm>
            <a:prstGeom prst="rect">
              <a:avLst/>
            </a:prstGeom>
            <a:noFill/>
            <a:ln w="25400">
              <a:solidFill>
                <a:srgbClr val="2E51D5"/>
              </a:solidFill>
            </a:ln>
          </p:spPr>
        </p:pic>
        <p:sp>
          <p:nvSpPr>
            <p:cNvPr id="15" name="Rounded Rectangle 14"/>
            <p:cNvSpPr/>
            <p:nvPr/>
          </p:nvSpPr>
          <p:spPr>
            <a:xfrm>
              <a:off x="6932086" y="6596298"/>
              <a:ext cx="1502835" cy="2010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658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95250" y="1478676"/>
            <a:ext cx="5450417" cy="2031325"/>
          </a:xfrm>
          <a:prstGeom prst="roundRect">
            <a:avLst/>
          </a:prstGeom>
          <a:solidFill>
            <a:schemeClr val="tx2">
              <a:lumMod val="60000"/>
              <a:lumOff val="4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95250" y="482409"/>
            <a:ext cx="8773583" cy="898330"/>
          </a:xfrm>
          <a:prstGeom prst="roundRect">
            <a:avLst/>
          </a:prstGeom>
          <a:solidFill>
            <a:schemeClr val="tx2">
              <a:lumMod val="60000"/>
              <a:lumOff val="4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95251" y="4016422"/>
            <a:ext cx="5175250" cy="2729792"/>
          </a:xfrm>
          <a:prstGeom prst="roundRect">
            <a:avLst/>
          </a:prstGeom>
          <a:solidFill>
            <a:srgbClr val="FFDF3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0743"/>
            <a:ext cx="3090332"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Life expectancy</a:t>
            </a:r>
          </a:p>
        </p:txBody>
      </p:sp>
      <p:sp>
        <p:nvSpPr>
          <p:cNvPr id="5" name="Rectangle 4"/>
          <p:cNvSpPr/>
          <p:nvPr/>
        </p:nvSpPr>
        <p:spPr>
          <a:xfrm>
            <a:off x="95649" y="3534978"/>
            <a:ext cx="4116918"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FDF3C"/>
                </a:solidFill>
                <a:effectLst>
                  <a:outerShdw blurRad="41275" dist="20320" dir="1800000" algn="tl" rotWithShape="0">
                    <a:srgbClr val="000000">
                      <a:alpha val="40000"/>
                    </a:srgbClr>
                  </a:outerShdw>
                </a:effectLst>
                <a:latin typeface="Comic Sans MS"/>
                <a:cs typeface="Comic Sans MS"/>
              </a:rPr>
              <a:t>Human development Index</a:t>
            </a:r>
          </a:p>
        </p:txBody>
      </p:sp>
      <p:sp>
        <p:nvSpPr>
          <p:cNvPr id="6" name="TextBox 5"/>
          <p:cNvSpPr txBox="1"/>
          <p:nvPr/>
        </p:nvSpPr>
        <p:spPr>
          <a:xfrm>
            <a:off x="222249" y="503575"/>
            <a:ext cx="8498418" cy="877163"/>
          </a:xfrm>
          <a:prstGeom prst="rect">
            <a:avLst/>
          </a:prstGeom>
          <a:noFill/>
        </p:spPr>
        <p:txBody>
          <a:bodyPr wrap="square" rtlCol="0">
            <a:spAutoFit/>
          </a:bodyPr>
          <a:lstStyle/>
          <a:p>
            <a:pPr algn="just"/>
            <a:r>
              <a:rPr lang="en-US" sz="1700" dirty="0">
                <a:latin typeface="Bell MT"/>
                <a:cs typeface="Bell MT"/>
              </a:rPr>
              <a:t>Life expectancy is the average number of year a person can be expected to live to. Most NEEs now have a high life expectancy of 65-75 years or more. In LICs, a figure of 55 (as in Chad) is more typical. In HICs this is usually 75+. </a:t>
            </a:r>
          </a:p>
        </p:txBody>
      </p:sp>
      <p:sp>
        <p:nvSpPr>
          <p:cNvPr id="7" name="TextBox 6"/>
          <p:cNvSpPr txBox="1"/>
          <p:nvPr/>
        </p:nvSpPr>
        <p:spPr>
          <a:xfrm>
            <a:off x="222251" y="4016422"/>
            <a:ext cx="4889500" cy="2708433"/>
          </a:xfrm>
          <a:prstGeom prst="rect">
            <a:avLst/>
          </a:prstGeom>
          <a:noFill/>
        </p:spPr>
        <p:txBody>
          <a:bodyPr wrap="square" rtlCol="0">
            <a:spAutoFit/>
          </a:bodyPr>
          <a:lstStyle/>
          <a:p>
            <a:pPr algn="just"/>
            <a:r>
              <a:rPr lang="en-US" sz="1700" dirty="0">
                <a:latin typeface="Bell MT"/>
                <a:cs typeface="Bell MT"/>
              </a:rPr>
              <a:t>All measures of development should be factored in to calculate a countries overall level of development. Many people would also argue that other factors such as human rights and happiness should also be included. With so many factors to consider composite measures are used which combine several development measures into one formula, such as the HDI. The three ingredients are processed to produce a number between 0 and 1. The closer to 1 the more developed a country is. </a:t>
            </a:r>
          </a:p>
        </p:txBody>
      </p:sp>
      <p:sp>
        <p:nvSpPr>
          <p:cNvPr id="2" name="Oval 1"/>
          <p:cNvSpPr/>
          <p:nvPr/>
        </p:nvSpPr>
        <p:spPr>
          <a:xfrm>
            <a:off x="6773333" y="4529666"/>
            <a:ext cx="762000" cy="751417"/>
          </a:xfrm>
          <a:prstGeom prst="ellipse">
            <a:avLst/>
          </a:prstGeom>
          <a:solidFill>
            <a:srgbClr val="FFDF3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Bell MT"/>
                <a:cs typeface="Bell MT"/>
              </a:rPr>
              <a:t>HDI</a:t>
            </a:r>
          </a:p>
        </p:txBody>
      </p:sp>
      <p:grpSp>
        <p:nvGrpSpPr>
          <p:cNvPr id="18" name="Group 17"/>
          <p:cNvGrpSpPr/>
          <p:nvPr/>
        </p:nvGrpSpPr>
        <p:grpSpPr>
          <a:xfrm>
            <a:off x="6011334" y="3365898"/>
            <a:ext cx="2338916" cy="835685"/>
            <a:chOff x="6466417" y="3365898"/>
            <a:chExt cx="2338916" cy="835685"/>
          </a:xfrm>
        </p:grpSpPr>
        <p:sp>
          <p:nvSpPr>
            <p:cNvPr id="3" name="Rounded Rectangular Callout 2"/>
            <p:cNvSpPr/>
            <p:nvPr/>
          </p:nvSpPr>
          <p:spPr>
            <a:xfrm>
              <a:off x="6466417" y="3365898"/>
              <a:ext cx="2338916" cy="835685"/>
            </a:xfrm>
            <a:prstGeom prst="wedgeRoundRectCallout">
              <a:avLst>
                <a:gd name="adj1" fmla="val -7711"/>
                <a:gd name="adj2" fmla="val 89096"/>
                <a:gd name="adj3" fmla="val 16667"/>
              </a:avLst>
            </a:prstGeom>
            <a:solidFill>
              <a:srgbClr val="FFDF3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508750" y="3422226"/>
              <a:ext cx="2296583" cy="769441"/>
            </a:xfrm>
            <a:prstGeom prst="rect">
              <a:avLst/>
            </a:prstGeom>
            <a:noFill/>
          </p:spPr>
          <p:txBody>
            <a:bodyPr wrap="square" rtlCol="0">
              <a:spAutoFit/>
            </a:bodyPr>
            <a:lstStyle/>
            <a:p>
              <a:pPr algn="ctr"/>
              <a:r>
                <a:rPr lang="en-US" sz="1100" b="1" dirty="0">
                  <a:latin typeface="Bell MT"/>
                  <a:cs typeface="Bell MT"/>
                </a:rPr>
                <a:t>Income </a:t>
              </a:r>
            </a:p>
            <a:p>
              <a:pPr algn="just"/>
              <a:r>
                <a:rPr lang="en-US" sz="1100" dirty="0">
                  <a:latin typeface="Bell MT"/>
                  <a:cs typeface="Bell MT"/>
                </a:rPr>
                <a:t>The HDI uses a measure of wealth derived from the estimated per capita GNI of a country.</a:t>
              </a:r>
            </a:p>
          </p:txBody>
        </p:sp>
      </p:grpSp>
      <p:grpSp>
        <p:nvGrpSpPr>
          <p:cNvPr id="16" name="Group 15"/>
          <p:cNvGrpSpPr/>
          <p:nvPr/>
        </p:nvGrpSpPr>
        <p:grpSpPr>
          <a:xfrm>
            <a:off x="5408480" y="4407298"/>
            <a:ext cx="1100270" cy="2338916"/>
            <a:chOff x="5810647" y="4413251"/>
            <a:chExt cx="1100270" cy="2338916"/>
          </a:xfrm>
        </p:grpSpPr>
        <p:sp>
          <p:nvSpPr>
            <p:cNvPr id="9" name="Rounded Rectangular Callout 8"/>
            <p:cNvSpPr/>
            <p:nvPr/>
          </p:nvSpPr>
          <p:spPr>
            <a:xfrm rot="5400000">
              <a:off x="5191324" y="5032574"/>
              <a:ext cx="2338916" cy="1100270"/>
            </a:xfrm>
            <a:prstGeom prst="wedgeRoundRectCallout">
              <a:avLst>
                <a:gd name="adj1" fmla="val -31240"/>
                <a:gd name="adj2" fmla="val -70745"/>
                <a:gd name="adj3" fmla="val 16667"/>
              </a:avLst>
            </a:prstGeom>
            <a:solidFill>
              <a:srgbClr val="FFDF3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10647" y="4445001"/>
              <a:ext cx="1100269" cy="2123658"/>
            </a:xfrm>
            <a:prstGeom prst="rect">
              <a:avLst/>
            </a:prstGeom>
            <a:noFill/>
          </p:spPr>
          <p:txBody>
            <a:bodyPr wrap="square" rtlCol="0">
              <a:spAutoFit/>
            </a:bodyPr>
            <a:lstStyle/>
            <a:p>
              <a:pPr algn="ctr"/>
              <a:r>
                <a:rPr lang="en-US" sz="1100" b="1" dirty="0">
                  <a:latin typeface="Bell MT"/>
                  <a:cs typeface="Bell MT"/>
                </a:rPr>
                <a:t>Life expectancy</a:t>
              </a:r>
            </a:p>
            <a:p>
              <a:pPr algn="just"/>
              <a:r>
                <a:rPr lang="en-US" sz="1100" dirty="0">
                  <a:latin typeface="Bell MT"/>
                  <a:cs typeface="Bell MT"/>
                </a:rPr>
                <a:t>This is the numbers of years that a person can be expected to live from birth. Women generally live longest in any society.  </a:t>
              </a:r>
            </a:p>
          </p:txBody>
        </p:sp>
      </p:grpSp>
      <p:grpSp>
        <p:nvGrpSpPr>
          <p:cNvPr id="17" name="Group 16"/>
          <p:cNvGrpSpPr/>
          <p:nvPr/>
        </p:nvGrpSpPr>
        <p:grpSpPr>
          <a:xfrm>
            <a:off x="7715647" y="4439048"/>
            <a:ext cx="1005020" cy="2338916"/>
            <a:chOff x="8053916" y="4413250"/>
            <a:chExt cx="1005020" cy="2338916"/>
          </a:xfrm>
        </p:grpSpPr>
        <p:sp>
          <p:nvSpPr>
            <p:cNvPr id="11" name="Rounded Rectangular Callout 10"/>
            <p:cNvSpPr/>
            <p:nvPr/>
          </p:nvSpPr>
          <p:spPr>
            <a:xfrm rot="5400000">
              <a:off x="7386968" y="5080198"/>
              <a:ext cx="2338916" cy="1005019"/>
            </a:xfrm>
            <a:prstGeom prst="wedgeRoundRectCallout">
              <a:avLst>
                <a:gd name="adj1" fmla="val -29430"/>
                <a:gd name="adj2" fmla="val 63554"/>
                <a:gd name="adj3" fmla="val 16667"/>
              </a:avLst>
            </a:prstGeom>
            <a:solidFill>
              <a:srgbClr val="FFDF3C">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138583" y="4438651"/>
              <a:ext cx="920353" cy="2123658"/>
            </a:xfrm>
            <a:prstGeom prst="rect">
              <a:avLst/>
            </a:prstGeom>
            <a:noFill/>
          </p:spPr>
          <p:txBody>
            <a:bodyPr wrap="square" rtlCol="0">
              <a:spAutoFit/>
            </a:bodyPr>
            <a:lstStyle/>
            <a:p>
              <a:pPr algn="ctr"/>
              <a:r>
                <a:rPr lang="en-US" sz="1100" b="1" dirty="0">
                  <a:latin typeface="Bell MT"/>
                  <a:cs typeface="Bell MT"/>
                </a:rPr>
                <a:t>Education</a:t>
              </a:r>
            </a:p>
            <a:p>
              <a:pPr algn="just"/>
              <a:r>
                <a:rPr lang="en-US" sz="1100" dirty="0">
                  <a:latin typeface="Bell MT"/>
                  <a:cs typeface="Bell MT"/>
                </a:rPr>
                <a:t>The HDI uses an education index based on the average number of years of schooling for people in a country</a:t>
              </a:r>
            </a:p>
          </p:txBody>
        </p:sp>
      </p:grpSp>
      <p:sp>
        <p:nvSpPr>
          <p:cNvPr id="19" name="Rectangle 18"/>
          <p:cNvSpPr/>
          <p:nvPr/>
        </p:nvSpPr>
        <p:spPr>
          <a:xfrm>
            <a:off x="95649" y="1478677"/>
            <a:ext cx="5450018" cy="2031325"/>
          </a:xfrm>
          <a:prstGeom prst="rect">
            <a:avLst/>
          </a:prstGeom>
        </p:spPr>
        <p:txBody>
          <a:bodyPr wrap="square">
            <a:spAutoFit/>
          </a:bodyPr>
          <a:lstStyle/>
          <a:p>
            <a:pPr algn="just"/>
            <a:r>
              <a:rPr lang="en-US" dirty="0">
                <a:latin typeface="Bell MT"/>
                <a:cs typeface="Bell MT"/>
              </a:rPr>
              <a:t>Life expectancy is closely related to access to safe water and people per doctor. The life expectancy of a country shows the level of access to healthcare and even diet and nutritional standards. In countries where the infant mortality rate is high, the life expectancy of those who survive childhood is actually far higher than the mean life expectancy suggests. </a:t>
            </a:r>
          </a:p>
        </p:txBody>
      </p:sp>
      <p:grpSp>
        <p:nvGrpSpPr>
          <p:cNvPr id="23" name="Group 22"/>
          <p:cNvGrpSpPr/>
          <p:nvPr/>
        </p:nvGrpSpPr>
        <p:grpSpPr>
          <a:xfrm>
            <a:off x="5545667" y="1186974"/>
            <a:ext cx="3492501" cy="1755193"/>
            <a:chOff x="5545667" y="1186974"/>
            <a:chExt cx="3492501" cy="1755193"/>
          </a:xfrm>
        </p:grpSpPr>
        <p:pic>
          <p:nvPicPr>
            <p:cNvPr id="20" name="Picture 19"/>
            <p:cNvPicPr/>
            <p:nvPr/>
          </p:nvPicPr>
          <p:blipFill rotWithShape="1">
            <a:blip r:embed="rId2">
              <a:extLst>
                <a:ext uri="{28A0092B-C50C-407E-A947-70E740481C1C}">
                  <a14:useLocalDpi xmlns:a14="http://schemas.microsoft.com/office/drawing/2010/main" val="0"/>
                </a:ext>
              </a:extLst>
            </a:blip>
            <a:srcRect b="10187"/>
            <a:stretch/>
          </p:blipFill>
          <p:spPr bwMode="auto">
            <a:xfrm>
              <a:off x="5545667" y="1186974"/>
              <a:ext cx="3492501" cy="1755193"/>
            </a:xfrm>
            <a:prstGeom prst="rect">
              <a:avLst/>
            </a:prstGeom>
            <a:noFill/>
            <a:ln w="25400">
              <a:solidFill>
                <a:schemeClr val="tx2">
                  <a:lumMod val="60000"/>
                  <a:lumOff val="40000"/>
                </a:schemeClr>
              </a:solidFill>
            </a:ln>
          </p:spPr>
        </p:pic>
        <p:sp>
          <p:nvSpPr>
            <p:cNvPr id="22" name="Rounded Rectangle 21"/>
            <p:cNvSpPr/>
            <p:nvPr/>
          </p:nvSpPr>
          <p:spPr>
            <a:xfrm>
              <a:off x="7535333" y="2741083"/>
              <a:ext cx="1502835" cy="2010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610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84" y="1112715"/>
            <a:ext cx="9144000" cy="5051875"/>
          </a:xfrm>
          <a:prstGeom prst="rect">
            <a:avLst/>
          </a:prstGeom>
        </p:spPr>
      </p:pic>
    </p:spTree>
    <p:extLst>
      <p:ext uri="{BB962C8B-B14F-4D97-AF65-F5344CB8AC3E}">
        <p14:creationId xmlns:p14="http://schemas.microsoft.com/office/powerpoint/2010/main" val="251724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4633621" y="638900"/>
            <a:ext cx="4503350" cy="2557267"/>
          </a:xfrm>
          <a:prstGeom prst="rect">
            <a:avLst/>
          </a:prstGeom>
          <a:noFill/>
          <a:ln>
            <a:noFill/>
          </a:ln>
          <a:extLst>
            <a:ext uri="{FAA26D3D-D897-4be2-8F04-BA451C77F1D7}">
              <ma14:placeholderFlag xmlns:ma14="http://schemas.microsoft.com/office/mac/drawingml/2011/main" xmlns=""/>
            </a:ext>
          </a:extLst>
        </p:spPr>
      </p:pic>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relationships between different indicators?</a:t>
            </a:r>
          </a:p>
        </p:txBody>
      </p:sp>
      <p:grpSp>
        <p:nvGrpSpPr>
          <p:cNvPr id="11" name="Group 10"/>
          <p:cNvGrpSpPr/>
          <p:nvPr/>
        </p:nvGrpSpPr>
        <p:grpSpPr>
          <a:xfrm>
            <a:off x="5193323" y="5604741"/>
            <a:ext cx="3943647" cy="1124879"/>
            <a:chOff x="6544733" y="5080000"/>
            <a:chExt cx="2484279" cy="1629833"/>
          </a:xfrm>
        </p:grpSpPr>
        <p:sp>
          <p:nvSpPr>
            <p:cNvPr id="12" name="Rounded Rectangle 11"/>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TextBox 12"/>
            <p:cNvSpPr txBox="1"/>
            <p:nvPr/>
          </p:nvSpPr>
          <p:spPr>
            <a:xfrm>
              <a:off x="6658346" y="5159120"/>
              <a:ext cx="2370666" cy="1471590"/>
            </a:xfrm>
            <a:prstGeom prst="rect">
              <a:avLst/>
            </a:prstGeom>
            <a:noFill/>
          </p:spPr>
          <p:txBody>
            <a:bodyPr wrap="square" rtlCol="0">
              <a:spAutoFit/>
            </a:bodyPr>
            <a:lstStyle/>
            <a:p>
              <a:pPr algn="ctr"/>
              <a:r>
                <a:rPr lang="en-US" sz="1200" b="1" dirty="0">
                  <a:solidFill>
                    <a:srgbClr val="FFFFFF"/>
                  </a:solidFill>
                  <a:latin typeface="Bell MT"/>
                  <a:cs typeface="Bell MT"/>
                </a:rPr>
                <a:t>Success criteria: </a:t>
              </a:r>
            </a:p>
            <a:p>
              <a:pPr algn="ctr"/>
              <a:r>
                <a:rPr lang="en-US" sz="1200" dirty="0">
                  <a:solidFill>
                    <a:schemeClr val="bg1"/>
                  </a:solidFill>
                  <a:latin typeface="Bell MT"/>
                  <a:cs typeface="Bell MT"/>
                </a:rPr>
                <a:t>You can explain the relationship and also explain the links with the choropleth HDI map. </a:t>
              </a:r>
            </a:p>
          </p:txBody>
        </p:sp>
      </p:grpSp>
      <p:pic>
        <p:nvPicPr>
          <p:cNvPr id="14"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274" y="4289091"/>
            <a:ext cx="583973" cy="583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29"/>
          <p:cNvSpPr txBox="1">
            <a:spLocks noChangeArrowheads="1"/>
          </p:cNvSpPr>
          <p:nvPr/>
        </p:nvSpPr>
        <p:spPr bwMode="auto">
          <a:xfrm>
            <a:off x="794247" y="4504219"/>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16" name="TextBox 15"/>
          <p:cNvSpPr txBox="1"/>
          <p:nvPr/>
        </p:nvSpPr>
        <p:spPr>
          <a:xfrm>
            <a:off x="210274" y="4923148"/>
            <a:ext cx="2118060" cy="175432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Dispersed</a:t>
            </a:r>
          </a:p>
          <a:p>
            <a:pPr marL="171450" indent="-171450">
              <a:buFont typeface="Wingdings" charset="2"/>
              <a:buChar char="ü"/>
              <a:defRPr/>
            </a:pPr>
            <a:r>
              <a:rPr lang="en-US" sz="1200" dirty="0">
                <a:latin typeface="Bell MT"/>
                <a:cs typeface="Bell MT"/>
              </a:rPr>
              <a:t>Clustered</a:t>
            </a:r>
          </a:p>
          <a:p>
            <a:pPr marL="171450" indent="-171450">
              <a:buFont typeface="Wingdings" charset="2"/>
              <a:buChar char="ü"/>
              <a:defRPr/>
            </a:pPr>
            <a:r>
              <a:rPr lang="en-US" sz="1200" dirty="0">
                <a:latin typeface="Bell MT"/>
                <a:cs typeface="Bell MT"/>
              </a:rPr>
              <a:t>Varied</a:t>
            </a:r>
          </a:p>
          <a:p>
            <a:pPr marL="171450" indent="-171450">
              <a:buFont typeface="Wingdings" charset="2"/>
              <a:buChar char="ü"/>
              <a:defRPr/>
            </a:pPr>
            <a:r>
              <a:rPr lang="en-US" sz="1200" dirty="0">
                <a:latin typeface="Bell MT"/>
                <a:cs typeface="Bell MT"/>
              </a:rPr>
              <a:t>Positive relationship</a:t>
            </a:r>
          </a:p>
          <a:p>
            <a:pPr marL="171450" indent="-171450">
              <a:buFont typeface="Wingdings" charset="2"/>
              <a:buChar char="ü"/>
              <a:defRPr/>
            </a:pPr>
            <a:r>
              <a:rPr lang="en-US" sz="1200" dirty="0">
                <a:latin typeface="Bell MT"/>
                <a:cs typeface="Bell MT"/>
              </a:rPr>
              <a:t>Increases</a:t>
            </a:r>
          </a:p>
          <a:p>
            <a:pPr marL="171450" indent="-171450">
              <a:buFont typeface="Wingdings" charset="2"/>
              <a:buChar char="ü"/>
              <a:defRPr/>
            </a:pPr>
            <a:r>
              <a:rPr lang="en-US" sz="1200" dirty="0">
                <a:latin typeface="Bell MT"/>
                <a:cs typeface="Bell MT"/>
              </a:rPr>
              <a:t>Northern hemisphere</a:t>
            </a:r>
          </a:p>
          <a:p>
            <a:pPr marL="171450" indent="-171450">
              <a:buFont typeface="Wingdings" charset="2"/>
              <a:buChar char="ü"/>
              <a:defRPr/>
            </a:pPr>
            <a:r>
              <a:rPr lang="en-US" sz="1200" dirty="0">
                <a:latin typeface="Bell MT"/>
                <a:cs typeface="Bell MT"/>
              </a:rPr>
              <a:t>Southern hemisphere </a:t>
            </a:r>
          </a:p>
        </p:txBody>
      </p:sp>
      <p:graphicFrame>
        <p:nvGraphicFramePr>
          <p:cNvPr id="17" name="Chart 16"/>
          <p:cNvGraphicFramePr>
            <a:graphicFrameLocks/>
          </p:cNvGraphicFramePr>
          <p:nvPr>
            <p:extLst>
              <p:ext uri="{D42A27DB-BD31-4B8C-83A1-F6EECF244321}">
                <p14:modId xmlns:p14="http://schemas.microsoft.com/office/powerpoint/2010/main" val="1374419799"/>
              </p:ext>
            </p:extLst>
          </p:nvPr>
        </p:nvGraphicFramePr>
        <p:xfrm>
          <a:off x="93604" y="854028"/>
          <a:ext cx="4961467" cy="3650191"/>
        </p:xfrm>
        <a:graphic>
          <a:graphicData uri="http://schemas.openxmlformats.org/drawingml/2006/chart">
            <c:chart xmlns:c="http://schemas.openxmlformats.org/drawingml/2006/chart" xmlns:r="http://schemas.openxmlformats.org/officeDocument/2006/relationships" r:id="rId4"/>
          </a:graphicData>
        </a:graphic>
      </p:graphicFrame>
      <p:sp>
        <p:nvSpPr>
          <p:cNvPr id="19" name="Diamond 18"/>
          <p:cNvSpPr/>
          <p:nvPr/>
        </p:nvSpPr>
        <p:spPr>
          <a:xfrm>
            <a:off x="5376334" y="3323167"/>
            <a:ext cx="201083" cy="232833"/>
          </a:xfrm>
          <a:prstGeom prst="diamond">
            <a:avLst/>
          </a:prstGeom>
          <a:solidFill>
            <a:srgbClr val="148001">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mond 19"/>
          <p:cNvSpPr/>
          <p:nvPr/>
        </p:nvSpPr>
        <p:spPr>
          <a:xfrm>
            <a:off x="6014844" y="3323167"/>
            <a:ext cx="201083" cy="232833"/>
          </a:xfrm>
          <a:prstGeom prst="diamond">
            <a:avLst/>
          </a:prstGeom>
          <a:solidFill>
            <a:srgbClr val="BA0805">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iamond 20"/>
          <p:cNvSpPr/>
          <p:nvPr/>
        </p:nvSpPr>
        <p:spPr>
          <a:xfrm>
            <a:off x="6658362" y="3341361"/>
            <a:ext cx="201083" cy="232833"/>
          </a:xfrm>
          <a:prstGeom prst="diamond">
            <a:avLst/>
          </a:prstGeom>
          <a:solidFill>
            <a:srgbClr val="FF6600">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iamond 21"/>
          <p:cNvSpPr/>
          <p:nvPr/>
        </p:nvSpPr>
        <p:spPr>
          <a:xfrm>
            <a:off x="8290304" y="3348972"/>
            <a:ext cx="201083" cy="232833"/>
          </a:xfrm>
          <a:prstGeom prst="diamond">
            <a:avLst/>
          </a:prstGeom>
          <a:solidFill>
            <a:srgbClr val="FDDD3B">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376334" y="3687233"/>
            <a:ext cx="201083" cy="232833"/>
          </a:xfrm>
          <a:prstGeom prst="diamond">
            <a:avLst/>
          </a:prstGeom>
          <a:solidFill>
            <a:srgbClr val="D34BBA">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iamond 23"/>
          <p:cNvSpPr/>
          <p:nvPr/>
        </p:nvSpPr>
        <p:spPr>
          <a:xfrm>
            <a:off x="6038803" y="3715130"/>
            <a:ext cx="201083" cy="232833"/>
          </a:xfrm>
          <a:prstGeom prst="diamond">
            <a:avLst/>
          </a:prstGeom>
          <a:solidFill>
            <a:srgbClr val="604A7B">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iamond 24"/>
          <p:cNvSpPr/>
          <p:nvPr/>
        </p:nvSpPr>
        <p:spPr>
          <a:xfrm>
            <a:off x="6658362" y="3715130"/>
            <a:ext cx="201083" cy="232833"/>
          </a:xfrm>
          <a:prstGeom prst="diamond">
            <a:avLst/>
          </a:prstGeom>
          <a:solidFill>
            <a:srgbClr val="D5DD08">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iamond 25"/>
          <p:cNvSpPr/>
          <p:nvPr/>
        </p:nvSpPr>
        <p:spPr>
          <a:xfrm>
            <a:off x="7376244" y="3696055"/>
            <a:ext cx="201083" cy="232833"/>
          </a:xfrm>
          <a:prstGeom prst="diamond">
            <a:avLst/>
          </a:prstGeom>
          <a:solidFill>
            <a:srgbClr val="70ACDF">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mond 26"/>
          <p:cNvSpPr/>
          <p:nvPr/>
        </p:nvSpPr>
        <p:spPr>
          <a:xfrm>
            <a:off x="8308059" y="3696055"/>
            <a:ext cx="201083" cy="232833"/>
          </a:xfrm>
          <a:prstGeom prst="diamond">
            <a:avLst/>
          </a:prstGeom>
          <a:solidFill>
            <a:schemeClr val="bg1">
              <a:lumMod val="50000"/>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7372423" y="3341361"/>
            <a:ext cx="201083" cy="232833"/>
          </a:xfrm>
          <a:prstGeom prst="diamond">
            <a:avLst/>
          </a:prstGeom>
          <a:solidFill>
            <a:schemeClr val="tx1">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577417" y="3323167"/>
            <a:ext cx="638511" cy="261610"/>
          </a:xfrm>
          <a:prstGeom prst="rect">
            <a:avLst/>
          </a:prstGeom>
          <a:noFill/>
        </p:spPr>
        <p:txBody>
          <a:bodyPr wrap="square" rtlCol="0">
            <a:spAutoFit/>
          </a:bodyPr>
          <a:lstStyle/>
          <a:p>
            <a:r>
              <a:rPr lang="en-US" sz="1100" b="1" dirty="0">
                <a:latin typeface="Bell MT"/>
                <a:cs typeface="Bell MT"/>
              </a:rPr>
              <a:t>USA</a:t>
            </a:r>
          </a:p>
        </p:txBody>
      </p:sp>
      <p:sp>
        <p:nvSpPr>
          <p:cNvPr id="30" name="TextBox 29"/>
          <p:cNvSpPr txBox="1"/>
          <p:nvPr/>
        </p:nvSpPr>
        <p:spPr>
          <a:xfrm>
            <a:off x="6145355" y="3312584"/>
            <a:ext cx="469679" cy="261610"/>
          </a:xfrm>
          <a:prstGeom prst="rect">
            <a:avLst/>
          </a:prstGeom>
          <a:noFill/>
        </p:spPr>
        <p:txBody>
          <a:bodyPr wrap="square" rtlCol="0">
            <a:spAutoFit/>
          </a:bodyPr>
          <a:lstStyle/>
          <a:p>
            <a:r>
              <a:rPr lang="en-US" sz="1100" b="1" dirty="0">
                <a:latin typeface="Bell MT"/>
                <a:cs typeface="Bell MT"/>
              </a:rPr>
              <a:t>UK</a:t>
            </a:r>
          </a:p>
        </p:txBody>
      </p:sp>
      <p:sp>
        <p:nvSpPr>
          <p:cNvPr id="31" name="TextBox 30"/>
          <p:cNvSpPr txBox="1"/>
          <p:nvPr/>
        </p:nvSpPr>
        <p:spPr>
          <a:xfrm>
            <a:off x="6791425" y="3348972"/>
            <a:ext cx="638511" cy="261610"/>
          </a:xfrm>
          <a:prstGeom prst="rect">
            <a:avLst/>
          </a:prstGeom>
          <a:noFill/>
        </p:spPr>
        <p:txBody>
          <a:bodyPr wrap="square" rtlCol="0">
            <a:spAutoFit/>
          </a:bodyPr>
          <a:lstStyle/>
          <a:p>
            <a:r>
              <a:rPr lang="en-US" sz="1100" b="1" dirty="0">
                <a:latin typeface="Bell MT"/>
                <a:cs typeface="Bell MT"/>
              </a:rPr>
              <a:t>Japan</a:t>
            </a:r>
          </a:p>
        </p:txBody>
      </p:sp>
      <p:sp>
        <p:nvSpPr>
          <p:cNvPr id="32" name="TextBox 31"/>
          <p:cNvSpPr txBox="1"/>
          <p:nvPr/>
        </p:nvSpPr>
        <p:spPr>
          <a:xfrm>
            <a:off x="8498459" y="3348972"/>
            <a:ext cx="638511" cy="261610"/>
          </a:xfrm>
          <a:prstGeom prst="rect">
            <a:avLst/>
          </a:prstGeom>
          <a:noFill/>
        </p:spPr>
        <p:txBody>
          <a:bodyPr wrap="square" rtlCol="0">
            <a:spAutoFit/>
          </a:bodyPr>
          <a:lstStyle/>
          <a:p>
            <a:r>
              <a:rPr lang="en-US" sz="1100" b="1" dirty="0">
                <a:latin typeface="Bell MT"/>
                <a:cs typeface="Bell MT"/>
              </a:rPr>
              <a:t>Brazil</a:t>
            </a:r>
          </a:p>
        </p:txBody>
      </p:sp>
      <p:sp>
        <p:nvSpPr>
          <p:cNvPr id="33" name="TextBox 32"/>
          <p:cNvSpPr txBox="1"/>
          <p:nvPr/>
        </p:nvSpPr>
        <p:spPr>
          <a:xfrm>
            <a:off x="7524071" y="3341361"/>
            <a:ext cx="890847" cy="261610"/>
          </a:xfrm>
          <a:prstGeom prst="rect">
            <a:avLst/>
          </a:prstGeom>
          <a:noFill/>
        </p:spPr>
        <p:txBody>
          <a:bodyPr wrap="square" rtlCol="0">
            <a:spAutoFit/>
          </a:bodyPr>
          <a:lstStyle/>
          <a:p>
            <a:r>
              <a:rPr lang="en-US" sz="1100" b="1" dirty="0">
                <a:latin typeface="Bell MT"/>
                <a:cs typeface="Bell MT"/>
              </a:rPr>
              <a:t>Zimbabwe</a:t>
            </a:r>
          </a:p>
        </p:txBody>
      </p:sp>
      <p:sp>
        <p:nvSpPr>
          <p:cNvPr id="34" name="TextBox 33"/>
          <p:cNvSpPr txBox="1"/>
          <p:nvPr/>
        </p:nvSpPr>
        <p:spPr>
          <a:xfrm>
            <a:off x="5506844" y="3677505"/>
            <a:ext cx="638511" cy="261610"/>
          </a:xfrm>
          <a:prstGeom prst="rect">
            <a:avLst/>
          </a:prstGeom>
          <a:noFill/>
        </p:spPr>
        <p:txBody>
          <a:bodyPr wrap="square" rtlCol="0">
            <a:spAutoFit/>
          </a:bodyPr>
          <a:lstStyle/>
          <a:p>
            <a:r>
              <a:rPr lang="en-US" sz="1100" b="1" dirty="0">
                <a:latin typeface="Bell MT"/>
                <a:cs typeface="Bell MT"/>
              </a:rPr>
              <a:t>Turkey</a:t>
            </a:r>
          </a:p>
        </p:txBody>
      </p:sp>
      <p:sp>
        <p:nvSpPr>
          <p:cNvPr id="37" name="TextBox 36"/>
          <p:cNvSpPr txBox="1"/>
          <p:nvPr/>
        </p:nvSpPr>
        <p:spPr>
          <a:xfrm>
            <a:off x="6152914" y="3696055"/>
            <a:ext cx="638511" cy="261610"/>
          </a:xfrm>
          <a:prstGeom prst="rect">
            <a:avLst/>
          </a:prstGeom>
          <a:noFill/>
        </p:spPr>
        <p:txBody>
          <a:bodyPr wrap="square" rtlCol="0">
            <a:spAutoFit/>
          </a:bodyPr>
          <a:lstStyle/>
          <a:p>
            <a:r>
              <a:rPr lang="en-US" sz="1100" b="1" dirty="0">
                <a:latin typeface="Bell MT"/>
                <a:cs typeface="Bell MT"/>
              </a:rPr>
              <a:t>China</a:t>
            </a:r>
          </a:p>
        </p:txBody>
      </p:sp>
      <p:sp>
        <p:nvSpPr>
          <p:cNvPr id="38" name="TextBox 37"/>
          <p:cNvSpPr txBox="1"/>
          <p:nvPr/>
        </p:nvSpPr>
        <p:spPr>
          <a:xfrm>
            <a:off x="6806275" y="3708397"/>
            <a:ext cx="717796" cy="261610"/>
          </a:xfrm>
          <a:prstGeom prst="rect">
            <a:avLst/>
          </a:prstGeom>
          <a:noFill/>
        </p:spPr>
        <p:txBody>
          <a:bodyPr wrap="square" rtlCol="0">
            <a:spAutoFit/>
          </a:bodyPr>
          <a:lstStyle/>
          <a:p>
            <a:r>
              <a:rPr lang="en-US" sz="1100" b="1" dirty="0">
                <a:latin typeface="Bell MT"/>
                <a:cs typeface="Bell MT"/>
              </a:rPr>
              <a:t>Nigeria</a:t>
            </a:r>
          </a:p>
        </p:txBody>
      </p:sp>
      <p:sp>
        <p:nvSpPr>
          <p:cNvPr id="39" name="TextBox 38"/>
          <p:cNvSpPr txBox="1"/>
          <p:nvPr/>
        </p:nvSpPr>
        <p:spPr>
          <a:xfrm>
            <a:off x="7524071" y="3687233"/>
            <a:ext cx="985071" cy="261610"/>
          </a:xfrm>
          <a:prstGeom prst="rect">
            <a:avLst/>
          </a:prstGeom>
          <a:noFill/>
        </p:spPr>
        <p:txBody>
          <a:bodyPr wrap="square" rtlCol="0">
            <a:spAutoFit/>
          </a:bodyPr>
          <a:lstStyle/>
          <a:p>
            <a:r>
              <a:rPr lang="en-US" sz="1100" b="1" dirty="0">
                <a:latin typeface="Bell MT"/>
                <a:cs typeface="Bell MT"/>
              </a:rPr>
              <a:t>Bangladesh</a:t>
            </a:r>
          </a:p>
        </p:txBody>
      </p:sp>
      <p:sp>
        <p:nvSpPr>
          <p:cNvPr id="41" name="TextBox 40"/>
          <p:cNvSpPr txBox="1"/>
          <p:nvPr/>
        </p:nvSpPr>
        <p:spPr>
          <a:xfrm>
            <a:off x="8512413" y="3626254"/>
            <a:ext cx="631587" cy="430887"/>
          </a:xfrm>
          <a:prstGeom prst="rect">
            <a:avLst/>
          </a:prstGeom>
          <a:noFill/>
        </p:spPr>
        <p:txBody>
          <a:bodyPr wrap="square" rtlCol="0">
            <a:spAutoFit/>
          </a:bodyPr>
          <a:lstStyle/>
          <a:p>
            <a:r>
              <a:rPr lang="en-US" sz="1100" b="1" dirty="0">
                <a:latin typeface="Bell MT"/>
                <a:cs typeface="Bell MT"/>
              </a:rPr>
              <a:t>Ivory coast</a:t>
            </a:r>
          </a:p>
        </p:txBody>
      </p:sp>
      <p:sp>
        <p:nvSpPr>
          <p:cNvPr id="40" name="Rounded Rectangle 39"/>
          <p:cNvSpPr/>
          <p:nvPr/>
        </p:nvSpPr>
        <p:spPr>
          <a:xfrm>
            <a:off x="2769017" y="4448206"/>
            <a:ext cx="2808399" cy="1015522"/>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Compare and contrast the figure 2 with figure 3 which shows the distribution of HDI values across the world.</a:t>
            </a:r>
          </a:p>
        </p:txBody>
      </p:sp>
      <p:pic>
        <p:nvPicPr>
          <p:cNvPr id="42" name="Picture 4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28334" y="4289091"/>
            <a:ext cx="681466" cy="666806"/>
          </a:xfrm>
          <a:prstGeom prst="rect">
            <a:avLst/>
          </a:prstGeom>
          <a:noFill/>
          <a:ln>
            <a:noFill/>
          </a:ln>
        </p:spPr>
      </p:pic>
      <p:sp>
        <p:nvSpPr>
          <p:cNvPr id="43" name="Rounded Rectangle 42"/>
          <p:cNvSpPr/>
          <p:nvPr/>
        </p:nvSpPr>
        <p:spPr>
          <a:xfrm>
            <a:off x="562349" y="482408"/>
            <a:ext cx="3889344" cy="503084"/>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Complete the line of best fit for figure 2 below. What is the correlation?</a:t>
            </a:r>
          </a:p>
        </p:txBody>
      </p:sp>
      <p:pic>
        <p:nvPicPr>
          <p:cNvPr id="44" name="Picture 43"/>
          <p:cNvPicPr/>
          <p:nvPr/>
        </p:nvPicPr>
        <p:blipFill>
          <a:blip r:embed="rId5">
            <a:extLst>
              <a:ext uri="{28A0092B-C50C-407E-A947-70E740481C1C}">
                <a14:useLocalDpi xmlns:a14="http://schemas.microsoft.com/office/drawing/2010/main" val="0"/>
              </a:ext>
            </a:extLst>
          </a:blip>
          <a:srcRect/>
          <a:stretch>
            <a:fillRect/>
          </a:stretch>
        </p:blipFill>
        <p:spPr bwMode="auto">
          <a:xfrm flipH="1">
            <a:off x="122908" y="318686"/>
            <a:ext cx="681466" cy="666806"/>
          </a:xfrm>
          <a:prstGeom prst="rect">
            <a:avLst/>
          </a:prstGeom>
          <a:noFill/>
          <a:ln>
            <a:noFill/>
          </a:ln>
        </p:spPr>
      </p:pic>
      <p:pic>
        <p:nvPicPr>
          <p:cNvPr id="45" name="Picture 44"/>
          <p:cNvPicPr/>
          <p:nvPr/>
        </p:nvPicPr>
        <p:blipFill>
          <a:blip r:embed="rId6">
            <a:extLst>
              <a:ext uri="{28A0092B-C50C-407E-A947-70E740481C1C}">
                <a14:useLocalDpi xmlns:a14="http://schemas.microsoft.com/office/drawing/2010/main" val="0"/>
              </a:ext>
            </a:extLst>
          </a:blip>
          <a:srcRect/>
          <a:stretch>
            <a:fillRect/>
          </a:stretch>
        </p:blipFill>
        <p:spPr bwMode="auto">
          <a:xfrm>
            <a:off x="5657270" y="4057141"/>
            <a:ext cx="558657" cy="524104"/>
          </a:xfrm>
          <a:prstGeom prst="rect">
            <a:avLst/>
          </a:prstGeom>
          <a:noFill/>
          <a:ln>
            <a:noFill/>
          </a:ln>
        </p:spPr>
      </p:pic>
      <p:sp>
        <p:nvSpPr>
          <p:cNvPr id="46" name="TextBox 29"/>
          <p:cNvSpPr txBox="1">
            <a:spLocks noChangeArrowheads="1"/>
          </p:cNvSpPr>
          <p:nvPr/>
        </p:nvSpPr>
        <p:spPr bwMode="auto">
          <a:xfrm>
            <a:off x="6158575" y="4211357"/>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dirty="0">
                <a:latin typeface="Apple Chancery" charset="0"/>
                <a:cs typeface="Apple Chancery" charset="0"/>
              </a:rPr>
              <a:t>Extension</a:t>
            </a:r>
          </a:p>
        </p:txBody>
      </p:sp>
      <p:sp>
        <p:nvSpPr>
          <p:cNvPr id="47" name="TextBox 46"/>
          <p:cNvSpPr txBox="1"/>
          <p:nvPr/>
        </p:nvSpPr>
        <p:spPr>
          <a:xfrm>
            <a:off x="5657270" y="4632731"/>
            <a:ext cx="3075520" cy="830997"/>
          </a:xfrm>
          <a:prstGeom prst="rect">
            <a:avLst/>
          </a:prstGeom>
          <a:noFill/>
          <a:ln>
            <a:solidFill>
              <a:schemeClr val="tx1"/>
            </a:solidFill>
          </a:ln>
        </p:spPr>
        <p:txBody>
          <a:bodyPr wrap="square">
            <a:spAutoFit/>
          </a:bodyPr>
          <a:lstStyle/>
          <a:p>
            <a:pPr algn="just">
              <a:defRPr/>
            </a:pPr>
            <a:r>
              <a:rPr lang="en-US" sz="1200" dirty="0">
                <a:latin typeface="Bell MT"/>
                <a:cs typeface="Bell MT"/>
              </a:rPr>
              <a:t>Interpolate the number of doctors for 1000 people if the GNI per capita is 30,000</a:t>
            </a:r>
          </a:p>
          <a:p>
            <a:pPr algn="just">
              <a:defRPr/>
            </a:pPr>
            <a:r>
              <a:rPr lang="en-US" sz="1200" dirty="0">
                <a:latin typeface="Bell MT"/>
                <a:cs typeface="Bell MT"/>
              </a:rPr>
              <a:t>Extrapolate the number of doctors per 1000 people if the GNI per capita is 60,000</a:t>
            </a:r>
          </a:p>
        </p:txBody>
      </p:sp>
      <p:sp>
        <p:nvSpPr>
          <p:cNvPr id="48" name="Rounded Rectangle 47"/>
          <p:cNvSpPr/>
          <p:nvPr/>
        </p:nvSpPr>
        <p:spPr>
          <a:xfrm>
            <a:off x="7662966" y="482408"/>
            <a:ext cx="1374898" cy="503084"/>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Figure 3: World HDI</a:t>
            </a:r>
          </a:p>
        </p:txBody>
      </p:sp>
    </p:spTree>
    <p:extLst>
      <p:ext uri="{BB962C8B-B14F-4D97-AF65-F5344CB8AC3E}">
        <p14:creationId xmlns:p14="http://schemas.microsoft.com/office/powerpoint/2010/main" val="287176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4633621" y="638900"/>
            <a:ext cx="4503350" cy="2557267"/>
          </a:xfrm>
          <a:prstGeom prst="rect">
            <a:avLst/>
          </a:prstGeom>
          <a:noFill/>
          <a:ln>
            <a:noFill/>
          </a:ln>
          <a:extLst>
            <a:ext uri="{FAA26D3D-D897-4be2-8F04-BA451C77F1D7}">
              <ma14:placeholderFlag xmlns:ma14="http://schemas.microsoft.com/office/mac/drawingml/2011/main" xmlns=""/>
            </a:ext>
          </a:extLst>
        </p:spPr>
      </p:pic>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relationships between different indicators?</a:t>
            </a:r>
          </a:p>
        </p:txBody>
      </p:sp>
      <p:graphicFrame>
        <p:nvGraphicFramePr>
          <p:cNvPr id="17" name="Chart 16"/>
          <p:cNvGraphicFramePr>
            <a:graphicFrameLocks/>
          </p:cNvGraphicFramePr>
          <p:nvPr>
            <p:extLst>
              <p:ext uri="{D42A27DB-BD31-4B8C-83A1-F6EECF244321}">
                <p14:modId xmlns:p14="http://schemas.microsoft.com/office/powerpoint/2010/main" val="1374419799"/>
              </p:ext>
            </p:extLst>
          </p:nvPr>
        </p:nvGraphicFramePr>
        <p:xfrm>
          <a:off x="93604" y="854028"/>
          <a:ext cx="4961467" cy="3650191"/>
        </p:xfrm>
        <a:graphic>
          <a:graphicData uri="http://schemas.openxmlformats.org/drawingml/2006/chart">
            <c:chart xmlns:c="http://schemas.openxmlformats.org/drawingml/2006/chart" xmlns:r="http://schemas.openxmlformats.org/officeDocument/2006/relationships" r:id="rId3"/>
          </a:graphicData>
        </a:graphic>
      </p:graphicFrame>
      <p:sp>
        <p:nvSpPr>
          <p:cNvPr id="19" name="Diamond 18"/>
          <p:cNvSpPr/>
          <p:nvPr/>
        </p:nvSpPr>
        <p:spPr>
          <a:xfrm>
            <a:off x="5376334" y="3323167"/>
            <a:ext cx="201083" cy="232833"/>
          </a:xfrm>
          <a:prstGeom prst="diamond">
            <a:avLst/>
          </a:prstGeom>
          <a:solidFill>
            <a:srgbClr val="148001">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mond 19"/>
          <p:cNvSpPr/>
          <p:nvPr/>
        </p:nvSpPr>
        <p:spPr>
          <a:xfrm>
            <a:off x="6014844" y="3323167"/>
            <a:ext cx="201083" cy="232833"/>
          </a:xfrm>
          <a:prstGeom prst="diamond">
            <a:avLst/>
          </a:prstGeom>
          <a:solidFill>
            <a:srgbClr val="BA0805">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iamond 20"/>
          <p:cNvSpPr/>
          <p:nvPr/>
        </p:nvSpPr>
        <p:spPr>
          <a:xfrm>
            <a:off x="6658362" y="3341361"/>
            <a:ext cx="201083" cy="232833"/>
          </a:xfrm>
          <a:prstGeom prst="diamond">
            <a:avLst/>
          </a:prstGeom>
          <a:solidFill>
            <a:srgbClr val="FF6600">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iamond 21"/>
          <p:cNvSpPr/>
          <p:nvPr/>
        </p:nvSpPr>
        <p:spPr>
          <a:xfrm>
            <a:off x="8290304" y="3348972"/>
            <a:ext cx="201083" cy="232833"/>
          </a:xfrm>
          <a:prstGeom prst="diamond">
            <a:avLst/>
          </a:prstGeom>
          <a:solidFill>
            <a:srgbClr val="FDDD3B">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376334" y="3687233"/>
            <a:ext cx="201083" cy="232833"/>
          </a:xfrm>
          <a:prstGeom prst="diamond">
            <a:avLst/>
          </a:prstGeom>
          <a:solidFill>
            <a:srgbClr val="D34BBA">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iamond 23"/>
          <p:cNvSpPr/>
          <p:nvPr/>
        </p:nvSpPr>
        <p:spPr>
          <a:xfrm>
            <a:off x="6038803" y="3715130"/>
            <a:ext cx="201083" cy="232833"/>
          </a:xfrm>
          <a:prstGeom prst="diamond">
            <a:avLst/>
          </a:prstGeom>
          <a:solidFill>
            <a:srgbClr val="604A7B">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iamond 24"/>
          <p:cNvSpPr/>
          <p:nvPr/>
        </p:nvSpPr>
        <p:spPr>
          <a:xfrm>
            <a:off x="6658362" y="3715130"/>
            <a:ext cx="201083" cy="232833"/>
          </a:xfrm>
          <a:prstGeom prst="diamond">
            <a:avLst/>
          </a:prstGeom>
          <a:solidFill>
            <a:srgbClr val="D5DD08">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iamond 25"/>
          <p:cNvSpPr/>
          <p:nvPr/>
        </p:nvSpPr>
        <p:spPr>
          <a:xfrm>
            <a:off x="7376244" y="3696055"/>
            <a:ext cx="201083" cy="232833"/>
          </a:xfrm>
          <a:prstGeom prst="diamond">
            <a:avLst/>
          </a:prstGeom>
          <a:solidFill>
            <a:srgbClr val="70ACDF">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mond 26"/>
          <p:cNvSpPr/>
          <p:nvPr/>
        </p:nvSpPr>
        <p:spPr>
          <a:xfrm>
            <a:off x="8308059" y="3696055"/>
            <a:ext cx="201083" cy="232833"/>
          </a:xfrm>
          <a:prstGeom prst="diamond">
            <a:avLst/>
          </a:prstGeom>
          <a:solidFill>
            <a:schemeClr val="bg1">
              <a:lumMod val="50000"/>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7372423" y="3341361"/>
            <a:ext cx="201083" cy="232833"/>
          </a:xfrm>
          <a:prstGeom prst="diamond">
            <a:avLst/>
          </a:prstGeom>
          <a:solidFill>
            <a:schemeClr val="tx1">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577417" y="3323167"/>
            <a:ext cx="638511" cy="261610"/>
          </a:xfrm>
          <a:prstGeom prst="rect">
            <a:avLst/>
          </a:prstGeom>
          <a:noFill/>
        </p:spPr>
        <p:txBody>
          <a:bodyPr wrap="square" rtlCol="0">
            <a:spAutoFit/>
          </a:bodyPr>
          <a:lstStyle/>
          <a:p>
            <a:r>
              <a:rPr lang="en-US" sz="1100" b="1" dirty="0">
                <a:latin typeface="Bell MT"/>
                <a:cs typeface="Bell MT"/>
              </a:rPr>
              <a:t>USA</a:t>
            </a:r>
          </a:p>
        </p:txBody>
      </p:sp>
      <p:sp>
        <p:nvSpPr>
          <p:cNvPr id="30" name="TextBox 29"/>
          <p:cNvSpPr txBox="1"/>
          <p:nvPr/>
        </p:nvSpPr>
        <p:spPr>
          <a:xfrm>
            <a:off x="6145355" y="3312584"/>
            <a:ext cx="469679" cy="261610"/>
          </a:xfrm>
          <a:prstGeom prst="rect">
            <a:avLst/>
          </a:prstGeom>
          <a:noFill/>
        </p:spPr>
        <p:txBody>
          <a:bodyPr wrap="square" rtlCol="0">
            <a:spAutoFit/>
          </a:bodyPr>
          <a:lstStyle/>
          <a:p>
            <a:r>
              <a:rPr lang="en-US" sz="1100" b="1" dirty="0">
                <a:latin typeface="Bell MT"/>
                <a:cs typeface="Bell MT"/>
              </a:rPr>
              <a:t>UK</a:t>
            </a:r>
          </a:p>
        </p:txBody>
      </p:sp>
      <p:sp>
        <p:nvSpPr>
          <p:cNvPr id="31" name="TextBox 30"/>
          <p:cNvSpPr txBox="1"/>
          <p:nvPr/>
        </p:nvSpPr>
        <p:spPr>
          <a:xfrm>
            <a:off x="6791425" y="3348972"/>
            <a:ext cx="638511" cy="261610"/>
          </a:xfrm>
          <a:prstGeom prst="rect">
            <a:avLst/>
          </a:prstGeom>
          <a:noFill/>
        </p:spPr>
        <p:txBody>
          <a:bodyPr wrap="square" rtlCol="0">
            <a:spAutoFit/>
          </a:bodyPr>
          <a:lstStyle/>
          <a:p>
            <a:r>
              <a:rPr lang="en-US" sz="1100" b="1" dirty="0">
                <a:latin typeface="Bell MT"/>
                <a:cs typeface="Bell MT"/>
              </a:rPr>
              <a:t>Japan</a:t>
            </a:r>
          </a:p>
        </p:txBody>
      </p:sp>
      <p:sp>
        <p:nvSpPr>
          <p:cNvPr id="32" name="TextBox 31"/>
          <p:cNvSpPr txBox="1"/>
          <p:nvPr/>
        </p:nvSpPr>
        <p:spPr>
          <a:xfrm>
            <a:off x="8498459" y="3348972"/>
            <a:ext cx="638511" cy="261610"/>
          </a:xfrm>
          <a:prstGeom prst="rect">
            <a:avLst/>
          </a:prstGeom>
          <a:noFill/>
        </p:spPr>
        <p:txBody>
          <a:bodyPr wrap="square" rtlCol="0">
            <a:spAutoFit/>
          </a:bodyPr>
          <a:lstStyle/>
          <a:p>
            <a:r>
              <a:rPr lang="en-US" sz="1100" b="1" dirty="0">
                <a:latin typeface="Bell MT"/>
                <a:cs typeface="Bell MT"/>
              </a:rPr>
              <a:t>Brazil</a:t>
            </a:r>
          </a:p>
        </p:txBody>
      </p:sp>
      <p:sp>
        <p:nvSpPr>
          <p:cNvPr id="33" name="TextBox 32"/>
          <p:cNvSpPr txBox="1"/>
          <p:nvPr/>
        </p:nvSpPr>
        <p:spPr>
          <a:xfrm>
            <a:off x="7524071" y="3341361"/>
            <a:ext cx="890847" cy="261610"/>
          </a:xfrm>
          <a:prstGeom prst="rect">
            <a:avLst/>
          </a:prstGeom>
          <a:noFill/>
        </p:spPr>
        <p:txBody>
          <a:bodyPr wrap="square" rtlCol="0">
            <a:spAutoFit/>
          </a:bodyPr>
          <a:lstStyle/>
          <a:p>
            <a:r>
              <a:rPr lang="en-US" sz="1100" b="1" dirty="0">
                <a:latin typeface="Bell MT"/>
                <a:cs typeface="Bell MT"/>
              </a:rPr>
              <a:t>Zimbabwe</a:t>
            </a:r>
          </a:p>
        </p:txBody>
      </p:sp>
      <p:sp>
        <p:nvSpPr>
          <p:cNvPr id="34" name="TextBox 33"/>
          <p:cNvSpPr txBox="1"/>
          <p:nvPr/>
        </p:nvSpPr>
        <p:spPr>
          <a:xfrm>
            <a:off x="5506844" y="3677505"/>
            <a:ext cx="638511" cy="261610"/>
          </a:xfrm>
          <a:prstGeom prst="rect">
            <a:avLst/>
          </a:prstGeom>
          <a:noFill/>
        </p:spPr>
        <p:txBody>
          <a:bodyPr wrap="square" rtlCol="0">
            <a:spAutoFit/>
          </a:bodyPr>
          <a:lstStyle/>
          <a:p>
            <a:r>
              <a:rPr lang="en-US" sz="1100" b="1" dirty="0">
                <a:latin typeface="Bell MT"/>
                <a:cs typeface="Bell MT"/>
              </a:rPr>
              <a:t>Turkey</a:t>
            </a:r>
          </a:p>
        </p:txBody>
      </p:sp>
      <p:sp>
        <p:nvSpPr>
          <p:cNvPr id="37" name="TextBox 36"/>
          <p:cNvSpPr txBox="1"/>
          <p:nvPr/>
        </p:nvSpPr>
        <p:spPr>
          <a:xfrm>
            <a:off x="6152914" y="3696055"/>
            <a:ext cx="638511" cy="261610"/>
          </a:xfrm>
          <a:prstGeom prst="rect">
            <a:avLst/>
          </a:prstGeom>
          <a:noFill/>
        </p:spPr>
        <p:txBody>
          <a:bodyPr wrap="square" rtlCol="0">
            <a:spAutoFit/>
          </a:bodyPr>
          <a:lstStyle/>
          <a:p>
            <a:r>
              <a:rPr lang="en-US" sz="1100" b="1" dirty="0">
                <a:latin typeface="Bell MT"/>
                <a:cs typeface="Bell MT"/>
              </a:rPr>
              <a:t>China</a:t>
            </a:r>
          </a:p>
        </p:txBody>
      </p:sp>
      <p:sp>
        <p:nvSpPr>
          <p:cNvPr id="38" name="TextBox 37"/>
          <p:cNvSpPr txBox="1"/>
          <p:nvPr/>
        </p:nvSpPr>
        <p:spPr>
          <a:xfrm>
            <a:off x="6806275" y="3708397"/>
            <a:ext cx="649776" cy="261610"/>
          </a:xfrm>
          <a:prstGeom prst="rect">
            <a:avLst/>
          </a:prstGeom>
          <a:noFill/>
        </p:spPr>
        <p:txBody>
          <a:bodyPr wrap="square" rtlCol="0">
            <a:spAutoFit/>
          </a:bodyPr>
          <a:lstStyle/>
          <a:p>
            <a:r>
              <a:rPr lang="en-US" sz="1100" b="1" dirty="0">
                <a:latin typeface="Bell MT"/>
                <a:cs typeface="Bell MT"/>
              </a:rPr>
              <a:t>Nigeria</a:t>
            </a:r>
          </a:p>
        </p:txBody>
      </p:sp>
      <p:sp>
        <p:nvSpPr>
          <p:cNvPr id="39" name="TextBox 38"/>
          <p:cNvSpPr txBox="1"/>
          <p:nvPr/>
        </p:nvSpPr>
        <p:spPr>
          <a:xfrm>
            <a:off x="7524071" y="3687233"/>
            <a:ext cx="985071" cy="261610"/>
          </a:xfrm>
          <a:prstGeom prst="rect">
            <a:avLst/>
          </a:prstGeom>
          <a:noFill/>
        </p:spPr>
        <p:txBody>
          <a:bodyPr wrap="square" rtlCol="0">
            <a:spAutoFit/>
          </a:bodyPr>
          <a:lstStyle/>
          <a:p>
            <a:r>
              <a:rPr lang="en-US" sz="1100" b="1" dirty="0">
                <a:latin typeface="Bell MT"/>
                <a:cs typeface="Bell MT"/>
              </a:rPr>
              <a:t>Bangladesh</a:t>
            </a:r>
          </a:p>
        </p:txBody>
      </p:sp>
      <p:sp>
        <p:nvSpPr>
          <p:cNvPr id="41" name="TextBox 40"/>
          <p:cNvSpPr txBox="1"/>
          <p:nvPr/>
        </p:nvSpPr>
        <p:spPr>
          <a:xfrm>
            <a:off x="8512413" y="3626254"/>
            <a:ext cx="631587" cy="430887"/>
          </a:xfrm>
          <a:prstGeom prst="rect">
            <a:avLst/>
          </a:prstGeom>
          <a:noFill/>
        </p:spPr>
        <p:txBody>
          <a:bodyPr wrap="square" rtlCol="0">
            <a:spAutoFit/>
          </a:bodyPr>
          <a:lstStyle/>
          <a:p>
            <a:r>
              <a:rPr lang="en-US" sz="1100" b="1" dirty="0">
                <a:latin typeface="Bell MT"/>
                <a:cs typeface="Bell MT"/>
              </a:rPr>
              <a:t>Ivory coast</a:t>
            </a:r>
          </a:p>
        </p:txBody>
      </p:sp>
      <p:sp>
        <p:nvSpPr>
          <p:cNvPr id="2" name="TextBox 1"/>
          <p:cNvSpPr txBox="1"/>
          <p:nvPr/>
        </p:nvSpPr>
        <p:spPr>
          <a:xfrm>
            <a:off x="245097" y="4448731"/>
            <a:ext cx="8682087" cy="2308324"/>
          </a:xfrm>
          <a:prstGeom prst="rect">
            <a:avLst/>
          </a:prstGeom>
          <a:noFill/>
          <a:ln>
            <a:solidFill>
              <a:schemeClr val="tx1"/>
            </a:solidFill>
          </a:ln>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5" name="Rounded Rectangle 34"/>
          <p:cNvSpPr/>
          <p:nvPr/>
        </p:nvSpPr>
        <p:spPr>
          <a:xfrm>
            <a:off x="7249212" y="482408"/>
            <a:ext cx="1788652" cy="224602"/>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Figure 3: World HDI</a:t>
            </a:r>
          </a:p>
        </p:txBody>
      </p:sp>
    </p:spTree>
    <p:extLst>
      <p:ext uri="{BB962C8B-B14F-4D97-AF65-F5344CB8AC3E}">
        <p14:creationId xmlns:p14="http://schemas.microsoft.com/office/powerpoint/2010/main" val="365726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651872" y="2118673"/>
            <a:ext cx="2455636" cy="4290478"/>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9217" y="482408"/>
            <a:ext cx="8437218" cy="1200329"/>
          </a:xfrm>
          <a:prstGeom prst="rect">
            <a:avLst/>
          </a:prstGeom>
        </p:spPr>
        <p:txBody>
          <a:bodyPr wrap="square">
            <a:spAutoFit/>
          </a:bodyPr>
          <a:lstStyle/>
          <a:p>
            <a:pPr algn="just"/>
            <a:r>
              <a:rPr lang="en-US" dirty="0">
                <a:latin typeface="Bell MT"/>
                <a:cs typeface="Bell MT"/>
              </a:rPr>
              <a:t>Study Figure 4, a world map showing the global distribution of Human Development Index (HDI) values.</a:t>
            </a:r>
          </a:p>
          <a:p>
            <a:pPr algn="just"/>
            <a:r>
              <a:rPr lang="en-US" dirty="0">
                <a:latin typeface="Bell MT"/>
                <a:cs typeface="Bell MT"/>
              </a:rPr>
              <a:t>HDI combines data on life expectancy, educational levels and income, with values ranging from 0 (worst) to 1 (best). </a:t>
            </a:r>
          </a:p>
        </p:txBody>
      </p:sp>
      <p:sp>
        <p:nvSpPr>
          <p:cNvPr id="5" name="Rectangle 4"/>
          <p:cNvSpPr/>
          <p:nvPr/>
        </p:nvSpPr>
        <p:spPr>
          <a:xfrm>
            <a:off x="-1" y="20743"/>
            <a:ext cx="24553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6" name="Rectangle 5"/>
          <p:cNvSpPr/>
          <p:nvPr/>
        </p:nvSpPr>
        <p:spPr>
          <a:xfrm>
            <a:off x="485913" y="1668021"/>
            <a:ext cx="8260522" cy="369332"/>
          </a:xfrm>
          <a:prstGeom prst="rect">
            <a:avLst/>
          </a:prstGeom>
        </p:spPr>
        <p:txBody>
          <a:bodyPr wrap="square">
            <a:spAutoFit/>
          </a:bodyPr>
          <a:lstStyle/>
          <a:p>
            <a:r>
              <a:rPr lang="en-US" b="1" dirty="0">
                <a:latin typeface="Bell MT"/>
                <a:cs typeface="Bell MT"/>
              </a:rPr>
              <a:t>Using Figure 4, compare HDI values in Africa and South America. (4 marks)</a:t>
            </a:r>
          </a:p>
        </p:txBody>
      </p:sp>
      <p:pic>
        <p:nvPicPr>
          <p:cNvPr id="7" name="Picture 6"/>
          <p:cNvPicPr>
            <a:picLocks noChangeAspect="1"/>
          </p:cNvPicPr>
          <p:nvPr/>
        </p:nvPicPr>
        <p:blipFill>
          <a:blip r:embed="rId2"/>
          <a:stretch>
            <a:fillRect/>
          </a:stretch>
        </p:blipFill>
        <p:spPr>
          <a:xfrm>
            <a:off x="309217" y="2136744"/>
            <a:ext cx="6269383" cy="3282554"/>
          </a:xfrm>
          <a:prstGeom prst="rect">
            <a:avLst/>
          </a:prstGeom>
        </p:spPr>
      </p:pic>
      <p:grpSp>
        <p:nvGrpSpPr>
          <p:cNvPr id="14" name="Group 13"/>
          <p:cNvGrpSpPr/>
          <p:nvPr/>
        </p:nvGrpSpPr>
        <p:grpSpPr>
          <a:xfrm>
            <a:off x="309217" y="5606296"/>
            <a:ext cx="6172901" cy="1124880"/>
            <a:chOff x="1838991" y="5079999"/>
            <a:chExt cx="7076409" cy="1629834"/>
          </a:xfrm>
        </p:grpSpPr>
        <p:sp>
          <p:nvSpPr>
            <p:cNvPr id="15" name="Rounded Rectangle 14"/>
            <p:cNvSpPr/>
            <p:nvPr/>
          </p:nvSpPr>
          <p:spPr>
            <a:xfrm>
              <a:off x="1838991" y="5080000"/>
              <a:ext cx="7076409"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p:cNvSpPr txBox="1"/>
            <p:nvPr/>
          </p:nvSpPr>
          <p:spPr>
            <a:xfrm>
              <a:off x="2505875" y="5079999"/>
              <a:ext cx="6409525" cy="936466"/>
            </a:xfrm>
            <a:prstGeom prst="rect">
              <a:avLst/>
            </a:prstGeom>
            <a:noFill/>
          </p:spPr>
          <p:txBody>
            <a:bodyPr wrap="square" rtlCol="0">
              <a:spAutoFit/>
            </a:bodyPr>
            <a:lstStyle/>
            <a:p>
              <a:pPr algn="ctr"/>
              <a:r>
                <a:rPr lang="en-US" sz="1200" b="1" dirty="0">
                  <a:solidFill>
                    <a:srgbClr val="FFFFFF"/>
                  </a:solidFill>
                  <a:latin typeface="Bell MT"/>
                  <a:cs typeface="Bell MT"/>
                </a:rPr>
                <a:t>Success criteria: </a:t>
              </a:r>
            </a:p>
            <a:p>
              <a:pPr algn="ctr"/>
              <a:r>
                <a:rPr lang="en-US" sz="1200" dirty="0">
                  <a:solidFill>
                    <a:schemeClr val="bg1"/>
                  </a:solidFill>
                  <a:latin typeface="Bell MT"/>
                  <a:cs typeface="Bell MT"/>
                </a:rPr>
                <a:t>You can develop the comparisons between Africa and South America’s HDI values using specific values.</a:t>
              </a:r>
            </a:p>
          </p:txBody>
        </p:sp>
      </p:grpSp>
      <p:sp>
        <p:nvSpPr>
          <p:cNvPr id="17" name="Rounded Rectangle 16"/>
          <p:cNvSpPr/>
          <p:nvPr/>
        </p:nvSpPr>
        <p:spPr>
          <a:xfrm>
            <a:off x="485912" y="1700419"/>
            <a:ext cx="1673087" cy="353675"/>
          </a:xfrm>
          <a:prstGeom prst="roundRect">
            <a:avLst/>
          </a:prstGeom>
          <a:noFill/>
          <a:ln w="25400">
            <a:solidFill>
              <a:srgbClr val="BA080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2159000" y="1711090"/>
            <a:ext cx="910168" cy="353675"/>
          </a:xfrm>
          <a:prstGeom prst="roundRect">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8639" y="2026770"/>
            <a:ext cx="260277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7210562" y="1668020"/>
            <a:ext cx="1023272" cy="353675"/>
          </a:xfrm>
          <a:prstGeom prst="roundRect">
            <a:avLst/>
          </a:prstGeom>
          <a:noFill/>
          <a:ln w="25400">
            <a:solidFill>
              <a:srgbClr val="604A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45168" y="2272452"/>
            <a:ext cx="2269443" cy="1200329"/>
          </a:xfrm>
          <a:prstGeom prst="rect">
            <a:avLst/>
          </a:prstGeom>
        </p:spPr>
        <p:txBody>
          <a:bodyPr wrap="square">
            <a:spAutoFit/>
          </a:bodyPr>
          <a:lstStyle/>
          <a:p>
            <a:pPr algn="just"/>
            <a:r>
              <a:rPr lang="en-US" sz="1200" dirty="0">
                <a:latin typeface="Bell MT"/>
                <a:cs typeface="Bell MT"/>
              </a:rPr>
              <a:t>Responses should focus on differences in HDI values between Africa</a:t>
            </a:r>
          </a:p>
          <a:p>
            <a:pPr algn="just"/>
            <a:r>
              <a:rPr lang="en-US" sz="1200" dirty="0">
                <a:latin typeface="Bell MT"/>
                <a:cs typeface="Bell MT"/>
              </a:rPr>
              <a:t>and South America. Expect statements backed up by data from the map, e.g.</a:t>
            </a:r>
          </a:p>
        </p:txBody>
      </p:sp>
      <p:sp>
        <p:nvSpPr>
          <p:cNvPr id="25" name="Rectangle 24"/>
          <p:cNvSpPr/>
          <p:nvPr/>
        </p:nvSpPr>
        <p:spPr>
          <a:xfrm>
            <a:off x="6745168" y="3517806"/>
            <a:ext cx="2212639" cy="2862322"/>
          </a:xfrm>
          <a:prstGeom prst="rect">
            <a:avLst/>
          </a:prstGeom>
        </p:spPr>
        <p:txBody>
          <a:bodyPr wrap="square">
            <a:spAutoFit/>
          </a:bodyPr>
          <a:lstStyle/>
          <a:p>
            <a:pPr algn="just"/>
            <a:r>
              <a:rPr lang="en-US" sz="1200" dirty="0">
                <a:latin typeface="Bell MT"/>
                <a:cs typeface="Bell MT"/>
              </a:rPr>
              <a:t>• HDI values in South America are generally higher than in Africa (1)</a:t>
            </a:r>
          </a:p>
          <a:p>
            <a:pPr algn="just"/>
            <a:r>
              <a:rPr lang="en-US" sz="1200" dirty="0">
                <a:latin typeface="Bell MT"/>
                <a:cs typeface="Bell MT"/>
              </a:rPr>
              <a:t>• the vast majority of countries in South America have values above 0.7, whereas most countries in Africa show HDI values under 0.6 (1)</a:t>
            </a:r>
          </a:p>
          <a:p>
            <a:pPr algn="just"/>
            <a:r>
              <a:rPr lang="en-US" sz="1200" dirty="0">
                <a:latin typeface="Bell MT"/>
                <a:cs typeface="Bell MT"/>
              </a:rPr>
              <a:t>• the highest figures for HDI are in the extreme north and south of Africa showing values exceeding 0.6 (1). The highest in South America are in the southern part, with values above 0.8 (1).</a:t>
            </a:r>
          </a:p>
        </p:txBody>
      </p:sp>
    </p:spTree>
    <p:extLst>
      <p:ext uri="{BB962C8B-B14F-4D97-AF65-F5344CB8AC3E}">
        <p14:creationId xmlns:p14="http://schemas.microsoft.com/office/powerpoint/2010/main" val="8394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216" y="554359"/>
            <a:ext cx="8437218" cy="738664"/>
          </a:xfrm>
          <a:prstGeom prst="rect">
            <a:avLst/>
          </a:prstGeom>
        </p:spPr>
        <p:txBody>
          <a:bodyPr wrap="square">
            <a:spAutoFit/>
          </a:bodyPr>
          <a:lstStyle/>
          <a:p>
            <a:pPr algn="just"/>
            <a:r>
              <a:rPr lang="en-US" sz="1400" dirty="0">
                <a:latin typeface="Bell MT"/>
                <a:cs typeface="Bell MT"/>
              </a:rPr>
              <a:t>Study Figure 4, a world map showing the global distribution of Human Development Index (HDI) values.</a:t>
            </a:r>
          </a:p>
          <a:p>
            <a:pPr algn="just"/>
            <a:r>
              <a:rPr lang="en-US" sz="1400" dirty="0">
                <a:latin typeface="Bell MT"/>
                <a:cs typeface="Bell MT"/>
              </a:rPr>
              <a:t>HDI combines data on life expectancy, educational levels and income, with values ranging from 0 (worst) to 1 (best). </a:t>
            </a:r>
          </a:p>
        </p:txBody>
      </p:sp>
      <p:sp>
        <p:nvSpPr>
          <p:cNvPr id="5" name="Rectangle 4"/>
          <p:cNvSpPr/>
          <p:nvPr/>
        </p:nvSpPr>
        <p:spPr>
          <a:xfrm>
            <a:off x="-1" y="20743"/>
            <a:ext cx="24553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6" name="Rectangle 5"/>
          <p:cNvSpPr/>
          <p:nvPr/>
        </p:nvSpPr>
        <p:spPr>
          <a:xfrm>
            <a:off x="309217" y="1297631"/>
            <a:ext cx="8260522" cy="307777"/>
          </a:xfrm>
          <a:prstGeom prst="rect">
            <a:avLst/>
          </a:prstGeom>
        </p:spPr>
        <p:txBody>
          <a:bodyPr wrap="square">
            <a:spAutoFit/>
          </a:bodyPr>
          <a:lstStyle/>
          <a:p>
            <a:r>
              <a:rPr lang="en-US" sz="1400" b="1" dirty="0">
                <a:latin typeface="Bell MT"/>
                <a:cs typeface="Bell MT"/>
              </a:rPr>
              <a:t>Using Figure 4, compare HDI values in Africa and South America. (4 marks)</a:t>
            </a:r>
          </a:p>
        </p:txBody>
      </p:sp>
      <p:pic>
        <p:nvPicPr>
          <p:cNvPr id="7" name="Picture 6"/>
          <p:cNvPicPr>
            <a:picLocks noChangeAspect="1"/>
          </p:cNvPicPr>
          <p:nvPr/>
        </p:nvPicPr>
        <p:blipFill>
          <a:blip r:embed="rId2"/>
          <a:stretch>
            <a:fillRect/>
          </a:stretch>
        </p:blipFill>
        <p:spPr>
          <a:xfrm>
            <a:off x="309217" y="1666963"/>
            <a:ext cx="5393999" cy="2824216"/>
          </a:xfrm>
          <a:prstGeom prst="rect">
            <a:avLst/>
          </a:prstGeom>
        </p:spPr>
      </p:pic>
      <p:sp>
        <p:nvSpPr>
          <p:cNvPr id="22" name="TextBox 21"/>
          <p:cNvSpPr txBox="1"/>
          <p:nvPr/>
        </p:nvSpPr>
        <p:spPr>
          <a:xfrm>
            <a:off x="186782" y="4491179"/>
            <a:ext cx="8682087" cy="2308324"/>
          </a:xfrm>
          <a:prstGeom prst="rect">
            <a:avLst/>
          </a:prstGeom>
          <a:noFill/>
          <a:ln>
            <a:solidFill>
              <a:schemeClr val="tx1"/>
            </a:solidFill>
          </a:ln>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 name="TextBox 1"/>
          <p:cNvSpPr txBox="1"/>
          <p:nvPr/>
        </p:nvSpPr>
        <p:spPr>
          <a:xfrm>
            <a:off x="5778631" y="1743522"/>
            <a:ext cx="3090238" cy="2585323"/>
          </a:xfrm>
          <a:prstGeom prst="rect">
            <a:avLst/>
          </a:prstGeom>
          <a:noFill/>
          <a:ln>
            <a:solidFill>
              <a:schemeClr val="tx1"/>
            </a:solidFill>
          </a:ln>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920392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7576"/>
            <a:ext cx="6493565" cy="646331"/>
          </a:xfrm>
          <a:prstGeom prst="rect">
            <a:avLst/>
          </a:prstGeom>
        </p:spPr>
        <p:txBody>
          <a:bodyPr wrap="square">
            <a:spAutoFit/>
          </a:bodyPr>
          <a:lstStyle/>
          <a:p>
            <a:r>
              <a:rPr lang="en-US" dirty="0">
                <a:latin typeface="Bell MT"/>
                <a:cs typeface="Bell MT"/>
              </a:rPr>
              <a:t>Study Figure 5, a table showing indicators of development for three countries. </a:t>
            </a:r>
          </a:p>
        </p:txBody>
      </p:sp>
      <p:sp>
        <p:nvSpPr>
          <p:cNvPr id="5" name="Rectangle 4"/>
          <p:cNvSpPr/>
          <p:nvPr/>
        </p:nvSpPr>
        <p:spPr>
          <a:xfrm>
            <a:off x="-1" y="20743"/>
            <a:ext cx="24553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pic>
        <p:nvPicPr>
          <p:cNvPr id="6" name="Picture 5"/>
          <p:cNvPicPr>
            <a:picLocks noChangeAspect="1"/>
          </p:cNvPicPr>
          <p:nvPr/>
        </p:nvPicPr>
        <p:blipFill>
          <a:blip r:embed="rId2"/>
          <a:stretch>
            <a:fillRect/>
          </a:stretch>
        </p:blipFill>
        <p:spPr>
          <a:xfrm>
            <a:off x="199935" y="998294"/>
            <a:ext cx="6216326" cy="2131311"/>
          </a:xfrm>
          <a:prstGeom prst="rect">
            <a:avLst/>
          </a:prstGeom>
        </p:spPr>
      </p:pic>
      <p:sp>
        <p:nvSpPr>
          <p:cNvPr id="7" name="Rectangle 6"/>
          <p:cNvSpPr/>
          <p:nvPr/>
        </p:nvSpPr>
        <p:spPr>
          <a:xfrm>
            <a:off x="176696" y="3264542"/>
            <a:ext cx="8536609" cy="798680"/>
          </a:xfrm>
          <a:prstGeom prst="rect">
            <a:avLst/>
          </a:prstGeom>
        </p:spPr>
        <p:txBody>
          <a:bodyPr wrap="square">
            <a:spAutoFit/>
          </a:bodyPr>
          <a:lstStyle/>
          <a:p>
            <a:pPr>
              <a:lnSpc>
                <a:spcPct val="130000"/>
              </a:lnSpc>
            </a:pPr>
            <a:r>
              <a:rPr lang="en-US" dirty="0">
                <a:latin typeface="Bell MT"/>
                <a:cs typeface="Bell MT"/>
              </a:rPr>
              <a:t>Explain how one of the indicators of development in Figure 5 shows the differences in the quality of life between the three countries. (4 marks)</a:t>
            </a:r>
          </a:p>
        </p:txBody>
      </p:sp>
      <p:sp>
        <p:nvSpPr>
          <p:cNvPr id="8" name="Rounded Rectangle 7"/>
          <p:cNvSpPr/>
          <p:nvPr/>
        </p:nvSpPr>
        <p:spPr>
          <a:xfrm>
            <a:off x="235134" y="3355872"/>
            <a:ext cx="769823" cy="353675"/>
          </a:xfrm>
          <a:prstGeom prst="roundRect">
            <a:avLst/>
          </a:prstGeom>
          <a:noFill/>
          <a:ln w="25400">
            <a:solidFill>
              <a:srgbClr val="BA080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617326" y="3709547"/>
            <a:ext cx="948587" cy="353675"/>
          </a:xfrm>
          <a:prstGeom prst="roundRect">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439595" y="3709547"/>
            <a:ext cx="198388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00053" y="4063222"/>
            <a:ext cx="1299425" cy="18817"/>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35134" y="4374011"/>
            <a:ext cx="2735103" cy="2246769"/>
          </a:xfrm>
          <a:prstGeom prst="rect">
            <a:avLst/>
          </a:prstGeom>
          <a:ln w="57150" cmpd="thickThin">
            <a:solidFill>
              <a:srgbClr val="C40504"/>
            </a:solidFill>
          </a:ln>
        </p:spPr>
        <p:txBody>
          <a:bodyPr wrap="square">
            <a:spAutoFit/>
          </a:bodyPr>
          <a:lstStyle/>
          <a:p>
            <a:pPr algn="ctr"/>
            <a:r>
              <a:rPr lang="en-US" sz="1400" b="1" dirty="0">
                <a:solidFill>
                  <a:srgbClr val="C40504"/>
                </a:solidFill>
                <a:latin typeface="Bell MT"/>
                <a:cs typeface="Bell MT"/>
              </a:rPr>
              <a:t>Level 1 (basic) 1-2 marks</a:t>
            </a:r>
          </a:p>
          <a:p>
            <a:pPr marL="285750" indent="-285750" algn="just">
              <a:buFont typeface="Wingdings" charset="2"/>
              <a:buChar char="ü"/>
            </a:pPr>
            <a:r>
              <a:rPr lang="en-US" sz="1400" dirty="0">
                <a:latin typeface="Bell MT"/>
                <a:cs typeface="Bell MT"/>
              </a:rPr>
              <a:t>Shows limited understanding of one relevant measure of development.</a:t>
            </a:r>
          </a:p>
          <a:p>
            <a:pPr marL="285750" indent="-285750" algn="just">
              <a:buFont typeface="Wingdings" charset="2"/>
              <a:buChar char="ü"/>
            </a:pPr>
            <a:r>
              <a:rPr lang="en-US" sz="1400" dirty="0">
                <a:latin typeface="Bell MT"/>
                <a:cs typeface="Bell MT"/>
              </a:rPr>
              <a:t>Demonstrates limited application of knowledge and understanding in interpreting how one indicator of development shows differences in quality of life. </a:t>
            </a:r>
          </a:p>
        </p:txBody>
      </p:sp>
      <p:sp>
        <p:nvSpPr>
          <p:cNvPr id="15" name="Rectangle 14"/>
          <p:cNvSpPr/>
          <p:nvPr/>
        </p:nvSpPr>
        <p:spPr>
          <a:xfrm>
            <a:off x="3181674" y="4374011"/>
            <a:ext cx="2871304" cy="2246769"/>
          </a:xfrm>
          <a:prstGeom prst="rect">
            <a:avLst/>
          </a:prstGeom>
          <a:ln w="57150" cmpd="thickThin">
            <a:solidFill>
              <a:srgbClr val="148001"/>
            </a:solidFill>
          </a:ln>
        </p:spPr>
        <p:txBody>
          <a:bodyPr wrap="square">
            <a:spAutoFit/>
          </a:bodyPr>
          <a:lstStyle/>
          <a:p>
            <a:pPr algn="ctr"/>
            <a:r>
              <a:rPr lang="en-US" sz="1400" b="1" dirty="0">
                <a:solidFill>
                  <a:srgbClr val="148001"/>
                </a:solidFill>
                <a:latin typeface="Bell MT"/>
                <a:cs typeface="Bell MT"/>
              </a:rPr>
              <a:t>Level 2 (clear) 3-4 marks</a:t>
            </a:r>
          </a:p>
          <a:p>
            <a:pPr marL="285750" indent="-285750" algn="just">
              <a:buFont typeface="Wingdings" charset="2"/>
              <a:buChar char="ü"/>
            </a:pPr>
            <a:r>
              <a:rPr lang="en-US" sz="1400" dirty="0">
                <a:latin typeface="Bell MT"/>
                <a:cs typeface="Bell MT"/>
              </a:rPr>
              <a:t>Shows sound understanding of one relevant measure of development.</a:t>
            </a:r>
          </a:p>
          <a:p>
            <a:pPr marL="285750" indent="-285750" algn="just">
              <a:buFont typeface="Wingdings" charset="2"/>
              <a:buChar char="ü"/>
            </a:pPr>
            <a:r>
              <a:rPr lang="en-US" sz="1400" dirty="0">
                <a:latin typeface="Bell MT"/>
                <a:cs typeface="Bell MT"/>
              </a:rPr>
              <a:t>Demonstrates sound application of knowledge and understanding in interpreting how one indicator of development shows differences in quality of life.</a:t>
            </a:r>
          </a:p>
        </p:txBody>
      </p:sp>
      <p:sp>
        <p:nvSpPr>
          <p:cNvPr id="16" name="TextBox 29"/>
          <p:cNvSpPr txBox="1">
            <a:spLocks noChangeArrowheads="1"/>
          </p:cNvSpPr>
          <p:nvPr/>
        </p:nvSpPr>
        <p:spPr bwMode="auto">
          <a:xfrm>
            <a:off x="6833123" y="3957021"/>
            <a:ext cx="1474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Structure</a:t>
            </a:r>
          </a:p>
        </p:txBody>
      </p:sp>
      <p:pic>
        <p:nvPicPr>
          <p:cNvPr id="17" name="Picture 16"/>
          <p:cNvPicPr>
            <a:picLocks noChangeAspect="1"/>
          </p:cNvPicPr>
          <p:nvPr/>
        </p:nvPicPr>
        <p:blipFill>
          <a:blip r:embed="rId3"/>
          <a:stretch>
            <a:fillRect/>
          </a:stretch>
        </p:blipFill>
        <p:spPr>
          <a:xfrm>
            <a:off x="6215863" y="3705382"/>
            <a:ext cx="695054" cy="695054"/>
          </a:xfrm>
          <a:prstGeom prst="rect">
            <a:avLst/>
          </a:prstGeom>
        </p:spPr>
      </p:pic>
      <p:sp>
        <p:nvSpPr>
          <p:cNvPr id="18" name="TextBox 17"/>
          <p:cNvSpPr txBox="1"/>
          <p:nvPr/>
        </p:nvSpPr>
        <p:spPr>
          <a:xfrm>
            <a:off x="6191252" y="4400436"/>
            <a:ext cx="2720835" cy="2308324"/>
          </a:xfrm>
          <a:prstGeom prst="rect">
            <a:avLst/>
          </a:prstGeom>
          <a:noFill/>
          <a:ln>
            <a:solidFill>
              <a:schemeClr val="tx1"/>
            </a:solidFill>
          </a:ln>
        </p:spPr>
        <p:txBody>
          <a:bodyPr wrap="square">
            <a:spAutoFit/>
          </a:bodyPr>
          <a:lstStyle/>
          <a:p>
            <a:pPr algn="just">
              <a:defRPr/>
            </a:pPr>
            <a:r>
              <a:rPr lang="en-US" sz="1200" dirty="0">
                <a:latin typeface="Bell MT"/>
                <a:cs typeface="Bell MT"/>
              </a:rPr>
              <a:t>Paragraph structure:</a:t>
            </a:r>
          </a:p>
          <a:p>
            <a:pPr marL="171450" indent="-171450" algn="just">
              <a:buFont typeface="Arial"/>
              <a:buChar char="•"/>
              <a:defRPr/>
            </a:pPr>
            <a:r>
              <a:rPr lang="en-US" sz="1200" dirty="0">
                <a:solidFill>
                  <a:srgbClr val="B40703"/>
                </a:solidFill>
                <a:latin typeface="Bell MT"/>
                <a:cs typeface="Bell MT"/>
              </a:rPr>
              <a:t>Give a definition of the indicator you have chosen. </a:t>
            </a:r>
            <a:endParaRPr lang="en-US" sz="1200" dirty="0">
              <a:solidFill>
                <a:srgbClr val="FF6600"/>
              </a:solidFill>
              <a:latin typeface="Bell MT"/>
              <a:cs typeface="Bell MT"/>
            </a:endParaRPr>
          </a:p>
          <a:p>
            <a:pPr marL="171450" indent="-171450" algn="just">
              <a:buFont typeface="Arial"/>
              <a:buChar char="•"/>
              <a:defRPr/>
            </a:pPr>
            <a:r>
              <a:rPr lang="en-US" sz="1200" dirty="0">
                <a:solidFill>
                  <a:srgbClr val="FF6600"/>
                </a:solidFill>
                <a:latin typeface="Bell MT"/>
                <a:cs typeface="Bell MT"/>
              </a:rPr>
              <a:t>Describe the factors that could affect your chosen indicator. </a:t>
            </a:r>
          </a:p>
          <a:p>
            <a:pPr marL="171450" indent="-171450" algn="just">
              <a:buFont typeface="Arial"/>
              <a:buChar char="•"/>
              <a:defRPr/>
            </a:pPr>
            <a:r>
              <a:rPr lang="en-US" sz="1200" dirty="0">
                <a:solidFill>
                  <a:srgbClr val="FF6600"/>
                </a:solidFill>
                <a:latin typeface="Bell MT"/>
                <a:cs typeface="Bell MT"/>
              </a:rPr>
              <a:t>Describe the relationship between your chosen indicator and quality of life. </a:t>
            </a:r>
          </a:p>
          <a:p>
            <a:pPr marL="171450" indent="-171450" algn="just">
              <a:buFont typeface="Arial"/>
              <a:buChar char="•"/>
              <a:defRPr/>
            </a:pPr>
            <a:r>
              <a:rPr lang="en-US" sz="1200" dirty="0">
                <a:solidFill>
                  <a:srgbClr val="4D8A02"/>
                </a:solidFill>
                <a:latin typeface="Bell MT"/>
                <a:cs typeface="Bell MT"/>
              </a:rPr>
              <a:t>Give country examples from figure 5 and explain what the life expectancy suggests about the quality of life in the country. </a:t>
            </a:r>
          </a:p>
        </p:txBody>
      </p:sp>
      <p:pic>
        <p:nvPicPr>
          <p:cNvPr id="19"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8930" y="91328"/>
            <a:ext cx="583973" cy="583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29"/>
          <p:cNvSpPr txBox="1">
            <a:spLocks noChangeArrowheads="1"/>
          </p:cNvSpPr>
          <p:nvPr/>
        </p:nvSpPr>
        <p:spPr bwMode="auto">
          <a:xfrm>
            <a:off x="7202903" y="306456"/>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21" name="TextBox 20"/>
          <p:cNvSpPr txBox="1"/>
          <p:nvPr/>
        </p:nvSpPr>
        <p:spPr>
          <a:xfrm>
            <a:off x="6681752" y="725385"/>
            <a:ext cx="2118060" cy="2677656"/>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War</a:t>
            </a:r>
          </a:p>
          <a:p>
            <a:pPr marL="171450" indent="-171450">
              <a:buFont typeface="Wingdings" charset="2"/>
              <a:buChar char="ü"/>
              <a:defRPr/>
            </a:pPr>
            <a:r>
              <a:rPr lang="en-US" sz="1200" dirty="0">
                <a:latin typeface="Bell MT"/>
                <a:cs typeface="Bell MT"/>
              </a:rPr>
              <a:t>Disease</a:t>
            </a:r>
          </a:p>
          <a:p>
            <a:pPr marL="171450" indent="-171450">
              <a:buFont typeface="Wingdings" charset="2"/>
              <a:buChar char="ü"/>
              <a:defRPr/>
            </a:pPr>
            <a:r>
              <a:rPr lang="en-US" sz="1200" dirty="0">
                <a:latin typeface="Bell MT"/>
                <a:cs typeface="Bell MT"/>
              </a:rPr>
              <a:t>Disasters</a:t>
            </a:r>
          </a:p>
          <a:p>
            <a:pPr marL="171450" indent="-171450">
              <a:buFont typeface="Wingdings" charset="2"/>
              <a:buChar char="ü"/>
              <a:defRPr/>
            </a:pPr>
            <a:r>
              <a:rPr lang="en-US" sz="1200" dirty="0">
                <a:latin typeface="Bell MT"/>
                <a:cs typeface="Bell MT"/>
              </a:rPr>
              <a:t>Life expectancy</a:t>
            </a:r>
          </a:p>
          <a:p>
            <a:pPr marL="171450" indent="-171450">
              <a:buFont typeface="Wingdings" charset="2"/>
              <a:buChar char="ü"/>
              <a:defRPr/>
            </a:pPr>
            <a:r>
              <a:rPr lang="en-US" sz="1200" dirty="0">
                <a:latin typeface="Bell MT"/>
                <a:cs typeface="Bell MT"/>
              </a:rPr>
              <a:t>Living standards</a:t>
            </a:r>
          </a:p>
          <a:p>
            <a:pPr marL="171450" indent="-171450">
              <a:buFont typeface="Wingdings" charset="2"/>
              <a:buChar char="ü"/>
              <a:defRPr/>
            </a:pPr>
            <a:r>
              <a:rPr lang="en-US" sz="1200" dirty="0">
                <a:latin typeface="Bell MT"/>
                <a:cs typeface="Bell MT"/>
              </a:rPr>
              <a:t>Economic stability</a:t>
            </a:r>
          </a:p>
          <a:p>
            <a:pPr marL="171450" indent="-171450">
              <a:buFont typeface="Wingdings" charset="2"/>
              <a:buChar char="ü"/>
              <a:defRPr/>
            </a:pPr>
            <a:r>
              <a:rPr lang="en-US" sz="1200" dirty="0">
                <a:latin typeface="Bell MT"/>
                <a:cs typeface="Bell MT"/>
              </a:rPr>
              <a:t>Education</a:t>
            </a:r>
          </a:p>
          <a:p>
            <a:pPr marL="171450" indent="-171450">
              <a:buFont typeface="Wingdings" charset="2"/>
              <a:buChar char="ü"/>
              <a:defRPr/>
            </a:pPr>
            <a:r>
              <a:rPr lang="en-US" sz="1200" dirty="0">
                <a:latin typeface="Bell MT"/>
                <a:cs typeface="Bell MT"/>
              </a:rPr>
              <a:t>Job security</a:t>
            </a:r>
          </a:p>
          <a:p>
            <a:pPr marL="171450" indent="-171450">
              <a:buFont typeface="Wingdings" charset="2"/>
              <a:buChar char="ü"/>
              <a:defRPr/>
            </a:pPr>
            <a:r>
              <a:rPr lang="en-US" sz="1200" dirty="0">
                <a:latin typeface="Bell MT"/>
                <a:cs typeface="Bell MT"/>
              </a:rPr>
              <a:t>Developed</a:t>
            </a:r>
          </a:p>
          <a:p>
            <a:pPr marL="171450" indent="-171450">
              <a:buFont typeface="Wingdings" charset="2"/>
              <a:buChar char="ü"/>
              <a:defRPr/>
            </a:pPr>
            <a:r>
              <a:rPr lang="en-US" sz="1200" dirty="0">
                <a:latin typeface="Bell MT"/>
                <a:cs typeface="Bell MT"/>
              </a:rPr>
              <a:t>Nutrition </a:t>
            </a:r>
          </a:p>
          <a:p>
            <a:pPr marL="171450" indent="-171450">
              <a:buFont typeface="Wingdings" charset="2"/>
              <a:buChar char="ü"/>
              <a:defRPr/>
            </a:pPr>
            <a:r>
              <a:rPr lang="en-US" sz="1200" dirty="0">
                <a:latin typeface="Bell MT"/>
                <a:cs typeface="Bell MT"/>
              </a:rPr>
              <a:t>Healthcare</a:t>
            </a:r>
          </a:p>
          <a:p>
            <a:pPr marL="171450" indent="-171450">
              <a:buFont typeface="Wingdings" charset="2"/>
              <a:buChar char="ü"/>
              <a:defRPr/>
            </a:pPr>
            <a:r>
              <a:rPr lang="en-US" sz="1200" dirty="0">
                <a:latin typeface="Bell MT"/>
                <a:cs typeface="Bell MT"/>
              </a:rPr>
              <a:t>Diet</a:t>
            </a:r>
          </a:p>
        </p:txBody>
      </p:sp>
    </p:spTree>
    <p:extLst>
      <p:ext uri="{BB962C8B-B14F-4D97-AF65-F5344CB8AC3E}">
        <p14:creationId xmlns:p14="http://schemas.microsoft.com/office/powerpoint/2010/main" val="52037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7576"/>
            <a:ext cx="6493565" cy="646331"/>
          </a:xfrm>
          <a:prstGeom prst="rect">
            <a:avLst/>
          </a:prstGeom>
        </p:spPr>
        <p:txBody>
          <a:bodyPr wrap="square">
            <a:spAutoFit/>
          </a:bodyPr>
          <a:lstStyle/>
          <a:p>
            <a:r>
              <a:rPr lang="en-US" dirty="0">
                <a:latin typeface="Bell MT"/>
                <a:cs typeface="Bell MT"/>
              </a:rPr>
              <a:t>Study Figure 5, a table showing indicators of development for three countries. </a:t>
            </a:r>
          </a:p>
        </p:txBody>
      </p:sp>
      <p:sp>
        <p:nvSpPr>
          <p:cNvPr id="5" name="Rectangle 4"/>
          <p:cNvSpPr/>
          <p:nvPr/>
        </p:nvSpPr>
        <p:spPr>
          <a:xfrm>
            <a:off x="-1" y="20743"/>
            <a:ext cx="24553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pic>
        <p:nvPicPr>
          <p:cNvPr id="6" name="Picture 5"/>
          <p:cNvPicPr>
            <a:picLocks noChangeAspect="1"/>
          </p:cNvPicPr>
          <p:nvPr/>
        </p:nvPicPr>
        <p:blipFill>
          <a:blip r:embed="rId2"/>
          <a:stretch>
            <a:fillRect/>
          </a:stretch>
        </p:blipFill>
        <p:spPr>
          <a:xfrm>
            <a:off x="199935" y="998294"/>
            <a:ext cx="6216326" cy="2131311"/>
          </a:xfrm>
          <a:prstGeom prst="rect">
            <a:avLst/>
          </a:prstGeom>
        </p:spPr>
      </p:pic>
      <p:sp>
        <p:nvSpPr>
          <p:cNvPr id="22" name="TextBox 21"/>
          <p:cNvSpPr txBox="1"/>
          <p:nvPr/>
        </p:nvSpPr>
        <p:spPr>
          <a:xfrm>
            <a:off x="6693500" y="1083470"/>
            <a:ext cx="2166411" cy="2031325"/>
          </a:xfrm>
          <a:prstGeom prst="rect">
            <a:avLst/>
          </a:prstGeom>
          <a:noFill/>
          <a:ln>
            <a:solidFill>
              <a:schemeClr val="tx1"/>
            </a:solidFill>
          </a:ln>
        </p:spPr>
        <p:txBody>
          <a:bodyPr wrap="square" rtlCol="0">
            <a:spAutoFit/>
          </a:bodyPr>
          <a:lstStyle/>
          <a:p>
            <a:r>
              <a:rPr lang="en-GB" dirty="0"/>
              <a:t>_______________________________________________________________________________________________________________________</a:t>
            </a:r>
          </a:p>
        </p:txBody>
      </p:sp>
      <p:sp>
        <p:nvSpPr>
          <p:cNvPr id="23" name="TextBox 22"/>
          <p:cNvSpPr txBox="1"/>
          <p:nvPr/>
        </p:nvSpPr>
        <p:spPr>
          <a:xfrm>
            <a:off x="199935" y="3337017"/>
            <a:ext cx="8682087" cy="3416320"/>
          </a:xfrm>
          <a:prstGeom prst="rect">
            <a:avLst/>
          </a:prstGeom>
          <a:noFill/>
          <a:ln>
            <a:solidFill>
              <a:schemeClr val="tx1"/>
            </a:solidFill>
          </a:ln>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228164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2455333"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5" name="TextBox 4"/>
          <p:cNvSpPr txBox="1"/>
          <p:nvPr/>
        </p:nvSpPr>
        <p:spPr>
          <a:xfrm>
            <a:off x="412750" y="1507640"/>
            <a:ext cx="8001000" cy="5355313"/>
          </a:xfrm>
          <a:prstGeom prst="rect">
            <a:avLst/>
          </a:prstGeom>
          <a:noFill/>
        </p:spPr>
        <p:txBody>
          <a:bodyPr wrap="square" rtlCol="0">
            <a:spAutoFit/>
          </a:bodyPr>
          <a:lstStyle/>
          <a:p>
            <a:pPr algn="just"/>
            <a:r>
              <a:rPr lang="en-US" dirty="0">
                <a:latin typeface="Bell MT"/>
                <a:cs typeface="Bell MT"/>
              </a:rPr>
              <a:t>Birth rate is an excellent measure of development. In rich industrialising countries, women achieve high levels of education and career prospects. As it is difficult to pursue a high flying career and bring up several children, having children is often sacrificed for success in the working world. Some countries such as France have tried to encourage career women to have children using tax advantages an benefits. </a:t>
            </a:r>
          </a:p>
          <a:p>
            <a:pPr algn="just"/>
            <a:r>
              <a:rPr lang="en-US" dirty="0">
                <a:latin typeface="Bell MT"/>
                <a:cs typeface="Bell MT"/>
              </a:rPr>
              <a:t>Death rate is a poor indicator of development. Almost all countries have low death rates today. The more economically developed the country, the higher is the death rate, as improved health care increases the amount of elderly people.</a:t>
            </a:r>
          </a:p>
          <a:p>
            <a:pPr algn="just"/>
            <a:r>
              <a:rPr lang="en-US" dirty="0">
                <a:latin typeface="Bell MT"/>
                <a:cs typeface="Bell MT"/>
              </a:rPr>
              <a:t>Some measures of development can give a narrow or confusing picture. GNI per capita is only an economic measure of development so gives no clear indication of people’s personal living standards.  They do not tell us what people earn or how much that buys. Nor do they touch directly on how educated people are and the cultural quality of their lives. </a:t>
            </a:r>
          </a:p>
          <a:p>
            <a:pPr algn="just"/>
            <a:r>
              <a:rPr lang="en-US" dirty="0">
                <a:latin typeface="Bell MT"/>
                <a:cs typeface="Bell MT"/>
              </a:rPr>
              <a:t>All indicators of development are averages across a country. Within any society there are extremes of wealth and opportunity, which a single figure hides. Relying on one indicator increases this problem. The solution is to use a number of indicators together, giving a much broader view of economic and social development as well as living standards. One such measure that uses multiple indicators is the human development index (HDI). </a:t>
            </a:r>
          </a:p>
        </p:txBody>
      </p:sp>
      <p:sp>
        <p:nvSpPr>
          <p:cNvPr id="2" name="Rectangle 1"/>
          <p:cNvSpPr/>
          <p:nvPr/>
        </p:nvSpPr>
        <p:spPr>
          <a:xfrm>
            <a:off x="169333" y="482408"/>
            <a:ext cx="8636000" cy="877163"/>
          </a:xfrm>
          <a:prstGeom prst="rect">
            <a:avLst/>
          </a:prstGeom>
        </p:spPr>
        <p:txBody>
          <a:bodyPr wrap="square">
            <a:spAutoFit/>
          </a:bodyPr>
          <a:lstStyle/>
          <a:p>
            <a:pPr algn="ctr">
              <a:lnSpc>
                <a:spcPct val="130000"/>
              </a:lnSpc>
            </a:pPr>
            <a:r>
              <a:rPr lang="en-US" sz="2000" dirty="0">
                <a:latin typeface="Bell MT"/>
                <a:cs typeface="Bell MT"/>
              </a:rPr>
              <a:t>Discuss the disadvantages of using a single measure of development such as income. (4 marks) </a:t>
            </a:r>
          </a:p>
        </p:txBody>
      </p:sp>
      <p:sp>
        <p:nvSpPr>
          <p:cNvPr id="7" name="Rounded Rectangle 6"/>
          <p:cNvSpPr/>
          <p:nvPr/>
        </p:nvSpPr>
        <p:spPr>
          <a:xfrm>
            <a:off x="485912" y="599752"/>
            <a:ext cx="868755" cy="353675"/>
          </a:xfrm>
          <a:prstGeom prst="roundRect">
            <a:avLst/>
          </a:prstGeom>
          <a:noFill/>
          <a:ln w="25400">
            <a:solidFill>
              <a:srgbClr val="BA080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360334" y="1005896"/>
            <a:ext cx="1132416" cy="353675"/>
          </a:xfrm>
          <a:prstGeom prst="roundRect">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696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6417" y="482408"/>
            <a:ext cx="8911166" cy="584776"/>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three main global groups?</a:t>
            </a:r>
          </a:p>
        </p:txBody>
      </p:sp>
      <p:sp>
        <p:nvSpPr>
          <p:cNvPr id="3" name="Rectangle 2"/>
          <p:cNvSpPr/>
          <p:nvPr/>
        </p:nvSpPr>
        <p:spPr>
          <a:xfrm>
            <a:off x="0" y="482408"/>
            <a:ext cx="9144000" cy="584776"/>
          </a:xfrm>
          <a:prstGeom prst="rect">
            <a:avLst/>
          </a:prstGeom>
        </p:spPr>
        <p:txBody>
          <a:bodyPr wrap="square">
            <a:spAutoFit/>
          </a:bodyPr>
          <a:lstStyle/>
          <a:p>
            <a:pPr algn="ctr"/>
            <a:r>
              <a:rPr lang="en-US" sz="1600" dirty="0">
                <a:latin typeface="Bell MT"/>
                <a:cs typeface="Bell MT"/>
              </a:rPr>
              <a:t>Countries are classified into three main categories based on GNI; lower income countries (LICs), higher income countries (HICs) and newly emerging economies (NEEs). </a:t>
            </a:r>
          </a:p>
        </p:txBody>
      </p:sp>
      <p:graphicFrame>
        <p:nvGraphicFramePr>
          <p:cNvPr id="2" name="Table 1"/>
          <p:cNvGraphicFramePr>
            <a:graphicFrameLocks noGrp="1"/>
          </p:cNvGraphicFramePr>
          <p:nvPr/>
        </p:nvGraphicFramePr>
        <p:xfrm>
          <a:off x="248769" y="1306400"/>
          <a:ext cx="7921420" cy="2316480"/>
        </p:xfrm>
        <a:graphic>
          <a:graphicData uri="http://schemas.openxmlformats.org/drawingml/2006/table">
            <a:tbl>
              <a:tblPr firstRow="1" bandRow="1">
                <a:tableStyleId>{3C2FFA5D-87B4-456A-9821-1D502468CF0F}</a:tableStyleId>
              </a:tblPr>
              <a:tblGrid>
                <a:gridCol w="1584284">
                  <a:extLst>
                    <a:ext uri="{9D8B030D-6E8A-4147-A177-3AD203B41FA5}">
                      <a16:colId xmlns:a16="http://schemas.microsoft.com/office/drawing/2014/main" val="20000"/>
                    </a:ext>
                  </a:extLst>
                </a:gridCol>
                <a:gridCol w="1584284">
                  <a:extLst>
                    <a:ext uri="{9D8B030D-6E8A-4147-A177-3AD203B41FA5}">
                      <a16:colId xmlns:a16="http://schemas.microsoft.com/office/drawing/2014/main" val="20001"/>
                    </a:ext>
                  </a:extLst>
                </a:gridCol>
                <a:gridCol w="1584284">
                  <a:extLst>
                    <a:ext uri="{9D8B030D-6E8A-4147-A177-3AD203B41FA5}">
                      <a16:colId xmlns:a16="http://schemas.microsoft.com/office/drawing/2014/main" val="20002"/>
                    </a:ext>
                  </a:extLst>
                </a:gridCol>
                <a:gridCol w="1584284">
                  <a:extLst>
                    <a:ext uri="{9D8B030D-6E8A-4147-A177-3AD203B41FA5}">
                      <a16:colId xmlns:a16="http://schemas.microsoft.com/office/drawing/2014/main" val="20003"/>
                    </a:ext>
                  </a:extLst>
                </a:gridCol>
                <a:gridCol w="1584284">
                  <a:extLst>
                    <a:ext uri="{9D8B030D-6E8A-4147-A177-3AD203B41FA5}">
                      <a16:colId xmlns:a16="http://schemas.microsoft.com/office/drawing/2014/main" val="20004"/>
                    </a:ext>
                  </a:extLst>
                </a:gridCol>
              </a:tblGrid>
              <a:tr h="370840">
                <a:tc>
                  <a:txBody>
                    <a:bodyPr/>
                    <a:lstStyle/>
                    <a:p>
                      <a:pPr algn="ctr"/>
                      <a:r>
                        <a:rPr lang="en-US" sz="1600" dirty="0">
                          <a:solidFill>
                            <a:schemeClr val="tx1"/>
                          </a:solidFill>
                          <a:latin typeface="Bell MT"/>
                          <a:cs typeface="Bell MT"/>
                        </a:rPr>
                        <a:t>Category of development</a:t>
                      </a:r>
                    </a:p>
                  </a:txBody>
                  <a:tcPr/>
                </a:tc>
                <a:tc>
                  <a:txBody>
                    <a:bodyPr/>
                    <a:lstStyle/>
                    <a:p>
                      <a:pPr algn="ctr"/>
                      <a:r>
                        <a:rPr lang="en-US" sz="1600" dirty="0">
                          <a:solidFill>
                            <a:schemeClr val="tx1"/>
                          </a:solidFill>
                          <a:latin typeface="Bell MT"/>
                          <a:cs typeface="Bell MT"/>
                        </a:rPr>
                        <a:t>Average GNI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Bell MT"/>
                          <a:cs typeface="Bell MT"/>
                        </a:rPr>
                        <a:t>Main</a:t>
                      </a:r>
                      <a:r>
                        <a:rPr lang="en-US" sz="1600" baseline="0" dirty="0">
                          <a:solidFill>
                            <a:schemeClr val="tx1"/>
                          </a:solidFill>
                          <a:latin typeface="Bell MT"/>
                          <a:cs typeface="Bell MT"/>
                        </a:rPr>
                        <a:t> industry</a:t>
                      </a:r>
                      <a:endParaRPr lang="en-US" sz="1600" dirty="0">
                        <a:solidFill>
                          <a:schemeClr val="tx1"/>
                        </a:solidFill>
                        <a:latin typeface="Bell MT"/>
                        <a:cs typeface="Bell MT"/>
                      </a:endParaRPr>
                    </a:p>
                    <a:p>
                      <a:pPr algn="ctr"/>
                      <a:endParaRPr lang="en-US" sz="1600" dirty="0">
                        <a:solidFill>
                          <a:schemeClr val="tx1"/>
                        </a:solidFill>
                        <a:latin typeface="Bell MT"/>
                        <a:cs typeface="Bell MT"/>
                      </a:endParaRPr>
                    </a:p>
                  </a:txBody>
                  <a:tcPr/>
                </a:tc>
                <a:tc>
                  <a:txBody>
                    <a:bodyPr/>
                    <a:lstStyle/>
                    <a:p>
                      <a:pPr algn="ctr"/>
                      <a:r>
                        <a:rPr lang="en-US" sz="1600" dirty="0">
                          <a:solidFill>
                            <a:schemeClr val="tx1"/>
                          </a:solidFill>
                          <a:latin typeface="Bell MT"/>
                          <a:cs typeface="Bell MT"/>
                        </a:rPr>
                        <a:t>Characteristics</a:t>
                      </a:r>
                    </a:p>
                  </a:txBody>
                  <a:tcPr/>
                </a:tc>
                <a:tc>
                  <a:txBody>
                    <a:bodyPr/>
                    <a:lstStyle/>
                    <a:p>
                      <a:pPr algn="ctr"/>
                      <a:r>
                        <a:rPr lang="en-US" sz="1600" dirty="0">
                          <a:solidFill>
                            <a:schemeClr val="tx1"/>
                          </a:solidFill>
                          <a:latin typeface="Bell MT"/>
                          <a:cs typeface="Bell MT"/>
                        </a:rPr>
                        <a:t>Examples</a:t>
                      </a:r>
                    </a:p>
                  </a:txBody>
                  <a:tcPr/>
                </a:tc>
                <a:extLst>
                  <a:ext uri="{0D108BD9-81ED-4DB2-BD59-A6C34878D82A}">
                    <a16:rowId xmlns:a16="http://schemas.microsoft.com/office/drawing/2014/main" val="10000"/>
                  </a:ext>
                </a:extLst>
              </a:tr>
              <a:tr h="370840">
                <a:tc>
                  <a:txBody>
                    <a:bodyPr/>
                    <a:lstStyle/>
                    <a:p>
                      <a:r>
                        <a:rPr lang="en-US" sz="1600" dirty="0"/>
                        <a:t>Lower-income countries</a:t>
                      </a:r>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1"/>
                  </a:ext>
                </a:extLst>
              </a:tr>
              <a:tr h="370840">
                <a:tc>
                  <a:txBody>
                    <a:bodyPr/>
                    <a:lstStyle/>
                    <a:p>
                      <a:r>
                        <a:rPr lang="en-US" sz="1600" dirty="0"/>
                        <a:t>Newly emerging</a:t>
                      </a:r>
                      <a:r>
                        <a:rPr lang="en-US" sz="1600" baseline="0" dirty="0"/>
                        <a:t> economies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2"/>
                  </a:ext>
                </a:extLst>
              </a:tr>
              <a:tr h="370840">
                <a:tc>
                  <a:txBody>
                    <a:bodyPr/>
                    <a:lstStyle/>
                    <a:p>
                      <a:r>
                        <a:rPr lang="en-US" sz="1600" dirty="0"/>
                        <a:t>High income countries</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0003"/>
                  </a:ext>
                </a:extLst>
              </a:tr>
            </a:tbl>
          </a:graphicData>
        </a:graphic>
      </p:graphicFrame>
      <p:pic>
        <p:nvPicPr>
          <p:cNvPr id="5"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65" y="4266360"/>
            <a:ext cx="583973" cy="583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29"/>
          <p:cNvSpPr txBox="1">
            <a:spLocks noChangeArrowheads="1"/>
          </p:cNvSpPr>
          <p:nvPr/>
        </p:nvSpPr>
        <p:spPr bwMode="auto">
          <a:xfrm>
            <a:off x="795638" y="4465578"/>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7" name="TextBox 6"/>
          <p:cNvSpPr txBox="1"/>
          <p:nvPr/>
        </p:nvSpPr>
        <p:spPr>
          <a:xfrm>
            <a:off x="211665" y="4884507"/>
            <a:ext cx="2118060" cy="1938992"/>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Per capita</a:t>
            </a:r>
          </a:p>
          <a:p>
            <a:pPr marL="171450" indent="-171450">
              <a:buFont typeface="Wingdings" charset="2"/>
              <a:buChar char="ü"/>
              <a:defRPr/>
            </a:pPr>
            <a:r>
              <a:rPr lang="en-US" sz="1200" dirty="0">
                <a:latin typeface="Bell MT"/>
                <a:cs typeface="Bell MT"/>
              </a:rPr>
              <a:t>Primary</a:t>
            </a:r>
          </a:p>
          <a:p>
            <a:pPr marL="171450" indent="-171450">
              <a:buFont typeface="Wingdings" charset="2"/>
              <a:buChar char="ü"/>
              <a:defRPr/>
            </a:pPr>
            <a:r>
              <a:rPr lang="en-US" sz="1200" dirty="0">
                <a:latin typeface="Bell MT"/>
                <a:cs typeface="Bell MT"/>
              </a:rPr>
              <a:t>Secondary </a:t>
            </a:r>
          </a:p>
          <a:p>
            <a:pPr marL="171450" indent="-171450">
              <a:buFont typeface="Wingdings" charset="2"/>
              <a:buChar char="ü"/>
              <a:defRPr/>
            </a:pPr>
            <a:r>
              <a:rPr lang="en-US" sz="1200" dirty="0">
                <a:latin typeface="Bell MT"/>
                <a:cs typeface="Bell MT"/>
              </a:rPr>
              <a:t>Tertiary</a:t>
            </a:r>
          </a:p>
          <a:p>
            <a:pPr marL="171450" indent="-171450">
              <a:buFont typeface="Wingdings" charset="2"/>
              <a:buChar char="ü"/>
              <a:defRPr/>
            </a:pPr>
            <a:r>
              <a:rPr lang="en-US" sz="1200" dirty="0">
                <a:latin typeface="Bell MT"/>
                <a:cs typeface="Bell MT"/>
              </a:rPr>
              <a:t>BRIC</a:t>
            </a:r>
          </a:p>
          <a:p>
            <a:pPr marL="171450" indent="-171450">
              <a:buFont typeface="Wingdings" charset="2"/>
              <a:buChar char="ü"/>
              <a:defRPr/>
            </a:pPr>
            <a:r>
              <a:rPr lang="en-US" sz="1200" dirty="0">
                <a:latin typeface="Bell MT"/>
                <a:cs typeface="Bell MT"/>
              </a:rPr>
              <a:t>Transnational corporations</a:t>
            </a:r>
          </a:p>
          <a:p>
            <a:pPr marL="171450" indent="-171450">
              <a:buFont typeface="Wingdings" charset="2"/>
              <a:buChar char="ü"/>
              <a:defRPr/>
            </a:pPr>
            <a:r>
              <a:rPr lang="en-US" sz="1200" dirty="0">
                <a:latin typeface="Bell MT"/>
                <a:cs typeface="Bell MT"/>
              </a:rPr>
              <a:t>Word Bank</a:t>
            </a:r>
          </a:p>
          <a:p>
            <a:pPr marL="171450" indent="-171450">
              <a:buFont typeface="Wingdings" charset="2"/>
              <a:buChar char="ü"/>
              <a:defRPr/>
            </a:pPr>
            <a:r>
              <a:rPr lang="en-US" sz="1200" dirty="0">
                <a:latin typeface="Bell MT"/>
                <a:cs typeface="Bell MT"/>
              </a:rPr>
              <a:t>Economies </a:t>
            </a:r>
          </a:p>
        </p:txBody>
      </p:sp>
      <p:grpSp>
        <p:nvGrpSpPr>
          <p:cNvPr id="15" name="Group 14"/>
          <p:cNvGrpSpPr/>
          <p:nvPr/>
        </p:nvGrpSpPr>
        <p:grpSpPr>
          <a:xfrm>
            <a:off x="2661138" y="5549762"/>
            <a:ext cx="6376726" cy="1124880"/>
            <a:chOff x="1605334" y="5079999"/>
            <a:chExt cx="7310066" cy="1629834"/>
          </a:xfrm>
        </p:grpSpPr>
        <p:sp>
          <p:nvSpPr>
            <p:cNvPr id="16" name="Rounded Rectangle 15"/>
            <p:cNvSpPr/>
            <p:nvPr/>
          </p:nvSpPr>
          <p:spPr>
            <a:xfrm>
              <a:off x="1605334" y="5080000"/>
              <a:ext cx="7310066"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TextBox 16"/>
            <p:cNvSpPr txBox="1"/>
            <p:nvPr/>
          </p:nvSpPr>
          <p:spPr>
            <a:xfrm>
              <a:off x="1860674" y="5079999"/>
              <a:ext cx="7054726" cy="936466"/>
            </a:xfrm>
            <a:prstGeom prst="rect">
              <a:avLst/>
            </a:prstGeom>
            <a:noFill/>
          </p:spPr>
          <p:txBody>
            <a:bodyPr wrap="square" rtlCol="0">
              <a:spAutoFit/>
            </a:bodyPr>
            <a:lstStyle/>
            <a:p>
              <a:pPr algn="ctr"/>
              <a:r>
                <a:rPr lang="en-US" sz="1200" b="1" dirty="0">
                  <a:solidFill>
                    <a:srgbClr val="FFFFFF"/>
                  </a:solidFill>
                  <a:latin typeface="Bell MT"/>
                  <a:cs typeface="Bell MT"/>
                </a:rPr>
                <a:t>Success criteria</a:t>
              </a:r>
            </a:p>
            <a:p>
              <a:pPr algn="ctr"/>
              <a:r>
                <a:rPr lang="en-US" sz="1200" dirty="0">
                  <a:solidFill>
                    <a:schemeClr val="bg1"/>
                  </a:solidFill>
                  <a:latin typeface="Bell MT"/>
                  <a:cs typeface="Bell MT"/>
                </a:rPr>
                <a:t>You can explain the distribution of HICs, NEEs and LICs across the world based on your knowledge. </a:t>
              </a:r>
            </a:p>
          </p:txBody>
        </p:sp>
      </p:grpSp>
      <p:sp>
        <p:nvSpPr>
          <p:cNvPr id="18" name="Rounded Rectangle 17"/>
          <p:cNvSpPr/>
          <p:nvPr/>
        </p:nvSpPr>
        <p:spPr>
          <a:xfrm>
            <a:off x="631547" y="3782177"/>
            <a:ext cx="3889344" cy="503084"/>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Use the information to complete the table about the features of each category of development. </a:t>
            </a:r>
          </a:p>
        </p:txBody>
      </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flipH="1">
            <a:off x="192106" y="3618455"/>
            <a:ext cx="681466" cy="666806"/>
          </a:xfrm>
          <a:prstGeom prst="rect">
            <a:avLst/>
          </a:prstGeom>
          <a:noFill/>
          <a:ln>
            <a:noFill/>
          </a:ln>
        </p:spPr>
      </p:pic>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4616593" y="3782177"/>
            <a:ext cx="558657" cy="524104"/>
          </a:xfrm>
          <a:prstGeom prst="rect">
            <a:avLst/>
          </a:prstGeom>
          <a:noFill/>
          <a:ln>
            <a:noFill/>
          </a:ln>
        </p:spPr>
      </p:pic>
      <p:sp>
        <p:nvSpPr>
          <p:cNvPr id="21" name="TextBox 29"/>
          <p:cNvSpPr txBox="1">
            <a:spLocks noChangeArrowheads="1"/>
          </p:cNvSpPr>
          <p:nvPr/>
        </p:nvSpPr>
        <p:spPr bwMode="auto">
          <a:xfrm>
            <a:off x="5175250" y="3964539"/>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Extension</a:t>
            </a:r>
          </a:p>
        </p:txBody>
      </p:sp>
      <p:sp>
        <p:nvSpPr>
          <p:cNvPr id="22" name="TextBox 21"/>
          <p:cNvSpPr txBox="1"/>
          <p:nvPr/>
        </p:nvSpPr>
        <p:spPr>
          <a:xfrm>
            <a:off x="4616593" y="4338262"/>
            <a:ext cx="4326323" cy="1015663"/>
          </a:xfrm>
          <a:prstGeom prst="rect">
            <a:avLst/>
          </a:prstGeom>
          <a:noFill/>
          <a:ln>
            <a:solidFill>
              <a:schemeClr val="tx1"/>
            </a:solidFill>
          </a:ln>
        </p:spPr>
        <p:txBody>
          <a:bodyPr wrap="square">
            <a:spAutoFit/>
          </a:bodyPr>
          <a:lstStyle/>
          <a:p>
            <a:pPr>
              <a:defRPr/>
            </a:pPr>
            <a:r>
              <a:rPr lang="en-US" sz="1200" dirty="0">
                <a:latin typeface="Bell MT"/>
                <a:cs typeface="Bell MT"/>
              </a:rPr>
              <a:t>Can you describe the distribution of HICs, NEEs and LICs across the world. </a:t>
            </a:r>
          </a:p>
          <a:p>
            <a:pPr marL="171450" indent="-171450">
              <a:buFont typeface="Wingdings" charset="2"/>
              <a:buChar char="ü"/>
              <a:defRPr/>
            </a:pPr>
            <a:r>
              <a:rPr lang="en-US" sz="1200" dirty="0">
                <a:latin typeface="Bell MT"/>
                <a:cs typeface="Bell MT"/>
              </a:rPr>
              <a:t>Use PDA (pattern, data and anomaly)</a:t>
            </a:r>
          </a:p>
          <a:p>
            <a:pPr marL="171450" indent="-171450">
              <a:buFont typeface="Wingdings" charset="2"/>
              <a:buChar char="ü"/>
              <a:defRPr/>
            </a:pPr>
            <a:r>
              <a:rPr lang="en-US" sz="1200" dirty="0">
                <a:latin typeface="Bell MT"/>
                <a:cs typeface="Bell MT"/>
              </a:rPr>
              <a:t>Consider which continents each category is mainly found in. Is this continent in the northern or southern hemisphere? </a:t>
            </a:r>
          </a:p>
        </p:txBody>
      </p:sp>
    </p:spTree>
    <p:extLst>
      <p:ext uri="{BB962C8B-B14F-4D97-AF65-F5344CB8AC3E}">
        <p14:creationId xmlns:p14="http://schemas.microsoft.com/office/powerpoint/2010/main" val="1512409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0932" y="482408"/>
            <a:ext cx="8632068" cy="1888259"/>
          </a:xfrm>
          <a:prstGeom prst="roundRect">
            <a:avLst/>
          </a:prstGeom>
          <a:solidFill>
            <a:srgbClr val="BA0604">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7348" y="3735917"/>
            <a:ext cx="2832401" cy="2902758"/>
          </a:xfrm>
          <a:prstGeom prst="rect">
            <a:avLst/>
          </a:prstGeom>
          <a:solidFill>
            <a:srgbClr val="BA0604">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0743"/>
            <a:ext cx="5355141"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BA0604"/>
                </a:solidFill>
                <a:effectLst>
                  <a:outerShdw blurRad="41275" dist="20320" dir="1800000" algn="tl" rotWithShape="0">
                    <a:srgbClr val="000000">
                      <a:alpha val="40000"/>
                    </a:srgbClr>
                  </a:outerShdw>
                </a:effectLst>
                <a:latin typeface="Comic Sans MS"/>
                <a:cs typeface="Comic Sans MS"/>
              </a:rPr>
              <a:t>Lower income countries (LICs)</a:t>
            </a:r>
          </a:p>
        </p:txBody>
      </p:sp>
      <p:sp>
        <p:nvSpPr>
          <p:cNvPr id="5" name="Rectangle 4"/>
          <p:cNvSpPr/>
          <p:nvPr/>
        </p:nvSpPr>
        <p:spPr>
          <a:xfrm>
            <a:off x="247348" y="503379"/>
            <a:ext cx="8367485" cy="1754327"/>
          </a:xfrm>
          <a:prstGeom prst="rect">
            <a:avLst/>
          </a:prstGeom>
        </p:spPr>
        <p:txBody>
          <a:bodyPr wrap="square">
            <a:spAutoFit/>
          </a:bodyPr>
          <a:lstStyle/>
          <a:p>
            <a:pPr algn="just"/>
            <a:r>
              <a:rPr lang="en-US" dirty="0">
                <a:latin typeface="Bell MT"/>
                <a:cs typeface="Bell MT"/>
              </a:rPr>
              <a:t>This group of around 30 countries is classified by the World Bank  as having low average incomes (GNI per capita) of US$1,045 or below (2015 values). Agriculture still plays an important role in the their economies. As a result these countries are especially vulnerable to natural hazards such as flooding . It will often take them longer to recover as they do not have the economic support within their country. Many of these countries can be found in the continent of Africa and include Mali, Niger and Chad. </a:t>
            </a:r>
          </a:p>
        </p:txBody>
      </p:sp>
      <p:grpSp>
        <p:nvGrpSpPr>
          <p:cNvPr id="23" name="Group 22"/>
          <p:cNvGrpSpPr/>
          <p:nvPr/>
        </p:nvGrpSpPr>
        <p:grpSpPr>
          <a:xfrm>
            <a:off x="5166497" y="3138629"/>
            <a:ext cx="3744670" cy="3247741"/>
            <a:chOff x="5093275" y="3390934"/>
            <a:chExt cx="3744670" cy="3247741"/>
          </a:xfrm>
        </p:grpSpPr>
        <p:pic>
          <p:nvPicPr>
            <p:cNvPr id="6" name="Picture 5"/>
            <p:cNvPicPr/>
            <p:nvPr/>
          </p:nvPicPr>
          <p:blipFill rotWithShape="1">
            <a:blip r:embed="rId2">
              <a:extLst>
                <a:ext uri="{28A0092B-C50C-407E-A947-70E740481C1C}">
                  <a14:useLocalDpi xmlns:a14="http://schemas.microsoft.com/office/drawing/2010/main" val="0"/>
                </a:ext>
              </a:extLst>
            </a:blip>
            <a:srcRect l="5368" r="9533"/>
            <a:stretch/>
          </p:blipFill>
          <p:spPr bwMode="auto">
            <a:xfrm>
              <a:off x="5093275" y="3390934"/>
              <a:ext cx="3744670" cy="3247741"/>
            </a:xfrm>
            <a:prstGeom prst="rect">
              <a:avLst/>
            </a:prstGeom>
            <a:noFill/>
            <a:ln>
              <a:noFill/>
            </a:ln>
          </p:spPr>
        </p:pic>
        <p:sp>
          <p:nvSpPr>
            <p:cNvPr id="7" name="Rectangle 6"/>
            <p:cNvSpPr/>
            <p:nvPr/>
          </p:nvSpPr>
          <p:spPr>
            <a:xfrm>
              <a:off x="5630098" y="3530071"/>
              <a:ext cx="890341" cy="1943235"/>
            </a:xfrm>
            <a:prstGeom prst="rect">
              <a:avLst/>
            </a:prstGeom>
            <a:solidFill>
              <a:srgbClr val="BA0604">
                <a:alpha val="14000"/>
              </a:srgbClr>
            </a:solidFill>
            <a:ln>
              <a:solidFill>
                <a:srgbClr val="BA06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74349" y="3905250"/>
            <a:ext cx="2540000" cy="2603500"/>
          </a:xfrm>
          <a:prstGeom prst="rect">
            <a:avLst/>
          </a:prstGeom>
          <a:noFill/>
          <a:ln>
            <a:solidFill>
              <a:schemeClr val="tx1"/>
            </a:solidFill>
          </a:ln>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2021416" y="2498248"/>
            <a:ext cx="1598083" cy="1153478"/>
          </a:xfrm>
          <a:prstGeom prst="rect">
            <a:avLst/>
          </a:prstGeom>
          <a:noFill/>
          <a:ln w="25400">
            <a:solidFill>
              <a:srgbClr val="BA0604"/>
            </a:solidFill>
          </a:ln>
        </p:spPr>
      </p:pic>
      <p:cxnSp>
        <p:nvCxnSpPr>
          <p:cNvPr id="14" name="Straight Arrow Connector 13"/>
          <p:cNvCxnSpPr>
            <a:endCxn id="12" idx="1"/>
          </p:cNvCxnSpPr>
          <p:nvPr/>
        </p:nvCxnSpPr>
        <p:spPr>
          <a:xfrm flipV="1">
            <a:off x="1121833" y="3074987"/>
            <a:ext cx="899583" cy="15816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3350985" y="4085771"/>
            <a:ext cx="1598083" cy="1141792"/>
          </a:xfrm>
          <a:prstGeom prst="rect">
            <a:avLst/>
          </a:prstGeom>
          <a:noFill/>
          <a:ln w="25400">
            <a:solidFill>
              <a:srgbClr val="BA0604"/>
            </a:solidFill>
          </a:ln>
        </p:spPr>
      </p:pic>
      <p:cxnSp>
        <p:nvCxnSpPr>
          <p:cNvPr id="17" name="Straight Arrow Connector 16"/>
          <p:cNvCxnSpPr>
            <a:endCxn id="16" idx="1"/>
          </p:cNvCxnSpPr>
          <p:nvPr/>
        </p:nvCxnSpPr>
        <p:spPr>
          <a:xfrm flipV="1">
            <a:off x="1121833" y="4656667"/>
            <a:ext cx="2229152" cy="1058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984249" y="4810275"/>
            <a:ext cx="2366736" cy="12116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6">
            <a:extLst>
              <a:ext uri="{28A0092B-C50C-407E-A947-70E740481C1C}">
                <a14:useLocalDpi xmlns:a14="http://schemas.microsoft.com/office/drawing/2010/main" val="0"/>
              </a:ext>
            </a:extLst>
          </a:blip>
          <a:srcRect/>
          <a:stretch>
            <a:fillRect/>
          </a:stretch>
        </p:blipFill>
        <p:spPr bwMode="auto">
          <a:xfrm>
            <a:off x="3079749" y="5360458"/>
            <a:ext cx="1142999" cy="941917"/>
          </a:xfrm>
          <a:prstGeom prst="rect">
            <a:avLst/>
          </a:prstGeom>
          <a:noFill/>
          <a:ln>
            <a:noFill/>
          </a:ln>
        </p:spPr>
      </p:pic>
      <p:sp>
        <p:nvSpPr>
          <p:cNvPr id="30" name="TextBox 29"/>
          <p:cNvSpPr txBox="1"/>
          <p:nvPr/>
        </p:nvSpPr>
        <p:spPr>
          <a:xfrm>
            <a:off x="3259666" y="6269343"/>
            <a:ext cx="1906831" cy="369332"/>
          </a:xfrm>
          <a:prstGeom prst="rect">
            <a:avLst/>
          </a:prstGeom>
          <a:noFill/>
        </p:spPr>
        <p:txBody>
          <a:bodyPr wrap="square" rtlCol="0">
            <a:spAutoFit/>
          </a:bodyPr>
          <a:lstStyle/>
          <a:p>
            <a:r>
              <a:rPr lang="en-US" dirty="0">
                <a:solidFill>
                  <a:srgbClr val="BA0604"/>
                </a:solidFill>
                <a:latin typeface="Bell MT"/>
                <a:cs typeface="Bell MT"/>
              </a:rPr>
              <a:t>GNI: US$2040</a:t>
            </a:r>
          </a:p>
        </p:txBody>
      </p:sp>
      <p:sp>
        <p:nvSpPr>
          <p:cNvPr id="31" name="Rectangle 30"/>
          <p:cNvSpPr/>
          <p:nvPr/>
        </p:nvSpPr>
        <p:spPr>
          <a:xfrm>
            <a:off x="247348" y="3108232"/>
            <a:ext cx="1191684"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BA0604"/>
                </a:solidFill>
                <a:effectLst>
                  <a:outerShdw blurRad="41275" dist="20320" dir="1800000" algn="tl" rotWithShape="0">
                    <a:srgbClr val="000000">
                      <a:alpha val="40000"/>
                    </a:srgbClr>
                  </a:outerShdw>
                </a:effectLst>
                <a:latin typeface="Comic Sans MS"/>
                <a:cs typeface="Comic Sans MS"/>
              </a:rPr>
              <a:t>Mali</a:t>
            </a:r>
          </a:p>
        </p:txBody>
      </p:sp>
    </p:spTree>
    <p:extLst>
      <p:ext uri="{BB962C8B-B14F-4D97-AF65-F5344CB8AC3E}">
        <p14:creationId xmlns:p14="http://schemas.microsoft.com/office/powerpoint/2010/main" val="1669092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130932" y="482408"/>
            <a:ext cx="8505068" cy="2862323"/>
          </a:xfrm>
          <a:prstGeom prst="roundRect">
            <a:avLst/>
          </a:prstGeom>
          <a:solidFill>
            <a:srgbClr val="FF66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0932" y="4129063"/>
            <a:ext cx="3026833" cy="2582333"/>
          </a:xfrm>
          <a:prstGeom prst="rect">
            <a:avLst/>
          </a:prstGeom>
          <a:solidFill>
            <a:srgbClr val="FF66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0743"/>
            <a:ext cx="5355141"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Newly emerging economies (NEEs)</a:t>
            </a:r>
          </a:p>
        </p:txBody>
      </p:sp>
      <p:sp>
        <p:nvSpPr>
          <p:cNvPr id="5" name="Rectangle 4"/>
          <p:cNvSpPr/>
          <p:nvPr/>
        </p:nvSpPr>
        <p:spPr>
          <a:xfrm>
            <a:off x="243416" y="482408"/>
            <a:ext cx="8307917" cy="2862323"/>
          </a:xfrm>
          <a:prstGeom prst="rect">
            <a:avLst/>
          </a:prstGeom>
        </p:spPr>
        <p:txBody>
          <a:bodyPr wrap="square">
            <a:spAutoFit/>
          </a:bodyPr>
          <a:lstStyle/>
          <a:p>
            <a:pPr algn="just"/>
            <a:r>
              <a:rPr lang="en-US" dirty="0">
                <a:latin typeface="Bell MT"/>
                <a:cs typeface="Bell MT"/>
              </a:rPr>
              <a:t>These are around 80 countries that have begun to experience higher rates of economic growth, usually due to rapid factory expansion and industrialisation. Transnational corporations (TNCs) invest in these NEEs, which have sub-groups like BRICs and MINTs. The NEEs roughly correspond with the World Banks ‘middle-income’ group of countries. The average income of these countries is between US$1046-12735 per capita. The number of NEEs has increased rapidly in recent decades: this is linked to the spread of globalisation. </a:t>
            </a:r>
          </a:p>
          <a:p>
            <a:pPr algn="just"/>
            <a:r>
              <a:rPr lang="en-US" dirty="0">
                <a:latin typeface="Bell MT"/>
                <a:cs typeface="Bell MT"/>
              </a:rPr>
              <a:t>As a result their economies are largely reliant on secondary industries such as working in factories. However, agricultural production is still part of their economy. Good examples of NEEs are Russia and China. </a:t>
            </a:r>
          </a:p>
        </p:txBody>
      </p:sp>
      <p:pic>
        <p:nvPicPr>
          <p:cNvPr id="6" name="Picture 5"/>
          <p:cNvPicPr/>
          <p:nvPr/>
        </p:nvPicPr>
        <p:blipFill rotWithShape="1">
          <a:blip r:embed="rId2">
            <a:extLst>
              <a:ext uri="{28A0092B-C50C-407E-A947-70E740481C1C}">
                <a14:useLocalDpi xmlns:a14="http://schemas.microsoft.com/office/drawing/2010/main" val="0"/>
              </a:ext>
            </a:extLst>
          </a:blip>
          <a:srcRect l="5368" r="9533"/>
          <a:stretch/>
        </p:blipFill>
        <p:spPr bwMode="auto">
          <a:xfrm>
            <a:off x="5250394" y="3482592"/>
            <a:ext cx="3744670" cy="3247741"/>
          </a:xfrm>
          <a:prstGeom prst="rect">
            <a:avLst/>
          </a:prstGeom>
          <a:noFill/>
          <a:ln>
            <a:noFill/>
          </a:ln>
        </p:spPr>
      </p:pic>
      <p:sp>
        <p:nvSpPr>
          <p:cNvPr id="2" name="Rectangle 1"/>
          <p:cNvSpPr/>
          <p:nvPr/>
        </p:nvSpPr>
        <p:spPr>
          <a:xfrm>
            <a:off x="6690651" y="3621729"/>
            <a:ext cx="1427165" cy="1943235"/>
          </a:xfrm>
          <a:prstGeom prst="rect">
            <a:avLst/>
          </a:prstGeom>
          <a:solidFill>
            <a:srgbClr val="FF6600">
              <a:alpha val="14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3">
            <a:extLst>
              <a:ext uri="{28A0092B-C50C-407E-A947-70E740481C1C}">
                <a14:useLocalDpi xmlns:a14="http://schemas.microsoft.com/office/drawing/2010/main" val="0"/>
              </a:ext>
            </a:extLst>
          </a:blip>
          <a:srcRect l="47985" r="9890" b="39422"/>
          <a:stretch/>
        </p:blipFill>
        <p:spPr bwMode="auto">
          <a:xfrm>
            <a:off x="321430" y="4385292"/>
            <a:ext cx="2656418" cy="2072104"/>
          </a:xfrm>
          <a:prstGeom prst="rect">
            <a:avLst/>
          </a:prstGeom>
          <a:noFill/>
          <a:ln>
            <a:solidFill>
              <a:schemeClr val="tx1"/>
            </a:solidFill>
          </a:ln>
        </p:spPr>
      </p:pic>
      <p:sp>
        <p:nvSpPr>
          <p:cNvPr id="9" name="Rectangle 8"/>
          <p:cNvSpPr/>
          <p:nvPr/>
        </p:nvSpPr>
        <p:spPr>
          <a:xfrm>
            <a:off x="243417" y="3482592"/>
            <a:ext cx="1191684"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China</a:t>
            </a:r>
          </a:p>
        </p:txBody>
      </p:sp>
      <p:cxnSp>
        <p:nvCxnSpPr>
          <p:cNvPr id="10" name="Straight Arrow Connector 9"/>
          <p:cNvCxnSpPr>
            <a:endCxn id="16" idx="1"/>
          </p:cNvCxnSpPr>
          <p:nvPr/>
        </p:nvCxnSpPr>
        <p:spPr>
          <a:xfrm flipV="1">
            <a:off x="1608667" y="4129063"/>
            <a:ext cx="1756832" cy="12790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010833" y="5564964"/>
            <a:ext cx="1672167" cy="796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4678894" y="5677958"/>
            <a:ext cx="1142999" cy="941917"/>
          </a:xfrm>
          <a:prstGeom prst="rect">
            <a:avLst/>
          </a:prstGeom>
          <a:noFill/>
          <a:ln>
            <a:noFill/>
          </a:ln>
        </p:spPr>
      </p:pic>
      <p:sp>
        <p:nvSpPr>
          <p:cNvPr id="15" name="TextBox 14"/>
          <p:cNvSpPr txBox="1"/>
          <p:nvPr/>
        </p:nvSpPr>
        <p:spPr>
          <a:xfrm>
            <a:off x="3259666" y="6361001"/>
            <a:ext cx="1906831" cy="369332"/>
          </a:xfrm>
          <a:prstGeom prst="rect">
            <a:avLst/>
          </a:prstGeom>
          <a:noFill/>
        </p:spPr>
        <p:txBody>
          <a:bodyPr wrap="square" rtlCol="0">
            <a:spAutoFit/>
          </a:bodyPr>
          <a:lstStyle/>
          <a:p>
            <a:r>
              <a:rPr lang="en-US" dirty="0">
                <a:solidFill>
                  <a:srgbClr val="FF6600"/>
                </a:solidFill>
                <a:latin typeface="Bell MT"/>
                <a:cs typeface="Bell MT"/>
              </a:rPr>
              <a:t>GNI: US$15,500</a:t>
            </a:r>
          </a:p>
        </p:txBody>
      </p: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3365499" y="3516552"/>
            <a:ext cx="1598083" cy="1225021"/>
          </a:xfrm>
          <a:prstGeom prst="rect">
            <a:avLst/>
          </a:prstGeom>
          <a:noFill/>
          <a:ln>
            <a:solidFill>
              <a:srgbClr val="FF6600"/>
            </a:solidFill>
          </a:ln>
        </p:spPr>
      </p:pic>
      <p:pic>
        <p:nvPicPr>
          <p:cNvPr id="18" name="Picture 17"/>
          <p:cNvPicPr/>
          <p:nvPr/>
        </p:nvPicPr>
        <p:blipFill>
          <a:blip r:embed="rId6">
            <a:extLst>
              <a:ext uri="{28A0092B-C50C-407E-A947-70E740481C1C}">
                <a14:useLocalDpi xmlns:a14="http://schemas.microsoft.com/office/drawing/2010/main" val="0"/>
              </a:ext>
            </a:extLst>
          </a:blip>
          <a:srcRect/>
          <a:stretch>
            <a:fillRect/>
          </a:stretch>
        </p:blipFill>
        <p:spPr bwMode="auto">
          <a:xfrm>
            <a:off x="3365499" y="4819226"/>
            <a:ext cx="1598083" cy="1177713"/>
          </a:xfrm>
          <a:prstGeom prst="rect">
            <a:avLst/>
          </a:prstGeom>
          <a:noFill/>
          <a:ln>
            <a:solidFill>
              <a:srgbClr val="FF6600"/>
            </a:solidFill>
          </a:ln>
        </p:spPr>
      </p:pic>
      <p:cxnSp>
        <p:nvCxnSpPr>
          <p:cNvPr id="22" name="Straight Arrow Connector 21"/>
          <p:cNvCxnSpPr/>
          <p:nvPr/>
        </p:nvCxnSpPr>
        <p:spPr>
          <a:xfrm>
            <a:off x="2010833" y="5408084"/>
            <a:ext cx="1354666" cy="1568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76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http://4.bp.blogspot.com/_MCsYHCsxZNw/TAVhbbSDp_I/AAAAAAAAEZo/AAipVIS6K4U/s1600/post-it-note.jpg"/>
          <p:cNvPicPr>
            <a:picLocks noChangeAspect="1" noChangeArrowheads="1"/>
          </p:cNvPicPr>
          <p:nvPr/>
        </p:nvPicPr>
        <p:blipFill>
          <a:blip r:embed="rId3" cstate="print"/>
          <a:srcRect l="16686" t="8706" r="15288" b="15840"/>
          <a:stretch>
            <a:fillRect/>
          </a:stretch>
        </p:blipFill>
        <p:spPr bwMode="auto">
          <a:xfrm>
            <a:off x="5652120" y="3284987"/>
            <a:ext cx="3491880" cy="3514653"/>
          </a:xfrm>
          <a:prstGeom prst="rect">
            <a:avLst/>
          </a:prstGeom>
          <a:noFill/>
        </p:spPr>
      </p:pic>
      <p:sp>
        <p:nvSpPr>
          <p:cNvPr id="5" name="Date Placeholder 4"/>
          <p:cNvSpPr>
            <a:spLocks noGrp="1"/>
          </p:cNvSpPr>
          <p:nvPr>
            <p:ph type="dt" sz="half" idx="10"/>
          </p:nvPr>
        </p:nvSpPr>
        <p:spPr>
          <a:xfrm>
            <a:off x="6444208" y="188640"/>
            <a:ext cx="2493640" cy="648072"/>
          </a:xfrm>
          <a:solidFill>
            <a:schemeClr val="accent4">
              <a:lumMod val="40000"/>
              <a:lumOff val="60000"/>
            </a:schemeClr>
          </a:solidFill>
          <a:ln w="38100">
            <a:solidFill>
              <a:schemeClr val="accent4">
                <a:lumMod val="50000"/>
              </a:schemeClr>
            </a:solidFill>
          </a:ln>
        </p:spPr>
        <p:txBody>
          <a:bodyPr/>
          <a:lstStyle/>
          <a:p>
            <a:pPr algn="ctr"/>
            <a:fld id="{41465CD3-8480-4350-9609-30F53CF44BF2}" type="datetime4">
              <a:rPr lang="en-GB" sz="2000">
                <a:solidFill>
                  <a:schemeClr val="accent4">
                    <a:lumMod val="50000"/>
                  </a:schemeClr>
                </a:solidFill>
                <a:latin typeface="Comic Sans MS" panose="030F0702030302020204" pitchFamily="66" charset="0"/>
              </a:rPr>
              <a:pPr algn="ctr"/>
              <a:t>10 September 2020</a:t>
            </a:fld>
            <a:endParaRPr lang="en-GB" dirty="0">
              <a:solidFill>
                <a:schemeClr val="accent4">
                  <a:lumMod val="50000"/>
                </a:schemeClr>
              </a:solidFill>
              <a:latin typeface="Comic Sans MS" panose="030F0702030302020204" pitchFamily="66" charset="0"/>
            </a:endParaRPr>
          </a:p>
        </p:txBody>
      </p:sp>
      <p:sp>
        <p:nvSpPr>
          <p:cNvPr id="8" name="Rounded Rectangle 7"/>
          <p:cNvSpPr/>
          <p:nvPr/>
        </p:nvSpPr>
        <p:spPr>
          <a:xfrm>
            <a:off x="179512" y="177668"/>
            <a:ext cx="5832648" cy="1296144"/>
          </a:xfrm>
          <a:prstGeom prst="roundRect">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omic Sans MS" panose="030F0702030302020204" pitchFamily="66" charset="0"/>
              </a:rPr>
              <a:t>Learning Objective</a:t>
            </a:r>
          </a:p>
          <a:p>
            <a:pPr algn="ctr"/>
            <a:r>
              <a:rPr lang="en-GB" sz="2400" dirty="0">
                <a:solidFill>
                  <a:schemeClr val="accent5">
                    <a:lumMod val="50000"/>
                  </a:schemeClr>
                </a:solidFill>
                <a:latin typeface="Comic Sans MS" panose="030F0702030302020204" pitchFamily="66" charset="0"/>
              </a:rPr>
              <a:t>To look at how we classify development across the world</a:t>
            </a:r>
            <a:endParaRPr lang="en-GB" sz="3200" dirty="0">
              <a:solidFill>
                <a:schemeClr val="accent5">
                  <a:lumMod val="50000"/>
                </a:schemeClr>
              </a:solidFill>
              <a:latin typeface="Comic Sans MS" pitchFamily="66" charset="0"/>
            </a:endParaRPr>
          </a:p>
        </p:txBody>
      </p:sp>
      <p:pic>
        <p:nvPicPr>
          <p:cNvPr id="6" name="Picture 5"/>
          <p:cNvPicPr>
            <a:picLocks noChangeAspect="1" noChangeArrowheads="1"/>
          </p:cNvPicPr>
          <p:nvPr/>
        </p:nvPicPr>
        <p:blipFill>
          <a:blip r:embed="rId4" cstate="print"/>
          <a:srcRect l="72714" t="25219" r="16950" b="57062"/>
          <a:stretch>
            <a:fillRect/>
          </a:stretch>
        </p:blipFill>
        <p:spPr bwMode="auto">
          <a:xfrm>
            <a:off x="8294455" y="5781242"/>
            <a:ext cx="792088" cy="1018399"/>
          </a:xfrm>
          <a:prstGeom prst="rect">
            <a:avLst/>
          </a:prstGeom>
          <a:noFill/>
          <a:ln w="9525">
            <a:noFill/>
            <a:miter lim="800000"/>
            <a:headEnd/>
            <a:tailEnd/>
          </a:ln>
        </p:spPr>
      </p:pic>
      <p:sp>
        <p:nvSpPr>
          <p:cNvPr id="12" name="Rectangle 11"/>
          <p:cNvSpPr/>
          <p:nvPr/>
        </p:nvSpPr>
        <p:spPr>
          <a:xfrm>
            <a:off x="291061" y="1916832"/>
            <a:ext cx="5328592" cy="4752528"/>
          </a:xfrm>
          <a:prstGeom prst="rect">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50000"/>
                  </a:schemeClr>
                </a:solidFill>
                <a:latin typeface="Comic Sans MS" panose="030F0702030302020204" pitchFamily="66" charset="0"/>
              </a:rPr>
              <a:t>Starter </a:t>
            </a:r>
          </a:p>
          <a:p>
            <a:pPr algn="ctr"/>
            <a:r>
              <a:rPr lang="en-GB" sz="2400" dirty="0">
                <a:solidFill>
                  <a:schemeClr val="accent2">
                    <a:lumMod val="50000"/>
                  </a:schemeClr>
                </a:solidFill>
                <a:latin typeface="Comic Sans MS" panose="030F0702030302020204" pitchFamily="66" charset="0"/>
              </a:rPr>
              <a:t>What is this cartoon saying?</a:t>
            </a: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a:p>
            <a:pPr algn="ctr"/>
            <a:endParaRPr lang="en-GB" sz="2400" dirty="0">
              <a:solidFill>
                <a:schemeClr val="accent2">
                  <a:lumMod val="50000"/>
                </a:schemeClr>
              </a:solidFill>
              <a:latin typeface="Comic Sans MS" panose="030F0702030302020204" pitchFamily="66" charset="0"/>
            </a:endParaRPr>
          </a:p>
        </p:txBody>
      </p:sp>
      <p:sp>
        <p:nvSpPr>
          <p:cNvPr id="13" name="Cloud 12"/>
          <p:cNvSpPr/>
          <p:nvPr/>
        </p:nvSpPr>
        <p:spPr>
          <a:xfrm>
            <a:off x="5724128" y="1196752"/>
            <a:ext cx="3272480" cy="2088232"/>
          </a:xfrm>
          <a:prstGeom prst="cloud">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3">
                  <a:lumMod val="50000"/>
                </a:schemeClr>
              </a:solidFill>
              <a:latin typeface="Comic Sans MS" panose="030F0702030302020204" pitchFamily="66" charset="0"/>
              <a:cs typeface="Sakkal Majalla" panose="02000000000000000000" pitchFamily="2" charset="-78"/>
            </a:endParaRPr>
          </a:p>
        </p:txBody>
      </p:sp>
      <p:pic>
        <p:nvPicPr>
          <p:cNvPr id="3" name="Picture 2"/>
          <p:cNvPicPr>
            <a:picLocks noChangeAspect="1"/>
          </p:cNvPicPr>
          <p:nvPr/>
        </p:nvPicPr>
        <p:blipFill rotWithShape="1">
          <a:blip r:embed="rId5"/>
          <a:srcRect b="15545"/>
          <a:stretch/>
        </p:blipFill>
        <p:spPr>
          <a:xfrm>
            <a:off x="458811" y="3426495"/>
            <a:ext cx="4993092" cy="2896377"/>
          </a:xfrm>
          <a:prstGeom prst="rect">
            <a:avLst/>
          </a:prstGeom>
        </p:spPr>
      </p:pic>
      <p:sp>
        <p:nvSpPr>
          <p:cNvPr id="2" name="TextBox 1"/>
          <p:cNvSpPr txBox="1"/>
          <p:nvPr/>
        </p:nvSpPr>
        <p:spPr>
          <a:xfrm>
            <a:off x="6331664" y="1748822"/>
            <a:ext cx="2282295" cy="830997"/>
          </a:xfrm>
          <a:prstGeom prst="rect">
            <a:avLst/>
          </a:prstGeom>
          <a:noFill/>
        </p:spPr>
        <p:txBody>
          <a:bodyPr wrap="square" rtlCol="0">
            <a:spAutoFit/>
          </a:bodyPr>
          <a:lstStyle/>
          <a:p>
            <a:r>
              <a:rPr lang="en-US" sz="2400" dirty="0"/>
              <a:t>What is development? </a:t>
            </a:r>
          </a:p>
        </p:txBody>
      </p:sp>
    </p:spTree>
    <p:extLst>
      <p:ext uri="{BB962C8B-B14F-4D97-AF65-F5344CB8AC3E}">
        <p14:creationId xmlns:p14="http://schemas.microsoft.com/office/powerpoint/2010/main" val="90436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932" y="4254500"/>
            <a:ext cx="3026833" cy="2384176"/>
          </a:xfrm>
          <a:prstGeom prst="rect">
            <a:avLst/>
          </a:prstGeom>
          <a:solidFill>
            <a:srgbClr val="0080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30932" y="482408"/>
            <a:ext cx="8335735" cy="2428009"/>
          </a:xfrm>
          <a:prstGeom prst="roundRect">
            <a:avLst/>
          </a:prstGeom>
          <a:solidFill>
            <a:srgbClr val="0080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20743"/>
            <a:ext cx="5355141"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High income countries (HICs)</a:t>
            </a:r>
          </a:p>
        </p:txBody>
      </p:sp>
      <p:sp>
        <p:nvSpPr>
          <p:cNvPr id="5" name="Rectangle 4"/>
          <p:cNvSpPr/>
          <p:nvPr/>
        </p:nvSpPr>
        <p:spPr>
          <a:xfrm>
            <a:off x="275167" y="624319"/>
            <a:ext cx="8191500" cy="2031325"/>
          </a:xfrm>
          <a:prstGeom prst="rect">
            <a:avLst/>
          </a:prstGeom>
        </p:spPr>
        <p:txBody>
          <a:bodyPr wrap="square">
            <a:spAutoFit/>
          </a:bodyPr>
          <a:lstStyle/>
          <a:p>
            <a:pPr algn="just"/>
            <a:r>
              <a:rPr lang="en-US" dirty="0">
                <a:latin typeface="Bell MT"/>
                <a:cs typeface="Bell MT"/>
              </a:rPr>
              <a:t>This group of around 80 countries is classified by the World Bank as having high average incomes (GNI per capita) of US$12,736 or above (2015 values). Around half are sometimes called ‘developed’ countries. These are states where office work has overtaken factory employment, creating a post industrial economy where employment is mainly in the tertiary industry. Examples include the UK and Australia. </a:t>
            </a:r>
          </a:p>
          <a:p>
            <a:pPr algn="just"/>
            <a:r>
              <a:rPr lang="en-US" dirty="0">
                <a:latin typeface="Bell MT"/>
                <a:cs typeface="Bell MT"/>
              </a:rPr>
              <a:t>There are also around 40 smaller high income countries (of roughly 1 million people or less), including Bahrain, Qatar, Liechtenstein and the Cayman Islands.  </a:t>
            </a:r>
          </a:p>
        </p:txBody>
      </p:sp>
      <p:pic>
        <p:nvPicPr>
          <p:cNvPr id="6" name="Picture 5"/>
          <p:cNvPicPr/>
          <p:nvPr/>
        </p:nvPicPr>
        <p:blipFill rotWithShape="1">
          <a:blip r:embed="rId2">
            <a:extLst>
              <a:ext uri="{28A0092B-C50C-407E-A947-70E740481C1C}">
                <a14:useLocalDpi xmlns:a14="http://schemas.microsoft.com/office/drawing/2010/main" val="0"/>
              </a:ext>
            </a:extLst>
          </a:blip>
          <a:srcRect l="5368" r="9533"/>
          <a:stretch/>
        </p:blipFill>
        <p:spPr bwMode="auto">
          <a:xfrm>
            <a:off x="5093275" y="3390934"/>
            <a:ext cx="3744670" cy="3247741"/>
          </a:xfrm>
          <a:prstGeom prst="rect">
            <a:avLst/>
          </a:prstGeom>
          <a:noFill/>
          <a:ln>
            <a:noFill/>
          </a:ln>
        </p:spPr>
      </p:pic>
      <p:sp>
        <p:nvSpPr>
          <p:cNvPr id="7" name="Rectangle 6"/>
          <p:cNvSpPr/>
          <p:nvPr/>
        </p:nvSpPr>
        <p:spPr>
          <a:xfrm>
            <a:off x="7973791" y="3530071"/>
            <a:ext cx="772502" cy="1943235"/>
          </a:xfrm>
          <a:prstGeom prst="rect">
            <a:avLst/>
          </a:prstGeom>
          <a:solidFill>
            <a:srgbClr val="008000">
              <a:alpha val="14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3">
            <a:extLst>
              <a:ext uri="{28A0092B-C50C-407E-A947-70E740481C1C}">
                <a14:useLocalDpi xmlns:a14="http://schemas.microsoft.com/office/drawing/2010/main" val="0"/>
              </a:ext>
            </a:extLst>
          </a:blip>
          <a:srcRect l="65038" t="46379" r="-1"/>
          <a:stretch/>
        </p:blipFill>
        <p:spPr bwMode="auto">
          <a:xfrm>
            <a:off x="445055" y="4546999"/>
            <a:ext cx="2401861" cy="1852613"/>
          </a:xfrm>
          <a:prstGeom prst="rect">
            <a:avLst/>
          </a:prstGeom>
          <a:noFill/>
          <a:ln>
            <a:solidFill>
              <a:schemeClr val="tx1"/>
            </a:solidFill>
          </a:ln>
        </p:spPr>
      </p:pic>
      <p:sp>
        <p:nvSpPr>
          <p:cNvPr id="10" name="Rectangle 9"/>
          <p:cNvSpPr/>
          <p:nvPr/>
        </p:nvSpPr>
        <p:spPr>
          <a:xfrm>
            <a:off x="243417" y="3482592"/>
            <a:ext cx="1608666"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Australia</a:t>
            </a:r>
          </a:p>
        </p:txBody>
      </p:sp>
      <p:cxnSp>
        <p:nvCxnSpPr>
          <p:cNvPr id="12" name="Straight Arrow Connector 11"/>
          <p:cNvCxnSpPr/>
          <p:nvPr/>
        </p:nvCxnSpPr>
        <p:spPr>
          <a:xfrm flipV="1">
            <a:off x="1676099" y="4064741"/>
            <a:ext cx="1287234" cy="13433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852083" y="5702547"/>
            <a:ext cx="1672167" cy="796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22" idx="1"/>
          </p:cNvCxnSpPr>
          <p:nvPr/>
        </p:nvCxnSpPr>
        <p:spPr>
          <a:xfrm flipV="1">
            <a:off x="1852083" y="4758358"/>
            <a:ext cx="1513416" cy="8066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3365499" y="5564964"/>
            <a:ext cx="1142999" cy="941917"/>
          </a:xfrm>
          <a:prstGeom prst="rect">
            <a:avLst/>
          </a:prstGeom>
          <a:noFill/>
          <a:ln>
            <a:noFill/>
          </a:ln>
        </p:spPr>
      </p:pic>
      <p:sp>
        <p:nvSpPr>
          <p:cNvPr id="16" name="TextBox 15"/>
          <p:cNvSpPr txBox="1"/>
          <p:nvPr/>
        </p:nvSpPr>
        <p:spPr>
          <a:xfrm>
            <a:off x="3259666" y="6435209"/>
            <a:ext cx="1906831" cy="369332"/>
          </a:xfrm>
          <a:prstGeom prst="rect">
            <a:avLst/>
          </a:prstGeom>
          <a:noFill/>
        </p:spPr>
        <p:txBody>
          <a:bodyPr wrap="square" rtlCol="0">
            <a:spAutoFit/>
          </a:bodyPr>
          <a:lstStyle/>
          <a:p>
            <a:r>
              <a:rPr lang="en-US" dirty="0">
                <a:solidFill>
                  <a:srgbClr val="008000"/>
                </a:solidFill>
                <a:latin typeface="Bell MT"/>
                <a:cs typeface="Bell MT"/>
              </a:rPr>
              <a:t>GNI: US$45,970</a:t>
            </a:r>
          </a:p>
        </p:txBody>
      </p:sp>
      <p:pic>
        <p:nvPicPr>
          <p:cNvPr id="18" name="Picture 17"/>
          <p:cNvPicPr/>
          <p:nvPr/>
        </p:nvPicPr>
        <p:blipFill>
          <a:blip r:embed="rId5">
            <a:extLst>
              <a:ext uri="{28A0092B-C50C-407E-A947-70E740481C1C}">
                <a14:useLocalDpi xmlns:a14="http://schemas.microsoft.com/office/drawing/2010/main" val="0"/>
              </a:ext>
            </a:extLst>
          </a:blip>
          <a:srcRect/>
          <a:stretch>
            <a:fillRect/>
          </a:stretch>
        </p:blipFill>
        <p:spPr bwMode="auto">
          <a:xfrm>
            <a:off x="2364015" y="2995401"/>
            <a:ext cx="1587500" cy="1069340"/>
          </a:xfrm>
          <a:prstGeom prst="rect">
            <a:avLst/>
          </a:prstGeom>
          <a:noFill/>
          <a:ln w="25400">
            <a:solidFill>
              <a:srgbClr val="008000"/>
            </a:solidFill>
          </a:ln>
        </p:spPr>
      </p:pic>
      <p:pic>
        <p:nvPicPr>
          <p:cNvPr id="22" name="Picture 21"/>
          <p:cNvPicPr/>
          <p:nvPr/>
        </p:nvPicPr>
        <p:blipFill rotWithShape="1">
          <a:blip r:embed="rId6">
            <a:extLst>
              <a:ext uri="{28A0092B-C50C-407E-A947-70E740481C1C}">
                <a14:useLocalDpi xmlns:a14="http://schemas.microsoft.com/office/drawing/2010/main" val="0"/>
              </a:ext>
            </a:extLst>
          </a:blip>
          <a:srcRect l="19478" r="20884"/>
          <a:stretch/>
        </p:blipFill>
        <p:spPr bwMode="auto">
          <a:xfrm>
            <a:off x="3365499" y="4180418"/>
            <a:ext cx="1640418" cy="1155880"/>
          </a:xfrm>
          <a:prstGeom prst="rect">
            <a:avLst/>
          </a:prstGeom>
          <a:noFill/>
          <a:ln w="25400">
            <a:solidFill>
              <a:srgbClr val="008000"/>
            </a:solidFill>
          </a:ln>
        </p:spPr>
      </p:pic>
    </p:spTree>
    <p:extLst>
      <p:ext uri="{BB962C8B-B14F-4D97-AF65-F5344CB8AC3E}">
        <p14:creationId xmlns:p14="http://schemas.microsoft.com/office/powerpoint/2010/main" val="385645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5611" y="887958"/>
            <a:ext cx="4398763" cy="558065"/>
          </a:xfrm>
          <a:prstGeom prst="rect">
            <a:avLst/>
          </a:prstGeom>
          <a:solidFill>
            <a:srgbClr val="FFFF00"/>
          </a:solidFill>
          <a:ln>
            <a:solidFill>
              <a:sysClr val="windowText" lastClr="000000"/>
            </a:solidFill>
          </a:ln>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300" b="1" u="sng" dirty="0">
                <a:solidFill>
                  <a:sysClr val="windowText" lastClr="000000"/>
                </a:solidFill>
                <a:latin typeface="Trebuchet MS" panose="020B0603020202020204" pitchFamily="34" charset="0"/>
              </a:rPr>
              <a:t>What is development?</a:t>
            </a:r>
          </a:p>
        </p:txBody>
      </p:sp>
      <p:sp>
        <p:nvSpPr>
          <p:cNvPr id="3" name="7-Point Star 2"/>
          <p:cNvSpPr/>
          <p:nvPr/>
        </p:nvSpPr>
        <p:spPr>
          <a:xfrm rot="21204002">
            <a:off x="5012257" y="1145532"/>
            <a:ext cx="3587777" cy="1040086"/>
          </a:xfrm>
          <a:prstGeom prst="star7">
            <a:avLst>
              <a:gd name="adj" fmla="val 50000"/>
              <a:gd name="hf" fmla="val 102572"/>
              <a:gd name="vf" fmla="val 105210"/>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CAN YOU CREATE A DEFINITION FOR WHAT DEVELOPMENT MEANS?</a:t>
            </a:r>
          </a:p>
        </p:txBody>
      </p:sp>
      <p:pic>
        <p:nvPicPr>
          <p:cNvPr id="3074" name="Picture 2" descr="http://pacepowersystems.com/wp-content/uploads/2013/05/career-develo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00" y="1571572"/>
            <a:ext cx="1714500" cy="170021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http://theforward.co/wp-content/uploads/2014/10/The-battle-for-growth-human-capital-development-strateg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800" y="2452334"/>
            <a:ext cx="3681437" cy="128118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78" name="Picture 6" descr="http://adfmedical.com/files/2013/04/Development-Flow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5012">
            <a:off x="5845229" y="2401069"/>
            <a:ext cx="3114675" cy="158591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80" name="Picture 8" descr="http://www.etsu.edu/coe/chs/humanservices/pictures/developme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300" y="3616095"/>
            <a:ext cx="2440835" cy="1278111"/>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82" name="Picture 10" descr="http://inishowen.ie/wp-content/uploads/2011/11/Kids-all-around-the-worl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7695" y="3831125"/>
            <a:ext cx="2644591" cy="212616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602624" y="3985474"/>
            <a:ext cx="1425178" cy="539353"/>
          </a:xfrm>
          <a:prstGeom prst="rect">
            <a:avLst/>
          </a:prstGeom>
          <a:solidFill>
            <a:srgbClr val="C0504D">
              <a:lumMod val="40000"/>
              <a:lumOff val="60000"/>
            </a:srgbClr>
          </a:solidFill>
          <a:ln w="25400" cap="flat" cmpd="sng" algn="ctr">
            <a:solidFill>
              <a:sysClr val="windowText" lastClr="000000"/>
            </a:solidFill>
            <a:prstDash val="solid"/>
          </a:ln>
          <a:effectLst/>
        </p:spPr>
        <p:txBody>
          <a:bodyPr anchor="ctr"/>
          <a:lstStyle/>
          <a:p>
            <a:pPr algn="ctr">
              <a:defRPr/>
            </a:pPr>
            <a:r>
              <a:rPr lang="en-GB" sz="2400" kern="0" dirty="0">
                <a:solidFill>
                  <a:prstClr val="black"/>
                </a:solidFill>
                <a:latin typeface="Kristen ITC" panose="03050502040202030202" pitchFamily="66" charset="0"/>
              </a:rPr>
              <a:t>Change</a:t>
            </a:r>
          </a:p>
        </p:txBody>
      </p:sp>
      <p:sp>
        <p:nvSpPr>
          <p:cNvPr id="11" name="Rectangle 10"/>
          <p:cNvSpPr/>
          <p:nvPr/>
        </p:nvSpPr>
        <p:spPr>
          <a:xfrm>
            <a:off x="2105025" y="1701404"/>
            <a:ext cx="2182416" cy="539353"/>
          </a:xfrm>
          <a:prstGeom prst="rect">
            <a:avLst/>
          </a:prstGeom>
          <a:solidFill>
            <a:srgbClr val="00B0F0"/>
          </a:solidFill>
          <a:ln w="25400" cap="flat" cmpd="sng" algn="ctr">
            <a:solidFill>
              <a:sysClr val="windowText" lastClr="000000"/>
            </a:solidFill>
            <a:prstDash val="solid"/>
          </a:ln>
          <a:effectLst/>
        </p:spPr>
        <p:txBody>
          <a:bodyPr anchor="ctr"/>
          <a:lstStyle/>
          <a:p>
            <a:pPr algn="ctr">
              <a:defRPr/>
            </a:pPr>
            <a:r>
              <a:rPr lang="en-GB" sz="2400" kern="0" dirty="0">
                <a:solidFill>
                  <a:prstClr val="black"/>
                </a:solidFill>
                <a:latin typeface="Kristen ITC" panose="03050502040202030202" pitchFamily="66" charset="0"/>
              </a:rPr>
              <a:t>Improvement</a:t>
            </a:r>
          </a:p>
        </p:txBody>
      </p:sp>
      <p:sp>
        <p:nvSpPr>
          <p:cNvPr id="12" name="Rectangle 11"/>
          <p:cNvSpPr/>
          <p:nvPr/>
        </p:nvSpPr>
        <p:spPr>
          <a:xfrm>
            <a:off x="6047073" y="4624530"/>
            <a:ext cx="2268140" cy="539353"/>
          </a:xfrm>
          <a:prstGeom prst="rect">
            <a:avLst/>
          </a:prstGeom>
          <a:solidFill>
            <a:srgbClr val="9BBB59">
              <a:lumMod val="60000"/>
              <a:lumOff val="40000"/>
            </a:srgbClr>
          </a:solidFill>
          <a:ln w="25400" cap="flat" cmpd="sng" algn="ctr">
            <a:solidFill>
              <a:sysClr val="windowText" lastClr="000000"/>
            </a:solidFill>
            <a:prstDash val="solid"/>
          </a:ln>
          <a:effectLst/>
        </p:spPr>
        <p:txBody>
          <a:bodyPr anchor="ctr"/>
          <a:lstStyle/>
          <a:p>
            <a:pPr algn="ctr">
              <a:defRPr/>
            </a:pPr>
            <a:r>
              <a:rPr lang="en-GB" sz="2400" kern="0" dirty="0">
                <a:solidFill>
                  <a:prstClr val="black"/>
                </a:solidFill>
                <a:latin typeface="Kristen ITC" panose="03050502040202030202" pitchFamily="66" charset="0"/>
              </a:rPr>
              <a:t>Advancement</a:t>
            </a:r>
          </a:p>
        </p:txBody>
      </p:sp>
      <p:sp>
        <p:nvSpPr>
          <p:cNvPr id="13" name="Rectangle 12"/>
          <p:cNvSpPr/>
          <p:nvPr/>
        </p:nvSpPr>
        <p:spPr>
          <a:xfrm>
            <a:off x="56434" y="4968839"/>
            <a:ext cx="1660922" cy="539354"/>
          </a:xfrm>
          <a:prstGeom prst="rect">
            <a:avLst/>
          </a:prstGeom>
          <a:solidFill>
            <a:srgbClr val="F79646">
              <a:lumMod val="20000"/>
              <a:lumOff val="80000"/>
            </a:srgbClr>
          </a:solidFill>
          <a:ln w="25400" cap="flat" cmpd="sng" algn="ctr">
            <a:solidFill>
              <a:sysClr val="windowText" lastClr="000000"/>
            </a:solidFill>
            <a:prstDash val="solid"/>
          </a:ln>
          <a:effectLst/>
        </p:spPr>
        <p:txBody>
          <a:bodyPr anchor="ctr"/>
          <a:lstStyle/>
          <a:p>
            <a:pPr algn="ctr">
              <a:defRPr/>
            </a:pPr>
            <a:r>
              <a:rPr lang="en-GB" sz="2400" kern="0" dirty="0">
                <a:solidFill>
                  <a:prstClr val="black"/>
                </a:solidFill>
                <a:latin typeface="Kristen ITC" panose="03050502040202030202" pitchFamily="66" charset="0"/>
              </a:rPr>
              <a:t>Progress</a:t>
            </a:r>
          </a:p>
        </p:txBody>
      </p:sp>
      <p:sp>
        <p:nvSpPr>
          <p:cNvPr id="14" name="Rectangle 13"/>
          <p:cNvSpPr/>
          <p:nvPr/>
        </p:nvSpPr>
        <p:spPr>
          <a:xfrm>
            <a:off x="6640649" y="5317770"/>
            <a:ext cx="1728788" cy="540544"/>
          </a:xfrm>
          <a:prstGeom prst="rect">
            <a:avLst/>
          </a:prstGeom>
          <a:solidFill>
            <a:srgbClr val="1F497D">
              <a:lumMod val="40000"/>
              <a:lumOff val="60000"/>
            </a:srgbClr>
          </a:solidFill>
          <a:ln w="25400" cap="flat" cmpd="sng" algn="ctr">
            <a:solidFill>
              <a:sysClr val="windowText" lastClr="000000"/>
            </a:solidFill>
            <a:prstDash val="solid"/>
          </a:ln>
          <a:effectLst/>
        </p:spPr>
        <p:txBody>
          <a:bodyPr anchor="ctr"/>
          <a:lstStyle/>
          <a:p>
            <a:pPr algn="ctr">
              <a:defRPr/>
            </a:pPr>
            <a:r>
              <a:rPr lang="en-GB" sz="2400" kern="0" dirty="0">
                <a:solidFill>
                  <a:prstClr val="black"/>
                </a:solidFill>
                <a:latin typeface="Kristen ITC" panose="03050502040202030202" pitchFamily="66" charset="0"/>
              </a:rPr>
              <a:t>Growth</a:t>
            </a:r>
          </a:p>
        </p:txBody>
      </p:sp>
    </p:spTree>
    <p:custDataLst>
      <p:tags r:id="rId1"/>
    </p:custDataLst>
    <p:extLst>
      <p:ext uri="{BB962C8B-B14F-4D97-AF65-F5344CB8AC3E}">
        <p14:creationId xmlns:p14="http://schemas.microsoft.com/office/powerpoint/2010/main" val="41326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nodeType="withEffect">
                                  <p:stCondLst>
                                    <p:cond delay="50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125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 calcmode="lin" valueType="num">
                                      <p:cBhvr>
                                        <p:cTn id="22" dur="500" fill="hold"/>
                                        <p:tgtEl>
                                          <p:spTgt spid="3080"/>
                                        </p:tgtEl>
                                        <p:attrNameLst>
                                          <p:attrName>ppt_w</p:attrName>
                                        </p:attrNameLst>
                                      </p:cBhvr>
                                      <p:tavLst>
                                        <p:tav tm="0">
                                          <p:val>
                                            <p:fltVal val="0"/>
                                          </p:val>
                                        </p:tav>
                                        <p:tav tm="100000">
                                          <p:val>
                                            <p:strVal val="#ppt_w"/>
                                          </p:val>
                                        </p:tav>
                                      </p:tavLst>
                                    </p:anim>
                                    <p:anim calcmode="lin" valueType="num">
                                      <p:cBhvr>
                                        <p:cTn id="23" dur="500" fill="hold"/>
                                        <p:tgtEl>
                                          <p:spTgt spid="3080"/>
                                        </p:tgtEl>
                                        <p:attrNameLst>
                                          <p:attrName>ppt_h</p:attrName>
                                        </p:attrNameLst>
                                      </p:cBhvr>
                                      <p:tavLst>
                                        <p:tav tm="0">
                                          <p:val>
                                            <p:fltVal val="0"/>
                                          </p:val>
                                        </p:tav>
                                        <p:tav tm="100000">
                                          <p:val>
                                            <p:strVal val="#ppt_h"/>
                                          </p:val>
                                        </p:tav>
                                      </p:tavLst>
                                    </p:anim>
                                    <p:animEffect transition="in" filter="fade">
                                      <p:cBhvr>
                                        <p:cTn id="24" dur="500"/>
                                        <p:tgtEl>
                                          <p:spTgt spid="3080"/>
                                        </p:tgtEl>
                                      </p:cBhvr>
                                    </p:animEffect>
                                  </p:childTnLst>
                                </p:cTn>
                              </p:par>
                              <p:par>
                                <p:cTn id="25" presetID="53" presetClass="entr" presetSubtype="16" fill="hold" nodeType="withEffect">
                                  <p:stCondLst>
                                    <p:cond delay="75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500" fill="hold"/>
                                        <p:tgtEl>
                                          <p:spTgt spid="3082"/>
                                        </p:tgtEl>
                                        <p:attrNameLst>
                                          <p:attrName>ppt_w</p:attrName>
                                        </p:attrNameLst>
                                      </p:cBhvr>
                                      <p:tavLst>
                                        <p:tav tm="0">
                                          <p:val>
                                            <p:fltVal val="0"/>
                                          </p:val>
                                        </p:tav>
                                        <p:tav tm="100000">
                                          <p:val>
                                            <p:strVal val="#ppt_w"/>
                                          </p:val>
                                        </p:tav>
                                      </p:tavLst>
                                    </p:anim>
                                    <p:anim calcmode="lin" valueType="num">
                                      <p:cBhvr>
                                        <p:cTn id="28" dur="500" fill="hold"/>
                                        <p:tgtEl>
                                          <p:spTgt spid="3082"/>
                                        </p:tgtEl>
                                        <p:attrNameLst>
                                          <p:attrName>ppt_h</p:attrName>
                                        </p:attrNameLst>
                                      </p:cBhvr>
                                      <p:tavLst>
                                        <p:tav tm="0">
                                          <p:val>
                                            <p:fltVal val="0"/>
                                          </p:val>
                                        </p:tav>
                                        <p:tav tm="100000">
                                          <p:val>
                                            <p:strVal val="#ppt_h"/>
                                          </p:val>
                                        </p:tav>
                                      </p:tavLst>
                                    </p:anim>
                                    <p:animEffect transition="in" filter="fade">
                                      <p:cBhvr>
                                        <p:cTn id="29" dur="500"/>
                                        <p:tgtEl>
                                          <p:spTgt spid="3082"/>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1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857250"/>
            <a:ext cx="9144000" cy="51435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3748897" y="913339"/>
            <a:ext cx="1468406" cy="338006"/>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93621 w 1468406"/>
                      <a:gd name="connsiteY6" fmla="*/ 338006 h 338006"/>
                      <a:gd name="connsiteX7" fmla="*/ 474785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47821" y="24893"/>
                          <a:pt x="565358" y="18661"/>
                          <a:pt x="693531" y="0"/>
                        </a:cubicBezTo>
                        <a:cubicBezTo>
                          <a:pt x="821704" y="-18661"/>
                          <a:pt x="1228741" y="32896"/>
                          <a:pt x="1412071" y="0"/>
                        </a:cubicBezTo>
                        <a:cubicBezTo>
                          <a:pt x="1429592" y="12707"/>
                          <a:pt x="1443159" y="28436"/>
                          <a:pt x="1468406" y="56335"/>
                        </a:cubicBezTo>
                        <a:cubicBezTo>
                          <a:pt x="1475192" y="138152"/>
                          <a:pt x="1474137" y="281139"/>
                          <a:pt x="1468406" y="338006"/>
                        </a:cubicBezTo>
                        <a:lnTo>
                          <a:pt x="1468406" y="338006"/>
                        </a:lnTo>
                        <a:cubicBezTo>
                          <a:pt x="1280415" y="323473"/>
                          <a:pt x="1186568" y="357239"/>
                          <a:pt x="993621" y="338006"/>
                        </a:cubicBezTo>
                        <a:cubicBezTo>
                          <a:pt x="800674" y="318773"/>
                          <a:pt x="605239" y="312093"/>
                          <a:pt x="474785" y="338006"/>
                        </a:cubicBezTo>
                        <a:cubicBezTo>
                          <a:pt x="344331" y="363919"/>
                          <a:pt x="189587" y="345435"/>
                          <a:pt x="0" y="338006"/>
                        </a:cubicBezTo>
                        <a:lnTo>
                          <a:pt x="0" y="338006"/>
                        </a:lnTo>
                        <a:cubicBezTo>
                          <a:pt x="-13168" y="249427"/>
                          <a:pt x="-12992" y="172889"/>
                          <a:pt x="0" y="56335"/>
                        </a:cubicBezTo>
                        <a:cubicBezTo>
                          <a:pt x="13560" y="38433"/>
                          <a:pt x="34880" y="26042"/>
                          <a:pt x="56335" y="0"/>
                        </a:cubicBezTo>
                        <a:close/>
                      </a:path>
                      <a:path w="1468406" h="338006" stroke="0" extrusionOk="0">
                        <a:moveTo>
                          <a:pt x="56335" y="0"/>
                        </a:moveTo>
                        <a:cubicBezTo>
                          <a:pt x="314278" y="12031"/>
                          <a:pt x="552409" y="4206"/>
                          <a:pt x="707088" y="0"/>
                        </a:cubicBezTo>
                        <a:cubicBezTo>
                          <a:pt x="861767" y="-4206"/>
                          <a:pt x="1227718" y="-7256"/>
                          <a:pt x="1412071" y="0"/>
                        </a:cubicBezTo>
                        <a:cubicBezTo>
                          <a:pt x="1433917" y="24080"/>
                          <a:pt x="1453196" y="36763"/>
                          <a:pt x="1468406" y="56335"/>
                        </a:cubicBezTo>
                        <a:cubicBezTo>
                          <a:pt x="1472866" y="113654"/>
                          <a:pt x="1455446" y="232358"/>
                          <a:pt x="1468406" y="338006"/>
                        </a:cubicBezTo>
                        <a:lnTo>
                          <a:pt x="1468406" y="338006"/>
                        </a:lnTo>
                        <a:cubicBezTo>
                          <a:pt x="1284883" y="360755"/>
                          <a:pt x="1203166" y="331732"/>
                          <a:pt x="949569" y="338006"/>
                        </a:cubicBezTo>
                        <a:cubicBezTo>
                          <a:pt x="695972" y="344280"/>
                          <a:pt x="660135" y="343185"/>
                          <a:pt x="474785" y="338006"/>
                        </a:cubicBezTo>
                        <a:cubicBezTo>
                          <a:pt x="289435" y="332827"/>
                          <a:pt x="213334" y="322065"/>
                          <a:pt x="0" y="338006"/>
                        </a:cubicBezTo>
                        <a:lnTo>
                          <a:pt x="0" y="338006"/>
                        </a:lnTo>
                        <a:cubicBezTo>
                          <a:pt x="194" y="252475"/>
                          <a:pt x="4341" y="167808"/>
                          <a:pt x="0" y="56335"/>
                        </a:cubicBezTo>
                        <a:cubicBezTo>
                          <a:pt x="20030" y="38505"/>
                          <a:pt x="39849" y="1459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5572902" y="913339"/>
            <a:ext cx="1468406" cy="338006"/>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254469" y="23914"/>
                          <a:pt x="477914" y="-26724"/>
                          <a:pt x="707088" y="0"/>
                        </a:cubicBezTo>
                        <a:cubicBezTo>
                          <a:pt x="936262" y="26724"/>
                          <a:pt x="1117350" y="16995"/>
                          <a:pt x="1412071" y="0"/>
                        </a:cubicBezTo>
                        <a:cubicBezTo>
                          <a:pt x="1430443" y="14229"/>
                          <a:pt x="1439880" y="32575"/>
                          <a:pt x="1468406" y="56335"/>
                        </a:cubicBezTo>
                        <a:cubicBezTo>
                          <a:pt x="1481907" y="166275"/>
                          <a:pt x="1457344" y="211185"/>
                          <a:pt x="1468406" y="338006"/>
                        </a:cubicBezTo>
                        <a:lnTo>
                          <a:pt x="1468406" y="338006"/>
                        </a:lnTo>
                        <a:cubicBezTo>
                          <a:pt x="1282916" y="337033"/>
                          <a:pt x="1097481" y="314064"/>
                          <a:pt x="949569" y="338006"/>
                        </a:cubicBezTo>
                        <a:cubicBezTo>
                          <a:pt x="801657" y="361948"/>
                          <a:pt x="678995" y="335282"/>
                          <a:pt x="445416" y="338006"/>
                        </a:cubicBezTo>
                        <a:cubicBezTo>
                          <a:pt x="211837" y="340730"/>
                          <a:pt x="206391" y="329319"/>
                          <a:pt x="0" y="338006"/>
                        </a:cubicBezTo>
                        <a:lnTo>
                          <a:pt x="0" y="338006"/>
                        </a:lnTo>
                        <a:cubicBezTo>
                          <a:pt x="2240" y="272363"/>
                          <a:pt x="6339" y="162174"/>
                          <a:pt x="0" y="56335"/>
                        </a:cubicBezTo>
                        <a:cubicBezTo>
                          <a:pt x="20696" y="37578"/>
                          <a:pt x="35864" y="22195"/>
                          <a:pt x="56335" y="0"/>
                        </a:cubicBezTo>
                        <a:close/>
                      </a:path>
                      <a:path w="1468406" h="338006" stroke="0" extrusionOk="0">
                        <a:moveTo>
                          <a:pt x="56335" y="0"/>
                        </a:moveTo>
                        <a:cubicBezTo>
                          <a:pt x="187493" y="8046"/>
                          <a:pt x="410019" y="14955"/>
                          <a:pt x="693531" y="0"/>
                        </a:cubicBezTo>
                        <a:cubicBezTo>
                          <a:pt x="977043" y="-14955"/>
                          <a:pt x="1216412" y="25390"/>
                          <a:pt x="1412071" y="0"/>
                        </a:cubicBezTo>
                        <a:cubicBezTo>
                          <a:pt x="1433129" y="25485"/>
                          <a:pt x="1455117" y="46682"/>
                          <a:pt x="1468406" y="56335"/>
                        </a:cubicBezTo>
                        <a:cubicBezTo>
                          <a:pt x="1470039" y="182873"/>
                          <a:pt x="1481957" y="281046"/>
                          <a:pt x="1468406" y="338006"/>
                        </a:cubicBezTo>
                        <a:lnTo>
                          <a:pt x="1468406" y="338006"/>
                        </a:lnTo>
                        <a:cubicBezTo>
                          <a:pt x="1358355" y="349252"/>
                          <a:pt x="1195594" y="321791"/>
                          <a:pt x="1008305" y="338006"/>
                        </a:cubicBezTo>
                        <a:cubicBezTo>
                          <a:pt x="821016" y="354221"/>
                          <a:pt x="678432" y="336204"/>
                          <a:pt x="548205" y="338006"/>
                        </a:cubicBezTo>
                        <a:cubicBezTo>
                          <a:pt x="417978" y="339808"/>
                          <a:pt x="267934" y="334158"/>
                          <a:pt x="0" y="338006"/>
                        </a:cubicBezTo>
                        <a:lnTo>
                          <a:pt x="0" y="338006"/>
                        </a:lnTo>
                        <a:cubicBezTo>
                          <a:pt x="-7387" y="212271"/>
                          <a:pt x="-4678" y="179437"/>
                          <a:pt x="0" y="56335"/>
                        </a:cubicBezTo>
                        <a:cubicBezTo>
                          <a:pt x="22076" y="29603"/>
                          <a:pt x="34522" y="27405"/>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177799" y="913342"/>
            <a:ext cx="1468406" cy="338006"/>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194250" y="-25799"/>
                          <a:pt x="415170" y="6879"/>
                          <a:pt x="693531" y="0"/>
                        </a:cubicBezTo>
                        <a:cubicBezTo>
                          <a:pt x="971892" y="-6879"/>
                          <a:pt x="1196956" y="9809"/>
                          <a:pt x="1412071" y="0"/>
                        </a:cubicBezTo>
                        <a:cubicBezTo>
                          <a:pt x="1429086" y="18440"/>
                          <a:pt x="1445199" y="37196"/>
                          <a:pt x="1468406" y="56335"/>
                        </a:cubicBezTo>
                        <a:cubicBezTo>
                          <a:pt x="1470125" y="175969"/>
                          <a:pt x="1475521" y="204077"/>
                          <a:pt x="1468406" y="338006"/>
                        </a:cubicBezTo>
                        <a:lnTo>
                          <a:pt x="1468406" y="338006"/>
                        </a:lnTo>
                        <a:cubicBezTo>
                          <a:pt x="1270905" y="337263"/>
                          <a:pt x="1181328" y="357343"/>
                          <a:pt x="949569" y="338006"/>
                        </a:cubicBezTo>
                        <a:cubicBezTo>
                          <a:pt x="717810" y="318669"/>
                          <a:pt x="618873" y="328057"/>
                          <a:pt x="445416" y="338006"/>
                        </a:cubicBezTo>
                        <a:cubicBezTo>
                          <a:pt x="271959" y="347955"/>
                          <a:pt x="189655" y="320089"/>
                          <a:pt x="0" y="338006"/>
                        </a:cubicBezTo>
                        <a:lnTo>
                          <a:pt x="0" y="338006"/>
                        </a:lnTo>
                        <a:cubicBezTo>
                          <a:pt x="-11821" y="202353"/>
                          <a:pt x="5525" y="192836"/>
                          <a:pt x="0" y="56335"/>
                        </a:cubicBezTo>
                        <a:cubicBezTo>
                          <a:pt x="11228" y="41656"/>
                          <a:pt x="33203" y="18626"/>
                          <a:pt x="56335" y="0"/>
                        </a:cubicBezTo>
                        <a:close/>
                      </a:path>
                      <a:path w="1468406" h="338006" stroke="0" extrusionOk="0">
                        <a:moveTo>
                          <a:pt x="56335" y="0"/>
                        </a:moveTo>
                        <a:cubicBezTo>
                          <a:pt x="376825" y="9175"/>
                          <a:pt x="595755" y="28638"/>
                          <a:pt x="761318" y="0"/>
                        </a:cubicBezTo>
                        <a:cubicBezTo>
                          <a:pt x="926881" y="-28638"/>
                          <a:pt x="1087273" y="-2592"/>
                          <a:pt x="1412071" y="0"/>
                        </a:cubicBezTo>
                        <a:cubicBezTo>
                          <a:pt x="1432407" y="25571"/>
                          <a:pt x="1452050" y="36030"/>
                          <a:pt x="1468406" y="56335"/>
                        </a:cubicBezTo>
                        <a:cubicBezTo>
                          <a:pt x="1464883" y="160181"/>
                          <a:pt x="1455020" y="223467"/>
                          <a:pt x="1468406" y="338006"/>
                        </a:cubicBezTo>
                        <a:lnTo>
                          <a:pt x="1468406" y="338006"/>
                        </a:lnTo>
                        <a:cubicBezTo>
                          <a:pt x="1281798" y="348848"/>
                          <a:pt x="1144032" y="313872"/>
                          <a:pt x="978937" y="338006"/>
                        </a:cubicBezTo>
                        <a:cubicBezTo>
                          <a:pt x="813842" y="362140"/>
                          <a:pt x="659634" y="357792"/>
                          <a:pt x="489469" y="338006"/>
                        </a:cubicBezTo>
                        <a:cubicBezTo>
                          <a:pt x="319304" y="318220"/>
                          <a:pt x="103673" y="345861"/>
                          <a:pt x="0" y="338006"/>
                        </a:cubicBezTo>
                        <a:lnTo>
                          <a:pt x="0" y="338006"/>
                        </a:lnTo>
                        <a:cubicBezTo>
                          <a:pt x="-3474" y="245872"/>
                          <a:pt x="-10043" y="183721"/>
                          <a:pt x="0" y="56335"/>
                        </a:cubicBezTo>
                        <a:cubicBezTo>
                          <a:pt x="23879" y="31840"/>
                          <a:pt x="32618" y="2828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7497794" y="913339"/>
            <a:ext cx="1468406" cy="338006"/>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62889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57417" y="15287"/>
                          <a:pt x="530773" y="7315"/>
                          <a:pt x="693531" y="0"/>
                        </a:cubicBezTo>
                        <a:cubicBezTo>
                          <a:pt x="856289" y="-7315"/>
                          <a:pt x="1243476" y="26621"/>
                          <a:pt x="1412071" y="0"/>
                        </a:cubicBezTo>
                        <a:cubicBezTo>
                          <a:pt x="1433457" y="19344"/>
                          <a:pt x="1444528" y="37629"/>
                          <a:pt x="1468406" y="56335"/>
                        </a:cubicBezTo>
                        <a:cubicBezTo>
                          <a:pt x="1478361" y="192306"/>
                          <a:pt x="1465006" y="199129"/>
                          <a:pt x="1468406" y="338006"/>
                        </a:cubicBezTo>
                        <a:lnTo>
                          <a:pt x="1468406" y="338006"/>
                        </a:lnTo>
                        <a:cubicBezTo>
                          <a:pt x="1260601" y="320742"/>
                          <a:pt x="1141419" y="354990"/>
                          <a:pt x="1022990" y="338006"/>
                        </a:cubicBezTo>
                        <a:cubicBezTo>
                          <a:pt x="904561" y="321022"/>
                          <a:pt x="767218" y="330576"/>
                          <a:pt x="562889" y="338006"/>
                        </a:cubicBezTo>
                        <a:cubicBezTo>
                          <a:pt x="358560" y="345436"/>
                          <a:pt x="192859" y="318125"/>
                          <a:pt x="0" y="338006"/>
                        </a:cubicBezTo>
                        <a:lnTo>
                          <a:pt x="0" y="338006"/>
                        </a:lnTo>
                        <a:cubicBezTo>
                          <a:pt x="-5291" y="203275"/>
                          <a:pt x="-11853" y="156213"/>
                          <a:pt x="0" y="56335"/>
                        </a:cubicBezTo>
                        <a:cubicBezTo>
                          <a:pt x="21558" y="39766"/>
                          <a:pt x="40263" y="12912"/>
                          <a:pt x="56335" y="0"/>
                        </a:cubicBezTo>
                        <a:close/>
                      </a:path>
                      <a:path w="1468406" h="338006" stroke="0" extrusionOk="0">
                        <a:moveTo>
                          <a:pt x="56335" y="0"/>
                        </a:moveTo>
                        <a:cubicBezTo>
                          <a:pt x="318287" y="-31554"/>
                          <a:pt x="495942" y="24917"/>
                          <a:pt x="747760" y="0"/>
                        </a:cubicBezTo>
                        <a:cubicBezTo>
                          <a:pt x="999578" y="-24917"/>
                          <a:pt x="1160623" y="21973"/>
                          <a:pt x="1412071" y="0"/>
                        </a:cubicBezTo>
                        <a:cubicBezTo>
                          <a:pt x="1437859" y="26828"/>
                          <a:pt x="1453722" y="38511"/>
                          <a:pt x="1468406" y="56335"/>
                        </a:cubicBezTo>
                        <a:cubicBezTo>
                          <a:pt x="1464177" y="125012"/>
                          <a:pt x="1481443" y="235246"/>
                          <a:pt x="1468406" y="338006"/>
                        </a:cubicBezTo>
                        <a:lnTo>
                          <a:pt x="1468406" y="338006"/>
                        </a:lnTo>
                        <a:cubicBezTo>
                          <a:pt x="1291764" y="331678"/>
                          <a:pt x="1158701" y="314819"/>
                          <a:pt x="993621" y="338006"/>
                        </a:cubicBezTo>
                        <a:cubicBezTo>
                          <a:pt x="828542" y="361193"/>
                          <a:pt x="730674" y="313972"/>
                          <a:pt x="489469" y="338006"/>
                        </a:cubicBezTo>
                        <a:cubicBezTo>
                          <a:pt x="248264" y="362040"/>
                          <a:pt x="224182" y="320818"/>
                          <a:pt x="0" y="338006"/>
                        </a:cubicBezTo>
                        <a:lnTo>
                          <a:pt x="0" y="338006"/>
                        </a:lnTo>
                        <a:cubicBezTo>
                          <a:pt x="1223" y="272448"/>
                          <a:pt x="86" y="175705"/>
                          <a:pt x="0" y="56335"/>
                        </a:cubicBezTo>
                        <a:cubicBezTo>
                          <a:pt x="25999" y="30272"/>
                          <a:pt x="36925" y="24123"/>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52E017E0-E2DC-5046-9547-F6FE752A166B}"/>
              </a:ext>
            </a:extLst>
          </p:cNvPr>
          <p:cNvSpPr txBox="1"/>
          <p:nvPr/>
        </p:nvSpPr>
        <p:spPr>
          <a:xfrm>
            <a:off x="177800" y="1122756"/>
            <a:ext cx="8788400" cy="46628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8788400"/>
                      <a:gd name="connsiteY0" fmla="*/ 0 h 4662815"/>
                      <a:gd name="connsiteX1" fmla="*/ 351536 w 8788400"/>
                      <a:gd name="connsiteY1" fmla="*/ 0 h 4662815"/>
                      <a:gd name="connsiteX2" fmla="*/ 878840 w 8788400"/>
                      <a:gd name="connsiteY2" fmla="*/ 0 h 4662815"/>
                      <a:gd name="connsiteX3" fmla="*/ 1230375 w 8788400"/>
                      <a:gd name="connsiteY3" fmla="*/ 0 h 4662815"/>
                      <a:gd name="connsiteX4" fmla="*/ 1406144 w 8788400"/>
                      <a:gd name="connsiteY4" fmla="*/ 0 h 4662815"/>
                      <a:gd name="connsiteX5" fmla="*/ 1757679 w 8788400"/>
                      <a:gd name="connsiteY5" fmla="*/ 0 h 4662815"/>
                      <a:gd name="connsiteX6" fmla="*/ 2284983 w 8788400"/>
                      <a:gd name="connsiteY6" fmla="*/ 0 h 4662815"/>
                      <a:gd name="connsiteX7" fmla="*/ 2900171 w 8788400"/>
                      <a:gd name="connsiteY7" fmla="*/ 0 h 4662815"/>
                      <a:gd name="connsiteX8" fmla="*/ 3075939 w 8788400"/>
                      <a:gd name="connsiteY8" fmla="*/ 0 h 4662815"/>
                      <a:gd name="connsiteX9" fmla="*/ 3251708 w 8788400"/>
                      <a:gd name="connsiteY9" fmla="*/ 0 h 4662815"/>
                      <a:gd name="connsiteX10" fmla="*/ 3866895 w 8788400"/>
                      <a:gd name="connsiteY10" fmla="*/ 0 h 4662815"/>
                      <a:gd name="connsiteX11" fmla="*/ 4042664 w 8788400"/>
                      <a:gd name="connsiteY11" fmla="*/ 0 h 4662815"/>
                      <a:gd name="connsiteX12" fmla="*/ 4482083 w 8788400"/>
                      <a:gd name="connsiteY12" fmla="*/ 0 h 4662815"/>
                      <a:gd name="connsiteX13" fmla="*/ 4745735 w 8788400"/>
                      <a:gd name="connsiteY13" fmla="*/ 0 h 4662815"/>
                      <a:gd name="connsiteX14" fmla="*/ 5009387 w 8788400"/>
                      <a:gd name="connsiteY14" fmla="*/ 0 h 4662815"/>
                      <a:gd name="connsiteX15" fmla="*/ 5273039 w 8788400"/>
                      <a:gd name="connsiteY15" fmla="*/ 0 h 4662815"/>
                      <a:gd name="connsiteX16" fmla="*/ 5536691 w 8788400"/>
                      <a:gd name="connsiteY16" fmla="*/ 0 h 4662815"/>
                      <a:gd name="connsiteX17" fmla="*/ 5888228 w 8788400"/>
                      <a:gd name="connsiteY17" fmla="*/ 0 h 4662815"/>
                      <a:gd name="connsiteX18" fmla="*/ 6151880 w 8788400"/>
                      <a:gd name="connsiteY18" fmla="*/ 0 h 4662815"/>
                      <a:gd name="connsiteX19" fmla="*/ 6503416 w 8788400"/>
                      <a:gd name="connsiteY19" fmla="*/ 0 h 4662815"/>
                      <a:gd name="connsiteX20" fmla="*/ 7030720 w 8788400"/>
                      <a:gd name="connsiteY20" fmla="*/ 0 h 4662815"/>
                      <a:gd name="connsiteX21" fmla="*/ 7294372 w 8788400"/>
                      <a:gd name="connsiteY21" fmla="*/ 0 h 4662815"/>
                      <a:gd name="connsiteX22" fmla="*/ 7470140 w 8788400"/>
                      <a:gd name="connsiteY22" fmla="*/ 0 h 4662815"/>
                      <a:gd name="connsiteX23" fmla="*/ 8085328 w 8788400"/>
                      <a:gd name="connsiteY23" fmla="*/ 0 h 4662815"/>
                      <a:gd name="connsiteX24" fmla="*/ 8261096 w 8788400"/>
                      <a:gd name="connsiteY24" fmla="*/ 0 h 4662815"/>
                      <a:gd name="connsiteX25" fmla="*/ 8788400 w 8788400"/>
                      <a:gd name="connsiteY25" fmla="*/ 0 h 4662815"/>
                      <a:gd name="connsiteX26" fmla="*/ 8788400 w 8788400"/>
                      <a:gd name="connsiteY26" fmla="*/ 284007 h 4662815"/>
                      <a:gd name="connsiteX27" fmla="*/ 8788400 w 8788400"/>
                      <a:gd name="connsiteY27" fmla="*/ 707899 h 4662815"/>
                      <a:gd name="connsiteX28" fmla="*/ 8788400 w 8788400"/>
                      <a:gd name="connsiteY28" fmla="*/ 1178420 h 4662815"/>
                      <a:gd name="connsiteX29" fmla="*/ 8788400 w 8788400"/>
                      <a:gd name="connsiteY29" fmla="*/ 1555684 h 4662815"/>
                      <a:gd name="connsiteX30" fmla="*/ 8788400 w 8788400"/>
                      <a:gd name="connsiteY30" fmla="*/ 1886320 h 4662815"/>
                      <a:gd name="connsiteX31" fmla="*/ 8788400 w 8788400"/>
                      <a:gd name="connsiteY31" fmla="*/ 2216956 h 4662815"/>
                      <a:gd name="connsiteX32" fmla="*/ 8788400 w 8788400"/>
                      <a:gd name="connsiteY32" fmla="*/ 2687477 h 4662815"/>
                      <a:gd name="connsiteX33" fmla="*/ 8788400 w 8788400"/>
                      <a:gd name="connsiteY33" fmla="*/ 2971484 h 4662815"/>
                      <a:gd name="connsiteX34" fmla="*/ 8788400 w 8788400"/>
                      <a:gd name="connsiteY34" fmla="*/ 3348749 h 4662815"/>
                      <a:gd name="connsiteX35" fmla="*/ 8788400 w 8788400"/>
                      <a:gd name="connsiteY35" fmla="*/ 3772640 h 4662815"/>
                      <a:gd name="connsiteX36" fmla="*/ 8788400 w 8788400"/>
                      <a:gd name="connsiteY36" fmla="*/ 4103277 h 4662815"/>
                      <a:gd name="connsiteX37" fmla="*/ 8788400 w 8788400"/>
                      <a:gd name="connsiteY37" fmla="*/ 4662815 h 4662815"/>
                      <a:gd name="connsiteX38" fmla="*/ 8612632 w 8788400"/>
                      <a:gd name="connsiteY38" fmla="*/ 4662815 h 4662815"/>
                      <a:gd name="connsiteX39" fmla="*/ 8436863 w 8788400"/>
                      <a:gd name="connsiteY39" fmla="*/ 4662815 h 4662815"/>
                      <a:gd name="connsiteX40" fmla="*/ 7821676 w 8788400"/>
                      <a:gd name="connsiteY40" fmla="*/ 4662815 h 4662815"/>
                      <a:gd name="connsiteX41" fmla="*/ 7470140 w 8788400"/>
                      <a:gd name="connsiteY41" fmla="*/ 4662815 h 4662815"/>
                      <a:gd name="connsiteX42" fmla="*/ 6854951 w 8788400"/>
                      <a:gd name="connsiteY42" fmla="*/ 4662815 h 4662815"/>
                      <a:gd name="connsiteX43" fmla="*/ 6415532 w 8788400"/>
                      <a:gd name="connsiteY43" fmla="*/ 4662815 h 4662815"/>
                      <a:gd name="connsiteX44" fmla="*/ 6239764 w 8788400"/>
                      <a:gd name="connsiteY44" fmla="*/ 4662815 h 4662815"/>
                      <a:gd name="connsiteX45" fmla="*/ 5976112 w 8788400"/>
                      <a:gd name="connsiteY45" fmla="*/ 4662815 h 4662815"/>
                      <a:gd name="connsiteX46" fmla="*/ 5624576 w 8788400"/>
                      <a:gd name="connsiteY46" fmla="*/ 4662815 h 4662815"/>
                      <a:gd name="connsiteX47" fmla="*/ 5097272 w 8788400"/>
                      <a:gd name="connsiteY47" fmla="*/ 4662815 h 4662815"/>
                      <a:gd name="connsiteX48" fmla="*/ 4569968 w 8788400"/>
                      <a:gd name="connsiteY48" fmla="*/ 4662815 h 4662815"/>
                      <a:gd name="connsiteX49" fmla="*/ 4130547 w 8788400"/>
                      <a:gd name="connsiteY49" fmla="*/ 4662815 h 4662815"/>
                      <a:gd name="connsiteX50" fmla="*/ 3779012 w 8788400"/>
                      <a:gd name="connsiteY50" fmla="*/ 4662815 h 4662815"/>
                      <a:gd name="connsiteX51" fmla="*/ 3163823 w 8788400"/>
                      <a:gd name="connsiteY51" fmla="*/ 4662815 h 4662815"/>
                      <a:gd name="connsiteX52" fmla="*/ 2724404 w 8788400"/>
                      <a:gd name="connsiteY52" fmla="*/ 4662815 h 4662815"/>
                      <a:gd name="connsiteX53" fmla="*/ 2460752 w 8788400"/>
                      <a:gd name="connsiteY53" fmla="*/ 4662815 h 4662815"/>
                      <a:gd name="connsiteX54" fmla="*/ 2197100 w 8788400"/>
                      <a:gd name="connsiteY54" fmla="*/ 4662815 h 4662815"/>
                      <a:gd name="connsiteX55" fmla="*/ 2021331 w 8788400"/>
                      <a:gd name="connsiteY55" fmla="*/ 4662815 h 4662815"/>
                      <a:gd name="connsiteX56" fmla="*/ 1581911 w 8788400"/>
                      <a:gd name="connsiteY56" fmla="*/ 4662815 h 4662815"/>
                      <a:gd name="connsiteX57" fmla="*/ 1318259 w 8788400"/>
                      <a:gd name="connsiteY57" fmla="*/ 4662815 h 4662815"/>
                      <a:gd name="connsiteX58" fmla="*/ 703071 w 8788400"/>
                      <a:gd name="connsiteY58" fmla="*/ 4662815 h 4662815"/>
                      <a:gd name="connsiteX59" fmla="*/ 0 w 8788400"/>
                      <a:gd name="connsiteY59" fmla="*/ 4662815 h 4662815"/>
                      <a:gd name="connsiteX60" fmla="*/ 0 w 8788400"/>
                      <a:gd name="connsiteY60" fmla="*/ 4285550 h 4662815"/>
                      <a:gd name="connsiteX61" fmla="*/ 0 w 8788400"/>
                      <a:gd name="connsiteY61" fmla="*/ 3815030 h 4662815"/>
                      <a:gd name="connsiteX62" fmla="*/ 0 w 8788400"/>
                      <a:gd name="connsiteY62" fmla="*/ 3531022 h 4662815"/>
                      <a:gd name="connsiteX63" fmla="*/ 0 w 8788400"/>
                      <a:gd name="connsiteY63" fmla="*/ 3200387 h 4662815"/>
                      <a:gd name="connsiteX64" fmla="*/ 0 w 8788400"/>
                      <a:gd name="connsiteY64" fmla="*/ 2729866 h 4662815"/>
                      <a:gd name="connsiteX65" fmla="*/ 0 w 8788400"/>
                      <a:gd name="connsiteY65" fmla="*/ 2212717 h 4662815"/>
                      <a:gd name="connsiteX66" fmla="*/ 0 w 8788400"/>
                      <a:gd name="connsiteY66" fmla="*/ 1695569 h 4662815"/>
                      <a:gd name="connsiteX67" fmla="*/ 0 w 8788400"/>
                      <a:gd name="connsiteY67" fmla="*/ 1271676 h 4662815"/>
                      <a:gd name="connsiteX68" fmla="*/ 0 w 8788400"/>
                      <a:gd name="connsiteY68" fmla="*/ 894413 h 4662815"/>
                      <a:gd name="connsiteX69" fmla="*/ 0 w 8788400"/>
                      <a:gd name="connsiteY69" fmla="*/ 470520 h 4662815"/>
                      <a:gd name="connsiteX70" fmla="*/ 0 w 8788400"/>
                      <a:gd name="connsiteY70" fmla="*/ 0 h 4662815"/>
                      <a:gd name="connsiteX0" fmla="*/ 0 w 8788400"/>
                      <a:gd name="connsiteY0" fmla="*/ 0 h 4662815"/>
                      <a:gd name="connsiteX1" fmla="*/ 351536 w 8788400"/>
                      <a:gd name="connsiteY1" fmla="*/ 0 h 4662815"/>
                      <a:gd name="connsiteX2" fmla="*/ 527303 w 8788400"/>
                      <a:gd name="connsiteY2" fmla="*/ 0 h 4662815"/>
                      <a:gd name="connsiteX3" fmla="*/ 1142492 w 8788400"/>
                      <a:gd name="connsiteY3" fmla="*/ 0 h 4662815"/>
                      <a:gd name="connsiteX4" fmla="*/ 1494027 w 8788400"/>
                      <a:gd name="connsiteY4" fmla="*/ 0 h 4662815"/>
                      <a:gd name="connsiteX5" fmla="*/ 1845563 w 8788400"/>
                      <a:gd name="connsiteY5" fmla="*/ 0 h 4662815"/>
                      <a:gd name="connsiteX6" fmla="*/ 2460752 w 8788400"/>
                      <a:gd name="connsiteY6" fmla="*/ 0 h 4662815"/>
                      <a:gd name="connsiteX7" fmla="*/ 2724404 w 8788400"/>
                      <a:gd name="connsiteY7" fmla="*/ 0 h 4662815"/>
                      <a:gd name="connsiteX8" fmla="*/ 3339591 w 8788400"/>
                      <a:gd name="connsiteY8" fmla="*/ 0 h 4662815"/>
                      <a:gd name="connsiteX9" fmla="*/ 3954779 w 8788400"/>
                      <a:gd name="connsiteY9" fmla="*/ 0 h 4662815"/>
                      <a:gd name="connsiteX10" fmla="*/ 4394200 w 8788400"/>
                      <a:gd name="connsiteY10" fmla="*/ 0 h 4662815"/>
                      <a:gd name="connsiteX11" fmla="*/ 5009387 w 8788400"/>
                      <a:gd name="connsiteY11" fmla="*/ 0 h 4662815"/>
                      <a:gd name="connsiteX12" fmla="*/ 5360924 w 8788400"/>
                      <a:gd name="connsiteY12" fmla="*/ 0 h 4662815"/>
                      <a:gd name="connsiteX13" fmla="*/ 5712460 w 8788400"/>
                      <a:gd name="connsiteY13" fmla="*/ 0 h 4662815"/>
                      <a:gd name="connsiteX14" fmla="*/ 6239764 w 8788400"/>
                      <a:gd name="connsiteY14" fmla="*/ 0 h 4662815"/>
                      <a:gd name="connsiteX15" fmla="*/ 6591299 w 8788400"/>
                      <a:gd name="connsiteY15" fmla="*/ 0 h 4662815"/>
                      <a:gd name="connsiteX16" fmla="*/ 7206488 w 8788400"/>
                      <a:gd name="connsiteY16" fmla="*/ 0 h 4662815"/>
                      <a:gd name="connsiteX17" fmla="*/ 7821676 w 8788400"/>
                      <a:gd name="connsiteY17" fmla="*/ 0 h 4662815"/>
                      <a:gd name="connsiteX18" fmla="*/ 8261096 w 8788400"/>
                      <a:gd name="connsiteY18" fmla="*/ 0 h 4662815"/>
                      <a:gd name="connsiteX19" fmla="*/ 8788400 w 8788400"/>
                      <a:gd name="connsiteY19" fmla="*/ 0 h 4662815"/>
                      <a:gd name="connsiteX20" fmla="*/ 8788400 w 8788400"/>
                      <a:gd name="connsiteY20" fmla="*/ 284007 h 4662815"/>
                      <a:gd name="connsiteX21" fmla="*/ 8788400 w 8788400"/>
                      <a:gd name="connsiteY21" fmla="*/ 614643 h 4662815"/>
                      <a:gd name="connsiteX22" fmla="*/ 8788400 w 8788400"/>
                      <a:gd name="connsiteY22" fmla="*/ 1085164 h 4662815"/>
                      <a:gd name="connsiteX23" fmla="*/ 8788400 w 8788400"/>
                      <a:gd name="connsiteY23" fmla="*/ 1462427 h 4662815"/>
                      <a:gd name="connsiteX24" fmla="*/ 8788400 w 8788400"/>
                      <a:gd name="connsiteY24" fmla="*/ 1793064 h 4662815"/>
                      <a:gd name="connsiteX25" fmla="*/ 8788400 w 8788400"/>
                      <a:gd name="connsiteY25" fmla="*/ 2263584 h 4662815"/>
                      <a:gd name="connsiteX26" fmla="*/ 8788400 w 8788400"/>
                      <a:gd name="connsiteY26" fmla="*/ 2687477 h 4662815"/>
                      <a:gd name="connsiteX27" fmla="*/ 8788400 w 8788400"/>
                      <a:gd name="connsiteY27" fmla="*/ 3111369 h 4662815"/>
                      <a:gd name="connsiteX28" fmla="*/ 8788400 w 8788400"/>
                      <a:gd name="connsiteY28" fmla="*/ 3628517 h 4662815"/>
                      <a:gd name="connsiteX29" fmla="*/ 8788400 w 8788400"/>
                      <a:gd name="connsiteY29" fmla="*/ 4099038 h 4662815"/>
                      <a:gd name="connsiteX30" fmla="*/ 8788400 w 8788400"/>
                      <a:gd name="connsiteY30" fmla="*/ 4662815 h 4662815"/>
                      <a:gd name="connsiteX31" fmla="*/ 8436863 w 8788400"/>
                      <a:gd name="connsiteY31" fmla="*/ 4662815 h 4662815"/>
                      <a:gd name="connsiteX32" fmla="*/ 8261096 w 8788400"/>
                      <a:gd name="connsiteY32" fmla="*/ 4662815 h 4662815"/>
                      <a:gd name="connsiteX33" fmla="*/ 7733792 w 8788400"/>
                      <a:gd name="connsiteY33" fmla="*/ 4662815 h 4662815"/>
                      <a:gd name="connsiteX34" fmla="*/ 7470140 w 8788400"/>
                      <a:gd name="connsiteY34" fmla="*/ 4662815 h 4662815"/>
                      <a:gd name="connsiteX35" fmla="*/ 7294372 w 8788400"/>
                      <a:gd name="connsiteY35" fmla="*/ 4662815 h 4662815"/>
                      <a:gd name="connsiteX36" fmla="*/ 7030720 w 8788400"/>
                      <a:gd name="connsiteY36" fmla="*/ 4662815 h 4662815"/>
                      <a:gd name="connsiteX37" fmla="*/ 6503416 w 8788400"/>
                      <a:gd name="connsiteY37" fmla="*/ 4662815 h 4662815"/>
                      <a:gd name="connsiteX38" fmla="*/ 6239764 w 8788400"/>
                      <a:gd name="connsiteY38" fmla="*/ 4662815 h 4662815"/>
                      <a:gd name="connsiteX39" fmla="*/ 6063995 w 8788400"/>
                      <a:gd name="connsiteY39" fmla="*/ 4662815 h 4662815"/>
                      <a:gd name="connsiteX40" fmla="*/ 5800343 w 8788400"/>
                      <a:gd name="connsiteY40" fmla="*/ 4662815 h 4662815"/>
                      <a:gd name="connsiteX41" fmla="*/ 5448808 w 8788400"/>
                      <a:gd name="connsiteY41" fmla="*/ 4662815 h 4662815"/>
                      <a:gd name="connsiteX42" fmla="*/ 5009387 w 8788400"/>
                      <a:gd name="connsiteY42" fmla="*/ 4662815 h 4662815"/>
                      <a:gd name="connsiteX43" fmla="*/ 4745735 w 8788400"/>
                      <a:gd name="connsiteY43" fmla="*/ 4662815 h 4662815"/>
                      <a:gd name="connsiteX44" fmla="*/ 4130547 w 8788400"/>
                      <a:gd name="connsiteY44" fmla="*/ 4662815 h 4662815"/>
                      <a:gd name="connsiteX45" fmla="*/ 3691127 w 8788400"/>
                      <a:gd name="connsiteY45" fmla="*/ 4662815 h 4662815"/>
                      <a:gd name="connsiteX46" fmla="*/ 3075939 w 8788400"/>
                      <a:gd name="connsiteY46" fmla="*/ 4662815 h 4662815"/>
                      <a:gd name="connsiteX47" fmla="*/ 2548635 w 8788400"/>
                      <a:gd name="connsiteY47" fmla="*/ 4662815 h 4662815"/>
                      <a:gd name="connsiteX48" fmla="*/ 2197100 w 8788400"/>
                      <a:gd name="connsiteY48" fmla="*/ 4662815 h 4662815"/>
                      <a:gd name="connsiteX49" fmla="*/ 1669796 w 8788400"/>
                      <a:gd name="connsiteY49" fmla="*/ 4662815 h 4662815"/>
                      <a:gd name="connsiteX50" fmla="*/ 1406144 w 8788400"/>
                      <a:gd name="connsiteY50" fmla="*/ 4662815 h 4662815"/>
                      <a:gd name="connsiteX51" fmla="*/ 966723 w 8788400"/>
                      <a:gd name="connsiteY51" fmla="*/ 4662815 h 4662815"/>
                      <a:gd name="connsiteX52" fmla="*/ 790955 w 8788400"/>
                      <a:gd name="connsiteY52" fmla="*/ 4662815 h 4662815"/>
                      <a:gd name="connsiteX53" fmla="*/ 0 w 8788400"/>
                      <a:gd name="connsiteY53" fmla="*/ 4662815 h 4662815"/>
                      <a:gd name="connsiteX54" fmla="*/ 0 w 8788400"/>
                      <a:gd name="connsiteY54" fmla="*/ 4238922 h 4662815"/>
                      <a:gd name="connsiteX55" fmla="*/ 0 w 8788400"/>
                      <a:gd name="connsiteY55" fmla="*/ 3768401 h 4662815"/>
                      <a:gd name="connsiteX56" fmla="*/ 0 w 8788400"/>
                      <a:gd name="connsiteY56" fmla="*/ 3297882 h 4662815"/>
                      <a:gd name="connsiteX57" fmla="*/ 0 w 8788400"/>
                      <a:gd name="connsiteY57" fmla="*/ 2967245 h 4662815"/>
                      <a:gd name="connsiteX58" fmla="*/ 0 w 8788400"/>
                      <a:gd name="connsiteY58" fmla="*/ 2450097 h 4662815"/>
                      <a:gd name="connsiteX59" fmla="*/ 0 w 8788400"/>
                      <a:gd name="connsiteY59" fmla="*/ 2026204 h 4662815"/>
                      <a:gd name="connsiteX60" fmla="*/ 0 w 8788400"/>
                      <a:gd name="connsiteY60" fmla="*/ 1742197 h 4662815"/>
                      <a:gd name="connsiteX61" fmla="*/ 0 w 8788400"/>
                      <a:gd name="connsiteY61" fmla="*/ 1318304 h 4662815"/>
                      <a:gd name="connsiteX62" fmla="*/ 0 w 8788400"/>
                      <a:gd name="connsiteY62" fmla="*/ 941041 h 4662815"/>
                      <a:gd name="connsiteX63" fmla="*/ 0 w 8788400"/>
                      <a:gd name="connsiteY63" fmla="*/ 563776 h 4662815"/>
                      <a:gd name="connsiteX64" fmla="*/ 0 w 8788400"/>
                      <a:gd name="connsiteY64" fmla="*/ 0 h 466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88400" h="4662815" fill="none" extrusionOk="0">
                        <a:moveTo>
                          <a:pt x="0" y="0"/>
                        </a:moveTo>
                        <a:cubicBezTo>
                          <a:pt x="67215" y="-46366"/>
                          <a:pt x="223665" y="51559"/>
                          <a:pt x="351536" y="0"/>
                        </a:cubicBezTo>
                        <a:cubicBezTo>
                          <a:pt x="465256" y="-25767"/>
                          <a:pt x="709309" y="8083"/>
                          <a:pt x="878840" y="0"/>
                        </a:cubicBezTo>
                        <a:cubicBezTo>
                          <a:pt x="1076977" y="-11670"/>
                          <a:pt x="1077012" y="4950"/>
                          <a:pt x="1230375" y="0"/>
                        </a:cubicBezTo>
                        <a:cubicBezTo>
                          <a:pt x="1382816" y="4109"/>
                          <a:pt x="1342438" y="14648"/>
                          <a:pt x="1406144" y="0"/>
                        </a:cubicBezTo>
                        <a:cubicBezTo>
                          <a:pt x="1468292" y="-16746"/>
                          <a:pt x="1667525" y="-10827"/>
                          <a:pt x="1757679" y="0"/>
                        </a:cubicBezTo>
                        <a:cubicBezTo>
                          <a:pt x="1838095" y="1678"/>
                          <a:pt x="2044902" y="53564"/>
                          <a:pt x="2284983" y="0"/>
                        </a:cubicBezTo>
                        <a:cubicBezTo>
                          <a:pt x="2558615" y="-80570"/>
                          <a:pt x="2749031" y="-40737"/>
                          <a:pt x="2900171" y="0"/>
                        </a:cubicBezTo>
                        <a:cubicBezTo>
                          <a:pt x="3079878" y="-422"/>
                          <a:pt x="2996846" y="5819"/>
                          <a:pt x="3075939" y="0"/>
                        </a:cubicBezTo>
                        <a:cubicBezTo>
                          <a:pt x="3146813" y="4692"/>
                          <a:pt x="3215053" y="18909"/>
                          <a:pt x="3251708" y="0"/>
                        </a:cubicBezTo>
                        <a:cubicBezTo>
                          <a:pt x="3306014" y="-22146"/>
                          <a:pt x="3696148" y="-2605"/>
                          <a:pt x="3866895" y="0"/>
                        </a:cubicBezTo>
                        <a:cubicBezTo>
                          <a:pt x="4024715" y="-386"/>
                          <a:pt x="3990563" y="25727"/>
                          <a:pt x="4042664" y="0"/>
                        </a:cubicBezTo>
                        <a:cubicBezTo>
                          <a:pt x="4046423" y="-13554"/>
                          <a:pt x="4282349" y="74248"/>
                          <a:pt x="4482083" y="0"/>
                        </a:cubicBezTo>
                        <a:cubicBezTo>
                          <a:pt x="4661097" y="-46221"/>
                          <a:pt x="4619899" y="26965"/>
                          <a:pt x="4745735" y="0"/>
                        </a:cubicBezTo>
                        <a:cubicBezTo>
                          <a:pt x="4860794" y="-14834"/>
                          <a:pt x="4908222" y="22870"/>
                          <a:pt x="5009387" y="0"/>
                        </a:cubicBezTo>
                        <a:cubicBezTo>
                          <a:pt x="5100276" y="-19070"/>
                          <a:pt x="5184179" y="13222"/>
                          <a:pt x="5273039" y="0"/>
                        </a:cubicBezTo>
                        <a:cubicBezTo>
                          <a:pt x="5354160" y="3707"/>
                          <a:pt x="5445498" y="23501"/>
                          <a:pt x="5536691" y="0"/>
                        </a:cubicBezTo>
                        <a:cubicBezTo>
                          <a:pt x="5644907" y="-28271"/>
                          <a:pt x="5752952" y="37478"/>
                          <a:pt x="5888228" y="0"/>
                        </a:cubicBezTo>
                        <a:cubicBezTo>
                          <a:pt x="6024582" y="4644"/>
                          <a:pt x="6054788" y="2837"/>
                          <a:pt x="6151880" y="0"/>
                        </a:cubicBezTo>
                        <a:cubicBezTo>
                          <a:pt x="6237633" y="-2040"/>
                          <a:pt x="6365305" y="22857"/>
                          <a:pt x="6503416" y="0"/>
                        </a:cubicBezTo>
                        <a:cubicBezTo>
                          <a:pt x="6675891" y="-5705"/>
                          <a:pt x="6944798" y="-4512"/>
                          <a:pt x="7030720" y="0"/>
                        </a:cubicBezTo>
                        <a:cubicBezTo>
                          <a:pt x="7146655" y="1190"/>
                          <a:pt x="7225019" y="7021"/>
                          <a:pt x="7294372" y="0"/>
                        </a:cubicBezTo>
                        <a:cubicBezTo>
                          <a:pt x="7372428" y="-2649"/>
                          <a:pt x="7422360" y="2977"/>
                          <a:pt x="7470140" y="0"/>
                        </a:cubicBezTo>
                        <a:cubicBezTo>
                          <a:pt x="7589284" y="-12070"/>
                          <a:pt x="7825703" y="-8164"/>
                          <a:pt x="8085328" y="0"/>
                        </a:cubicBezTo>
                        <a:cubicBezTo>
                          <a:pt x="8368654" y="-32652"/>
                          <a:pt x="8214831" y="9072"/>
                          <a:pt x="8261096" y="0"/>
                        </a:cubicBezTo>
                        <a:cubicBezTo>
                          <a:pt x="8312979" y="-3781"/>
                          <a:pt x="8681744" y="-7412"/>
                          <a:pt x="8788400" y="0"/>
                        </a:cubicBezTo>
                        <a:cubicBezTo>
                          <a:pt x="8794595" y="108313"/>
                          <a:pt x="8783199" y="202089"/>
                          <a:pt x="8788400" y="284007"/>
                        </a:cubicBezTo>
                        <a:cubicBezTo>
                          <a:pt x="8824893" y="360619"/>
                          <a:pt x="8761882" y="579261"/>
                          <a:pt x="8788400" y="707899"/>
                        </a:cubicBezTo>
                        <a:cubicBezTo>
                          <a:pt x="8822277" y="819730"/>
                          <a:pt x="8734485" y="956125"/>
                          <a:pt x="8788400" y="1178420"/>
                        </a:cubicBezTo>
                        <a:cubicBezTo>
                          <a:pt x="8835288" y="1394326"/>
                          <a:pt x="8789671" y="1456419"/>
                          <a:pt x="8788400" y="1555684"/>
                        </a:cubicBezTo>
                        <a:cubicBezTo>
                          <a:pt x="8779614" y="1685761"/>
                          <a:pt x="8786840" y="1823430"/>
                          <a:pt x="8788400" y="1886320"/>
                        </a:cubicBezTo>
                        <a:cubicBezTo>
                          <a:pt x="8764058" y="1958570"/>
                          <a:pt x="8754389" y="2079008"/>
                          <a:pt x="8788400" y="2216956"/>
                        </a:cubicBezTo>
                        <a:cubicBezTo>
                          <a:pt x="8805712" y="2348189"/>
                          <a:pt x="8762850" y="2588895"/>
                          <a:pt x="8788400" y="2687477"/>
                        </a:cubicBezTo>
                        <a:cubicBezTo>
                          <a:pt x="8804644" y="2801812"/>
                          <a:pt x="8787431" y="2869420"/>
                          <a:pt x="8788400" y="2971484"/>
                        </a:cubicBezTo>
                        <a:cubicBezTo>
                          <a:pt x="8824828" y="3044693"/>
                          <a:pt x="8767511" y="3181009"/>
                          <a:pt x="8788400" y="3348749"/>
                        </a:cubicBezTo>
                        <a:cubicBezTo>
                          <a:pt x="8806598" y="3544711"/>
                          <a:pt x="8768399" y="3644297"/>
                          <a:pt x="8788400" y="3772640"/>
                        </a:cubicBezTo>
                        <a:cubicBezTo>
                          <a:pt x="8802219" y="3904740"/>
                          <a:pt x="8758415" y="4015623"/>
                          <a:pt x="8788400" y="4103277"/>
                        </a:cubicBezTo>
                        <a:cubicBezTo>
                          <a:pt x="8838886" y="4169541"/>
                          <a:pt x="8745225" y="4494662"/>
                          <a:pt x="8788400" y="4662815"/>
                        </a:cubicBezTo>
                        <a:cubicBezTo>
                          <a:pt x="8704243" y="4675328"/>
                          <a:pt x="8688827" y="4660218"/>
                          <a:pt x="8612632" y="4662815"/>
                        </a:cubicBezTo>
                        <a:cubicBezTo>
                          <a:pt x="8536510" y="4669561"/>
                          <a:pt x="8476623" y="4662522"/>
                          <a:pt x="8436863" y="4662815"/>
                        </a:cubicBezTo>
                        <a:cubicBezTo>
                          <a:pt x="8381833" y="4644335"/>
                          <a:pt x="8054508" y="4578653"/>
                          <a:pt x="7821676" y="4662815"/>
                        </a:cubicBezTo>
                        <a:cubicBezTo>
                          <a:pt x="7608644" y="4698926"/>
                          <a:pt x="7590510" y="4630547"/>
                          <a:pt x="7470140" y="4662815"/>
                        </a:cubicBezTo>
                        <a:cubicBezTo>
                          <a:pt x="7382277" y="4683204"/>
                          <a:pt x="7164780" y="4544998"/>
                          <a:pt x="6854951" y="4662815"/>
                        </a:cubicBezTo>
                        <a:cubicBezTo>
                          <a:pt x="6571190" y="4704879"/>
                          <a:pt x="6504239" y="4604394"/>
                          <a:pt x="6415532" y="4662815"/>
                        </a:cubicBezTo>
                        <a:cubicBezTo>
                          <a:pt x="6298941" y="4707234"/>
                          <a:pt x="6331818" y="4651413"/>
                          <a:pt x="6239764" y="4662815"/>
                        </a:cubicBezTo>
                        <a:cubicBezTo>
                          <a:pt x="6181587" y="4674133"/>
                          <a:pt x="6095294" y="4661509"/>
                          <a:pt x="5976112" y="4662815"/>
                        </a:cubicBezTo>
                        <a:cubicBezTo>
                          <a:pt x="5859008" y="4685061"/>
                          <a:pt x="5775406" y="4639143"/>
                          <a:pt x="5624576" y="4662815"/>
                        </a:cubicBezTo>
                        <a:cubicBezTo>
                          <a:pt x="5457656" y="4696705"/>
                          <a:pt x="5331641" y="4628464"/>
                          <a:pt x="5097272" y="4662815"/>
                        </a:cubicBezTo>
                        <a:cubicBezTo>
                          <a:pt x="4863738" y="4717561"/>
                          <a:pt x="4765987" y="4632571"/>
                          <a:pt x="4569968" y="4662815"/>
                        </a:cubicBezTo>
                        <a:cubicBezTo>
                          <a:pt x="4380130" y="4685225"/>
                          <a:pt x="4244440" y="4659464"/>
                          <a:pt x="4130547" y="4662815"/>
                        </a:cubicBezTo>
                        <a:cubicBezTo>
                          <a:pt x="4022895" y="4687456"/>
                          <a:pt x="3873152" y="4669042"/>
                          <a:pt x="3779012" y="4662815"/>
                        </a:cubicBezTo>
                        <a:cubicBezTo>
                          <a:pt x="3642018" y="4708880"/>
                          <a:pt x="3398197" y="4647258"/>
                          <a:pt x="3163823" y="4662815"/>
                        </a:cubicBezTo>
                        <a:cubicBezTo>
                          <a:pt x="2938304" y="4668136"/>
                          <a:pt x="2933065" y="4609571"/>
                          <a:pt x="2724404" y="4662815"/>
                        </a:cubicBezTo>
                        <a:cubicBezTo>
                          <a:pt x="2512346" y="4700325"/>
                          <a:pt x="2529375" y="4635499"/>
                          <a:pt x="2460752" y="4662815"/>
                        </a:cubicBezTo>
                        <a:cubicBezTo>
                          <a:pt x="2385827" y="4713380"/>
                          <a:pt x="2285176" y="4671031"/>
                          <a:pt x="2197100" y="4662815"/>
                        </a:cubicBezTo>
                        <a:cubicBezTo>
                          <a:pt x="2113894" y="4678125"/>
                          <a:pt x="2070613" y="4651707"/>
                          <a:pt x="2021331" y="4662815"/>
                        </a:cubicBezTo>
                        <a:cubicBezTo>
                          <a:pt x="1966582" y="4645407"/>
                          <a:pt x="1712683" y="4620672"/>
                          <a:pt x="1581911" y="4662815"/>
                        </a:cubicBezTo>
                        <a:cubicBezTo>
                          <a:pt x="1478222" y="4691121"/>
                          <a:pt x="1417678" y="4650269"/>
                          <a:pt x="1318259" y="4662815"/>
                        </a:cubicBezTo>
                        <a:cubicBezTo>
                          <a:pt x="1231536" y="4740337"/>
                          <a:pt x="939974" y="4674554"/>
                          <a:pt x="703071" y="4662815"/>
                        </a:cubicBezTo>
                        <a:cubicBezTo>
                          <a:pt x="448918" y="4657784"/>
                          <a:pt x="323773" y="4626306"/>
                          <a:pt x="0" y="4662815"/>
                        </a:cubicBezTo>
                        <a:cubicBezTo>
                          <a:pt x="-4087" y="4579294"/>
                          <a:pt x="49727" y="4425318"/>
                          <a:pt x="0" y="4285550"/>
                        </a:cubicBezTo>
                        <a:cubicBezTo>
                          <a:pt x="-38966" y="4161123"/>
                          <a:pt x="1713" y="3960869"/>
                          <a:pt x="0" y="3815030"/>
                        </a:cubicBezTo>
                        <a:cubicBezTo>
                          <a:pt x="-25775" y="3661544"/>
                          <a:pt x="50149" y="3596101"/>
                          <a:pt x="0" y="3531022"/>
                        </a:cubicBezTo>
                        <a:cubicBezTo>
                          <a:pt x="-27902" y="3444118"/>
                          <a:pt x="8064" y="3322537"/>
                          <a:pt x="0" y="3200387"/>
                        </a:cubicBezTo>
                        <a:cubicBezTo>
                          <a:pt x="-1005" y="3089337"/>
                          <a:pt x="73293" y="2901208"/>
                          <a:pt x="0" y="2729866"/>
                        </a:cubicBezTo>
                        <a:cubicBezTo>
                          <a:pt x="-36364" y="2542866"/>
                          <a:pt x="19993" y="2472539"/>
                          <a:pt x="0" y="2212717"/>
                        </a:cubicBezTo>
                        <a:cubicBezTo>
                          <a:pt x="-43627" y="1969889"/>
                          <a:pt x="52908" y="1863932"/>
                          <a:pt x="0" y="1695569"/>
                        </a:cubicBezTo>
                        <a:cubicBezTo>
                          <a:pt x="-39362" y="1532871"/>
                          <a:pt x="19012" y="1467346"/>
                          <a:pt x="0" y="1271676"/>
                        </a:cubicBezTo>
                        <a:cubicBezTo>
                          <a:pt x="-35241" y="1101656"/>
                          <a:pt x="26920" y="1084575"/>
                          <a:pt x="0" y="894413"/>
                        </a:cubicBezTo>
                        <a:cubicBezTo>
                          <a:pt x="-27017" y="713548"/>
                          <a:pt x="35601" y="628280"/>
                          <a:pt x="0" y="470520"/>
                        </a:cubicBezTo>
                        <a:cubicBezTo>
                          <a:pt x="-33887" y="308910"/>
                          <a:pt x="3656" y="188413"/>
                          <a:pt x="0" y="0"/>
                        </a:cubicBezTo>
                        <a:close/>
                      </a:path>
                      <a:path w="8788400" h="4662815" stroke="0" extrusionOk="0">
                        <a:moveTo>
                          <a:pt x="0" y="0"/>
                        </a:moveTo>
                        <a:cubicBezTo>
                          <a:pt x="104931" y="-6607"/>
                          <a:pt x="164425" y="21474"/>
                          <a:pt x="351536" y="0"/>
                        </a:cubicBezTo>
                        <a:cubicBezTo>
                          <a:pt x="514492" y="-12220"/>
                          <a:pt x="442202" y="24083"/>
                          <a:pt x="527303" y="0"/>
                        </a:cubicBezTo>
                        <a:cubicBezTo>
                          <a:pt x="629912" y="-27218"/>
                          <a:pt x="897004" y="-10001"/>
                          <a:pt x="1142492" y="0"/>
                        </a:cubicBezTo>
                        <a:cubicBezTo>
                          <a:pt x="1367355" y="-11280"/>
                          <a:pt x="1315326" y="-301"/>
                          <a:pt x="1494027" y="0"/>
                        </a:cubicBezTo>
                        <a:cubicBezTo>
                          <a:pt x="1674028" y="-10931"/>
                          <a:pt x="1737019" y="7311"/>
                          <a:pt x="1845563" y="0"/>
                        </a:cubicBezTo>
                        <a:cubicBezTo>
                          <a:pt x="1925587" y="-47066"/>
                          <a:pt x="2205005" y="62567"/>
                          <a:pt x="2460752" y="0"/>
                        </a:cubicBezTo>
                        <a:cubicBezTo>
                          <a:pt x="2679864" y="-48939"/>
                          <a:pt x="2615792" y="4687"/>
                          <a:pt x="2724404" y="0"/>
                        </a:cubicBezTo>
                        <a:cubicBezTo>
                          <a:pt x="2893022" y="-24024"/>
                          <a:pt x="3110663" y="80140"/>
                          <a:pt x="3339591" y="0"/>
                        </a:cubicBezTo>
                        <a:cubicBezTo>
                          <a:pt x="3606764" y="-72347"/>
                          <a:pt x="3662530" y="43499"/>
                          <a:pt x="3954779" y="0"/>
                        </a:cubicBezTo>
                        <a:cubicBezTo>
                          <a:pt x="4227833" y="-47491"/>
                          <a:pt x="4209067" y="46696"/>
                          <a:pt x="4394200" y="0"/>
                        </a:cubicBezTo>
                        <a:cubicBezTo>
                          <a:pt x="4608893" y="-42752"/>
                          <a:pt x="4756902" y="24987"/>
                          <a:pt x="5009387" y="0"/>
                        </a:cubicBezTo>
                        <a:cubicBezTo>
                          <a:pt x="5273291" y="-13430"/>
                          <a:pt x="5239000" y="25486"/>
                          <a:pt x="5360924" y="0"/>
                        </a:cubicBezTo>
                        <a:cubicBezTo>
                          <a:pt x="5507366" y="-41440"/>
                          <a:pt x="5602845" y="2978"/>
                          <a:pt x="5712460" y="0"/>
                        </a:cubicBezTo>
                        <a:cubicBezTo>
                          <a:pt x="5837181" y="37520"/>
                          <a:pt x="6039732" y="5911"/>
                          <a:pt x="6239764" y="0"/>
                        </a:cubicBezTo>
                        <a:cubicBezTo>
                          <a:pt x="6475523" y="-4031"/>
                          <a:pt x="6484278" y="30546"/>
                          <a:pt x="6591299" y="0"/>
                        </a:cubicBezTo>
                        <a:cubicBezTo>
                          <a:pt x="6679288" y="-15726"/>
                          <a:pt x="7069455" y="72322"/>
                          <a:pt x="7206488" y="0"/>
                        </a:cubicBezTo>
                        <a:cubicBezTo>
                          <a:pt x="7304579" y="-21403"/>
                          <a:pt x="7517180" y="91084"/>
                          <a:pt x="7821676" y="0"/>
                        </a:cubicBezTo>
                        <a:cubicBezTo>
                          <a:pt x="8095486" y="-78314"/>
                          <a:pt x="8065643" y="65300"/>
                          <a:pt x="8261096" y="0"/>
                        </a:cubicBezTo>
                        <a:cubicBezTo>
                          <a:pt x="8444615" y="-49854"/>
                          <a:pt x="8561862" y="-12341"/>
                          <a:pt x="8788400" y="0"/>
                        </a:cubicBezTo>
                        <a:cubicBezTo>
                          <a:pt x="8770558" y="117066"/>
                          <a:pt x="8766015" y="222835"/>
                          <a:pt x="8788400" y="284007"/>
                        </a:cubicBezTo>
                        <a:cubicBezTo>
                          <a:pt x="8806956" y="352817"/>
                          <a:pt x="8757189" y="532170"/>
                          <a:pt x="8788400" y="614643"/>
                        </a:cubicBezTo>
                        <a:cubicBezTo>
                          <a:pt x="8813771" y="709353"/>
                          <a:pt x="8777916" y="891320"/>
                          <a:pt x="8788400" y="1085164"/>
                        </a:cubicBezTo>
                        <a:cubicBezTo>
                          <a:pt x="8817408" y="1302682"/>
                          <a:pt x="8787163" y="1378689"/>
                          <a:pt x="8788400" y="1462427"/>
                        </a:cubicBezTo>
                        <a:cubicBezTo>
                          <a:pt x="8786498" y="1554574"/>
                          <a:pt x="8758508" y="1664788"/>
                          <a:pt x="8788400" y="1793064"/>
                        </a:cubicBezTo>
                        <a:cubicBezTo>
                          <a:pt x="8782544" y="1929652"/>
                          <a:pt x="8773868" y="2152728"/>
                          <a:pt x="8788400" y="2263584"/>
                        </a:cubicBezTo>
                        <a:cubicBezTo>
                          <a:pt x="8833387" y="2388975"/>
                          <a:pt x="8768269" y="2596054"/>
                          <a:pt x="8788400" y="2687477"/>
                        </a:cubicBezTo>
                        <a:cubicBezTo>
                          <a:pt x="8822858" y="2766839"/>
                          <a:pt x="8745559" y="2996305"/>
                          <a:pt x="8788400" y="3111369"/>
                        </a:cubicBezTo>
                        <a:cubicBezTo>
                          <a:pt x="8805343" y="3196381"/>
                          <a:pt x="8783753" y="3358222"/>
                          <a:pt x="8788400" y="3628517"/>
                        </a:cubicBezTo>
                        <a:cubicBezTo>
                          <a:pt x="8802159" y="3879393"/>
                          <a:pt x="8775711" y="3888774"/>
                          <a:pt x="8788400" y="4099038"/>
                        </a:cubicBezTo>
                        <a:cubicBezTo>
                          <a:pt x="8803166" y="4304200"/>
                          <a:pt x="8737590" y="4399065"/>
                          <a:pt x="8788400" y="4662815"/>
                        </a:cubicBezTo>
                        <a:cubicBezTo>
                          <a:pt x="8622488" y="4661962"/>
                          <a:pt x="8585602" y="4634069"/>
                          <a:pt x="8436863" y="4662815"/>
                        </a:cubicBezTo>
                        <a:cubicBezTo>
                          <a:pt x="8290675" y="4687163"/>
                          <a:pt x="8313259" y="4639872"/>
                          <a:pt x="8261096" y="4662815"/>
                        </a:cubicBezTo>
                        <a:cubicBezTo>
                          <a:pt x="8199814" y="4674085"/>
                          <a:pt x="7938023" y="4625931"/>
                          <a:pt x="7733792" y="4662815"/>
                        </a:cubicBezTo>
                        <a:cubicBezTo>
                          <a:pt x="7558619" y="4709601"/>
                          <a:pt x="7558532" y="4666316"/>
                          <a:pt x="7470140" y="4662815"/>
                        </a:cubicBezTo>
                        <a:cubicBezTo>
                          <a:pt x="7371498" y="4664339"/>
                          <a:pt x="7347388" y="4657494"/>
                          <a:pt x="7294372" y="4662815"/>
                        </a:cubicBezTo>
                        <a:cubicBezTo>
                          <a:pt x="7222007" y="4658896"/>
                          <a:pt x="7118234" y="4615502"/>
                          <a:pt x="7030720" y="4662815"/>
                        </a:cubicBezTo>
                        <a:cubicBezTo>
                          <a:pt x="6932748" y="4714876"/>
                          <a:pt x="6611391" y="4593247"/>
                          <a:pt x="6503416" y="4662815"/>
                        </a:cubicBezTo>
                        <a:cubicBezTo>
                          <a:pt x="6371667" y="4709950"/>
                          <a:pt x="6372667" y="4655838"/>
                          <a:pt x="6239764" y="4662815"/>
                        </a:cubicBezTo>
                        <a:cubicBezTo>
                          <a:pt x="6109645" y="4669184"/>
                          <a:pt x="6114480" y="4662991"/>
                          <a:pt x="6063995" y="4662815"/>
                        </a:cubicBezTo>
                        <a:cubicBezTo>
                          <a:pt x="6036932" y="4649410"/>
                          <a:pt x="5932009" y="4638962"/>
                          <a:pt x="5800343" y="4662815"/>
                        </a:cubicBezTo>
                        <a:cubicBezTo>
                          <a:pt x="5701412" y="4698113"/>
                          <a:pt x="5617669" y="4623914"/>
                          <a:pt x="5448808" y="4662815"/>
                        </a:cubicBezTo>
                        <a:cubicBezTo>
                          <a:pt x="5271327" y="4687718"/>
                          <a:pt x="5194106" y="4645666"/>
                          <a:pt x="5009387" y="4662815"/>
                        </a:cubicBezTo>
                        <a:cubicBezTo>
                          <a:pt x="4826024" y="4676019"/>
                          <a:pt x="4861761" y="4633530"/>
                          <a:pt x="4745735" y="4662815"/>
                        </a:cubicBezTo>
                        <a:cubicBezTo>
                          <a:pt x="4646562" y="4696491"/>
                          <a:pt x="4428171" y="4576344"/>
                          <a:pt x="4130547" y="4662815"/>
                        </a:cubicBezTo>
                        <a:cubicBezTo>
                          <a:pt x="3815212" y="4734890"/>
                          <a:pt x="3820174" y="4628103"/>
                          <a:pt x="3691127" y="4662815"/>
                        </a:cubicBezTo>
                        <a:cubicBezTo>
                          <a:pt x="3545910" y="4732321"/>
                          <a:pt x="3260870" y="4636217"/>
                          <a:pt x="3075939" y="4662815"/>
                        </a:cubicBezTo>
                        <a:cubicBezTo>
                          <a:pt x="2877193" y="4684969"/>
                          <a:pt x="2718732" y="4592699"/>
                          <a:pt x="2548635" y="4662815"/>
                        </a:cubicBezTo>
                        <a:cubicBezTo>
                          <a:pt x="2399636" y="4729447"/>
                          <a:pt x="2297051" y="4604713"/>
                          <a:pt x="2197100" y="4662815"/>
                        </a:cubicBezTo>
                        <a:cubicBezTo>
                          <a:pt x="2146729" y="4723144"/>
                          <a:pt x="1898254" y="4672755"/>
                          <a:pt x="1669796" y="4662815"/>
                        </a:cubicBezTo>
                        <a:cubicBezTo>
                          <a:pt x="1411730" y="4661875"/>
                          <a:pt x="1547956" y="4666165"/>
                          <a:pt x="1406144" y="4662815"/>
                        </a:cubicBezTo>
                        <a:cubicBezTo>
                          <a:pt x="1285639" y="4711728"/>
                          <a:pt x="1120314" y="4648755"/>
                          <a:pt x="966723" y="4662815"/>
                        </a:cubicBezTo>
                        <a:cubicBezTo>
                          <a:pt x="812956" y="4669745"/>
                          <a:pt x="842359" y="4651343"/>
                          <a:pt x="790955" y="4662815"/>
                        </a:cubicBezTo>
                        <a:cubicBezTo>
                          <a:pt x="720680" y="4753455"/>
                          <a:pt x="361461" y="4621120"/>
                          <a:pt x="0" y="4662815"/>
                        </a:cubicBezTo>
                        <a:cubicBezTo>
                          <a:pt x="-32634" y="4505151"/>
                          <a:pt x="21800" y="4408131"/>
                          <a:pt x="0" y="4238922"/>
                        </a:cubicBezTo>
                        <a:cubicBezTo>
                          <a:pt x="-39787" y="4078047"/>
                          <a:pt x="4930" y="3977188"/>
                          <a:pt x="0" y="3768401"/>
                        </a:cubicBezTo>
                        <a:cubicBezTo>
                          <a:pt x="-5852" y="3570443"/>
                          <a:pt x="53273" y="3526506"/>
                          <a:pt x="0" y="3297882"/>
                        </a:cubicBezTo>
                        <a:cubicBezTo>
                          <a:pt x="-40646" y="3058746"/>
                          <a:pt x="42993" y="3046061"/>
                          <a:pt x="0" y="2967245"/>
                        </a:cubicBezTo>
                        <a:cubicBezTo>
                          <a:pt x="-39696" y="2890833"/>
                          <a:pt x="6039" y="2604244"/>
                          <a:pt x="0" y="2450097"/>
                        </a:cubicBezTo>
                        <a:cubicBezTo>
                          <a:pt x="-25463" y="2316715"/>
                          <a:pt x="-7609" y="2176701"/>
                          <a:pt x="0" y="2026204"/>
                        </a:cubicBezTo>
                        <a:cubicBezTo>
                          <a:pt x="7637" y="1880864"/>
                          <a:pt x="16832" y="1834488"/>
                          <a:pt x="0" y="1742197"/>
                        </a:cubicBezTo>
                        <a:cubicBezTo>
                          <a:pt x="-9659" y="1646490"/>
                          <a:pt x="21284" y="1418472"/>
                          <a:pt x="0" y="1318304"/>
                        </a:cubicBezTo>
                        <a:cubicBezTo>
                          <a:pt x="-7410" y="1199215"/>
                          <a:pt x="32071" y="1075640"/>
                          <a:pt x="0" y="941041"/>
                        </a:cubicBezTo>
                        <a:cubicBezTo>
                          <a:pt x="-41355" y="837279"/>
                          <a:pt x="-3401" y="650589"/>
                          <a:pt x="0" y="563776"/>
                        </a:cubicBezTo>
                        <a:cubicBezTo>
                          <a:pt x="7327" y="456432"/>
                          <a:pt x="25680" y="110278"/>
                          <a:pt x="0" y="0"/>
                        </a:cubicBezTo>
                        <a:close/>
                      </a:path>
                      <a:path w="8788400" h="4662815" fill="none" stroke="0" extrusionOk="0">
                        <a:moveTo>
                          <a:pt x="0" y="0"/>
                        </a:moveTo>
                        <a:cubicBezTo>
                          <a:pt x="71963" y="-41369"/>
                          <a:pt x="231537" y="33134"/>
                          <a:pt x="351536" y="0"/>
                        </a:cubicBezTo>
                        <a:cubicBezTo>
                          <a:pt x="504675" y="-19468"/>
                          <a:pt x="651956" y="13013"/>
                          <a:pt x="878840" y="0"/>
                        </a:cubicBezTo>
                        <a:cubicBezTo>
                          <a:pt x="1073775" y="-9849"/>
                          <a:pt x="1074606" y="7676"/>
                          <a:pt x="1230375" y="0"/>
                        </a:cubicBezTo>
                        <a:cubicBezTo>
                          <a:pt x="1381538" y="-5986"/>
                          <a:pt x="1350342" y="19804"/>
                          <a:pt x="1406144" y="0"/>
                        </a:cubicBezTo>
                        <a:cubicBezTo>
                          <a:pt x="1484019" y="-13875"/>
                          <a:pt x="1683498" y="-10775"/>
                          <a:pt x="1757679" y="0"/>
                        </a:cubicBezTo>
                        <a:cubicBezTo>
                          <a:pt x="1810698" y="-7808"/>
                          <a:pt x="1997369" y="57591"/>
                          <a:pt x="2284983" y="0"/>
                        </a:cubicBezTo>
                        <a:cubicBezTo>
                          <a:pt x="2546578" y="-48342"/>
                          <a:pt x="2712966" y="19056"/>
                          <a:pt x="2900171" y="0"/>
                        </a:cubicBezTo>
                        <a:cubicBezTo>
                          <a:pt x="3080487" y="1590"/>
                          <a:pt x="3015977" y="7479"/>
                          <a:pt x="3075939" y="0"/>
                        </a:cubicBezTo>
                        <a:cubicBezTo>
                          <a:pt x="3146714" y="-4499"/>
                          <a:pt x="3217861" y="26210"/>
                          <a:pt x="3251708" y="0"/>
                        </a:cubicBezTo>
                        <a:cubicBezTo>
                          <a:pt x="3312924" y="7350"/>
                          <a:pt x="3707645" y="37683"/>
                          <a:pt x="3866895" y="0"/>
                        </a:cubicBezTo>
                        <a:cubicBezTo>
                          <a:pt x="4031512" y="-6126"/>
                          <a:pt x="3995491" y="31595"/>
                          <a:pt x="4042664" y="0"/>
                        </a:cubicBezTo>
                        <a:cubicBezTo>
                          <a:pt x="4139319" y="-55813"/>
                          <a:pt x="4291447" y="-1959"/>
                          <a:pt x="4482083" y="0"/>
                        </a:cubicBezTo>
                        <a:cubicBezTo>
                          <a:pt x="4668353" y="-47683"/>
                          <a:pt x="4620691" y="11296"/>
                          <a:pt x="4745735" y="0"/>
                        </a:cubicBezTo>
                        <a:cubicBezTo>
                          <a:pt x="4859474" y="-13692"/>
                          <a:pt x="4912076" y="2104"/>
                          <a:pt x="5009387" y="0"/>
                        </a:cubicBezTo>
                        <a:cubicBezTo>
                          <a:pt x="5101117" y="-37713"/>
                          <a:pt x="5182569" y="29915"/>
                          <a:pt x="5273039" y="0"/>
                        </a:cubicBezTo>
                        <a:cubicBezTo>
                          <a:pt x="5345082" y="-15087"/>
                          <a:pt x="5463673" y="34764"/>
                          <a:pt x="5536691" y="0"/>
                        </a:cubicBezTo>
                        <a:cubicBezTo>
                          <a:pt x="5627637" y="11973"/>
                          <a:pt x="5773082" y="-8519"/>
                          <a:pt x="5888228" y="0"/>
                        </a:cubicBezTo>
                        <a:cubicBezTo>
                          <a:pt x="6019702" y="-621"/>
                          <a:pt x="6044824" y="8271"/>
                          <a:pt x="6151880" y="0"/>
                        </a:cubicBezTo>
                        <a:cubicBezTo>
                          <a:pt x="6264983" y="13232"/>
                          <a:pt x="6329484" y="31254"/>
                          <a:pt x="6503416" y="0"/>
                        </a:cubicBezTo>
                        <a:cubicBezTo>
                          <a:pt x="6660257" y="-45355"/>
                          <a:pt x="6896725" y="13376"/>
                          <a:pt x="7030720" y="0"/>
                        </a:cubicBezTo>
                        <a:cubicBezTo>
                          <a:pt x="7142481" y="-12489"/>
                          <a:pt x="7219962" y="15156"/>
                          <a:pt x="7294372" y="0"/>
                        </a:cubicBezTo>
                        <a:cubicBezTo>
                          <a:pt x="7361570" y="2163"/>
                          <a:pt x="7406164" y="-2440"/>
                          <a:pt x="7470140" y="0"/>
                        </a:cubicBezTo>
                        <a:cubicBezTo>
                          <a:pt x="7569685" y="5067"/>
                          <a:pt x="7808748" y="-10550"/>
                          <a:pt x="8085328" y="0"/>
                        </a:cubicBezTo>
                        <a:cubicBezTo>
                          <a:pt x="8368130" y="-22785"/>
                          <a:pt x="8200811" y="6112"/>
                          <a:pt x="8261096" y="0"/>
                        </a:cubicBezTo>
                        <a:cubicBezTo>
                          <a:pt x="8304531" y="6987"/>
                          <a:pt x="8666370" y="4047"/>
                          <a:pt x="8788400" y="0"/>
                        </a:cubicBezTo>
                        <a:cubicBezTo>
                          <a:pt x="8802291" y="119089"/>
                          <a:pt x="8797763" y="188818"/>
                          <a:pt x="8788400" y="284007"/>
                        </a:cubicBezTo>
                        <a:cubicBezTo>
                          <a:pt x="8768808" y="352174"/>
                          <a:pt x="8752432" y="590409"/>
                          <a:pt x="8788400" y="707899"/>
                        </a:cubicBezTo>
                        <a:cubicBezTo>
                          <a:pt x="8824673" y="821666"/>
                          <a:pt x="8747666" y="978275"/>
                          <a:pt x="8788400" y="1178420"/>
                        </a:cubicBezTo>
                        <a:cubicBezTo>
                          <a:pt x="8842260" y="1397447"/>
                          <a:pt x="8780717" y="1442717"/>
                          <a:pt x="8788400" y="1555684"/>
                        </a:cubicBezTo>
                        <a:cubicBezTo>
                          <a:pt x="8817384" y="1676309"/>
                          <a:pt x="8786160" y="1804575"/>
                          <a:pt x="8788400" y="1886320"/>
                        </a:cubicBezTo>
                        <a:cubicBezTo>
                          <a:pt x="8803015" y="1962797"/>
                          <a:pt x="8772054" y="2119488"/>
                          <a:pt x="8788400" y="2216956"/>
                        </a:cubicBezTo>
                        <a:cubicBezTo>
                          <a:pt x="8839967" y="2349612"/>
                          <a:pt x="8783655" y="2602233"/>
                          <a:pt x="8788400" y="2687477"/>
                        </a:cubicBezTo>
                        <a:cubicBezTo>
                          <a:pt x="8812837" y="2804073"/>
                          <a:pt x="8763049" y="2859532"/>
                          <a:pt x="8788400" y="2971484"/>
                        </a:cubicBezTo>
                        <a:cubicBezTo>
                          <a:pt x="8786882" y="3084251"/>
                          <a:pt x="8772133" y="3183206"/>
                          <a:pt x="8788400" y="3348749"/>
                        </a:cubicBezTo>
                        <a:cubicBezTo>
                          <a:pt x="8817693" y="3510486"/>
                          <a:pt x="8737586" y="3612426"/>
                          <a:pt x="8788400" y="3772640"/>
                        </a:cubicBezTo>
                        <a:cubicBezTo>
                          <a:pt x="8816324" y="3907159"/>
                          <a:pt x="8771577" y="4035053"/>
                          <a:pt x="8788400" y="4103277"/>
                        </a:cubicBezTo>
                        <a:cubicBezTo>
                          <a:pt x="8795995" y="4171230"/>
                          <a:pt x="8748759" y="4501248"/>
                          <a:pt x="8788400" y="4662815"/>
                        </a:cubicBezTo>
                        <a:cubicBezTo>
                          <a:pt x="8703769" y="4676516"/>
                          <a:pt x="8689531" y="4660672"/>
                          <a:pt x="8612632" y="4662815"/>
                        </a:cubicBezTo>
                        <a:cubicBezTo>
                          <a:pt x="8533039" y="4666868"/>
                          <a:pt x="8482537" y="4650486"/>
                          <a:pt x="8436863" y="4662815"/>
                        </a:cubicBezTo>
                        <a:cubicBezTo>
                          <a:pt x="8392348" y="4652030"/>
                          <a:pt x="8021652" y="4607394"/>
                          <a:pt x="7821676" y="4662815"/>
                        </a:cubicBezTo>
                        <a:cubicBezTo>
                          <a:pt x="7604392" y="4712677"/>
                          <a:pt x="7579649" y="4610655"/>
                          <a:pt x="7470140" y="4662815"/>
                        </a:cubicBezTo>
                        <a:cubicBezTo>
                          <a:pt x="7411559" y="4662883"/>
                          <a:pt x="7196988" y="4610989"/>
                          <a:pt x="6854951" y="4662815"/>
                        </a:cubicBezTo>
                        <a:cubicBezTo>
                          <a:pt x="6570253" y="4694835"/>
                          <a:pt x="6530768" y="4586684"/>
                          <a:pt x="6415532" y="4662815"/>
                        </a:cubicBezTo>
                        <a:cubicBezTo>
                          <a:pt x="6304488" y="4726088"/>
                          <a:pt x="6307991" y="4647427"/>
                          <a:pt x="6239764" y="4662815"/>
                        </a:cubicBezTo>
                        <a:cubicBezTo>
                          <a:pt x="6177148" y="4680459"/>
                          <a:pt x="6076137" y="4660532"/>
                          <a:pt x="5976112" y="4662815"/>
                        </a:cubicBezTo>
                        <a:cubicBezTo>
                          <a:pt x="5849030" y="4673272"/>
                          <a:pt x="5771955" y="4632661"/>
                          <a:pt x="5624576" y="4662815"/>
                        </a:cubicBezTo>
                        <a:cubicBezTo>
                          <a:pt x="5470764" y="4685471"/>
                          <a:pt x="5350109" y="4648309"/>
                          <a:pt x="5097272" y="4662815"/>
                        </a:cubicBezTo>
                        <a:cubicBezTo>
                          <a:pt x="4826724" y="4680831"/>
                          <a:pt x="4764975" y="4633629"/>
                          <a:pt x="4569968" y="4662815"/>
                        </a:cubicBezTo>
                        <a:cubicBezTo>
                          <a:pt x="4373304" y="4691816"/>
                          <a:pt x="4231873" y="4652084"/>
                          <a:pt x="4130547" y="4662815"/>
                        </a:cubicBezTo>
                        <a:cubicBezTo>
                          <a:pt x="3995166" y="4684492"/>
                          <a:pt x="3866574" y="4655610"/>
                          <a:pt x="3779012" y="4662815"/>
                        </a:cubicBezTo>
                        <a:cubicBezTo>
                          <a:pt x="3679569" y="4684965"/>
                          <a:pt x="3376858" y="4666385"/>
                          <a:pt x="3163823" y="4662815"/>
                        </a:cubicBezTo>
                        <a:cubicBezTo>
                          <a:pt x="2933888" y="4673577"/>
                          <a:pt x="2938129" y="4620509"/>
                          <a:pt x="2724404" y="4662815"/>
                        </a:cubicBezTo>
                        <a:cubicBezTo>
                          <a:pt x="2511115" y="4710657"/>
                          <a:pt x="2524239" y="4618798"/>
                          <a:pt x="2460752" y="4662815"/>
                        </a:cubicBezTo>
                        <a:cubicBezTo>
                          <a:pt x="2407676" y="4671393"/>
                          <a:pt x="2283199" y="4649242"/>
                          <a:pt x="2197100" y="4662815"/>
                        </a:cubicBezTo>
                        <a:cubicBezTo>
                          <a:pt x="2126330" y="4664162"/>
                          <a:pt x="2072562" y="4653962"/>
                          <a:pt x="2021331" y="4662815"/>
                        </a:cubicBezTo>
                        <a:cubicBezTo>
                          <a:pt x="1980725" y="4686646"/>
                          <a:pt x="1708810" y="4609922"/>
                          <a:pt x="1581911" y="4662815"/>
                        </a:cubicBezTo>
                        <a:cubicBezTo>
                          <a:pt x="1488610" y="4698044"/>
                          <a:pt x="1413766" y="4631331"/>
                          <a:pt x="1318259" y="4662815"/>
                        </a:cubicBezTo>
                        <a:cubicBezTo>
                          <a:pt x="1163937" y="4687824"/>
                          <a:pt x="948741" y="4678455"/>
                          <a:pt x="703071" y="4662815"/>
                        </a:cubicBezTo>
                        <a:cubicBezTo>
                          <a:pt x="487198" y="4694796"/>
                          <a:pt x="322632" y="4568143"/>
                          <a:pt x="0" y="4662815"/>
                        </a:cubicBezTo>
                        <a:cubicBezTo>
                          <a:pt x="-23904" y="4533849"/>
                          <a:pt x="54484" y="4431199"/>
                          <a:pt x="0" y="4285550"/>
                        </a:cubicBezTo>
                        <a:cubicBezTo>
                          <a:pt x="-14172" y="4124239"/>
                          <a:pt x="40471" y="3955937"/>
                          <a:pt x="0" y="3815030"/>
                        </a:cubicBezTo>
                        <a:cubicBezTo>
                          <a:pt x="-6721" y="3673137"/>
                          <a:pt x="33186" y="3608214"/>
                          <a:pt x="0" y="3531022"/>
                        </a:cubicBezTo>
                        <a:cubicBezTo>
                          <a:pt x="-43689" y="3453838"/>
                          <a:pt x="25740" y="3349156"/>
                          <a:pt x="0" y="3200387"/>
                        </a:cubicBezTo>
                        <a:cubicBezTo>
                          <a:pt x="-8879" y="3034283"/>
                          <a:pt x="77408" y="2898842"/>
                          <a:pt x="0" y="2729866"/>
                        </a:cubicBezTo>
                        <a:cubicBezTo>
                          <a:pt x="-42760" y="2547439"/>
                          <a:pt x="80526" y="2470449"/>
                          <a:pt x="0" y="2212717"/>
                        </a:cubicBezTo>
                        <a:cubicBezTo>
                          <a:pt x="-36902" y="1937659"/>
                          <a:pt x="51471" y="1868700"/>
                          <a:pt x="0" y="1695569"/>
                        </a:cubicBezTo>
                        <a:cubicBezTo>
                          <a:pt x="-40119" y="1510529"/>
                          <a:pt x="43089" y="1450940"/>
                          <a:pt x="0" y="1271676"/>
                        </a:cubicBezTo>
                        <a:cubicBezTo>
                          <a:pt x="-31415" y="1086103"/>
                          <a:pt x="32492" y="1059353"/>
                          <a:pt x="0" y="894413"/>
                        </a:cubicBezTo>
                        <a:cubicBezTo>
                          <a:pt x="-37945" y="705822"/>
                          <a:pt x="38283" y="637513"/>
                          <a:pt x="0" y="470520"/>
                        </a:cubicBezTo>
                        <a:cubicBezTo>
                          <a:pt x="-53202" y="306789"/>
                          <a:pt x="44827" y="175365"/>
                          <a:pt x="0" y="0"/>
                        </a:cubicBezTo>
                        <a:close/>
                      </a:path>
                    </a:pathLst>
                  </a:custGeom>
                  <ask:type>
                    <ask:lineSketchScribble/>
                  </ask:type>
                </ask:lineSketchStyleProps>
              </a:ext>
            </a:extLst>
          </a:ln>
        </p:spPr>
        <p:txBody>
          <a:bodyPr wrap="square" rtlCol="0">
            <a:spAutoFit/>
          </a:bodyP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1980136" y="913339"/>
            <a:ext cx="1468406" cy="338006"/>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33521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35241" y="27008"/>
                          <a:pt x="516750" y="-18634"/>
                          <a:pt x="707088" y="0"/>
                        </a:cubicBezTo>
                        <a:cubicBezTo>
                          <a:pt x="897426" y="18634"/>
                          <a:pt x="1164145" y="-9346"/>
                          <a:pt x="1412071" y="0"/>
                        </a:cubicBezTo>
                        <a:cubicBezTo>
                          <a:pt x="1425338" y="10340"/>
                          <a:pt x="1440511" y="30086"/>
                          <a:pt x="1468406" y="56335"/>
                        </a:cubicBezTo>
                        <a:cubicBezTo>
                          <a:pt x="1476702" y="156794"/>
                          <a:pt x="1462875" y="254665"/>
                          <a:pt x="1468406" y="338006"/>
                        </a:cubicBezTo>
                        <a:lnTo>
                          <a:pt x="1468406" y="338006"/>
                        </a:lnTo>
                        <a:cubicBezTo>
                          <a:pt x="1276860" y="321398"/>
                          <a:pt x="1189706" y="344394"/>
                          <a:pt x="1022990" y="338006"/>
                        </a:cubicBezTo>
                        <a:cubicBezTo>
                          <a:pt x="856274" y="331618"/>
                          <a:pt x="701793" y="329851"/>
                          <a:pt x="533521" y="338006"/>
                        </a:cubicBezTo>
                        <a:cubicBezTo>
                          <a:pt x="365249" y="346161"/>
                          <a:pt x="233123" y="337277"/>
                          <a:pt x="0" y="338006"/>
                        </a:cubicBezTo>
                        <a:lnTo>
                          <a:pt x="0" y="338006"/>
                        </a:lnTo>
                        <a:cubicBezTo>
                          <a:pt x="3717" y="237318"/>
                          <a:pt x="-8847" y="141350"/>
                          <a:pt x="0" y="56335"/>
                        </a:cubicBezTo>
                        <a:cubicBezTo>
                          <a:pt x="21185" y="31984"/>
                          <a:pt x="46709" y="14100"/>
                          <a:pt x="56335" y="0"/>
                        </a:cubicBezTo>
                        <a:close/>
                      </a:path>
                      <a:path w="1468406" h="338006" stroke="0" extrusionOk="0">
                        <a:moveTo>
                          <a:pt x="56335" y="0"/>
                        </a:moveTo>
                        <a:cubicBezTo>
                          <a:pt x="262041" y="-26751"/>
                          <a:pt x="506588" y="-14179"/>
                          <a:pt x="720646" y="0"/>
                        </a:cubicBezTo>
                        <a:cubicBezTo>
                          <a:pt x="934704" y="14179"/>
                          <a:pt x="1202764" y="-8559"/>
                          <a:pt x="1412071" y="0"/>
                        </a:cubicBezTo>
                        <a:cubicBezTo>
                          <a:pt x="1436411" y="19418"/>
                          <a:pt x="1453076" y="43730"/>
                          <a:pt x="1468406" y="56335"/>
                        </a:cubicBezTo>
                        <a:cubicBezTo>
                          <a:pt x="1460984" y="177347"/>
                          <a:pt x="1477734" y="234147"/>
                          <a:pt x="1468406" y="338006"/>
                        </a:cubicBezTo>
                        <a:lnTo>
                          <a:pt x="1468406" y="338006"/>
                        </a:lnTo>
                        <a:cubicBezTo>
                          <a:pt x="1368873" y="327255"/>
                          <a:pt x="1119192" y="357660"/>
                          <a:pt x="978937" y="338006"/>
                        </a:cubicBezTo>
                        <a:cubicBezTo>
                          <a:pt x="838682" y="318352"/>
                          <a:pt x="755453" y="349205"/>
                          <a:pt x="533521" y="338006"/>
                        </a:cubicBezTo>
                        <a:cubicBezTo>
                          <a:pt x="311589" y="326807"/>
                          <a:pt x="244447" y="356513"/>
                          <a:pt x="0" y="338006"/>
                        </a:cubicBezTo>
                        <a:lnTo>
                          <a:pt x="0" y="338006"/>
                        </a:lnTo>
                        <a:cubicBezTo>
                          <a:pt x="-13845" y="204434"/>
                          <a:pt x="1852" y="119307"/>
                          <a:pt x="0" y="56335"/>
                        </a:cubicBezTo>
                        <a:cubicBezTo>
                          <a:pt x="14830" y="44630"/>
                          <a:pt x="28997" y="2410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FFDA0FE0-DCCC-8141-8D30-7C3AE33BA0E0}"/>
              </a:ext>
            </a:extLst>
          </p:cNvPr>
          <p:cNvSpPr txBox="1"/>
          <p:nvPr/>
        </p:nvSpPr>
        <p:spPr>
          <a:xfrm>
            <a:off x="1345247" y="920352"/>
            <a:ext cx="2775347" cy="323165"/>
          </a:xfrm>
          <a:prstGeom prst="rect">
            <a:avLst/>
          </a:prstGeom>
          <a:noFill/>
        </p:spPr>
        <p:txBody>
          <a:bodyPr wrap="square" rtlCol="0">
            <a:spAutoFit/>
          </a:bodyPr>
          <a:lstStyle/>
          <a:p>
            <a:pPr algn="ctr"/>
            <a:r>
              <a:rPr lang="en-US" sz="1500" b="1" dirty="0">
                <a:latin typeface="ATypewriterForMe" panose="02000603000000000000" pitchFamily="2" charset="0"/>
                <a:ea typeface="ATypewriterForMe" panose="02000603000000000000" pitchFamily="2" charset="0"/>
              </a:rPr>
              <a:t>Thinking: </a:t>
            </a:r>
          </a:p>
        </p:txBody>
      </p:sp>
      <p:sp>
        <p:nvSpPr>
          <p:cNvPr id="16" name="TextBox 15">
            <a:extLst>
              <a:ext uri="{FF2B5EF4-FFF2-40B4-BE49-F238E27FC236}">
                <a16:creationId xmlns:a16="http://schemas.microsoft.com/office/drawing/2014/main" id="{16F2CCFA-2F05-DA46-808D-04D5BCADB03F}"/>
              </a:ext>
            </a:extLst>
          </p:cNvPr>
          <p:cNvSpPr txBox="1"/>
          <p:nvPr/>
        </p:nvSpPr>
        <p:spPr>
          <a:xfrm>
            <a:off x="300178" y="1283536"/>
            <a:ext cx="8570689" cy="923330"/>
          </a:xfrm>
          <a:prstGeom prst="rect">
            <a:avLst/>
          </a:prstGeom>
          <a:noFill/>
        </p:spPr>
        <p:txBody>
          <a:bodyPr wrap="square" rtlCol="0">
            <a:spAutoFit/>
          </a:bodyPr>
          <a:lstStyle/>
          <a:p>
            <a:pPr algn="ctr"/>
            <a:r>
              <a:rPr lang="en-US" sz="2700" dirty="0">
                <a:solidFill>
                  <a:srgbClr val="FF9300"/>
                </a:solidFill>
                <a:latin typeface="Baby Pilot" pitchFamily="2" charset="0"/>
              </a:rPr>
              <a:t>Here you can see a range of different countries. List as many words as you can to describe/classify these countries</a:t>
            </a:r>
          </a:p>
        </p:txBody>
      </p:sp>
      <p:pic>
        <p:nvPicPr>
          <p:cNvPr id="3" name="Picture 2">
            <a:extLst>
              <a:ext uri="{FF2B5EF4-FFF2-40B4-BE49-F238E27FC236}">
                <a16:creationId xmlns:a16="http://schemas.microsoft.com/office/drawing/2014/main" id="{3631CF7D-77AC-7048-87A7-CC8610114F1A}"/>
              </a:ext>
            </a:extLst>
          </p:cNvPr>
          <p:cNvPicPr>
            <a:picLocks noChangeAspect="1"/>
          </p:cNvPicPr>
          <p:nvPr/>
        </p:nvPicPr>
        <p:blipFill>
          <a:blip r:embed="rId2"/>
          <a:stretch>
            <a:fillRect/>
          </a:stretch>
        </p:blipFill>
        <p:spPr>
          <a:xfrm>
            <a:off x="394522" y="3808922"/>
            <a:ext cx="2595092" cy="1791078"/>
          </a:xfrm>
          <a:prstGeom prst="rect">
            <a:avLst/>
          </a:prstGeom>
          <a:ln w="28575">
            <a:solidFill>
              <a:schemeClr val="tx1"/>
            </a:solidFill>
          </a:ln>
        </p:spPr>
      </p:pic>
      <p:pic>
        <p:nvPicPr>
          <p:cNvPr id="4" name="Picture 3">
            <a:extLst>
              <a:ext uri="{FF2B5EF4-FFF2-40B4-BE49-F238E27FC236}">
                <a16:creationId xmlns:a16="http://schemas.microsoft.com/office/drawing/2014/main" id="{D007E397-91BA-A749-9325-DE081DDADEA1}"/>
              </a:ext>
            </a:extLst>
          </p:cNvPr>
          <p:cNvPicPr>
            <a:picLocks noChangeAspect="1"/>
          </p:cNvPicPr>
          <p:nvPr/>
        </p:nvPicPr>
        <p:blipFill>
          <a:blip r:embed="rId3"/>
          <a:stretch>
            <a:fillRect/>
          </a:stretch>
        </p:blipFill>
        <p:spPr>
          <a:xfrm>
            <a:off x="6197601" y="3824211"/>
            <a:ext cx="2551877" cy="1775788"/>
          </a:xfrm>
          <a:prstGeom prst="rect">
            <a:avLst/>
          </a:prstGeom>
          <a:ln w="28575">
            <a:solidFill>
              <a:schemeClr val="tx1"/>
            </a:solidFill>
          </a:ln>
        </p:spPr>
      </p:pic>
      <p:pic>
        <p:nvPicPr>
          <p:cNvPr id="12" name="Picture 11">
            <a:extLst>
              <a:ext uri="{FF2B5EF4-FFF2-40B4-BE49-F238E27FC236}">
                <a16:creationId xmlns:a16="http://schemas.microsoft.com/office/drawing/2014/main" id="{D3C83A65-C730-EB42-B50A-98C972136FDD}"/>
              </a:ext>
            </a:extLst>
          </p:cNvPr>
          <p:cNvPicPr>
            <a:picLocks noChangeAspect="1"/>
          </p:cNvPicPr>
          <p:nvPr/>
        </p:nvPicPr>
        <p:blipFill>
          <a:blip r:embed="rId4"/>
          <a:stretch>
            <a:fillRect/>
          </a:stretch>
        </p:blipFill>
        <p:spPr>
          <a:xfrm>
            <a:off x="6185929" y="2199878"/>
            <a:ext cx="2563549" cy="1532166"/>
          </a:xfrm>
          <a:prstGeom prst="rect">
            <a:avLst/>
          </a:prstGeom>
          <a:ln w="28575">
            <a:solidFill>
              <a:schemeClr val="tx1"/>
            </a:solidFill>
          </a:ln>
        </p:spPr>
      </p:pic>
      <p:pic>
        <p:nvPicPr>
          <p:cNvPr id="13" name="Picture 12">
            <a:extLst>
              <a:ext uri="{FF2B5EF4-FFF2-40B4-BE49-F238E27FC236}">
                <a16:creationId xmlns:a16="http://schemas.microsoft.com/office/drawing/2014/main" id="{25E9AFE9-D71C-DD4C-BB52-C1942040448B}"/>
              </a:ext>
            </a:extLst>
          </p:cNvPr>
          <p:cNvPicPr>
            <a:picLocks noChangeAspect="1"/>
          </p:cNvPicPr>
          <p:nvPr/>
        </p:nvPicPr>
        <p:blipFill>
          <a:blip r:embed="rId5"/>
          <a:stretch>
            <a:fillRect/>
          </a:stretch>
        </p:blipFill>
        <p:spPr>
          <a:xfrm>
            <a:off x="3264639" y="2199877"/>
            <a:ext cx="2704568" cy="1530448"/>
          </a:xfrm>
          <a:prstGeom prst="rect">
            <a:avLst/>
          </a:prstGeom>
          <a:ln w="28575">
            <a:solidFill>
              <a:schemeClr val="tx1"/>
            </a:solidFill>
          </a:ln>
        </p:spPr>
      </p:pic>
      <p:pic>
        <p:nvPicPr>
          <p:cNvPr id="14" name="Picture 13">
            <a:extLst>
              <a:ext uri="{FF2B5EF4-FFF2-40B4-BE49-F238E27FC236}">
                <a16:creationId xmlns:a16="http://schemas.microsoft.com/office/drawing/2014/main" id="{7AA52107-EDE6-6A44-AA39-44E453358D0B}"/>
              </a:ext>
            </a:extLst>
          </p:cNvPr>
          <p:cNvPicPr>
            <a:picLocks noChangeAspect="1"/>
          </p:cNvPicPr>
          <p:nvPr/>
        </p:nvPicPr>
        <p:blipFill>
          <a:blip r:embed="rId6"/>
          <a:stretch>
            <a:fillRect/>
          </a:stretch>
        </p:blipFill>
        <p:spPr>
          <a:xfrm>
            <a:off x="3143250" y="3808922"/>
            <a:ext cx="2857500" cy="1791077"/>
          </a:xfrm>
          <a:prstGeom prst="rect">
            <a:avLst/>
          </a:prstGeom>
          <a:ln w="28575">
            <a:solidFill>
              <a:schemeClr val="tx1"/>
            </a:solidFill>
          </a:ln>
        </p:spPr>
      </p:pic>
      <p:pic>
        <p:nvPicPr>
          <p:cNvPr id="17" name="Picture 16">
            <a:extLst>
              <a:ext uri="{FF2B5EF4-FFF2-40B4-BE49-F238E27FC236}">
                <a16:creationId xmlns:a16="http://schemas.microsoft.com/office/drawing/2014/main" id="{7E61A068-5C59-5B4B-ACBA-7E9DCCFBA9DE}"/>
              </a:ext>
            </a:extLst>
          </p:cNvPr>
          <p:cNvPicPr>
            <a:picLocks noChangeAspect="1"/>
          </p:cNvPicPr>
          <p:nvPr/>
        </p:nvPicPr>
        <p:blipFill>
          <a:blip r:embed="rId7"/>
          <a:stretch>
            <a:fillRect/>
          </a:stretch>
        </p:blipFill>
        <p:spPr>
          <a:xfrm>
            <a:off x="370359" y="2199877"/>
            <a:ext cx="2677558" cy="1530448"/>
          </a:xfrm>
          <a:prstGeom prst="rect">
            <a:avLst/>
          </a:prstGeom>
          <a:ln w="28575">
            <a:solidFill>
              <a:schemeClr val="tx1"/>
            </a:solidFill>
          </a:ln>
        </p:spPr>
      </p:pic>
    </p:spTree>
    <p:extLst>
      <p:ext uri="{BB962C8B-B14F-4D97-AF65-F5344CB8AC3E}">
        <p14:creationId xmlns:p14="http://schemas.microsoft.com/office/powerpoint/2010/main" val="244926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857250"/>
            <a:ext cx="9144000" cy="51435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3748897" y="913339"/>
            <a:ext cx="1468406" cy="338006"/>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93621 w 1468406"/>
                      <a:gd name="connsiteY6" fmla="*/ 338006 h 338006"/>
                      <a:gd name="connsiteX7" fmla="*/ 474785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47821" y="24893"/>
                          <a:pt x="565358" y="18661"/>
                          <a:pt x="693531" y="0"/>
                        </a:cubicBezTo>
                        <a:cubicBezTo>
                          <a:pt x="821704" y="-18661"/>
                          <a:pt x="1228741" y="32896"/>
                          <a:pt x="1412071" y="0"/>
                        </a:cubicBezTo>
                        <a:cubicBezTo>
                          <a:pt x="1429592" y="12707"/>
                          <a:pt x="1443159" y="28436"/>
                          <a:pt x="1468406" y="56335"/>
                        </a:cubicBezTo>
                        <a:cubicBezTo>
                          <a:pt x="1475192" y="138152"/>
                          <a:pt x="1474137" y="281139"/>
                          <a:pt x="1468406" y="338006"/>
                        </a:cubicBezTo>
                        <a:lnTo>
                          <a:pt x="1468406" y="338006"/>
                        </a:lnTo>
                        <a:cubicBezTo>
                          <a:pt x="1280415" y="323473"/>
                          <a:pt x="1186568" y="357239"/>
                          <a:pt x="993621" y="338006"/>
                        </a:cubicBezTo>
                        <a:cubicBezTo>
                          <a:pt x="800674" y="318773"/>
                          <a:pt x="605239" y="312093"/>
                          <a:pt x="474785" y="338006"/>
                        </a:cubicBezTo>
                        <a:cubicBezTo>
                          <a:pt x="344331" y="363919"/>
                          <a:pt x="189587" y="345435"/>
                          <a:pt x="0" y="338006"/>
                        </a:cubicBezTo>
                        <a:lnTo>
                          <a:pt x="0" y="338006"/>
                        </a:lnTo>
                        <a:cubicBezTo>
                          <a:pt x="-13168" y="249427"/>
                          <a:pt x="-12992" y="172889"/>
                          <a:pt x="0" y="56335"/>
                        </a:cubicBezTo>
                        <a:cubicBezTo>
                          <a:pt x="13560" y="38433"/>
                          <a:pt x="34880" y="26042"/>
                          <a:pt x="56335" y="0"/>
                        </a:cubicBezTo>
                        <a:close/>
                      </a:path>
                      <a:path w="1468406" h="338006" stroke="0" extrusionOk="0">
                        <a:moveTo>
                          <a:pt x="56335" y="0"/>
                        </a:moveTo>
                        <a:cubicBezTo>
                          <a:pt x="314278" y="12031"/>
                          <a:pt x="552409" y="4206"/>
                          <a:pt x="707088" y="0"/>
                        </a:cubicBezTo>
                        <a:cubicBezTo>
                          <a:pt x="861767" y="-4206"/>
                          <a:pt x="1227718" y="-7256"/>
                          <a:pt x="1412071" y="0"/>
                        </a:cubicBezTo>
                        <a:cubicBezTo>
                          <a:pt x="1433917" y="24080"/>
                          <a:pt x="1453196" y="36763"/>
                          <a:pt x="1468406" y="56335"/>
                        </a:cubicBezTo>
                        <a:cubicBezTo>
                          <a:pt x="1472866" y="113654"/>
                          <a:pt x="1455446" y="232358"/>
                          <a:pt x="1468406" y="338006"/>
                        </a:cubicBezTo>
                        <a:lnTo>
                          <a:pt x="1468406" y="338006"/>
                        </a:lnTo>
                        <a:cubicBezTo>
                          <a:pt x="1284883" y="360755"/>
                          <a:pt x="1203166" y="331732"/>
                          <a:pt x="949569" y="338006"/>
                        </a:cubicBezTo>
                        <a:cubicBezTo>
                          <a:pt x="695972" y="344280"/>
                          <a:pt x="660135" y="343185"/>
                          <a:pt x="474785" y="338006"/>
                        </a:cubicBezTo>
                        <a:cubicBezTo>
                          <a:pt x="289435" y="332827"/>
                          <a:pt x="213334" y="322065"/>
                          <a:pt x="0" y="338006"/>
                        </a:cubicBezTo>
                        <a:lnTo>
                          <a:pt x="0" y="338006"/>
                        </a:lnTo>
                        <a:cubicBezTo>
                          <a:pt x="194" y="252475"/>
                          <a:pt x="4341" y="167808"/>
                          <a:pt x="0" y="56335"/>
                        </a:cubicBezTo>
                        <a:cubicBezTo>
                          <a:pt x="20030" y="38505"/>
                          <a:pt x="39849" y="1459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5572902" y="913339"/>
            <a:ext cx="1468406" cy="338006"/>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254469" y="23914"/>
                          <a:pt x="477914" y="-26724"/>
                          <a:pt x="707088" y="0"/>
                        </a:cubicBezTo>
                        <a:cubicBezTo>
                          <a:pt x="936262" y="26724"/>
                          <a:pt x="1117350" y="16995"/>
                          <a:pt x="1412071" y="0"/>
                        </a:cubicBezTo>
                        <a:cubicBezTo>
                          <a:pt x="1430443" y="14229"/>
                          <a:pt x="1439880" y="32575"/>
                          <a:pt x="1468406" y="56335"/>
                        </a:cubicBezTo>
                        <a:cubicBezTo>
                          <a:pt x="1481907" y="166275"/>
                          <a:pt x="1457344" y="211185"/>
                          <a:pt x="1468406" y="338006"/>
                        </a:cubicBezTo>
                        <a:lnTo>
                          <a:pt x="1468406" y="338006"/>
                        </a:lnTo>
                        <a:cubicBezTo>
                          <a:pt x="1282916" y="337033"/>
                          <a:pt x="1097481" y="314064"/>
                          <a:pt x="949569" y="338006"/>
                        </a:cubicBezTo>
                        <a:cubicBezTo>
                          <a:pt x="801657" y="361948"/>
                          <a:pt x="678995" y="335282"/>
                          <a:pt x="445416" y="338006"/>
                        </a:cubicBezTo>
                        <a:cubicBezTo>
                          <a:pt x="211837" y="340730"/>
                          <a:pt x="206391" y="329319"/>
                          <a:pt x="0" y="338006"/>
                        </a:cubicBezTo>
                        <a:lnTo>
                          <a:pt x="0" y="338006"/>
                        </a:lnTo>
                        <a:cubicBezTo>
                          <a:pt x="2240" y="272363"/>
                          <a:pt x="6339" y="162174"/>
                          <a:pt x="0" y="56335"/>
                        </a:cubicBezTo>
                        <a:cubicBezTo>
                          <a:pt x="20696" y="37578"/>
                          <a:pt x="35864" y="22195"/>
                          <a:pt x="56335" y="0"/>
                        </a:cubicBezTo>
                        <a:close/>
                      </a:path>
                      <a:path w="1468406" h="338006" stroke="0" extrusionOk="0">
                        <a:moveTo>
                          <a:pt x="56335" y="0"/>
                        </a:moveTo>
                        <a:cubicBezTo>
                          <a:pt x="187493" y="8046"/>
                          <a:pt x="410019" y="14955"/>
                          <a:pt x="693531" y="0"/>
                        </a:cubicBezTo>
                        <a:cubicBezTo>
                          <a:pt x="977043" y="-14955"/>
                          <a:pt x="1216412" y="25390"/>
                          <a:pt x="1412071" y="0"/>
                        </a:cubicBezTo>
                        <a:cubicBezTo>
                          <a:pt x="1433129" y="25485"/>
                          <a:pt x="1455117" y="46682"/>
                          <a:pt x="1468406" y="56335"/>
                        </a:cubicBezTo>
                        <a:cubicBezTo>
                          <a:pt x="1470039" y="182873"/>
                          <a:pt x="1481957" y="281046"/>
                          <a:pt x="1468406" y="338006"/>
                        </a:cubicBezTo>
                        <a:lnTo>
                          <a:pt x="1468406" y="338006"/>
                        </a:lnTo>
                        <a:cubicBezTo>
                          <a:pt x="1358355" y="349252"/>
                          <a:pt x="1195594" y="321791"/>
                          <a:pt x="1008305" y="338006"/>
                        </a:cubicBezTo>
                        <a:cubicBezTo>
                          <a:pt x="821016" y="354221"/>
                          <a:pt x="678432" y="336204"/>
                          <a:pt x="548205" y="338006"/>
                        </a:cubicBezTo>
                        <a:cubicBezTo>
                          <a:pt x="417978" y="339808"/>
                          <a:pt x="267934" y="334158"/>
                          <a:pt x="0" y="338006"/>
                        </a:cubicBezTo>
                        <a:lnTo>
                          <a:pt x="0" y="338006"/>
                        </a:lnTo>
                        <a:cubicBezTo>
                          <a:pt x="-7387" y="212271"/>
                          <a:pt x="-4678" y="179437"/>
                          <a:pt x="0" y="56335"/>
                        </a:cubicBezTo>
                        <a:cubicBezTo>
                          <a:pt x="22076" y="29603"/>
                          <a:pt x="34522" y="27405"/>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177799" y="913342"/>
            <a:ext cx="1468406" cy="338006"/>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194250" y="-25799"/>
                          <a:pt x="415170" y="6879"/>
                          <a:pt x="693531" y="0"/>
                        </a:cubicBezTo>
                        <a:cubicBezTo>
                          <a:pt x="971892" y="-6879"/>
                          <a:pt x="1196956" y="9809"/>
                          <a:pt x="1412071" y="0"/>
                        </a:cubicBezTo>
                        <a:cubicBezTo>
                          <a:pt x="1429086" y="18440"/>
                          <a:pt x="1445199" y="37196"/>
                          <a:pt x="1468406" y="56335"/>
                        </a:cubicBezTo>
                        <a:cubicBezTo>
                          <a:pt x="1470125" y="175969"/>
                          <a:pt x="1475521" y="204077"/>
                          <a:pt x="1468406" y="338006"/>
                        </a:cubicBezTo>
                        <a:lnTo>
                          <a:pt x="1468406" y="338006"/>
                        </a:lnTo>
                        <a:cubicBezTo>
                          <a:pt x="1270905" y="337263"/>
                          <a:pt x="1181328" y="357343"/>
                          <a:pt x="949569" y="338006"/>
                        </a:cubicBezTo>
                        <a:cubicBezTo>
                          <a:pt x="717810" y="318669"/>
                          <a:pt x="618873" y="328057"/>
                          <a:pt x="445416" y="338006"/>
                        </a:cubicBezTo>
                        <a:cubicBezTo>
                          <a:pt x="271959" y="347955"/>
                          <a:pt x="189655" y="320089"/>
                          <a:pt x="0" y="338006"/>
                        </a:cubicBezTo>
                        <a:lnTo>
                          <a:pt x="0" y="338006"/>
                        </a:lnTo>
                        <a:cubicBezTo>
                          <a:pt x="-11821" y="202353"/>
                          <a:pt x="5525" y="192836"/>
                          <a:pt x="0" y="56335"/>
                        </a:cubicBezTo>
                        <a:cubicBezTo>
                          <a:pt x="11228" y="41656"/>
                          <a:pt x="33203" y="18626"/>
                          <a:pt x="56335" y="0"/>
                        </a:cubicBezTo>
                        <a:close/>
                      </a:path>
                      <a:path w="1468406" h="338006" stroke="0" extrusionOk="0">
                        <a:moveTo>
                          <a:pt x="56335" y="0"/>
                        </a:moveTo>
                        <a:cubicBezTo>
                          <a:pt x="376825" y="9175"/>
                          <a:pt x="595755" y="28638"/>
                          <a:pt x="761318" y="0"/>
                        </a:cubicBezTo>
                        <a:cubicBezTo>
                          <a:pt x="926881" y="-28638"/>
                          <a:pt x="1087273" y="-2592"/>
                          <a:pt x="1412071" y="0"/>
                        </a:cubicBezTo>
                        <a:cubicBezTo>
                          <a:pt x="1432407" y="25571"/>
                          <a:pt x="1452050" y="36030"/>
                          <a:pt x="1468406" y="56335"/>
                        </a:cubicBezTo>
                        <a:cubicBezTo>
                          <a:pt x="1464883" y="160181"/>
                          <a:pt x="1455020" y="223467"/>
                          <a:pt x="1468406" y="338006"/>
                        </a:cubicBezTo>
                        <a:lnTo>
                          <a:pt x="1468406" y="338006"/>
                        </a:lnTo>
                        <a:cubicBezTo>
                          <a:pt x="1281798" y="348848"/>
                          <a:pt x="1144032" y="313872"/>
                          <a:pt x="978937" y="338006"/>
                        </a:cubicBezTo>
                        <a:cubicBezTo>
                          <a:pt x="813842" y="362140"/>
                          <a:pt x="659634" y="357792"/>
                          <a:pt x="489469" y="338006"/>
                        </a:cubicBezTo>
                        <a:cubicBezTo>
                          <a:pt x="319304" y="318220"/>
                          <a:pt x="103673" y="345861"/>
                          <a:pt x="0" y="338006"/>
                        </a:cubicBezTo>
                        <a:lnTo>
                          <a:pt x="0" y="338006"/>
                        </a:lnTo>
                        <a:cubicBezTo>
                          <a:pt x="-3474" y="245872"/>
                          <a:pt x="-10043" y="183721"/>
                          <a:pt x="0" y="56335"/>
                        </a:cubicBezTo>
                        <a:cubicBezTo>
                          <a:pt x="23879" y="31840"/>
                          <a:pt x="32618" y="2828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7497794" y="913339"/>
            <a:ext cx="1468406" cy="338006"/>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62889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57417" y="15287"/>
                          <a:pt x="530773" y="7315"/>
                          <a:pt x="693531" y="0"/>
                        </a:cubicBezTo>
                        <a:cubicBezTo>
                          <a:pt x="856289" y="-7315"/>
                          <a:pt x="1243476" y="26621"/>
                          <a:pt x="1412071" y="0"/>
                        </a:cubicBezTo>
                        <a:cubicBezTo>
                          <a:pt x="1433457" y="19344"/>
                          <a:pt x="1444528" y="37629"/>
                          <a:pt x="1468406" y="56335"/>
                        </a:cubicBezTo>
                        <a:cubicBezTo>
                          <a:pt x="1478361" y="192306"/>
                          <a:pt x="1465006" y="199129"/>
                          <a:pt x="1468406" y="338006"/>
                        </a:cubicBezTo>
                        <a:lnTo>
                          <a:pt x="1468406" y="338006"/>
                        </a:lnTo>
                        <a:cubicBezTo>
                          <a:pt x="1260601" y="320742"/>
                          <a:pt x="1141419" y="354990"/>
                          <a:pt x="1022990" y="338006"/>
                        </a:cubicBezTo>
                        <a:cubicBezTo>
                          <a:pt x="904561" y="321022"/>
                          <a:pt x="767218" y="330576"/>
                          <a:pt x="562889" y="338006"/>
                        </a:cubicBezTo>
                        <a:cubicBezTo>
                          <a:pt x="358560" y="345436"/>
                          <a:pt x="192859" y="318125"/>
                          <a:pt x="0" y="338006"/>
                        </a:cubicBezTo>
                        <a:lnTo>
                          <a:pt x="0" y="338006"/>
                        </a:lnTo>
                        <a:cubicBezTo>
                          <a:pt x="-5291" y="203275"/>
                          <a:pt x="-11853" y="156213"/>
                          <a:pt x="0" y="56335"/>
                        </a:cubicBezTo>
                        <a:cubicBezTo>
                          <a:pt x="21558" y="39766"/>
                          <a:pt x="40263" y="12912"/>
                          <a:pt x="56335" y="0"/>
                        </a:cubicBezTo>
                        <a:close/>
                      </a:path>
                      <a:path w="1468406" h="338006" stroke="0" extrusionOk="0">
                        <a:moveTo>
                          <a:pt x="56335" y="0"/>
                        </a:moveTo>
                        <a:cubicBezTo>
                          <a:pt x="318287" y="-31554"/>
                          <a:pt x="495942" y="24917"/>
                          <a:pt x="747760" y="0"/>
                        </a:cubicBezTo>
                        <a:cubicBezTo>
                          <a:pt x="999578" y="-24917"/>
                          <a:pt x="1160623" y="21973"/>
                          <a:pt x="1412071" y="0"/>
                        </a:cubicBezTo>
                        <a:cubicBezTo>
                          <a:pt x="1437859" y="26828"/>
                          <a:pt x="1453722" y="38511"/>
                          <a:pt x="1468406" y="56335"/>
                        </a:cubicBezTo>
                        <a:cubicBezTo>
                          <a:pt x="1464177" y="125012"/>
                          <a:pt x="1481443" y="235246"/>
                          <a:pt x="1468406" y="338006"/>
                        </a:cubicBezTo>
                        <a:lnTo>
                          <a:pt x="1468406" y="338006"/>
                        </a:lnTo>
                        <a:cubicBezTo>
                          <a:pt x="1291764" y="331678"/>
                          <a:pt x="1158701" y="314819"/>
                          <a:pt x="993621" y="338006"/>
                        </a:cubicBezTo>
                        <a:cubicBezTo>
                          <a:pt x="828542" y="361193"/>
                          <a:pt x="730674" y="313972"/>
                          <a:pt x="489469" y="338006"/>
                        </a:cubicBezTo>
                        <a:cubicBezTo>
                          <a:pt x="248264" y="362040"/>
                          <a:pt x="224182" y="320818"/>
                          <a:pt x="0" y="338006"/>
                        </a:cubicBezTo>
                        <a:lnTo>
                          <a:pt x="0" y="338006"/>
                        </a:lnTo>
                        <a:cubicBezTo>
                          <a:pt x="1223" y="272448"/>
                          <a:pt x="86" y="175705"/>
                          <a:pt x="0" y="56335"/>
                        </a:cubicBezTo>
                        <a:cubicBezTo>
                          <a:pt x="25999" y="30272"/>
                          <a:pt x="36925" y="24123"/>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52E017E0-E2DC-5046-9547-F6FE752A166B}"/>
              </a:ext>
            </a:extLst>
          </p:cNvPr>
          <p:cNvSpPr txBox="1"/>
          <p:nvPr/>
        </p:nvSpPr>
        <p:spPr>
          <a:xfrm>
            <a:off x="177800" y="1122756"/>
            <a:ext cx="8788400" cy="46628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8788400"/>
                      <a:gd name="connsiteY0" fmla="*/ 0 h 4662815"/>
                      <a:gd name="connsiteX1" fmla="*/ 351536 w 8788400"/>
                      <a:gd name="connsiteY1" fmla="*/ 0 h 4662815"/>
                      <a:gd name="connsiteX2" fmla="*/ 878840 w 8788400"/>
                      <a:gd name="connsiteY2" fmla="*/ 0 h 4662815"/>
                      <a:gd name="connsiteX3" fmla="*/ 1230375 w 8788400"/>
                      <a:gd name="connsiteY3" fmla="*/ 0 h 4662815"/>
                      <a:gd name="connsiteX4" fmla="*/ 1406144 w 8788400"/>
                      <a:gd name="connsiteY4" fmla="*/ 0 h 4662815"/>
                      <a:gd name="connsiteX5" fmla="*/ 1757679 w 8788400"/>
                      <a:gd name="connsiteY5" fmla="*/ 0 h 4662815"/>
                      <a:gd name="connsiteX6" fmla="*/ 2284983 w 8788400"/>
                      <a:gd name="connsiteY6" fmla="*/ 0 h 4662815"/>
                      <a:gd name="connsiteX7" fmla="*/ 2900171 w 8788400"/>
                      <a:gd name="connsiteY7" fmla="*/ 0 h 4662815"/>
                      <a:gd name="connsiteX8" fmla="*/ 3075939 w 8788400"/>
                      <a:gd name="connsiteY8" fmla="*/ 0 h 4662815"/>
                      <a:gd name="connsiteX9" fmla="*/ 3251708 w 8788400"/>
                      <a:gd name="connsiteY9" fmla="*/ 0 h 4662815"/>
                      <a:gd name="connsiteX10" fmla="*/ 3866895 w 8788400"/>
                      <a:gd name="connsiteY10" fmla="*/ 0 h 4662815"/>
                      <a:gd name="connsiteX11" fmla="*/ 4042664 w 8788400"/>
                      <a:gd name="connsiteY11" fmla="*/ 0 h 4662815"/>
                      <a:gd name="connsiteX12" fmla="*/ 4482083 w 8788400"/>
                      <a:gd name="connsiteY12" fmla="*/ 0 h 4662815"/>
                      <a:gd name="connsiteX13" fmla="*/ 4745735 w 8788400"/>
                      <a:gd name="connsiteY13" fmla="*/ 0 h 4662815"/>
                      <a:gd name="connsiteX14" fmla="*/ 5009387 w 8788400"/>
                      <a:gd name="connsiteY14" fmla="*/ 0 h 4662815"/>
                      <a:gd name="connsiteX15" fmla="*/ 5273039 w 8788400"/>
                      <a:gd name="connsiteY15" fmla="*/ 0 h 4662815"/>
                      <a:gd name="connsiteX16" fmla="*/ 5536691 w 8788400"/>
                      <a:gd name="connsiteY16" fmla="*/ 0 h 4662815"/>
                      <a:gd name="connsiteX17" fmla="*/ 5888228 w 8788400"/>
                      <a:gd name="connsiteY17" fmla="*/ 0 h 4662815"/>
                      <a:gd name="connsiteX18" fmla="*/ 6151880 w 8788400"/>
                      <a:gd name="connsiteY18" fmla="*/ 0 h 4662815"/>
                      <a:gd name="connsiteX19" fmla="*/ 6503416 w 8788400"/>
                      <a:gd name="connsiteY19" fmla="*/ 0 h 4662815"/>
                      <a:gd name="connsiteX20" fmla="*/ 7030720 w 8788400"/>
                      <a:gd name="connsiteY20" fmla="*/ 0 h 4662815"/>
                      <a:gd name="connsiteX21" fmla="*/ 7294372 w 8788400"/>
                      <a:gd name="connsiteY21" fmla="*/ 0 h 4662815"/>
                      <a:gd name="connsiteX22" fmla="*/ 7470140 w 8788400"/>
                      <a:gd name="connsiteY22" fmla="*/ 0 h 4662815"/>
                      <a:gd name="connsiteX23" fmla="*/ 8085328 w 8788400"/>
                      <a:gd name="connsiteY23" fmla="*/ 0 h 4662815"/>
                      <a:gd name="connsiteX24" fmla="*/ 8261096 w 8788400"/>
                      <a:gd name="connsiteY24" fmla="*/ 0 h 4662815"/>
                      <a:gd name="connsiteX25" fmla="*/ 8788400 w 8788400"/>
                      <a:gd name="connsiteY25" fmla="*/ 0 h 4662815"/>
                      <a:gd name="connsiteX26" fmla="*/ 8788400 w 8788400"/>
                      <a:gd name="connsiteY26" fmla="*/ 284007 h 4662815"/>
                      <a:gd name="connsiteX27" fmla="*/ 8788400 w 8788400"/>
                      <a:gd name="connsiteY27" fmla="*/ 707899 h 4662815"/>
                      <a:gd name="connsiteX28" fmla="*/ 8788400 w 8788400"/>
                      <a:gd name="connsiteY28" fmla="*/ 1178420 h 4662815"/>
                      <a:gd name="connsiteX29" fmla="*/ 8788400 w 8788400"/>
                      <a:gd name="connsiteY29" fmla="*/ 1555684 h 4662815"/>
                      <a:gd name="connsiteX30" fmla="*/ 8788400 w 8788400"/>
                      <a:gd name="connsiteY30" fmla="*/ 1886320 h 4662815"/>
                      <a:gd name="connsiteX31" fmla="*/ 8788400 w 8788400"/>
                      <a:gd name="connsiteY31" fmla="*/ 2216956 h 4662815"/>
                      <a:gd name="connsiteX32" fmla="*/ 8788400 w 8788400"/>
                      <a:gd name="connsiteY32" fmla="*/ 2687477 h 4662815"/>
                      <a:gd name="connsiteX33" fmla="*/ 8788400 w 8788400"/>
                      <a:gd name="connsiteY33" fmla="*/ 2971484 h 4662815"/>
                      <a:gd name="connsiteX34" fmla="*/ 8788400 w 8788400"/>
                      <a:gd name="connsiteY34" fmla="*/ 3348749 h 4662815"/>
                      <a:gd name="connsiteX35" fmla="*/ 8788400 w 8788400"/>
                      <a:gd name="connsiteY35" fmla="*/ 3772640 h 4662815"/>
                      <a:gd name="connsiteX36" fmla="*/ 8788400 w 8788400"/>
                      <a:gd name="connsiteY36" fmla="*/ 4103277 h 4662815"/>
                      <a:gd name="connsiteX37" fmla="*/ 8788400 w 8788400"/>
                      <a:gd name="connsiteY37" fmla="*/ 4662815 h 4662815"/>
                      <a:gd name="connsiteX38" fmla="*/ 8612632 w 8788400"/>
                      <a:gd name="connsiteY38" fmla="*/ 4662815 h 4662815"/>
                      <a:gd name="connsiteX39" fmla="*/ 8436863 w 8788400"/>
                      <a:gd name="connsiteY39" fmla="*/ 4662815 h 4662815"/>
                      <a:gd name="connsiteX40" fmla="*/ 7821676 w 8788400"/>
                      <a:gd name="connsiteY40" fmla="*/ 4662815 h 4662815"/>
                      <a:gd name="connsiteX41" fmla="*/ 7470140 w 8788400"/>
                      <a:gd name="connsiteY41" fmla="*/ 4662815 h 4662815"/>
                      <a:gd name="connsiteX42" fmla="*/ 6854951 w 8788400"/>
                      <a:gd name="connsiteY42" fmla="*/ 4662815 h 4662815"/>
                      <a:gd name="connsiteX43" fmla="*/ 6415532 w 8788400"/>
                      <a:gd name="connsiteY43" fmla="*/ 4662815 h 4662815"/>
                      <a:gd name="connsiteX44" fmla="*/ 6239764 w 8788400"/>
                      <a:gd name="connsiteY44" fmla="*/ 4662815 h 4662815"/>
                      <a:gd name="connsiteX45" fmla="*/ 5976112 w 8788400"/>
                      <a:gd name="connsiteY45" fmla="*/ 4662815 h 4662815"/>
                      <a:gd name="connsiteX46" fmla="*/ 5624576 w 8788400"/>
                      <a:gd name="connsiteY46" fmla="*/ 4662815 h 4662815"/>
                      <a:gd name="connsiteX47" fmla="*/ 5097272 w 8788400"/>
                      <a:gd name="connsiteY47" fmla="*/ 4662815 h 4662815"/>
                      <a:gd name="connsiteX48" fmla="*/ 4569968 w 8788400"/>
                      <a:gd name="connsiteY48" fmla="*/ 4662815 h 4662815"/>
                      <a:gd name="connsiteX49" fmla="*/ 4130547 w 8788400"/>
                      <a:gd name="connsiteY49" fmla="*/ 4662815 h 4662815"/>
                      <a:gd name="connsiteX50" fmla="*/ 3779012 w 8788400"/>
                      <a:gd name="connsiteY50" fmla="*/ 4662815 h 4662815"/>
                      <a:gd name="connsiteX51" fmla="*/ 3163823 w 8788400"/>
                      <a:gd name="connsiteY51" fmla="*/ 4662815 h 4662815"/>
                      <a:gd name="connsiteX52" fmla="*/ 2724404 w 8788400"/>
                      <a:gd name="connsiteY52" fmla="*/ 4662815 h 4662815"/>
                      <a:gd name="connsiteX53" fmla="*/ 2460752 w 8788400"/>
                      <a:gd name="connsiteY53" fmla="*/ 4662815 h 4662815"/>
                      <a:gd name="connsiteX54" fmla="*/ 2197100 w 8788400"/>
                      <a:gd name="connsiteY54" fmla="*/ 4662815 h 4662815"/>
                      <a:gd name="connsiteX55" fmla="*/ 2021331 w 8788400"/>
                      <a:gd name="connsiteY55" fmla="*/ 4662815 h 4662815"/>
                      <a:gd name="connsiteX56" fmla="*/ 1581911 w 8788400"/>
                      <a:gd name="connsiteY56" fmla="*/ 4662815 h 4662815"/>
                      <a:gd name="connsiteX57" fmla="*/ 1318259 w 8788400"/>
                      <a:gd name="connsiteY57" fmla="*/ 4662815 h 4662815"/>
                      <a:gd name="connsiteX58" fmla="*/ 703071 w 8788400"/>
                      <a:gd name="connsiteY58" fmla="*/ 4662815 h 4662815"/>
                      <a:gd name="connsiteX59" fmla="*/ 0 w 8788400"/>
                      <a:gd name="connsiteY59" fmla="*/ 4662815 h 4662815"/>
                      <a:gd name="connsiteX60" fmla="*/ 0 w 8788400"/>
                      <a:gd name="connsiteY60" fmla="*/ 4285550 h 4662815"/>
                      <a:gd name="connsiteX61" fmla="*/ 0 w 8788400"/>
                      <a:gd name="connsiteY61" fmla="*/ 3815030 h 4662815"/>
                      <a:gd name="connsiteX62" fmla="*/ 0 w 8788400"/>
                      <a:gd name="connsiteY62" fmla="*/ 3531022 h 4662815"/>
                      <a:gd name="connsiteX63" fmla="*/ 0 w 8788400"/>
                      <a:gd name="connsiteY63" fmla="*/ 3200387 h 4662815"/>
                      <a:gd name="connsiteX64" fmla="*/ 0 w 8788400"/>
                      <a:gd name="connsiteY64" fmla="*/ 2729866 h 4662815"/>
                      <a:gd name="connsiteX65" fmla="*/ 0 w 8788400"/>
                      <a:gd name="connsiteY65" fmla="*/ 2212717 h 4662815"/>
                      <a:gd name="connsiteX66" fmla="*/ 0 w 8788400"/>
                      <a:gd name="connsiteY66" fmla="*/ 1695569 h 4662815"/>
                      <a:gd name="connsiteX67" fmla="*/ 0 w 8788400"/>
                      <a:gd name="connsiteY67" fmla="*/ 1271676 h 4662815"/>
                      <a:gd name="connsiteX68" fmla="*/ 0 w 8788400"/>
                      <a:gd name="connsiteY68" fmla="*/ 894413 h 4662815"/>
                      <a:gd name="connsiteX69" fmla="*/ 0 w 8788400"/>
                      <a:gd name="connsiteY69" fmla="*/ 470520 h 4662815"/>
                      <a:gd name="connsiteX70" fmla="*/ 0 w 8788400"/>
                      <a:gd name="connsiteY70" fmla="*/ 0 h 4662815"/>
                      <a:gd name="connsiteX0" fmla="*/ 0 w 8788400"/>
                      <a:gd name="connsiteY0" fmla="*/ 0 h 4662815"/>
                      <a:gd name="connsiteX1" fmla="*/ 351536 w 8788400"/>
                      <a:gd name="connsiteY1" fmla="*/ 0 h 4662815"/>
                      <a:gd name="connsiteX2" fmla="*/ 527303 w 8788400"/>
                      <a:gd name="connsiteY2" fmla="*/ 0 h 4662815"/>
                      <a:gd name="connsiteX3" fmla="*/ 1142492 w 8788400"/>
                      <a:gd name="connsiteY3" fmla="*/ 0 h 4662815"/>
                      <a:gd name="connsiteX4" fmla="*/ 1494027 w 8788400"/>
                      <a:gd name="connsiteY4" fmla="*/ 0 h 4662815"/>
                      <a:gd name="connsiteX5" fmla="*/ 1845563 w 8788400"/>
                      <a:gd name="connsiteY5" fmla="*/ 0 h 4662815"/>
                      <a:gd name="connsiteX6" fmla="*/ 2460752 w 8788400"/>
                      <a:gd name="connsiteY6" fmla="*/ 0 h 4662815"/>
                      <a:gd name="connsiteX7" fmla="*/ 2724404 w 8788400"/>
                      <a:gd name="connsiteY7" fmla="*/ 0 h 4662815"/>
                      <a:gd name="connsiteX8" fmla="*/ 3339591 w 8788400"/>
                      <a:gd name="connsiteY8" fmla="*/ 0 h 4662815"/>
                      <a:gd name="connsiteX9" fmla="*/ 3954779 w 8788400"/>
                      <a:gd name="connsiteY9" fmla="*/ 0 h 4662815"/>
                      <a:gd name="connsiteX10" fmla="*/ 4394200 w 8788400"/>
                      <a:gd name="connsiteY10" fmla="*/ 0 h 4662815"/>
                      <a:gd name="connsiteX11" fmla="*/ 5009387 w 8788400"/>
                      <a:gd name="connsiteY11" fmla="*/ 0 h 4662815"/>
                      <a:gd name="connsiteX12" fmla="*/ 5360924 w 8788400"/>
                      <a:gd name="connsiteY12" fmla="*/ 0 h 4662815"/>
                      <a:gd name="connsiteX13" fmla="*/ 5712460 w 8788400"/>
                      <a:gd name="connsiteY13" fmla="*/ 0 h 4662815"/>
                      <a:gd name="connsiteX14" fmla="*/ 6239764 w 8788400"/>
                      <a:gd name="connsiteY14" fmla="*/ 0 h 4662815"/>
                      <a:gd name="connsiteX15" fmla="*/ 6591299 w 8788400"/>
                      <a:gd name="connsiteY15" fmla="*/ 0 h 4662815"/>
                      <a:gd name="connsiteX16" fmla="*/ 7206488 w 8788400"/>
                      <a:gd name="connsiteY16" fmla="*/ 0 h 4662815"/>
                      <a:gd name="connsiteX17" fmla="*/ 7821676 w 8788400"/>
                      <a:gd name="connsiteY17" fmla="*/ 0 h 4662815"/>
                      <a:gd name="connsiteX18" fmla="*/ 8261096 w 8788400"/>
                      <a:gd name="connsiteY18" fmla="*/ 0 h 4662815"/>
                      <a:gd name="connsiteX19" fmla="*/ 8788400 w 8788400"/>
                      <a:gd name="connsiteY19" fmla="*/ 0 h 4662815"/>
                      <a:gd name="connsiteX20" fmla="*/ 8788400 w 8788400"/>
                      <a:gd name="connsiteY20" fmla="*/ 284007 h 4662815"/>
                      <a:gd name="connsiteX21" fmla="*/ 8788400 w 8788400"/>
                      <a:gd name="connsiteY21" fmla="*/ 614643 h 4662815"/>
                      <a:gd name="connsiteX22" fmla="*/ 8788400 w 8788400"/>
                      <a:gd name="connsiteY22" fmla="*/ 1085164 h 4662815"/>
                      <a:gd name="connsiteX23" fmla="*/ 8788400 w 8788400"/>
                      <a:gd name="connsiteY23" fmla="*/ 1462427 h 4662815"/>
                      <a:gd name="connsiteX24" fmla="*/ 8788400 w 8788400"/>
                      <a:gd name="connsiteY24" fmla="*/ 1793064 h 4662815"/>
                      <a:gd name="connsiteX25" fmla="*/ 8788400 w 8788400"/>
                      <a:gd name="connsiteY25" fmla="*/ 2263584 h 4662815"/>
                      <a:gd name="connsiteX26" fmla="*/ 8788400 w 8788400"/>
                      <a:gd name="connsiteY26" fmla="*/ 2687477 h 4662815"/>
                      <a:gd name="connsiteX27" fmla="*/ 8788400 w 8788400"/>
                      <a:gd name="connsiteY27" fmla="*/ 3111369 h 4662815"/>
                      <a:gd name="connsiteX28" fmla="*/ 8788400 w 8788400"/>
                      <a:gd name="connsiteY28" fmla="*/ 3628517 h 4662815"/>
                      <a:gd name="connsiteX29" fmla="*/ 8788400 w 8788400"/>
                      <a:gd name="connsiteY29" fmla="*/ 4099038 h 4662815"/>
                      <a:gd name="connsiteX30" fmla="*/ 8788400 w 8788400"/>
                      <a:gd name="connsiteY30" fmla="*/ 4662815 h 4662815"/>
                      <a:gd name="connsiteX31" fmla="*/ 8436863 w 8788400"/>
                      <a:gd name="connsiteY31" fmla="*/ 4662815 h 4662815"/>
                      <a:gd name="connsiteX32" fmla="*/ 8261096 w 8788400"/>
                      <a:gd name="connsiteY32" fmla="*/ 4662815 h 4662815"/>
                      <a:gd name="connsiteX33" fmla="*/ 7733792 w 8788400"/>
                      <a:gd name="connsiteY33" fmla="*/ 4662815 h 4662815"/>
                      <a:gd name="connsiteX34" fmla="*/ 7470140 w 8788400"/>
                      <a:gd name="connsiteY34" fmla="*/ 4662815 h 4662815"/>
                      <a:gd name="connsiteX35" fmla="*/ 7294372 w 8788400"/>
                      <a:gd name="connsiteY35" fmla="*/ 4662815 h 4662815"/>
                      <a:gd name="connsiteX36" fmla="*/ 7030720 w 8788400"/>
                      <a:gd name="connsiteY36" fmla="*/ 4662815 h 4662815"/>
                      <a:gd name="connsiteX37" fmla="*/ 6503416 w 8788400"/>
                      <a:gd name="connsiteY37" fmla="*/ 4662815 h 4662815"/>
                      <a:gd name="connsiteX38" fmla="*/ 6239764 w 8788400"/>
                      <a:gd name="connsiteY38" fmla="*/ 4662815 h 4662815"/>
                      <a:gd name="connsiteX39" fmla="*/ 6063995 w 8788400"/>
                      <a:gd name="connsiteY39" fmla="*/ 4662815 h 4662815"/>
                      <a:gd name="connsiteX40" fmla="*/ 5800343 w 8788400"/>
                      <a:gd name="connsiteY40" fmla="*/ 4662815 h 4662815"/>
                      <a:gd name="connsiteX41" fmla="*/ 5448808 w 8788400"/>
                      <a:gd name="connsiteY41" fmla="*/ 4662815 h 4662815"/>
                      <a:gd name="connsiteX42" fmla="*/ 5009387 w 8788400"/>
                      <a:gd name="connsiteY42" fmla="*/ 4662815 h 4662815"/>
                      <a:gd name="connsiteX43" fmla="*/ 4745735 w 8788400"/>
                      <a:gd name="connsiteY43" fmla="*/ 4662815 h 4662815"/>
                      <a:gd name="connsiteX44" fmla="*/ 4130547 w 8788400"/>
                      <a:gd name="connsiteY44" fmla="*/ 4662815 h 4662815"/>
                      <a:gd name="connsiteX45" fmla="*/ 3691127 w 8788400"/>
                      <a:gd name="connsiteY45" fmla="*/ 4662815 h 4662815"/>
                      <a:gd name="connsiteX46" fmla="*/ 3075939 w 8788400"/>
                      <a:gd name="connsiteY46" fmla="*/ 4662815 h 4662815"/>
                      <a:gd name="connsiteX47" fmla="*/ 2548635 w 8788400"/>
                      <a:gd name="connsiteY47" fmla="*/ 4662815 h 4662815"/>
                      <a:gd name="connsiteX48" fmla="*/ 2197100 w 8788400"/>
                      <a:gd name="connsiteY48" fmla="*/ 4662815 h 4662815"/>
                      <a:gd name="connsiteX49" fmla="*/ 1669796 w 8788400"/>
                      <a:gd name="connsiteY49" fmla="*/ 4662815 h 4662815"/>
                      <a:gd name="connsiteX50" fmla="*/ 1406144 w 8788400"/>
                      <a:gd name="connsiteY50" fmla="*/ 4662815 h 4662815"/>
                      <a:gd name="connsiteX51" fmla="*/ 966723 w 8788400"/>
                      <a:gd name="connsiteY51" fmla="*/ 4662815 h 4662815"/>
                      <a:gd name="connsiteX52" fmla="*/ 790955 w 8788400"/>
                      <a:gd name="connsiteY52" fmla="*/ 4662815 h 4662815"/>
                      <a:gd name="connsiteX53" fmla="*/ 0 w 8788400"/>
                      <a:gd name="connsiteY53" fmla="*/ 4662815 h 4662815"/>
                      <a:gd name="connsiteX54" fmla="*/ 0 w 8788400"/>
                      <a:gd name="connsiteY54" fmla="*/ 4238922 h 4662815"/>
                      <a:gd name="connsiteX55" fmla="*/ 0 w 8788400"/>
                      <a:gd name="connsiteY55" fmla="*/ 3768401 h 4662815"/>
                      <a:gd name="connsiteX56" fmla="*/ 0 w 8788400"/>
                      <a:gd name="connsiteY56" fmla="*/ 3297882 h 4662815"/>
                      <a:gd name="connsiteX57" fmla="*/ 0 w 8788400"/>
                      <a:gd name="connsiteY57" fmla="*/ 2967245 h 4662815"/>
                      <a:gd name="connsiteX58" fmla="*/ 0 w 8788400"/>
                      <a:gd name="connsiteY58" fmla="*/ 2450097 h 4662815"/>
                      <a:gd name="connsiteX59" fmla="*/ 0 w 8788400"/>
                      <a:gd name="connsiteY59" fmla="*/ 2026204 h 4662815"/>
                      <a:gd name="connsiteX60" fmla="*/ 0 w 8788400"/>
                      <a:gd name="connsiteY60" fmla="*/ 1742197 h 4662815"/>
                      <a:gd name="connsiteX61" fmla="*/ 0 w 8788400"/>
                      <a:gd name="connsiteY61" fmla="*/ 1318304 h 4662815"/>
                      <a:gd name="connsiteX62" fmla="*/ 0 w 8788400"/>
                      <a:gd name="connsiteY62" fmla="*/ 941041 h 4662815"/>
                      <a:gd name="connsiteX63" fmla="*/ 0 w 8788400"/>
                      <a:gd name="connsiteY63" fmla="*/ 563776 h 4662815"/>
                      <a:gd name="connsiteX64" fmla="*/ 0 w 8788400"/>
                      <a:gd name="connsiteY64" fmla="*/ 0 h 466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88400" h="4662815" fill="none" extrusionOk="0">
                        <a:moveTo>
                          <a:pt x="0" y="0"/>
                        </a:moveTo>
                        <a:cubicBezTo>
                          <a:pt x="67215" y="-46366"/>
                          <a:pt x="223665" y="51559"/>
                          <a:pt x="351536" y="0"/>
                        </a:cubicBezTo>
                        <a:cubicBezTo>
                          <a:pt x="465256" y="-25767"/>
                          <a:pt x="709309" y="8083"/>
                          <a:pt x="878840" y="0"/>
                        </a:cubicBezTo>
                        <a:cubicBezTo>
                          <a:pt x="1076977" y="-11670"/>
                          <a:pt x="1077012" y="4950"/>
                          <a:pt x="1230375" y="0"/>
                        </a:cubicBezTo>
                        <a:cubicBezTo>
                          <a:pt x="1382816" y="4109"/>
                          <a:pt x="1342438" y="14648"/>
                          <a:pt x="1406144" y="0"/>
                        </a:cubicBezTo>
                        <a:cubicBezTo>
                          <a:pt x="1468292" y="-16746"/>
                          <a:pt x="1667525" y="-10827"/>
                          <a:pt x="1757679" y="0"/>
                        </a:cubicBezTo>
                        <a:cubicBezTo>
                          <a:pt x="1838095" y="1678"/>
                          <a:pt x="2044902" y="53564"/>
                          <a:pt x="2284983" y="0"/>
                        </a:cubicBezTo>
                        <a:cubicBezTo>
                          <a:pt x="2558615" y="-80570"/>
                          <a:pt x="2749031" y="-40737"/>
                          <a:pt x="2900171" y="0"/>
                        </a:cubicBezTo>
                        <a:cubicBezTo>
                          <a:pt x="3079878" y="-422"/>
                          <a:pt x="2996846" y="5819"/>
                          <a:pt x="3075939" y="0"/>
                        </a:cubicBezTo>
                        <a:cubicBezTo>
                          <a:pt x="3146813" y="4692"/>
                          <a:pt x="3215053" y="18909"/>
                          <a:pt x="3251708" y="0"/>
                        </a:cubicBezTo>
                        <a:cubicBezTo>
                          <a:pt x="3306014" y="-22146"/>
                          <a:pt x="3696148" y="-2605"/>
                          <a:pt x="3866895" y="0"/>
                        </a:cubicBezTo>
                        <a:cubicBezTo>
                          <a:pt x="4024715" y="-386"/>
                          <a:pt x="3990563" y="25727"/>
                          <a:pt x="4042664" y="0"/>
                        </a:cubicBezTo>
                        <a:cubicBezTo>
                          <a:pt x="4046423" y="-13554"/>
                          <a:pt x="4282349" y="74248"/>
                          <a:pt x="4482083" y="0"/>
                        </a:cubicBezTo>
                        <a:cubicBezTo>
                          <a:pt x="4661097" y="-46221"/>
                          <a:pt x="4619899" y="26965"/>
                          <a:pt x="4745735" y="0"/>
                        </a:cubicBezTo>
                        <a:cubicBezTo>
                          <a:pt x="4860794" y="-14834"/>
                          <a:pt x="4908222" y="22870"/>
                          <a:pt x="5009387" y="0"/>
                        </a:cubicBezTo>
                        <a:cubicBezTo>
                          <a:pt x="5100276" y="-19070"/>
                          <a:pt x="5184179" y="13222"/>
                          <a:pt x="5273039" y="0"/>
                        </a:cubicBezTo>
                        <a:cubicBezTo>
                          <a:pt x="5354160" y="3707"/>
                          <a:pt x="5445498" y="23501"/>
                          <a:pt x="5536691" y="0"/>
                        </a:cubicBezTo>
                        <a:cubicBezTo>
                          <a:pt x="5644907" y="-28271"/>
                          <a:pt x="5752952" y="37478"/>
                          <a:pt x="5888228" y="0"/>
                        </a:cubicBezTo>
                        <a:cubicBezTo>
                          <a:pt x="6024582" y="4644"/>
                          <a:pt x="6054788" y="2837"/>
                          <a:pt x="6151880" y="0"/>
                        </a:cubicBezTo>
                        <a:cubicBezTo>
                          <a:pt x="6237633" y="-2040"/>
                          <a:pt x="6365305" y="22857"/>
                          <a:pt x="6503416" y="0"/>
                        </a:cubicBezTo>
                        <a:cubicBezTo>
                          <a:pt x="6675891" y="-5705"/>
                          <a:pt x="6944798" y="-4512"/>
                          <a:pt x="7030720" y="0"/>
                        </a:cubicBezTo>
                        <a:cubicBezTo>
                          <a:pt x="7146655" y="1190"/>
                          <a:pt x="7225019" y="7021"/>
                          <a:pt x="7294372" y="0"/>
                        </a:cubicBezTo>
                        <a:cubicBezTo>
                          <a:pt x="7372428" y="-2649"/>
                          <a:pt x="7422360" y="2977"/>
                          <a:pt x="7470140" y="0"/>
                        </a:cubicBezTo>
                        <a:cubicBezTo>
                          <a:pt x="7589284" y="-12070"/>
                          <a:pt x="7825703" y="-8164"/>
                          <a:pt x="8085328" y="0"/>
                        </a:cubicBezTo>
                        <a:cubicBezTo>
                          <a:pt x="8368654" y="-32652"/>
                          <a:pt x="8214831" y="9072"/>
                          <a:pt x="8261096" y="0"/>
                        </a:cubicBezTo>
                        <a:cubicBezTo>
                          <a:pt x="8312979" y="-3781"/>
                          <a:pt x="8681744" y="-7412"/>
                          <a:pt x="8788400" y="0"/>
                        </a:cubicBezTo>
                        <a:cubicBezTo>
                          <a:pt x="8794595" y="108313"/>
                          <a:pt x="8783199" y="202089"/>
                          <a:pt x="8788400" y="284007"/>
                        </a:cubicBezTo>
                        <a:cubicBezTo>
                          <a:pt x="8824893" y="360619"/>
                          <a:pt x="8761882" y="579261"/>
                          <a:pt x="8788400" y="707899"/>
                        </a:cubicBezTo>
                        <a:cubicBezTo>
                          <a:pt x="8822277" y="819730"/>
                          <a:pt x="8734485" y="956125"/>
                          <a:pt x="8788400" y="1178420"/>
                        </a:cubicBezTo>
                        <a:cubicBezTo>
                          <a:pt x="8835288" y="1394326"/>
                          <a:pt x="8789671" y="1456419"/>
                          <a:pt x="8788400" y="1555684"/>
                        </a:cubicBezTo>
                        <a:cubicBezTo>
                          <a:pt x="8779614" y="1685761"/>
                          <a:pt x="8786840" y="1823430"/>
                          <a:pt x="8788400" y="1886320"/>
                        </a:cubicBezTo>
                        <a:cubicBezTo>
                          <a:pt x="8764058" y="1958570"/>
                          <a:pt x="8754389" y="2079008"/>
                          <a:pt x="8788400" y="2216956"/>
                        </a:cubicBezTo>
                        <a:cubicBezTo>
                          <a:pt x="8805712" y="2348189"/>
                          <a:pt x="8762850" y="2588895"/>
                          <a:pt x="8788400" y="2687477"/>
                        </a:cubicBezTo>
                        <a:cubicBezTo>
                          <a:pt x="8804644" y="2801812"/>
                          <a:pt x="8787431" y="2869420"/>
                          <a:pt x="8788400" y="2971484"/>
                        </a:cubicBezTo>
                        <a:cubicBezTo>
                          <a:pt x="8824828" y="3044693"/>
                          <a:pt x="8767511" y="3181009"/>
                          <a:pt x="8788400" y="3348749"/>
                        </a:cubicBezTo>
                        <a:cubicBezTo>
                          <a:pt x="8806598" y="3544711"/>
                          <a:pt x="8768399" y="3644297"/>
                          <a:pt x="8788400" y="3772640"/>
                        </a:cubicBezTo>
                        <a:cubicBezTo>
                          <a:pt x="8802219" y="3904740"/>
                          <a:pt x="8758415" y="4015623"/>
                          <a:pt x="8788400" y="4103277"/>
                        </a:cubicBezTo>
                        <a:cubicBezTo>
                          <a:pt x="8838886" y="4169541"/>
                          <a:pt x="8745225" y="4494662"/>
                          <a:pt x="8788400" y="4662815"/>
                        </a:cubicBezTo>
                        <a:cubicBezTo>
                          <a:pt x="8704243" y="4675328"/>
                          <a:pt x="8688827" y="4660218"/>
                          <a:pt x="8612632" y="4662815"/>
                        </a:cubicBezTo>
                        <a:cubicBezTo>
                          <a:pt x="8536510" y="4669561"/>
                          <a:pt x="8476623" y="4662522"/>
                          <a:pt x="8436863" y="4662815"/>
                        </a:cubicBezTo>
                        <a:cubicBezTo>
                          <a:pt x="8381833" y="4644335"/>
                          <a:pt x="8054508" y="4578653"/>
                          <a:pt x="7821676" y="4662815"/>
                        </a:cubicBezTo>
                        <a:cubicBezTo>
                          <a:pt x="7608644" y="4698926"/>
                          <a:pt x="7590510" y="4630547"/>
                          <a:pt x="7470140" y="4662815"/>
                        </a:cubicBezTo>
                        <a:cubicBezTo>
                          <a:pt x="7382277" y="4683204"/>
                          <a:pt x="7164780" y="4544998"/>
                          <a:pt x="6854951" y="4662815"/>
                        </a:cubicBezTo>
                        <a:cubicBezTo>
                          <a:pt x="6571190" y="4704879"/>
                          <a:pt x="6504239" y="4604394"/>
                          <a:pt x="6415532" y="4662815"/>
                        </a:cubicBezTo>
                        <a:cubicBezTo>
                          <a:pt x="6298941" y="4707234"/>
                          <a:pt x="6331818" y="4651413"/>
                          <a:pt x="6239764" y="4662815"/>
                        </a:cubicBezTo>
                        <a:cubicBezTo>
                          <a:pt x="6181587" y="4674133"/>
                          <a:pt x="6095294" y="4661509"/>
                          <a:pt x="5976112" y="4662815"/>
                        </a:cubicBezTo>
                        <a:cubicBezTo>
                          <a:pt x="5859008" y="4685061"/>
                          <a:pt x="5775406" y="4639143"/>
                          <a:pt x="5624576" y="4662815"/>
                        </a:cubicBezTo>
                        <a:cubicBezTo>
                          <a:pt x="5457656" y="4696705"/>
                          <a:pt x="5331641" y="4628464"/>
                          <a:pt x="5097272" y="4662815"/>
                        </a:cubicBezTo>
                        <a:cubicBezTo>
                          <a:pt x="4863738" y="4717561"/>
                          <a:pt x="4765987" y="4632571"/>
                          <a:pt x="4569968" y="4662815"/>
                        </a:cubicBezTo>
                        <a:cubicBezTo>
                          <a:pt x="4380130" y="4685225"/>
                          <a:pt x="4244440" y="4659464"/>
                          <a:pt x="4130547" y="4662815"/>
                        </a:cubicBezTo>
                        <a:cubicBezTo>
                          <a:pt x="4022895" y="4687456"/>
                          <a:pt x="3873152" y="4669042"/>
                          <a:pt x="3779012" y="4662815"/>
                        </a:cubicBezTo>
                        <a:cubicBezTo>
                          <a:pt x="3642018" y="4708880"/>
                          <a:pt x="3398197" y="4647258"/>
                          <a:pt x="3163823" y="4662815"/>
                        </a:cubicBezTo>
                        <a:cubicBezTo>
                          <a:pt x="2938304" y="4668136"/>
                          <a:pt x="2933065" y="4609571"/>
                          <a:pt x="2724404" y="4662815"/>
                        </a:cubicBezTo>
                        <a:cubicBezTo>
                          <a:pt x="2512346" y="4700325"/>
                          <a:pt x="2529375" y="4635499"/>
                          <a:pt x="2460752" y="4662815"/>
                        </a:cubicBezTo>
                        <a:cubicBezTo>
                          <a:pt x="2385827" y="4713380"/>
                          <a:pt x="2285176" y="4671031"/>
                          <a:pt x="2197100" y="4662815"/>
                        </a:cubicBezTo>
                        <a:cubicBezTo>
                          <a:pt x="2113894" y="4678125"/>
                          <a:pt x="2070613" y="4651707"/>
                          <a:pt x="2021331" y="4662815"/>
                        </a:cubicBezTo>
                        <a:cubicBezTo>
                          <a:pt x="1966582" y="4645407"/>
                          <a:pt x="1712683" y="4620672"/>
                          <a:pt x="1581911" y="4662815"/>
                        </a:cubicBezTo>
                        <a:cubicBezTo>
                          <a:pt x="1478222" y="4691121"/>
                          <a:pt x="1417678" y="4650269"/>
                          <a:pt x="1318259" y="4662815"/>
                        </a:cubicBezTo>
                        <a:cubicBezTo>
                          <a:pt x="1231536" y="4740337"/>
                          <a:pt x="939974" y="4674554"/>
                          <a:pt x="703071" y="4662815"/>
                        </a:cubicBezTo>
                        <a:cubicBezTo>
                          <a:pt x="448918" y="4657784"/>
                          <a:pt x="323773" y="4626306"/>
                          <a:pt x="0" y="4662815"/>
                        </a:cubicBezTo>
                        <a:cubicBezTo>
                          <a:pt x="-4087" y="4579294"/>
                          <a:pt x="49727" y="4425318"/>
                          <a:pt x="0" y="4285550"/>
                        </a:cubicBezTo>
                        <a:cubicBezTo>
                          <a:pt x="-38966" y="4161123"/>
                          <a:pt x="1713" y="3960869"/>
                          <a:pt x="0" y="3815030"/>
                        </a:cubicBezTo>
                        <a:cubicBezTo>
                          <a:pt x="-25775" y="3661544"/>
                          <a:pt x="50149" y="3596101"/>
                          <a:pt x="0" y="3531022"/>
                        </a:cubicBezTo>
                        <a:cubicBezTo>
                          <a:pt x="-27902" y="3444118"/>
                          <a:pt x="8064" y="3322537"/>
                          <a:pt x="0" y="3200387"/>
                        </a:cubicBezTo>
                        <a:cubicBezTo>
                          <a:pt x="-1005" y="3089337"/>
                          <a:pt x="73293" y="2901208"/>
                          <a:pt x="0" y="2729866"/>
                        </a:cubicBezTo>
                        <a:cubicBezTo>
                          <a:pt x="-36364" y="2542866"/>
                          <a:pt x="19993" y="2472539"/>
                          <a:pt x="0" y="2212717"/>
                        </a:cubicBezTo>
                        <a:cubicBezTo>
                          <a:pt x="-43627" y="1969889"/>
                          <a:pt x="52908" y="1863932"/>
                          <a:pt x="0" y="1695569"/>
                        </a:cubicBezTo>
                        <a:cubicBezTo>
                          <a:pt x="-39362" y="1532871"/>
                          <a:pt x="19012" y="1467346"/>
                          <a:pt x="0" y="1271676"/>
                        </a:cubicBezTo>
                        <a:cubicBezTo>
                          <a:pt x="-35241" y="1101656"/>
                          <a:pt x="26920" y="1084575"/>
                          <a:pt x="0" y="894413"/>
                        </a:cubicBezTo>
                        <a:cubicBezTo>
                          <a:pt x="-27017" y="713548"/>
                          <a:pt x="35601" y="628280"/>
                          <a:pt x="0" y="470520"/>
                        </a:cubicBezTo>
                        <a:cubicBezTo>
                          <a:pt x="-33887" y="308910"/>
                          <a:pt x="3656" y="188413"/>
                          <a:pt x="0" y="0"/>
                        </a:cubicBezTo>
                        <a:close/>
                      </a:path>
                      <a:path w="8788400" h="4662815" stroke="0" extrusionOk="0">
                        <a:moveTo>
                          <a:pt x="0" y="0"/>
                        </a:moveTo>
                        <a:cubicBezTo>
                          <a:pt x="104931" y="-6607"/>
                          <a:pt x="164425" y="21474"/>
                          <a:pt x="351536" y="0"/>
                        </a:cubicBezTo>
                        <a:cubicBezTo>
                          <a:pt x="514492" y="-12220"/>
                          <a:pt x="442202" y="24083"/>
                          <a:pt x="527303" y="0"/>
                        </a:cubicBezTo>
                        <a:cubicBezTo>
                          <a:pt x="629912" y="-27218"/>
                          <a:pt x="897004" y="-10001"/>
                          <a:pt x="1142492" y="0"/>
                        </a:cubicBezTo>
                        <a:cubicBezTo>
                          <a:pt x="1367355" y="-11280"/>
                          <a:pt x="1315326" y="-301"/>
                          <a:pt x="1494027" y="0"/>
                        </a:cubicBezTo>
                        <a:cubicBezTo>
                          <a:pt x="1674028" y="-10931"/>
                          <a:pt x="1737019" y="7311"/>
                          <a:pt x="1845563" y="0"/>
                        </a:cubicBezTo>
                        <a:cubicBezTo>
                          <a:pt x="1925587" y="-47066"/>
                          <a:pt x="2205005" y="62567"/>
                          <a:pt x="2460752" y="0"/>
                        </a:cubicBezTo>
                        <a:cubicBezTo>
                          <a:pt x="2679864" y="-48939"/>
                          <a:pt x="2615792" y="4687"/>
                          <a:pt x="2724404" y="0"/>
                        </a:cubicBezTo>
                        <a:cubicBezTo>
                          <a:pt x="2893022" y="-24024"/>
                          <a:pt x="3110663" y="80140"/>
                          <a:pt x="3339591" y="0"/>
                        </a:cubicBezTo>
                        <a:cubicBezTo>
                          <a:pt x="3606764" y="-72347"/>
                          <a:pt x="3662530" y="43499"/>
                          <a:pt x="3954779" y="0"/>
                        </a:cubicBezTo>
                        <a:cubicBezTo>
                          <a:pt x="4227833" y="-47491"/>
                          <a:pt x="4209067" y="46696"/>
                          <a:pt x="4394200" y="0"/>
                        </a:cubicBezTo>
                        <a:cubicBezTo>
                          <a:pt x="4608893" y="-42752"/>
                          <a:pt x="4756902" y="24987"/>
                          <a:pt x="5009387" y="0"/>
                        </a:cubicBezTo>
                        <a:cubicBezTo>
                          <a:pt x="5273291" y="-13430"/>
                          <a:pt x="5239000" y="25486"/>
                          <a:pt x="5360924" y="0"/>
                        </a:cubicBezTo>
                        <a:cubicBezTo>
                          <a:pt x="5507366" y="-41440"/>
                          <a:pt x="5602845" y="2978"/>
                          <a:pt x="5712460" y="0"/>
                        </a:cubicBezTo>
                        <a:cubicBezTo>
                          <a:pt x="5837181" y="37520"/>
                          <a:pt x="6039732" y="5911"/>
                          <a:pt x="6239764" y="0"/>
                        </a:cubicBezTo>
                        <a:cubicBezTo>
                          <a:pt x="6475523" y="-4031"/>
                          <a:pt x="6484278" y="30546"/>
                          <a:pt x="6591299" y="0"/>
                        </a:cubicBezTo>
                        <a:cubicBezTo>
                          <a:pt x="6679288" y="-15726"/>
                          <a:pt x="7069455" y="72322"/>
                          <a:pt x="7206488" y="0"/>
                        </a:cubicBezTo>
                        <a:cubicBezTo>
                          <a:pt x="7304579" y="-21403"/>
                          <a:pt x="7517180" y="91084"/>
                          <a:pt x="7821676" y="0"/>
                        </a:cubicBezTo>
                        <a:cubicBezTo>
                          <a:pt x="8095486" y="-78314"/>
                          <a:pt x="8065643" y="65300"/>
                          <a:pt x="8261096" y="0"/>
                        </a:cubicBezTo>
                        <a:cubicBezTo>
                          <a:pt x="8444615" y="-49854"/>
                          <a:pt x="8561862" y="-12341"/>
                          <a:pt x="8788400" y="0"/>
                        </a:cubicBezTo>
                        <a:cubicBezTo>
                          <a:pt x="8770558" y="117066"/>
                          <a:pt x="8766015" y="222835"/>
                          <a:pt x="8788400" y="284007"/>
                        </a:cubicBezTo>
                        <a:cubicBezTo>
                          <a:pt x="8806956" y="352817"/>
                          <a:pt x="8757189" y="532170"/>
                          <a:pt x="8788400" y="614643"/>
                        </a:cubicBezTo>
                        <a:cubicBezTo>
                          <a:pt x="8813771" y="709353"/>
                          <a:pt x="8777916" y="891320"/>
                          <a:pt x="8788400" y="1085164"/>
                        </a:cubicBezTo>
                        <a:cubicBezTo>
                          <a:pt x="8817408" y="1302682"/>
                          <a:pt x="8787163" y="1378689"/>
                          <a:pt x="8788400" y="1462427"/>
                        </a:cubicBezTo>
                        <a:cubicBezTo>
                          <a:pt x="8786498" y="1554574"/>
                          <a:pt x="8758508" y="1664788"/>
                          <a:pt x="8788400" y="1793064"/>
                        </a:cubicBezTo>
                        <a:cubicBezTo>
                          <a:pt x="8782544" y="1929652"/>
                          <a:pt x="8773868" y="2152728"/>
                          <a:pt x="8788400" y="2263584"/>
                        </a:cubicBezTo>
                        <a:cubicBezTo>
                          <a:pt x="8833387" y="2388975"/>
                          <a:pt x="8768269" y="2596054"/>
                          <a:pt x="8788400" y="2687477"/>
                        </a:cubicBezTo>
                        <a:cubicBezTo>
                          <a:pt x="8822858" y="2766839"/>
                          <a:pt x="8745559" y="2996305"/>
                          <a:pt x="8788400" y="3111369"/>
                        </a:cubicBezTo>
                        <a:cubicBezTo>
                          <a:pt x="8805343" y="3196381"/>
                          <a:pt x="8783753" y="3358222"/>
                          <a:pt x="8788400" y="3628517"/>
                        </a:cubicBezTo>
                        <a:cubicBezTo>
                          <a:pt x="8802159" y="3879393"/>
                          <a:pt x="8775711" y="3888774"/>
                          <a:pt x="8788400" y="4099038"/>
                        </a:cubicBezTo>
                        <a:cubicBezTo>
                          <a:pt x="8803166" y="4304200"/>
                          <a:pt x="8737590" y="4399065"/>
                          <a:pt x="8788400" y="4662815"/>
                        </a:cubicBezTo>
                        <a:cubicBezTo>
                          <a:pt x="8622488" y="4661962"/>
                          <a:pt x="8585602" y="4634069"/>
                          <a:pt x="8436863" y="4662815"/>
                        </a:cubicBezTo>
                        <a:cubicBezTo>
                          <a:pt x="8290675" y="4687163"/>
                          <a:pt x="8313259" y="4639872"/>
                          <a:pt x="8261096" y="4662815"/>
                        </a:cubicBezTo>
                        <a:cubicBezTo>
                          <a:pt x="8199814" y="4674085"/>
                          <a:pt x="7938023" y="4625931"/>
                          <a:pt x="7733792" y="4662815"/>
                        </a:cubicBezTo>
                        <a:cubicBezTo>
                          <a:pt x="7558619" y="4709601"/>
                          <a:pt x="7558532" y="4666316"/>
                          <a:pt x="7470140" y="4662815"/>
                        </a:cubicBezTo>
                        <a:cubicBezTo>
                          <a:pt x="7371498" y="4664339"/>
                          <a:pt x="7347388" y="4657494"/>
                          <a:pt x="7294372" y="4662815"/>
                        </a:cubicBezTo>
                        <a:cubicBezTo>
                          <a:pt x="7222007" y="4658896"/>
                          <a:pt x="7118234" y="4615502"/>
                          <a:pt x="7030720" y="4662815"/>
                        </a:cubicBezTo>
                        <a:cubicBezTo>
                          <a:pt x="6932748" y="4714876"/>
                          <a:pt x="6611391" y="4593247"/>
                          <a:pt x="6503416" y="4662815"/>
                        </a:cubicBezTo>
                        <a:cubicBezTo>
                          <a:pt x="6371667" y="4709950"/>
                          <a:pt x="6372667" y="4655838"/>
                          <a:pt x="6239764" y="4662815"/>
                        </a:cubicBezTo>
                        <a:cubicBezTo>
                          <a:pt x="6109645" y="4669184"/>
                          <a:pt x="6114480" y="4662991"/>
                          <a:pt x="6063995" y="4662815"/>
                        </a:cubicBezTo>
                        <a:cubicBezTo>
                          <a:pt x="6036932" y="4649410"/>
                          <a:pt x="5932009" y="4638962"/>
                          <a:pt x="5800343" y="4662815"/>
                        </a:cubicBezTo>
                        <a:cubicBezTo>
                          <a:pt x="5701412" y="4698113"/>
                          <a:pt x="5617669" y="4623914"/>
                          <a:pt x="5448808" y="4662815"/>
                        </a:cubicBezTo>
                        <a:cubicBezTo>
                          <a:pt x="5271327" y="4687718"/>
                          <a:pt x="5194106" y="4645666"/>
                          <a:pt x="5009387" y="4662815"/>
                        </a:cubicBezTo>
                        <a:cubicBezTo>
                          <a:pt x="4826024" y="4676019"/>
                          <a:pt x="4861761" y="4633530"/>
                          <a:pt x="4745735" y="4662815"/>
                        </a:cubicBezTo>
                        <a:cubicBezTo>
                          <a:pt x="4646562" y="4696491"/>
                          <a:pt x="4428171" y="4576344"/>
                          <a:pt x="4130547" y="4662815"/>
                        </a:cubicBezTo>
                        <a:cubicBezTo>
                          <a:pt x="3815212" y="4734890"/>
                          <a:pt x="3820174" y="4628103"/>
                          <a:pt x="3691127" y="4662815"/>
                        </a:cubicBezTo>
                        <a:cubicBezTo>
                          <a:pt x="3545910" y="4732321"/>
                          <a:pt x="3260870" y="4636217"/>
                          <a:pt x="3075939" y="4662815"/>
                        </a:cubicBezTo>
                        <a:cubicBezTo>
                          <a:pt x="2877193" y="4684969"/>
                          <a:pt x="2718732" y="4592699"/>
                          <a:pt x="2548635" y="4662815"/>
                        </a:cubicBezTo>
                        <a:cubicBezTo>
                          <a:pt x="2399636" y="4729447"/>
                          <a:pt x="2297051" y="4604713"/>
                          <a:pt x="2197100" y="4662815"/>
                        </a:cubicBezTo>
                        <a:cubicBezTo>
                          <a:pt x="2146729" y="4723144"/>
                          <a:pt x="1898254" y="4672755"/>
                          <a:pt x="1669796" y="4662815"/>
                        </a:cubicBezTo>
                        <a:cubicBezTo>
                          <a:pt x="1411730" y="4661875"/>
                          <a:pt x="1547956" y="4666165"/>
                          <a:pt x="1406144" y="4662815"/>
                        </a:cubicBezTo>
                        <a:cubicBezTo>
                          <a:pt x="1285639" y="4711728"/>
                          <a:pt x="1120314" y="4648755"/>
                          <a:pt x="966723" y="4662815"/>
                        </a:cubicBezTo>
                        <a:cubicBezTo>
                          <a:pt x="812956" y="4669745"/>
                          <a:pt x="842359" y="4651343"/>
                          <a:pt x="790955" y="4662815"/>
                        </a:cubicBezTo>
                        <a:cubicBezTo>
                          <a:pt x="720680" y="4753455"/>
                          <a:pt x="361461" y="4621120"/>
                          <a:pt x="0" y="4662815"/>
                        </a:cubicBezTo>
                        <a:cubicBezTo>
                          <a:pt x="-32634" y="4505151"/>
                          <a:pt x="21800" y="4408131"/>
                          <a:pt x="0" y="4238922"/>
                        </a:cubicBezTo>
                        <a:cubicBezTo>
                          <a:pt x="-39787" y="4078047"/>
                          <a:pt x="4930" y="3977188"/>
                          <a:pt x="0" y="3768401"/>
                        </a:cubicBezTo>
                        <a:cubicBezTo>
                          <a:pt x="-5852" y="3570443"/>
                          <a:pt x="53273" y="3526506"/>
                          <a:pt x="0" y="3297882"/>
                        </a:cubicBezTo>
                        <a:cubicBezTo>
                          <a:pt x="-40646" y="3058746"/>
                          <a:pt x="42993" y="3046061"/>
                          <a:pt x="0" y="2967245"/>
                        </a:cubicBezTo>
                        <a:cubicBezTo>
                          <a:pt x="-39696" y="2890833"/>
                          <a:pt x="6039" y="2604244"/>
                          <a:pt x="0" y="2450097"/>
                        </a:cubicBezTo>
                        <a:cubicBezTo>
                          <a:pt x="-25463" y="2316715"/>
                          <a:pt x="-7609" y="2176701"/>
                          <a:pt x="0" y="2026204"/>
                        </a:cubicBezTo>
                        <a:cubicBezTo>
                          <a:pt x="7637" y="1880864"/>
                          <a:pt x="16832" y="1834488"/>
                          <a:pt x="0" y="1742197"/>
                        </a:cubicBezTo>
                        <a:cubicBezTo>
                          <a:pt x="-9659" y="1646490"/>
                          <a:pt x="21284" y="1418472"/>
                          <a:pt x="0" y="1318304"/>
                        </a:cubicBezTo>
                        <a:cubicBezTo>
                          <a:pt x="-7410" y="1199215"/>
                          <a:pt x="32071" y="1075640"/>
                          <a:pt x="0" y="941041"/>
                        </a:cubicBezTo>
                        <a:cubicBezTo>
                          <a:pt x="-41355" y="837279"/>
                          <a:pt x="-3401" y="650589"/>
                          <a:pt x="0" y="563776"/>
                        </a:cubicBezTo>
                        <a:cubicBezTo>
                          <a:pt x="7327" y="456432"/>
                          <a:pt x="25680" y="110278"/>
                          <a:pt x="0" y="0"/>
                        </a:cubicBezTo>
                        <a:close/>
                      </a:path>
                      <a:path w="8788400" h="4662815" fill="none" stroke="0" extrusionOk="0">
                        <a:moveTo>
                          <a:pt x="0" y="0"/>
                        </a:moveTo>
                        <a:cubicBezTo>
                          <a:pt x="71963" y="-41369"/>
                          <a:pt x="231537" y="33134"/>
                          <a:pt x="351536" y="0"/>
                        </a:cubicBezTo>
                        <a:cubicBezTo>
                          <a:pt x="504675" y="-19468"/>
                          <a:pt x="651956" y="13013"/>
                          <a:pt x="878840" y="0"/>
                        </a:cubicBezTo>
                        <a:cubicBezTo>
                          <a:pt x="1073775" y="-9849"/>
                          <a:pt x="1074606" y="7676"/>
                          <a:pt x="1230375" y="0"/>
                        </a:cubicBezTo>
                        <a:cubicBezTo>
                          <a:pt x="1381538" y="-5986"/>
                          <a:pt x="1350342" y="19804"/>
                          <a:pt x="1406144" y="0"/>
                        </a:cubicBezTo>
                        <a:cubicBezTo>
                          <a:pt x="1484019" y="-13875"/>
                          <a:pt x="1683498" y="-10775"/>
                          <a:pt x="1757679" y="0"/>
                        </a:cubicBezTo>
                        <a:cubicBezTo>
                          <a:pt x="1810698" y="-7808"/>
                          <a:pt x="1997369" y="57591"/>
                          <a:pt x="2284983" y="0"/>
                        </a:cubicBezTo>
                        <a:cubicBezTo>
                          <a:pt x="2546578" y="-48342"/>
                          <a:pt x="2712966" y="19056"/>
                          <a:pt x="2900171" y="0"/>
                        </a:cubicBezTo>
                        <a:cubicBezTo>
                          <a:pt x="3080487" y="1590"/>
                          <a:pt x="3015977" y="7479"/>
                          <a:pt x="3075939" y="0"/>
                        </a:cubicBezTo>
                        <a:cubicBezTo>
                          <a:pt x="3146714" y="-4499"/>
                          <a:pt x="3217861" y="26210"/>
                          <a:pt x="3251708" y="0"/>
                        </a:cubicBezTo>
                        <a:cubicBezTo>
                          <a:pt x="3312924" y="7350"/>
                          <a:pt x="3707645" y="37683"/>
                          <a:pt x="3866895" y="0"/>
                        </a:cubicBezTo>
                        <a:cubicBezTo>
                          <a:pt x="4031512" y="-6126"/>
                          <a:pt x="3995491" y="31595"/>
                          <a:pt x="4042664" y="0"/>
                        </a:cubicBezTo>
                        <a:cubicBezTo>
                          <a:pt x="4139319" y="-55813"/>
                          <a:pt x="4291447" y="-1959"/>
                          <a:pt x="4482083" y="0"/>
                        </a:cubicBezTo>
                        <a:cubicBezTo>
                          <a:pt x="4668353" y="-47683"/>
                          <a:pt x="4620691" y="11296"/>
                          <a:pt x="4745735" y="0"/>
                        </a:cubicBezTo>
                        <a:cubicBezTo>
                          <a:pt x="4859474" y="-13692"/>
                          <a:pt x="4912076" y="2104"/>
                          <a:pt x="5009387" y="0"/>
                        </a:cubicBezTo>
                        <a:cubicBezTo>
                          <a:pt x="5101117" y="-37713"/>
                          <a:pt x="5182569" y="29915"/>
                          <a:pt x="5273039" y="0"/>
                        </a:cubicBezTo>
                        <a:cubicBezTo>
                          <a:pt x="5345082" y="-15087"/>
                          <a:pt x="5463673" y="34764"/>
                          <a:pt x="5536691" y="0"/>
                        </a:cubicBezTo>
                        <a:cubicBezTo>
                          <a:pt x="5627637" y="11973"/>
                          <a:pt x="5773082" y="-8519"/>
                          <a:pt x="5888228" y="0"/>
                        </a:cubicBezTo>
                        <a:cubicBezTo>
                          <a:pt x="6019702" y="-621"/>
                          <a:pt x="6044824" y="8271"/>
                          <a:pt x="6151880" y="0"/>
                        </a:cubicBezTo>
                        <a:cubicBezTo>
                          <a:pt x="6264983" y="13232"/>
                          <a:pt x="6329484" y="31254"/>
                          <a:pt x="6503416" y="0"/>
                        </a:cubicBezTo>
                        <a:cubicBezTo>
                          <a:pt x="6660257" y="-45355"/>
                          <a:pt x="6896725" y="13376"/>
                          <a:pt x="7030720" y="0"/>
                        </a:cubicBezTo>
                        <a:cubicBezTo>
                          <a:pt x="7142481" y="-12489"/>
                          <a:pt x="7219962" y="15156"/>
                          <a:pt x="7294372" y="0"/>
                        </a:cubicBezTo>
                        <a:cubicBezTo>
                          <a:pt x="7361570" y="2163"/>
                          <a:pt x="7406164" y="-2440"/>
                          <a:pt x="7470140" y="0"/>
                        </a:cubicBezTo>
                        <a:cubicBezTo>
                          <a:pt x="7569685" y="5067"/>
                          <a:pt x="7808748" y="-10550"/>
                          <a:pt x="8085328" y="0"/>
                        </a:cubicBezTo>
                        <a:cubicBezTo>
                          <a:pt x="8368130" y="-22785"/>
                          <a:pt x="8200811" y="6112"/>
                          <a:pt x="8261096" y="0"/>
                        </a:cubicBezTo>
                        <a:cubicBezTo>
                          <a:pt x="8304531" y="6987"/>
                          <a:pt x="8666370" y="4047"/>
                          <a:pt x="8788400" y="0"/>
                        </a:cubicBezTo>
                        <a:cubicBezTo>
                          <a:pt x="8802291" y="119089"/>
                          <a:pt x="8797763" y="188818"/>
                          <a:pt x="8788400" y="284007"/>
                        </a:cubicBezTo>
                        <a:cubicBezTo>
                          <a:pt x="8768808" y="352174"/>
                          <a:pt x="8752432" y="590409"/>
                          <a:pt x="8788400" y="707899"/>
                        </a:cubicBezTo>
                        <a:cubicBezTo>
                          <a:pt x="8824673" y="821666"/>
                          <a:pt x="8747666" y="978275"/>
                          <a:pt x="8788400" y="1178420"/>
                        </a:cubicBezTo>
                        <a:cubicBezTo>
                          <a:pt x="8842260" y="1397447"/>
                          <a:pt x="8780717" y="1442717"/>
                          <a:pt x="8788400" y="1555684"/>
                        </a:cubicBezTo>
                        <a:cubicBezTo>
                          <a:pt x="8817384" y="1676309"/>
                          <a:pt x="8786160" y="1804575"/>
                          <a:pt x="8788400" y="1886320"/>
                        </a:cubicBezTo>
                        <a:cubicBezTo>
                          <a:pt x="8803015" y="1962797"/>
                          <a:pt x="8772054" y="2119488"/>
                          <a:pt x="8788400" y="2216956"/>
                        </a:cubicBezTo>
                        <a:cubicBezTo>
                          <a:pt x="8839967" y="2349612"/>
                          <a:pt x="8783655" y="2602233"/>
                          <a:pt x="8788400" y="2687477"/>
                        </a:cubicBezTo>
                        <a:cubicBezTo>
                          <a:pt x="8812837" y="2804073"/>
                          <a:pt x="8763049" y="2859532"/>
                          <a:pt x="8788400" y="2971484"/>
                        </a:cubicBezTo>
                        <a:cubicBezTo>
                          <a:pt x="8786882" y="3084251"/>
                          <a:pt x="8772133" y="3183206"/>
                          <a:pt x="8788400" y="3348749"/>
                        </a:cubicBezTo>
                        <a:cubicBezTo>
                          <a:pt x="8817693" y="3510486"/>
                          <a:pt x="8737586" y="3612426"/>
                          <a:pt x="8788400" y="3772640"/>
                        </a:cubicBezTo>
                        <a:cubicBezTo>
                          <a:pt x="8816324" y="3907159"/>
                          <a:pt x="8771577" y="4035053"/>
                          <a:pt x="8788400" y="4103277"/>
                        </a:cubicBezTo>
                        <a:cubicBezTo>
                          <a:pt x="8795995" y="4171230"/>
                          <a:pt x="8748759" y="4501248"/>
                          <a:pt x="8788400" y="4662815"/>
                        </a:cubicBezTo>
                        <a:cubicBezTo>
                          <a:pt x="8703769" y="4676516"/>
                          <a:pt x="8689531" y="4660672"/>
                          <a:pt x="8612632" y="4662815"/>
                        </a:cubicBezTo>
                        <a:cubicBezTo>
                          <a:pt x="8533039" y="4666868"/>
                          <a:pt x="8482537" y="4650486"/>
                          <a:pt x="8436863" y="4662815"/>
                        </a:cubicBezTo>
                        <a:cubicBezTo>
                          <a:pt x="8392348" y="4652030"/>
                          <a:pt x="8021652" y="4607394"/>
                          <a:pt x="7821676" y="4662815"/>
                        </a:cubicBezTo>
                        <a:cubicBezTo>
                          <a:pt x="7604392" y="4712677"/>
                          <a:pt x="7579649" y="4610655"/>
                          <a:pt x="7470140" y="4662815"/>
                        </a:cubicBezTo>
                        <a:cubicBezTo>
                          <a:pt x="7411559" y="4662883"/>
                          <a:pt x="7196988" y="4610989"/>
                          <a:pt x="6854951" y="4662815"/>
                        </a:cubicBezTo>
                        <a:cubicBezTo>
                          <a:pt x="6570253" y="4694835"/>
                          <a:pt x="6530768" y="4586684"/>
                          <a:pt x="6415532" y="4662815"/>
                        </a:cubicBezTo>
                        <a:cubicBezTo>
                          <a:pt x="6304488" y="4726088"/>
                          <a:pt x="6307991" y="4647427"/>
                          <a:pt x="6239764" y="4662815"/>
                        </a:cubicBezTo>
                        <a:cubicBezTo>
                          <a:pt x="6177148" y="4680459"/>
                          <a:pt x="6076137" y="4660532"/>
                          <a:pt x="5976112" y="4662815"/>
                        </a:cubicBezTo>
                        <a:cubicBezTo>
                          <a:pt x="5849030" y="4673272"/>
                          <a:pt x="5771955" y="4632661"/>
                          <a:pt x="5624576" y="4662815"/>
                        </a:cubicBezTo>
                        <a:cubicBezTo>
                          <a:pt x="5470764" y="4685471"/>
                          <a:pt x="5350109" y="4648309"/>
                          <a:pt x="5097272" y="4662815"/>
                        </a:cubicBezTo>
                        <a:cubicBezTo>
                          <a:pt x="4826724" y="4680831"/>
                          <a:pt x="4764975" y="4633629"/>
                          <a:pt x="4569968" y="4662815"/>
                        </a:cubicBezTo>
                        <a:cubicBezTo>
                          <a:pt x="4373304" y="4691816"/>
                          <a:pt x="4231873" y="4652084"/>
                          <a:pt x="4130547" y="4662815"/>
                        </a:cubicBezTo>
                        <a:cubicBezTo>
                          <a:pt x="3995166" y="4684492"/>
                          <a:pt x="3866574" y="4655610"/>
                          <a:pt x="3779012" y="4662815"/>
                        </a:cubicBezTo>
                        <a:cubicBezTo>
                          <a:pt x="3679569" y="4684965"/>
                          <a:pt x="3376858" y="4666385"/>
                          <a:pt x="3163823" y="4662815"/>
                        </a:cubicBezTo>
                        <a:cubicBezTo>
                          <a:pt x="2933888" y="4673577"/>
                          <a:pt x="2938129" y="4620509"/>
                          <a:pt x="2724404" y="4662815"/>
                        </a:cubicBezTo>
                        <a:cubicBezTo>
                          <a:pt x="2511115" y="4710657"/>
                          <a:pt x="2524239" y="4618798"/>
                          <a:pt x="2460752" y="4662815"/>
                        </a:cubicBezTo>
                        <a:cubicBezTo>
                          <a:pt x="2407676" y="4671393"/>
                          <a:pt x="2283199" y="4649242"/>
                          <a:pt x="2197100" y="4662815"/>
                        </a:cubicBezTo>
                        <a:cubicBezTo>
                          <a:pt x="2126330" y="4664162"/>
                          <a:pt x="2072562" y="4653962"/>
                          <a:pt x="2021331" y="4662815"/>
                        </a:cubicBezTo>
                        <a:cubicBezTo>
                          <a:pt x="1980725" y="4686646"/>
                          <a:pt x="1708810" y="4609922"/>
                          <a:pt x="1581911" y="4662815"/>
                        </a:cubicBezTo>
                        <a:cubicBezTo>
                          <a:pt x="1488610" y="4698044"/>
                          <a:pt x="1413766" y="4631331"/>
                          <a:pt x="1318259" y="4662815"/>
                        </a:cubicBezTo>
                        <a:cubicBezTo>
                          <a:pt x="1163937" y="4687824"/>
                          <a:pt x="948741" y="4678455"/>
                          <a:pt x="703071" y="4662815"/>
                        </a:cubicBezTo>
                        <a:cubicBezTo>
                          <a:pt x="487198" y="4694796"/>
                          <a:pt x="322632" y="4568143"/>
                          <a:pt x="0" y="4662815"/>
                        </a:cubicBezTo>
                        <a:cubicBezTo>
                          <a:pt x="-23904" y="4533849"/>
                          <a:pt x="54484" y="4431199"/>
                          <a:pt x="0" y="4285550"/>
                        </a:cubicBezTo>
                        <a:cubicBezTo>
                          <a:pt x="-14172" y="4124239"/>
                          <a:pt x="40471" y="3955937"/>
                          <a:pt x="0" y="3815030"/>
                        </a:cubicBezTo>
                        <a:cubicBezTo>
                          <a:pt x="-6721" y="3673137"/>
                          <a:pt x="33186" y="3608214"/>
                          <a:pt x="0" y="3531022"/>
                        </a:cubicBezTo>
                        <a:cubicBezTo>
                          <a:pt x="-43689" y="3453838"/>
                          <a:pt x="25740" y="3349156"/>
                          <a:pt x="0" y="3200387"/>
                        </a:cubicBezTo>
                        <a:cubicBezTo>
                          <a:pt x="-8879" y="3034283"/>
                          <a:pt x="77408" y="2898842"/>
                          <a:pt x="0" y="2729866"/>
                        </a:cubicBezTo>
                        <a:cubicBezTo>
                          <a:pt x="-42760" y="2547439"/>
                          <a:pt x="80526" y="2470449"/>
                          <a:pt x="0" y="2212717"/>
                        </a:cubicBezTo>
                        <a:cubicBezTo>
                          <a:pt x="-36902" y="1937659"/>
                          <a:pt x="51471" y="1868700"/>
                          <a:pt x="0" y="1695569"/>
                        </a:cubicBezTo>
                        <a:cubicBezTo>
                          <a:pt x="-40119" y="1510529"/>
                          <a:pt x="43089" y="1450940"/>
                          <a:pt x="0" y="1271676"/>
                        </a:cubicBezTo>
                        <a:cubicBezTo>
                          <a:pt x="-31415" y="1086103"/>
                          <a:pt x="32492" y="1059353"/>
                          <a:pt x="0" y="894413"/>
                        </a:cubicBezTo>
                        <a:cubicBezTo>
                          <a:pt x="-37945" y="705822"/>
                          <a:pt x="38283" y="637513"/>
                          <a:pt x="0" y="470520"/>
                        </a:cubicBezTo>
                        <a:cubicBezTo>
                          <a:pt x="-53202" y="306789"/>
                          <a:pt x="44827" y="175365"/>
                          <a:pt x="0" y="0"/>
                        </a:cubicBezTo>
                        <a:close/>
                      </a:path>
                    </a:pathLst>
                  </a:custGeom>
                  <ask:type>
                    <ask:lineSketchScribble/>
                  </ask:type>
                </ask:lineSketchStyleProps>
              </a:ext>
            </a:extLst>
          </a:ln>
        </p:spPr>
        <p:txBody>
          <a:bodyPr wrap="square" rtlCol="0">
            <a:spAutoFit/>
          </a:bodyP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1980136" y="913339"/>
            <a:ext cx="1468406" cy="338006"/>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33521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35241" y="27008"/>
                          <a:pt x="516750" y="-18634"/>
                          <a:pt x="707088" y="0"/>
                        </a:cubicBezTo>
                        <a:cubicBezTo>
                          <a:pt x="897426" y="18634"/>
                          <a:pt x="1164145" y="-9346"/>
                          <a:pt x="1412071" y="0"/>
                        </a:cubicBezTo>
                        <a:cubicBezTo>
                          <a:pt x="1425338" y="10340"/>
                          <a:pt x="1440511" y="30086"/>
                          <a:pt x="1468406" y="56335"/>
                        </a:cubicBezTo>
                        <a:cubicBezTo>
                          <a:pt x="1476702" y="156794"/>
                          <a:pt x="1462875" y="254665"/>
                          <a:pt x="1468406" y="338006"/>
                        </a:cubicBezTo>
                        <a:lnTo>
                          <a:pt x="1468406" y="338006"/>
                        </a:lnTo>
                        <a:cubicBezTo>
                          <a:pt x="1276860" y="321398"/>
                          <a:pt x="1189706" y="344394"/>
                          <a:pt x="1022990" y="338006"/>
                        </a:cubicBezTo>
                        <a:cubicBezTo>
                          <a:pt x="856274" y="331618"/>
                          <a:pt x="701793" y="329851"/>
                          <a:pt x="533521" y="338006"/>
                        </a:cubicBezTo>
                        <a:cubicBezTo>
                          <a:pt x="365249" y="346161"/>
                          <a:pt x="233123" y="337277"/>
                          <a:pt x="0" y="338006"/>
                        </a:cubicBezTo>
                        <a:lnTo>
                          <a:pt x="0" y="338006"/>
                        </a:lnTo>
                        <a:cubicBezTo>
                          <a:pt x="3717" y="237318"/>
                          <a:pt x="-8847" y="141350"/>
                          <a:pt x="0" y="56335"/>
                        </a:cubicBezTo>
                        <a:cubicBezTo>
                          <a:pt x="21185" y="31984"/>
                          <a:pt x="46709" y="14100"/>
                          <a:pt x="56335" y="0"/>
                        </a:cubicBezTo>
                        <a:close/>
                      </a:path>
                      <a:path w="1468406" h="338006" stroke="0" extrusionOk="0">
                        <a:moveTo>
                          <a:pt x="56335" y="0"/>
                        </a:moveTo>
                        <a:cubicBezTo>
                          <a:pt x="262041" y="-26751"/>
                          <a:pt x="506588" y="-14179"/>
                          <a:pt x="720646" y="0"/>
                        </a:cubicBezTo>
                        <a:cubicBezTo>
                          <a:pt x="934704" y="14179"/>
                          <a:pt x="1202764" y="-8559"/>
                          <a:pt x="1412071" y="0"/>
                        </a:cubicBezTo>
                        <a:cubicBezTo>
                          <a:pt x="1436411" y="19418"/>
                          <a:pt x="1453076" y="43730"/>
                          <a:pt x="1468406" y="56335"/>
                        </a:cubicBezTo>
                        <a:cubicBezTo>
                          <a:pt x="1460984" y="177347"/>
                          <a:pt x="1477734" y="234147"/>
                          <a:pt x="1468406" y="338006"/>
                        </a:cubicBezTo>
                        <a:lnTo>
                          <a:pt x="1468406" y="338006"/>
                        </a:lnTo>
                        <a:cubicBezTo>
                          <a:pt x="1368873" y="327255"/>
                          <a:pt x="1119192" y="357660"/>
                          <a:pt x="978937" y="338006"/>
                        </a:cubicBezTo>
                        <a:cubicBezTo>
                          <a:pt x="838682" y="318352"/>
                          <a:pt x="755453" y="349205"/>
                          <a:pt x="533521" y="338006"/>
                        </a:cubicBezTo>
                        <a:cubicBezTo>
                          <a:pt x="311589" y="326807"/>
                          <a:pt x="244447" y="356513"/>
                          <a:pt x="0" y="338006"/>
                        </a:cubicBezTo>
                        <a:lnTo>
                          <a:pt x="0" y="338006"/>
                        </a:lnTo>
                        <a:cubicBezTo>
                          <a:pt x="-13845" y="204434"/>
                          <a:pt x="1852" y="119307"/>
                          <a:pt x="0" y="56335"/>
                        </a:cubicBezTo>
                        <a:cubicBezTo>
                          <a:pt x="14830" y="44630"/>
                          <a:pt x="28997" y="2410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FFDA0FE0-DCCC-8141-8D30-7C3AE33BA0E0}"/>
              </a:ext>
            </a:extLst>
          </p:cNvPr>
          <p:cNvSpPr txBox="1"/>
          <p:nvPr/>
        </p:nvSpPr>
        <p:spPr>
          <a:xfrm>
            <a:off x="1345247" y="920352"/>
            <a:ext cx="2775347" cy="323165"/>
          </a:xfrm>
          <a:prstGeom prst="rect">
            <a:avLst/>
          </a:prstGeom>
          <a:noFill/>
        </p:spPr>
        <p:txBody>
          <a:bodyPr wrap="square" rtlCol="0">
            <a:spAutoFit/>
          </a:bodyPr>
          <a:lstStyle/>
          <a:p>
            <a:pPr algn="ctr"/>
            <a:r>
              <a:rPr lang="en-US" sz="1500" b="1" dirty="0">
                <a:latin typeface="ATypewriterForMe" panose="02000603000000000000" pitchFamily="2" charset="0"/>
                <a:ea typeface="ATypewriterForMe" panose="02000603000000000000" pitchFamily="2" charset="0"/>
              </a:rPr>
              <a:t>Thinking: </a:t>
            </a:r>
          </a:p>
        </p:txBody>
      </p:sp>
      <p:sp>
        <p:nvSpPr>
          <p:cNvPr id="16" name="TextBox 15">
            <a:extLst>
              <a:ext uri="{FF2B5EF4-FFF2-40B4-BE49-F238E27FC236}">
                <a16:creationId xmlns:a16="http://schemas.microsoft.com/office/drawing/2014/main" id="{16F2CCFA-2F05-DA46-808D-04D5BCADB03F}"/>
              </a:ext>
            </a:extLst>
          </p:cNvPr>
          <p:cNvSpPr txBox="1"/>
          <p:nvPr/>
        </p:nvSpPr>
        <p:spPr>
          <a:xfrm>
            <a:off x="300178" y="1283537"/>
            <a:ext cx="8570689" cy="600164"/>
          </a:xfrm>
          <a:prstGeom prst="rect">
            <a:avLst/>
          </a:prstGeom>
          <a:noFill/>
        </p:spPr>
        <p:txBody>
          <a:bodyPr wrap="square" rtlCol="0">
            <a:spAutoFit/>
          </a:bodyPr>
          <a:lstStyle/>
          <a:p>
            <a:pPr algn="ctr"/>
            <a:r>
              <a:rPr lang="en-US" sz="3300" dirty="0">
                <a:solidFill>
                  <a:srgbClr val="FF9300"/>
                </a:solidFill>
                <a:latin typeface="Baby Pilot" pitchFamily="2" charset="0"/>
              </a:rPr>
              <a:t>What kind of words have you listed? </a:t>
            </a:r>
          </a:p>
        </p:txBody>
      </p:sp>
      <p:sp>
        <p:nvSpPr>
          <p:cNvPr id="2" name="TextBox 1">
            <a:extLst>
              <a:ext uri="{FF2B5EF4-FFF2-40B4-BE49-F238E27FC236}">
                <a16:creationId xmlns:a16="http://schemas.microsoft.com/office/drawing/2014/main" id="{8E105CB5-EB57-BB4B-B4BA-154EBADD42F1}"/>
              </a:ext>
            </a:extLst>
          </p:cNvPr>
          <p:cNvSpPr txBox="1"/>
          <p:nvPr/>
        </p:nvSpPr>
        <p:spPr>
          <a:xfrm rot="20795437">
            <a:off x="587828" y="2306148"/>
            <a:ext cx="2983676" cy="461665"/>
          </a:xfrm>
          <a:prstGeom prst="rect">
            <a:avLst/>
          </a:prstGeom>
          <a:noFill/>
        </p:spPr>
        <p:txBody>
          <a:bodyPr wrap="square" rtlCol="0">
            <a:spAutoFit/>
          </a:bodyPr>
          <a:lstStyle/>
          <a:p>
            <a:r>
              <a:rPr lang="en-US" sz="2400" dirty="0">
                <a:solidFill>
                  <a:srgbClr val="FF5703"/>
                </a:solidFill>
                <a:latin typeface="Bakso Sapi" pitchFamily="2" charset="77"/>
              </a:rPr>
              <a:t>Poor and Rich</a:t>
            </a:r>
          </a:p>
        </p:txBody>
      </p:sp>
      <p:sp>
        <p:nvSpPr>
          <p:cNvPr id="18" name="TextBox 17">
            <a:extLst>
              <a:ext uri="{FF2B5EF4-FFF2-40B4-BE49-F238E27FC236}">
                <a16:creationId xmlns:a16="http://schemas.microsoft.com/office/drawing/2014/main" id="{ED75C384-D178-5A46-8935-8E9150C2B524}"/>
              </a:ext>
            </a:extLst>
          </p:cNvPr>
          <p:cNvSpPr txBox="1"/>
          <p:nvPr/>
        </p:nvSpPr>
        <p:spPr>
          <a:xfrm rot="1507878">
            <a:off x="4786741" y="3301702"/>
            <a:ext cx="4865549" cy="830997"/>
          </a:xfrm>
          <a:prstGeom prst="rect">
            <a:avLst/>
          </a:prstGeom>
          <a:noFill/>
        </p:spPr>
        <p:txBody>
          <a:bodyPr wrap="square" rtlCol="0">
            <a:spAutoFit/>
          </a:bodyPr>
          <a:lstStyle/>
          <a:p>
            <a:pPr algn="ctr"/>
            <a:r>
              <a:rPr lang="en-US" sz="2400" dirty="0">
                <a:solidFill>
                  <a:srgbClr val="FF9300"/>
                </a:solidFill>
                <a:latin typeface="Bakso Sapi" pitchFamily="2" charset="77"/>
              </a:rPr>
              <a:t>Developed &amp; </a:t>
            </a:r>
          </a:p>
          <a:p>
            <a:pPr algn="ctr"/>
            <a:r>
              <a:rPr lang="en-US" sz="2400" dirty="0">
                <a:solidFill>
                  <a:srgbClr val="FF9300"/>
                </a:solidFill>
                <a:latin typeface="Bakso Sapi" pitchFamily="2" charset="77"/>
              </a:rPr>
              <a:t>Underdeveloped </a:t>
            </a:r>
          </a:p>
        </p:txBody>
      </p:sp>
      <p:sp>
        <p:nvSpPr>
          <p:cNvPr id="19" name="TextBox 18">
            <a:extLst>
              <a:ext uri="{FF2B5EF4-FFF2-40B4-BE49-F238E27FC236}">
                <a16:creationId xmlns:a16="http://schemas.microsoft.com/office/drawing/2014/main" id="{556B1672-E69D-5141-9C7A-7875B9B9A83B}"/>
              </a:ext>
            </a:extLst>
          </p:cNvPr>
          <p:cNvSpPr txBox="1"/>
          <p:nvPr/>
        </p:nvSpPr>
        <p:spPr>
          <a:xfrm rot="20828546">
            <a:off x="3859563" y="2172903"/>
            <a:ext cx="4461908" cy="461665"/>
          </a:xfrm>
          <a:prstGeom prst="rect">
            <a:avLst/>
          </a:prstGeom>
          <a:noFill/>
        </p:spPr>
        <p:txBody>
          <a:bodyPr wrap="square" rtlCol="0">
            <a:spAutoFit/>
          </a:bodyPr>
          <a:lstStyle/>
          <a:p>
            <a:r>
              <a:rPr lang="en-US" sz="2400" dirty="0" err="1">
                <a:solidFill>
                  <a:schemeClr val="accent2">
                    <a:lumMod val="40000"/>
                    <a:lumOff val="60000"/>
                  </a:schemeClr>
                </a:solidFill>
                <a:latin typeface="Bakso Sapi" pitchFamily="2" charset="77"/>
              </a:rPr>
              <a:t>fIRST</a:t>
            </a:r>
            <a:r>
              <a:rPr lang="en-US" sz="2400" dirty="0">
                <a:solidFill>
                  <a:schemeClr val="accent2">
                    <a:lumMod val="40000"/>
                    <a:lumOff val="60000"/>
                  </a:schemeClr>
                </a:solidFill>
                <a:latin typeface="Bakso Sapi" pitchFamily="2" charset="77"/>
              </a:rPr>
              <a:t> WORLD &amp; Third world</a:t>
            </a:r>
          </a:p>
        </p:txBody>
      </p:sp>
      <p:sp>
        <p:nvSpPr>
          <p:cNvPr id="20" name="TextBox 19">
            <a:extLst>
              <a:ext uri="{FF2B5EF4-FFF2-40B4-BE49-F238E27FC236}">
                <a16:creationId xmlns:a16="http://schemas.microsoft.com/office/drawing/2014/main" id="{DB10FC6C-6A9D-7543-943F-810E70B747F6}"/>
              </a:ext>
            </a:extLst>
          </p:cNvPr>
          <p:cNvSpPr txBox="1"/>
          <p:nvPr/>
        </p:nvSpPr>
        <p:spPr>
          <a:xfrm rot="20795437">
            <a:off x="897200" y="4726563"/>
            <a:ext cx="4816817" cy="461665"/>
          </a:xfrm>
          <a:prstGeom prst="rect">
            <a:avLst/>
          </a:prstGeom>
          <a:noFill/>
        </p:spPr>
        <p:txBody>
          <a:bodyPr wrap="square" rtlCol="0">
            <a:spAutoFit/>
          </a:bodyPr>
          <a:lstStyle/>
          <a:p>
            <a:r>
              <a:rPr lang="en-US" sz="2400" dirty="0">
                <a:solidFill>
                  <a:srgbClr val="FFC000"/>
                </a:solidFill>
                <a:latin typeface="Bakso Sapi" pitchFamily="2" charset="77"/>
              </a:rPr>
              <a:t>High income &amp; Low income</a:t>
            </a:r>
          </a:p>
        </p:txBody>
      </p:sp>
      <p:sp>
        <p:nvSpPr>
          <p:cNvPr id="21" name="TextBox 20">
            <a:extLst>
              <a:ext uri="{FF2B5EF4-FFF2-40B4-BE49-F238E27FC236}">
                <a16:creationId xmlns:a16="http://schemas.microsoft.com/office/drawing/2014/main" id="{A22D6CEE-5435-D148-9726-C74933AFD3B8}"/>
              </a:ext>
            </a:extLst>
          </p:cNvPr>
          <p:cNvSpPr txBox="1"/>
          <p:nvPr/>
        </p:nvSpPr>
        <p:spPr>
          <a:xfrm rot="630092">
            <a:off x="1215326" y="3456544"/>
            <a:ext cx="2983676" cy="830997"/>
          </a:xfrm>
          <a:prstGeom prst="rect">
            <a:avLst/>
          </a:prstGeom>
          <a:noFill/>
        </p:spPr>
        <p:txBody>
          <a:bodyPr wrap="square" rtlCol="0">
            <a:spAutoFit/>
          </a:bodyPr>
          <a:lstStyle/>
          <a:p>
            <a:r>
              <a:rPr lang="en-US" sz="2400" dirty="0">
                <a:solidFill>
                  <a:schemeClr val="accent2">
                    <a:lumMod val="75000"/>
                  </a:schemeClr>
                </a:solidFill>
                <a:latin typeface="Bakso Sapi" pitchFamily="2" charset="77"/>
              </a:rPr>
              <a:t>MORE DEVELOPED &amp; less developed</a:t>
            </a:r>
          </a:p>
        </p:txBody>
      </p:sp>
      <p:sp>
        <p:nvSpPr>
          <p:cNvPr id="22" name="Rectangle 21">
            <a:extLst>
              <a:ext uri="{FF2B5EF4-FFF2-40B4-BE49-F238E27FC236}">
                <a16:creationId xmlns:a16="http://schemas.microsoft.com/office/drawing/2014/main" id="{4ADFAC4E-3F36-E54A-B1DC-BD0193B038C2}"/>
              </a:ext>
            </a:extLst>
          </p:cNvPr>
          <p:cNvSpPr/>
          <p:nvPr/>
        </p:nvSpPr>
        <p:spPr>
          <a:xfrm>
            <a:off x="5572902" y="4512183"/>
            <a:ext cx="2141481" cy="1003109"/>
          </a:xfrm>
          <a:custGeom>
            <a:avLst/>
            <a:gdLst>
              <a:gd name="connsiteX0" fmla="*/ 0 w 2855308"/>
              <a:gd name="connsiteY0" fmla="*/ 0 h 1337478"/>
              <a:gd name="connsiteX1" fmla="*/ 628168 w 2855308"/>
              <a:gd name="connsiteY1" fmla="*/ 0 h 1337478"/>
              <a:gd name="connsiteX2" fmla="*/ 1227782 w 2855308"/>
              <a:gd name="connsiteY2" fmla="*/ 0 h 1337478"/>
              <a:gd name="connsiteX3" fmla="*/ 1827397 w 2855308"/>
              <a:gd name="connsiteY3" fmla="*/ 0 h 1337478"/>
              <a:gd name="connsiteX4" fmla="*/ 2312799 w 2855308"/>
              <a:gd name="connsiteY4" fmla="*/ 0 h 1337478"/>
              <a:gd name="connsiteX5" fmla="*/ 2855308 w 2855308"/>
              <a:gd name="connsiteY5" fmla="*/ 0 h 1337478"/>
              <a:gd name="connsiteX6" fmla="*/ 2855308 w 2855308"/>
              <a:gd name="connsiteY6" fmla="*/ 682114 h 1337478"/>
              <a:gd name="connsiteX7" fmla="*/ 2855308 w 2855308"/>
              <a:gd name="connsiteY7" fmla="*/ 1337478 h 1337478"/>
              <a:gd name="connsiteX8" fmla="*/ 2284246 w 2855308"/>
              <a:gd name="connsiteY8" fmla="*/ 1337478 h 1337478"/>
              <a:gd name="connsiteX9" fmla="*/ 1798844 w 2855308"/>
              <a:gd name="connsiteY9" fmla="*/ 1337478 h 1337478"/>
              <a:gd name="connsiteX10" fmla="*/ 1313442 w 2855308"/>
              <a:gd name="connsiteY10" fmla="*/ 1337478 h 1337478"/>
              <a:gd name="connsiteX11" fmla="*/ 713827 w 2855308"/>
              <a:gd name="connsiteY11" fmla="*/ 1337478 h 1337478"/>
              <a:gd name="connsiteX12" fmla="*/ 0 w 2855308"/>
              <a:gd name="connsiteY12" fmla="*/ 1337478 h 1337478"/>
              <a:gd name="connsiteX13" fmla="*/ 0 w 2855308"/>
              <a:gd name="connsiteY13" fmla="*/ 641989 h 1337478"/>
              <a:gd name="connsiteX14" fmla="*/ 0 w 2855308"/>
              <a:gd name="connsiteY14" fmla="*/ 0 h 13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5308" h="1337478" fill="none" extrusionOk="0">
                <a:moveTo>
                  <a:pt x="0" y="0"/>
                </a:moveTo>
                <a:cubicBezTo>
                  <a:pt x="174932" y="-28929"/>
                  <a:pt x="455352" y="-17331"/>
                  <a:pt x="628168" y="0"/>
                </a:cubicBezTo>
                <a:cubicBezTo>
                  <a:pt x="800984" y="17331"/>
                  <a:pt x="1106194" y="-14499"/>
                  <a:pt x="1227782" y="0"/>
                </a:cubicBezTo>
                <a:cubicBezTo>
                  <a:pt x="1349370" y="14499"/>
                  <a:pt x="1697946" y="-8814"/>
                  <a:pt x="1827397" y="0"/>
                </a:cubicBezTo>
                <a:cubicBezTo>
                  <a:pt x="1956849" y="8814"/>
                  <a:pt x="2180199" y="-4396"/>
                  <a:pt x="2312799" y="0"/>
                </a:cubicBezTo>
                <a:cubicBezTo>
                  <a:pt x="2445399" y="4396"/>
                  <a:pt x="2737582" y="-12724"/>
                  <a:pt x="2855308" y="0"/>
                </a:cubicBezTo>
                <a:cubicBezTo>
                  <a:pt x="2868305" y="326424"/>
                  <a:pt x="2831825" y="384814"/>
                  <a:pt x="2855308" y="682114"/>
                </a:cubicBezTo>
                <a:cubicBezTo>
                  <a:pt x="2878791" y="979414"/>
                  <a:pt x="2887836" y="1128188"/>
                  <a:pt x="2855308" y="1337478"/>
                </a:cubicBezTo>
                <a:cubicBezTo>
                  <a:pt x="2691505" y="1322165"/>
                  <a:pt x="2525676" y="1353311"/>
                  <a:pt x="2284246" y="1337478"/>
                </a:cubicBezTo>
                <a:cubicBezTo>
                  <a:pt x="2042816" y="1321645"/>
                  <a:pt x="1951319" y="1358840"/>
                  <a:pt x="1798844" y="1337478"/>
                </a:cubicBezTo>
                <a:cubicBezTo>
                  <a:pt x="1646369" y="1316116"/>
                  <a:pt x="1428219" y="1333020"/>
                  <a:pt x="1313442" y="1337478"/>
                </a:cubicBezTo>
                <a:cubicBezTo>
                  <a:pt x="1198665" y="1341936"/>
                  <a:pt x="886108" y="1328157"/>
                  <a:pt x="713827" y="1337478"/>
                </a:cubicBezTo>
                <a:cubicBezTo>
                  <a:pt x="541547" y="1346799"/>
                  <a:pt x="235855" y="1333550"/>
                  <a:pt x="0" y="1337478"/>
                </a:cubicBezTo>
                <a:cubicBezTo>
                  <a:pt x="28144" y="1145198"/>
                  <a:pt x="-10477" y="796582"/>
                  <a:pt x="0" y="641989"/>
                </a:cubicBezTo>
                <a:cubicBezTo>
                  <a:pt x="10477" y="487396"/>
                  <a:pt x="1554" y="212839"/>
                  <a:pt x="0" y="0"/>
                </a:cubicBezTo>
                <a:close/>
              </a:path>
              <a:path w="2855308" h="1337478" stroke="0" extrusionOk="0">
                <a:moveTo>
                  <a:pt x="0" y="0"/>
                </a:moveTo>
                <a:cubicBezTo>
                  <a:pt x="187283" y="16778"/>
                  <a:pt x="357227" y="-19361"/>
                  <a:pt x="542509" y="0"/>
                </a:cubicBezTo>
                <a:cubicBezTo>
                  <a:pt x="727791" y="19361"/>
                  <a:pt x="885985" y="-12455"/>
                  <a:pt x="1027911" y="0"/>
                </a:cubicBezTo>
                <a:cubicBezTo>
                  <a:pt x="1169837" y="12455"/>
                  <a:pt x="1455124" y="-4943"/>
                  <a:pt x="1656079" y="0"/>
                </a:cubicBezTo>
                <a:cubicBezTo>
                  <a:pt x="1857034" y="4943"/>
                  <a:pt x="1962593" y="-24720"/>
                  <a:pt x="2198587" y="0"/>
                </a:cubicBezTo>
                <a:cubicBezTo>
                  <a:pt x="2434581" y="24720"/>
                  <a:pt x="2566784" y="-13439"/>
                  <a:pt x="2855308" y="0"/>
                </a:cubicBezTo>
                <a:cubicBezTo>
                  <a:pt x="2856739" y="157482"/>
                  <a:pt x="2840086" y="388593"/>
                  <a:pt x="2855308" y="695489"/>
                </a:cubicBezTo>
                <a:cubicBezTo>
                  <a:pt x="2870530" y="1002385"/>
                  <a:pt x="2829075" y="1160835"/>
                  <a:pt x="2855308" y="1337478"/>
                </a:cubicBezTo>
                <a:cubicBezTo>
                  <a:pt x="2609199" y="1318909"/>
                  <a:pt x="2442242" y="1316160"/>
                  <a:pt x="2284246" y="1337478"/>
                </a:cubicBezTo>
                <a:cubicBezTo>
                  <a:pt x="2126250" y="1358796"/>
                  <a:pt x="1978294" y="1321586"/>
                  <a:pt x="1798844" y="1337478"/>
                </a:cubicBezTo>
                <a:cubicBezTo>
                  <a:pt x="1619394" y="1353370"/>
                  <a:pt x="1386877" y="1320159"/>
                  <a:pt x="1227782" y="1337478"/>
                </a:cubicBezTo>
                <a:cubicBezTo>
                  <a:pt x="1068687" y="1354797"/>
                  <a:pt x="901794" y="1339573"/>
                  <a:pt x="656721" y="1337478"/>
                </a:cubicBezTo>
                <a:cubicBezTo>
                  <a:pt x="411648" y="1335383"/>
                  <a:pt x="238492" y="1306593"/>
                  <a:pt x="0" y="1337478"/>
                </a:cubicBezTo>
                <a:cubicBezTo>
                  <a:pt x="-14190" y="1008599"/>
                  <a:pt x="-26722" y="819629"/>
                  <a:pt x="0" y="641989"/>
                </a:cubicBezTo>
                <a:cubicBezTo>
                  <a:pt x="26722" y="464349"/>
                  <a:pt x="-24733" y="235567"/>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custGeom>
                    <a:avLst/>
                    <a:gdLst>
                      <a:gd name="connsiteX0" fmla="*/ 0 w 2141481"/>
                      <a:gd name="connsiteY0" fmla="*/ 0 h 1003109"/>
                      <a:gd name="connsiteX1" fmla="*/ 513955 w 2141481"/>
                      <a:gd name="connsiteY1" fmla="*/ 0 h 1003109"/>
                      <a:gd name="connsiteX2" fmla="*/ 1049326 w 2141481"/>
                      <a:gd name="connsiteY2" fmla="*/ 0 h 1003109"/>
                      <a:gd name="connsiteX3" fmla="*/ 1606111 w 2141481"/>
                      <a:gd name="connsiteY3" fmla="*/ 0 h 1003109"/>
                      <a:gd name="connsiteX4" fmla="*/ 2141481 w 2141481"/>
                      <a:gd name="connsiteY4" fmla="*/ 0 h 1003109"/>
                      <a:gd name="connsiteX5" fmla="*/ 2141481 w 2141481"/>
                      <a:gd name="connsiteY5" fmla="*/ 511586 h 1003109"/>
                      <a:gd name="connsiteX6" fmla="*/ 2141481 w 2141481"/>
                      <a:gd name="connsiteY6" fmla="*/ 1003109 h 1003109"/>
                      <a:gd name="connsiteX7" fmla="*/ 1563281 w 2141481"/>
                      <a:gd name="connsiteY7" fmla="*/ 1003109 h 1003109"/>
                      <a:gd name="connsiteX8" fmla="*/ 985081 w 2141481"/>
                      <a:gd name="connsiteY8" fmla="*/ 1003109 h 1003109"/>
                      <a:gd name="connsiteX9" fmla="*/ 0 w 2141481"/>
                      <a:gd name="connsiteY9" fmla="*/ 1003109 h 1003109"/>
                      <a:gd name="connsiteX10" fmla="*/ 0 w 2141481"/>
                      <a:gd name="connsiteY10" fmla="*/ 511586 h 1003109"/>
                      <a:gd name="connsiteX11" fmla="*/ 0 w 2141481"/>
                      <a:gd name="connsiteY11" fmla="*/ 0 h 100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81" h="1003109" fill="none" extrusionOk="0">
                        <a:moveTo>
                          <a:pt x="0" y="0"/>
                        </a:moveTo>
                        <a:cubicBezTo>
                          <a:pt x="190293" y="-18594"/>
                          <a:pt x="296099" y="-6646"/>
                          <a:pt x="513955" y="0"/>
                        </a:cubicBezTo>
                        <a:cubicBezTo>
                          <a:pt x="731812" y="6646"/>
                          <a:pt x="841197" y="19406"/>
                          <a:pt x="1049326" y="0"/>
                        </a:cubicBezTo>
                        <a:cubicBezTo>
                          <a:pt x="1257455" y="-19406"/>
                          <a:pt x="1425415" y="-20582"/>
                          <a:pt x="1606111" y="0"/>
                        </a:cubicBezTo>
                        <a:cubicBezTo>
                          <a:pt x="1786808" y="20582"/>
                          <a:pt x="2005224" y="18128"/>
                          <a:pt x="2141481" y="0"/>
                        </a:cubicBezTo>
                        <a:cubicBezTo>
                          <a:pt x="2125610" y="137409"/>
                          <a:pt x="2146586" y="288719"/>
                          <a:pt x="2141481" y="511586"/>
                        </a:cubicBezTo>
                        <a:cubicBezTo>
                          <a:pt x="2136376" y="734453"/>
                          <a:pt x="2139614" y="863001"/>
                          <a:pt x="2141481" y="1003109"/>
                        </a:cubicBezTo>
                        <a:cubicBezTo>
                          <a:pt x="2012961" y="994511"/>
                          <a:pt x="1787165" y="1011827"/>
                          <a:pt x="1563281" y="1003109"/>
                        </a:cubicBezTo>
                        <a:cubicBezTo>
                          <a:pt x="1339397" y="994391"/>
                          <a:pt x="1141200" y="1027190"/>
                          <a:pt x="985081" y="1003109"/>
                        </a:cubicBezTo>
                        <a:cubicBezTo>
                          <a:pt x="828962" y="979028"/>
                          <a:pt x="215853" y="1010301"/>
                          <a:pt x="0" y="1003109"/>
                        </a:cubicBezTo>
                        <a:cubicBezTo>
                          <a:pt x="876" y="890847"/>
                          <a:pt x="-21953" y="752257"/>
                          <a:pt x="0" y="511586"/>
                        </a:cubicBezTo>
                        <a:cubicBezTo>
                          <a:pt x="21953" y="270915"/>
                          <a:pt x="-2131" y="149522"/>
                          <a:pt x="0" y="0"/>
                        </a:cubicBezTo>
                        <a:close/>
                      </a:path>
                      <a:path w="2141481" h="1003109" stroke="0" extrusionOk="0">
                        <a:moveTo>
                          <a:pt x="0" y="0"/>
                        </a:moveTo>
                        <a:cubicBezTo>
                          <a:pt x="166186" y="-10628"/>
                          <a:pt x="405177" y="-13290"/>
                          <a:pt x="513955" y="0"/>
                        </a:cubicBezTo>
                        <a:cubicBezTo>
                          <a:pt x="622733" y="13290"/>
                          <a:pt x="854596" y="-5013"/>
                          <a:pt x="985081" y="0"/>
                        </a:cubicBezTo>
                        <a:cubicBezTo>
                          <a:pt x="1115566" y="5013"/>
                          <a:pt x="1369717" y="-27609"/>
                          <a:pt x="1563281" y="0"/>
                        </a:cubicBezTo>
                        <a:cubicBezTo>
                          <a:pt x="1756845" y="27609"/>
                          <a:pt x="1972146" y="22023"/>
                          <a:pt x="2141481" y="0"/>
                        </a:cubicBezTo>
                        <a:cubicBezTo>
                          <a:pt x="2142776" y="182409"/>
                          <a:pt x="2126593" y="369284"/>
                          <a:pt x="2141481" y="491523"/>
                        </a:cubicBezTo>
                        <a:cubicBezTo>
                          <a:pt x="2156369" y="613762"/>
                          <a:pt x="2166608" y="840145"/>
                          <a:pt x="2141481" y="1003109"/>
                        </a:cubicBezTo>
                        <a:cubicBezTo>
                          <a:pt x="2027020" y="1010163"/>
                          <a:pt x="1857549" y="1019387"/>
                          <a:pt x="1606111" y="1003109"/>
                        </a:cubicBezTo>
                        <a:cubicBezTo>
                          <a:pt x="1354673" y="986832"/>
                          <a:pt x="1244704" y="1028720"/>
                          <a:pt x="1027911" y="1003109"/>
                        </a:cubicBezTo>
                        <a:cubicBezTo>
                          <a:pt x="811118" y="977498"/>
                          <a:pt x="785016" y="993317"/>
                          <a:pt x="556785" y="1003109"/>
                        </a:cubicBezTo>
                        <a:cubicBezTo>
                          <a:pt x="328554" y="1012901"/>
                          <a:pt x="112832" y="1002671"/>
                          <a:pt x="0" y="1003109"/>
                        </a:cubicBezTo>
                        <a:cubicBezTo>
                          <a:pt x="13062" y="871975"/>
                          <a:pt x="2019" y="609552"/>
                          <a:pt x="0" y="501555"/>
                        </a:cubicBezTo>
                        <a:cubicBezTo>
                          <a:pt x="-2019" y="393558"/>
                          <a:pt x="-7652" y="17764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Baby Pilot" pitchFamily="2" charset="0"/>
              </a:rPr>
              <a:t>Can you think of any problems with using these words? </a:t>
            </a:r>
          </a:p>
        </p:txBody>
      </p:sp>
    </p:spTree>
    <p:extLst>
      <p:ext uri="{BB962C8B-B14F-4D97-AF65-F5344CB8AC3E}">
        <p14:creationId xmlns:p14="http://schemas.microsoft.com/office/powerpoint/2010/main" val="6021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857250"/>
            <a:ext cx="9144000" cy="51435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5572902" y="913339"/>
            <a:ext cx="1468406" cy="338006"/>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254469" y="23914"/>
                          <a:pt x="477914" y="-26724"/>
                          <a:pt x="707088" y="0"/>
                        </a:cubicBezTo>
                        <a:cubicBezTo>
                          <a:pt x="936262" y="26724"/>
                          <a:pt x="1117350" y="16995"/>
                          <a:pt x="1412071" y="0"/>
                        </a:cubicBezTo>
                        <a:cubicBezTo>
                          <a:pt x="1430443" y="14229"/>
                          <a:pt x="1439880" y="32575"/>
                          <a:pt x="1468406" y="56335"/>
                        </a:cubicBezTo>
                        <a:cubicBezTo>
                          <a:pt x="1481907" y="166275"/>
                          <a:pt x="1457344" y="211185"/>
                          <a:pt x="1468406" y="338006"/>
                        </a:cubicBezTo>
                        <a:lnTo>
                          <a:pt x="1468406" y="338006"/>
                        </a:lnTo>
                        <a:cubicBezTo>
                          <a:pt x="1282916" y="337033"/>
                          <a:pt x="1097481" y="314064"/>
                          <a:pt x="949569" y="338006"/>
                        </a:cubicBezTo>
                        <a:cubicBezTo>
                          <a:pt x="801657" y="361948"/>
                          <a:pt x="678995" y="335282"/>
                          <a:pt x="445416" y="338006"/>
                        </a:cubicBezTo>
                        <a:cubicBezTo>
                          <a:pt x="211837" y="340730"/>
                          <a:pt x="206391" y="329319"/>
                          <a:pt x="0" y="338006"/>
                        </a:cubicBezTo>
                        <a:lnTo>
                          <a:pt x="0" y="338006"/>
                        </a:lnTo>
                        <a:cubicBezTo>
                          <a:pt x="2240" y="272363"/>
                          <a:pt x="6339" y="162174"/>
                          <a:pt x="0" y="56335"/>
                        </a:cubicBezTo>
                        <a:cubicBezTo>
                          <a:pt x="20696" y="37578"/>
                          <a:pt x="35864" y="22195"/>
                          <a:pt x="56335" y="0"/>
                        </a:cubicBezTo>
                        <a:close/>
                      </a:path>
                      <a:path w="1468406" h="338006" stroke="0" extrusionOk="0">
                        <a:moveTo>
                          <a:pt x="56335" y="0"/>
                        </a:moveTo>
                        <a:cubicBezTo>
                          <a:pt x="187493" y="8046"/>
                          <a:pt x="410019" y="14955"/>
                          <a:pt x="693531" y="0"/>
                        </a:cubicBezTo>
                        <a:cubicBezTo>
                          <a:pt x="977043" y="-14955"/>
                          <a:pt x="1216412" y="25390"/>
                          <a:pt x="1412071" y="0"/>
                        </a:cubicBezTo>
                        <a:cubicBezTo>
                          <a:pt x="1433129" y="25485"/>
                          <a:pt x="1455117" y="46682"/>
                          <a:pt x="1468406" y="56335"/>
                        </a:cubicBezTo>
                        <a:cubicBezTo>
                          <a:pt x="1470039" y="182873"/>
                          <a:pt x="1481957" y="281046"/>
                          <a:pt x="1468406" y="338006"/>
                        </a:cubicBezTo>
                        <a:lnTo>
                          <a:pt x="1468406" y="338006"/>
                        </a:lnTo>
                        <a:cubicBezTo>
                          <a:pt x="1358355" y="349252"/>
                          <a:pt x="1195594" y="321791"/>
                          <a:pt x="1008305" y="338006"/>
                        </a:cubicBezTo>
                        <a:cubicBezTo>
                          <a:pt x="821016" y="354221"/>
                          <a:pt x="678432" y="336204"/>
                          <a:pt x="548205" y="338006"/>
                        </a:cubicBezTo>
                        <a:cubicBezTo>
                          <a:pt x="417978" y="339808"/>
                          <a:pt x="267934" y="334158"/>
                          <a:pt x="0" y="338006"/>
                        </a:cubicBezTo>
                        <a:lnTo>
                          <a:pt x="0" y="338006"/>
                        </a:lnTo>
                        <a:cubicBezTo>
                          <a:pt x="-7387" y="212271"/>
                          <a:pt x="-4678" y="179437"/>
                          <a:pt x="0" y="56335"/>
                        </a:cubicBezTo>
                        <a:cubicBezTo>
                          <a:pt x="22076" y="29603"/>
                          <a:pt x="34522" y="27405"/>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177799" y="913342"/>
            <a:ext cx="1468406" cy="338006"/>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194250" y="-25799"/>
                          <a:pt x="415170" y="6879"/>
                          <a:pt x="693531" y="0"/>
                        </a:cubicBezTo>
                        <a:cubicBezTo>
                          <a:pt x="971892" y="-6879"/>
                          <a:pt x="1196956" y="9809"/>
                          <a:pt x="1412071" y="0"/>
                        </a:cubicBezTo>
                        <a:cubicBezTo>
                          <a:pt x="1429086" y="18440"/>
                          <a:pt x="1445199" y="37196"/>
                          <a:pt x="1468406" y="56335"/>
                        </a:cubicBezTo>
                        <a:cubicBezTo>
                          <a:pt x="1470125" y="175969"/>
                          <a:pt x="1475521" y="204077"/>
                          <a:pt x="1468406" y="338006"/>
                        </a:cubicBezTo>
                        <a:lnTo>
                          <a:pt x="1468406" y="338006"/>
                        </a:lnTo>
                        <a:cubicBezTo>
                          <a:pt x="1270905" y="337263"/>
                          <a:pt x="1181328" y="357343"/>
                          <a:pt x="949569" y="338006"/>
                        </a:cubicBezTo>
                        <a:cubicBezTo>
                          <a:pt x="717810" y="318669"/>
                          <a:pt x="618873" y="328057"/>
                          <a:pt x="445416" y="338006"/>
                        </a:cubicBezTo>
                        <a:cubicBezTo>
                          <a:pt x="271959" y="347955"/>
                          <a:pt x="189655" y="320089"/>
                          <a:pt x="0" y="338006"/>
                        </a:cubicBezTo>
                        <a:lnTo>
                          <a:pt x="0" y="338006"/>
                        </a:lnTo>
                        <a:cubicBezTo>
                          <a:pt x="-11821" y="202353"/>
                          <a:pt x="5525" y="192836"/>
                          <a:pt x="0" y="56335"/>
                        </a:cubicBezTo>
                        <a:cubicBezTo>
                          <a:pt x="11228" y="41656"/>
                          <a:pt x="33203" y="18626"/>
                          <a:pt x="56335" y="0"/>
                        </a:cubicBezTo>
                        <a:close/>
                      </a:path>
                      <a:path w="1468406" h="338006" stroke="0" extrusionOk="0">
                        <a:moveTo>
                          <a:pt x="56335" y="0"/>
                        </a:moveTo>
                        <a:cubicBezTo>
                          <a:pt x="376825" y="9175"/>
                          <a:pt x="595755" y="28638"/>
                          <a:pt x="761318" y="0"/>
                        </a:cubicBezTo>
                        <a:cubicBezTo>
                          <a:pt x="926881" y="-28638"/>
                          <a:pt x="1087273" y="-2592"/>
                          <a:pt x="1412071" y="0"/>
                        </a:cubicBezTo>
                        <a:cubicBezTo>
                          <a:pt x="1432407" y="25571"/>
                          <a:pt x="1452050" y="36030"/>
                          <a:pt x="1468406" y="56335"/>
                        </a:cubicBezTo>
                        <a:cubicBezTo>
                          <a:pt x="1464883" y="160181"/>
                          <a:pt x="1455020" y="223467"/>
                          <a:pt x="1468406" y="338006"/>
                        </a:cubicBezTo>
                        <a:lnTo>
                          <a:pt x="1468406" y="338006"/>
                        </a:lnTo>
                        <a:cubicBezTo>
                          <a:pt x="1281798" y="348848"/>
                          <a:pt x="1144032" y="313872"/>
                          <a:pt x="978937" y="338006"/>
                        </a:cubicBezTo>
                        <a:cubicBezTo>
                          <a:pt x="813842" y="362140"/>
                          <a:pt x="659634" y="357792"/>
                          <a:pt x="489469" y="338006"/>
                        </a:cubicBezTo>
                        <a:cubicBezTo>
                          <a:pt x="319304" y="318220"/>
                          <a:pt x="103673" y="345861"/>
                          <a:pt x="0" y="338006"/>
                        </a:cubicBezTo>
                        <a:lnTo>
                          <a:pt x="0" y="338006"/>
                        </a:lnTo>
                        <a:cubicBezTo>
                          <a:pt x="-3474" y="245872"/>
                          <a:pt x="-10043" y="183721"/>
                          <a:pt x="0" y="56335"/>
                        </a:cubicBezTo>
                        <a:cubicBezTo>
                          <a:pt x="23879" y="31840"/>
                          <a:pt x="32618" y="2828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7497794" y="913339"/>
            <a:ext cx="1468406" cy="338006"/>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62889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57417" y="15287"/>
                          <a:pt x="530773" y="7315"/>
                          <a:pt x="693531" y="0"/>
                        </a:cubicBezTo>
                        <a:cubicBezTo>
                          <a:pt x="856289" y="-7315"/>
                          <a:pt x="1243476" y="26621"/>
                          <a:pt x="1412071" y="0"/>
                        </a:cubicBezTo>
                        <a:cubicBezTo>
                          <a:pt x="1433457" y="19344"/>
                          <a:pt x="1444528" y="37629"/>
                          <a:pt x="1468406" y="56335"/>
                        </a:cubicBezTo>
                        <a:cubicBezTo>
                          <a:pt x="1478361" y="192306"/>
                          <a:pt x="1465006" y="199129"/>
                          <a:pt x="1468406" y="338006"/>
                        </a:cubicBezTo>
                        <a:lnTo>
                          <a:pt x="1468406" y="338006"/>
                        </a:lnTo>
                        <a:cubicBezTo>
                          <a:pt x="1260601" y="320742"/>
                          <a:pt x="1141419" y="354990"/>
                          <a:pt x="1022990" y="338006"/>
                        </a:cubicBezTo>
                        <a:cubicBezTo>
                          <a:pt x="904561" y="321022"/>
                          <a:pt x="767218" y="330576"/>
                          <a:pt x="562889" y="338006"/>
                        </a:cubicBezTo>
                        <a:cubicBezTo>
                          <a:pt x="358560" y="345436"/>
                          <a:pt x="192859" y="318125"/>
                          <a:pt x="0" y="338006"/>
                        </a:cubicBezTo>
                        <a:lnTo>
                          <a:pt x="0" y="338006"/>
                        </a:lnTo>
                        <a:cubicBezTo>
                          <a:pt x="-5291" y="203275"/>
                          <a:pt x="-11853" y="156213"/>
                          <a:pt x="0" y="56335"/>
                        </a:cubicBezTo>
                        <a:cubicBezTo>
                          <a:pt x="21558" y="39766"/>
                          <a:pt x="40263" y="12912"/>
                          <a:pt x="56335" y="0"/>
                        </a:cubicBezTo>
                        <a:close/>
                      </a:path>
                      <a:path w="1468406" h="338006" stroke="0" extrusionOk="0">
                        <a:moveTo>
                          <a:pt x="56335" y="0"/>
                        </a:moveTo>
                        <a:cubicBezTo>
                          <a:pt x="318287" y="-31554"/>
                          <a:pt x="495942" y="24917"/>
                          <a:pt x="747760" y="0"/>
                        </a:cubicBezTo>
                        <a:cubicBezTo>
                          <a:pt x="999578" y="-24917"/>
                          <a:pt x="1160623" y="21973"/>
                          <a:pt x="1412071" y="0"/>
                        </a:cubicBezTo>
                        <a:cubicBezTo>
                          <a:pt x="1437859" y="26828"/>
                          <a:pt x="1453722" y="38511"/>
                          <a:pt x="1468406" y="56335"/>
                        </a:cubicBezTo>
                        <a:cubicBezTo>
                          <a:pt x="1464177" y="125012"/>
                          <a:pt x="1481443" y="235246"/>
                          <a:pt x="1468406" y="338006"/>
                        </a:cubicBezTo>
                        <a:lnTo>
                          <a:pt x="1468406" y="338006"/>
                        </a:lnTo>
                        <a:cubicBezTo>
                          <a:pt x="1291764" y="331678"/>
                          <a:pt x="1158701" y="314819"/>
                          <a:pt x="993621" y="338006"/>
                        </a:cubicBezTo>
                        <a:cubicBezTo>
                          <a:pt x="828542" y="361193"/>
                          <a:pt x="730674" y="313972"/>
                          <a:pt x="489469" y="338006"/>
                        </a:cubicBezTo>
                        <a:cubicBezTo>
                          <a:pt x="248264" y="362040"/>
                          <a:pt x="224182" y="320818"/>
                          <a:pt x="0" y="338006"/>
                        </a:cubicBezTo>
                        <a:lnTo>
                          <a:pt x="0" y="338006"/>
                        </a:lnTo>
                        <a:cubicBezTo>
                          <a:pt x="1223" y="272448"/>
                          <a:pt x="86" y="175705"/>
                          <a:pt x="0" y="56335"/>
                        </a:cubicBezTo>
                        <a:cubicBezTo>
                          <a:pt x="25999" y="30272"/>
                          <a:pt x="36925" y="24123"/>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1980136" y="913339"/>
            <a:ext cx="1468406" cy="338006"/>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33521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35241" y="27008"/>
                          <a:pt x="516750" y="-18634"/>
                          <a:pt x="707088" y="0"/>
                        </a:cubicBezTo>
                        <a:cubicBezTo>
                          <a:pt x="897426" y="18634"/>
                          <a:pt x="1164145" y="-9346"/>
                          <a:pt x="1412071" y="0"/>
                        </a:cubicBezTo>
                        <a:cubicBezTo>
                          <a:pt x="1425338" y="10340"/>
                          <a:pt x="1440511" y="30086"/>
                          <a:pt x="1468406" y="56335"/>
                        </a:cubicBezTo>
                        <a:cubicBezTo>
                          <a:pt x="1476702" y="156794"/>
                          <a:pt x="1462875" y="254665"/>
                          <a:pt x="1468406" y="338006"/>
                        </a:cubicBezTo>
                        <a:lnTo>
                          <a:pt x="1468406" y="338006"/>
                        </a:lnTo>
                        <a:cubicBezTo>
                          <a:pt x="1276860" y="321398"/>
                          <a:pt x="1189706" y="344394"/>
                          <a:pt x="1022990" y="338006"/>
                        </a:cubicBezTo>
                        <a:cubicBezTo>
                          <a:pt x="856274" y="331618"/>
                          <a:pt x="701793" y="329851"/>
                          <a:pt x="533521" y="338006"/>
                        </a:cubicBezTo>
                        <a:cubicBezTo>
                          <a:pt x="365249" y="346161"/>
                          <a:pt x="233123" y="337277"/>
                          <a:pt x="0" y="338006"/>
                        </a:cubicBezTo>
                        <a:lnTo>
                          <a:pt x="0" y="338006"/>
                        </a:lnTo>
                        <a:cubicBezTo>
                          <a:pt x="3717" y="237318"/>
                          <a:pt x="-8847" y="141350"/>
                          <a:pt x="0" y="56335"/>
                        </a:cubicBezTo>
                        <a:cubicBezTo>
                          <a:pt x="21185" y="31984"/>
                          <a:pt x="46709" y="14100"/>
                          <a:pt x="56335" y="0"/>
                        </a:cubicBezTo>
                        <a:close/>
                      </a:path>
                      <a:path w="1468406" h="338006" stroke="0" extrusionOk="0">
                        <a:moveTo>
                          <a:pt x="56335" y="0"/>
                        </a:moveTo>
                        <a:cubicBezTo>
                          <a:pt x="262041" y="-26751"/>
                          <a:pt x="506588" y="-14179"/>
                          <a:pt x="720646" y="0"/>
                        </a:cubicBezTo>
                        <a:cubicBezTo>
                          <a:pt x="934704" y="14179"/>
                          <a:pt x="1202764" y="-8559"/>
                          <a:pt x="1412071" y="0"/>
                        </a:cubicBezTo>
                        <a:cubicBezTo>
                          <a:pt x="1436411" y="19418"/>
                          <a:pt x="1453076" y="43730"/>
                          <a:pt x="1468406" y="56335"/>
                        </a:cubicBezTo>
                        <a:cubicBezTo>
                          <a:pt x="1460984" y="177347"/>
                          <a:pt x="1477734" y="234147"/>
                          <a:pt x="1468406" y="338006"/>
                        </a:cubicBezTo>
                        <a:lnTo>
                          <a:pt x="1468406" y="338006"/>
                        </a:lnTo>
                        <a:cubicBezTo>
                          <a:pt x="1368873" y="327255"/>
                          <a:pt x="1119192" y="357660"/>
                          <a:pt x="978937" y="338006"/>
                        </a:cubicBezTo>
                        <a:cubicBezTo>
                          <a:pt x="838682" y="318352"/>
                          <a:pt x="755453" y="349205"/>
                          <a:pt x="533521" y="338006"/>
                        </a:cubicBezTo>
                        <a:cubicBezTo>
                          <a:pt x="311589" y="326807"/>
                          <a:pt x="244447" y="356513"/>
                          <a:pt x="0" y="338006"/>
                        </a:cubicBezTo>
                        <a:lnTo>
                          <a:pt x="0" y="338006"/>
                        </a:lnTo>
                        <a:cubicBezTo>
                          <a:pt x="-13845" y="204434"/>
                          <a:pt x="1852" y="119307"/>
                          <a:pt x="0" y="56335"/>
                        </a:cubicBezTo>
                        <a:cubicBezTo>
                          <a:pt x="14830" y="44630"/>
                          <a:pt x="28997" y="2410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52E017E0-E2DC-5046-9547-F6FE752A166B}"/>
              </a:ext>
            </a:extLst>
          </p:cNvPr>
          <p:cNvSpPr txBox="1"/>
          <p:nvPr/>
        </p:nvSpPr>
        <p:spPr>
          <a:xfrm>
            <a:off x="177800" y="1122756"/>
            <a:ext cx="8788400" cy="46628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8788400"/>
                      <a:gd name="connsiteY0" fmla="*/ 0 h 4662815"/>
                      <a:gd name="connsiteX1" fmla="*/ 351536 w 8788400"/>
                      <a:gd name="connsiteY1" fmla="*/ 0 h 4662815"/>
                      <a:gd name="connsiteX2" fmla="*/ 878840 w 8788400"/>
                      <a:gd name="connsiteY2" fmla="*/ 0 h 4662815"/>
                      <a:gd name="connsiteX3" fmla="*/ 1230375 w 8788400"/>
                      <a:gd name="connsiteY3" fmla="*/ 0 h 4662815"/>
                      <a:gd name="connsiteX4" fmla="*/ 1406144 w 8788400"/>
                      <a:gd name="connsiteY4" fmla="*/ 0 h 4662815"/>
                      <a:gd name="connsiteX5" fmla="*/ 1757679 w 8788400"/>
                      <a:gd name="connsiteY5" fmla="*/ 0 h 4662815"/>
                      <a:gd name="connsiteX6" fmla="*/ 2284983 w 8788400"/>
                      <a:gd name="connsiteY6" fmla="*/ 0 h 4662815"/>
                      <a:gd name="connsiteX7" fmla="*/ 2900171 w 8788400"/>
                      <a:gd name="connsiteY7" fmla="*/ 0 h 4662815"/>
                      <a:gd name="connsiteX8" fmla="*/ 3075939 w 8788400"/>
                      <a:gd name="connsiteY8" fmla="*/ 0 h 4662815"/>
                      <a:gd name="connsiteX9" fmla="*/ 3251708 w 8788400"/>
                      <a:gd name="connsiteY9" fmla="*/ 0 h 4662815"/>
                      <a:gd name="connsiteX10" fmla="*/ 3866895 w 8788400"/>
                      <a:gd name="connsiteY10" fmla="*/ 0 h 4662815"/>
                      <a:gd name="connsiteX11" fmla="*/ 4042664 w 8788400"/>
                      <a:gd name="connsiteY11" fmla="*/ 0 h 4662815"/>
                      <a:gd name="connsiteX12" fmla="*/ 4482083 w 8788400"/>
                      <a:gd name="connsiteY12" fmla="*/ 0 h 4662815"/>
                      <a:gd name="connsiteX13" fmla="*/ 4745735 w 8788400"/>
                      <a:gd name="connsiteY13" fmla="*/ 0 h 4662815"/>
                      <a:gd name="connsiteX14" fmla="*/ 5009387 w 8788400"/>
                      <a:gd name="connsiteY14" fmla="*/ 0 h 4662815"/>
                      <a:gd name="connsiteX15" fmla="*/ 5273039 w 8788400"/>
                      <a:gd name="connsiteY15" fmla="*/ 0 h 4662815"/>
                      <a:gd name="connsiteX16" fmla="*/ 5536691 w 8788400"/>
                      <a:gd name="connsiteY16" fmla="*/ 0 h 4662815"/>
                      <a:gd name="connsiteX17" fmla="*/ 5888228 w 8788400"/>
                      <a:gd name="connsiteY17" fmla="*/ 0 h 4662815"/>
                      <a:gd name="connsiteX18" fmla="*/ 6151880 w 8788400"/>
                      <a:gd name="connsiteY18" fmla="*/ 0 h 4662815"/>
                      <a:gd name="connsiteX19" fmla="*/ 6503416 w 8788400"/>
                      <a:gd name="connsiteY19" fmla="*/ 0 h 4662815"/>
                      <a:gd name="connsiteX20" fmla="*/ 7030720 w 8788400"/>
                      <a:gd name="connsiteY20" fmla="*/ 0 h 4662815"/>
                      <a:gd name="connsiteX21" fmla="*/ 7294372 w 8788400"/>
                      <a:gd name="connsiteY21" fmla="*/ 0 h 4662815"/>
                      <a:gd name="connsiteX22" fmla="*/ 7470140 w 8788400"/>
                      <a:gd name="connsiteY22" fmla="*/ 0 h 4662815"/>
                      <a:gd name="connsiteX23" fmla="*/ 8085328 w 8788400"/>
                      <a:gd name="connsiteY23" fmla="*/ 0 h 4662815"/>
                      <a:gd name="connsiteX24" fmla="*/ 8261096 w 8788400"/>
                      <a:gd name="connsiteY24" fmla="*/ 0 h 4662815"/>
                      <a:gd name="connsiteX25" fmla="*/ 8788400 w 8788400"/>
                      <a:gd name="connsiteY25" fmla="*/ 0 h 4662815"/>
                      <a:gd name="connsiteX26" fmla="*/ 8788400 w 8788400"/>
                      <a:gd name="connsiteY26" fmla="*/ 284007 h 4662815"/>
                      <a:gd name="connsiteX27" fmla="*/ 8788400 w 8788400"/>
                      <a:gd name="connsiteY27" fmla="*/ 707899 h 4662815"/>
                      <a:gd name="connsiteX28" fmla="*/ 8788400 w 8788400"/>
                      <a:gd name="connsiteY28" fmla="*/ 1178420 h 4662815"/>
                      <a:gd name="connsiteX29" fmla="*/ 8788400 w 8788400"/>
                      <a:gd name="connsiteY29" fmla="*/ 1555684 h 4662815"/>
                      <a:gd name="connsiteX30" fmla="*/ 8788400 w 8788400"/>
                      <a:gd name="connsiteY30" fmla="*/ 1886320 h 4662815"/>
                      <a:gd name="connsiteX31" fmla="*/ 8788400 w 8788400"/>
                      <a:gd name="connsiteY31" fmla="*/ 2216956 h 4662815"/>
                      <a:gd name="connsiteX32" fmla="*/ 8788400 w 8788400"/>
                      <a:gd name="connsiteY32" fmla="*/ 2687477 h 4662815"/>
                      <a:gd name="connsiteX33" fmla="*/ 8788400 w 8788400"/>
                      <a:gd name="connsiteY33" fmla="*/ 2971484 h 4662815"/>
                      <a:gd name="connsiteX34" fmla="*/ 8788400 w 8788400"/>
                      <a:gd name="connsiteY34" fmla="*/ 3348749 h 4662815"/>
                      <a:gd name="connsiteX35" fmla="*/ 8788400 w 8788400"/>
                      <a:gd name="connsiteY35" fmla="*/ 3772640 h 4662815"/>
                      <a:gd name="connsiteX36" fmla="*/ 8788400 w 8788400"/>
                      <a:gd name="connsiteY36" fmla="*/ 4103277 h 4662815"/>
                      <a:gd name="connsiteX37" fmla="*/ 8788400 w 8788400"/>
                      <a:gd name="connsiteY37" fmla="*/ 4662815 h 4662815"/>
                      <a:gd name="connsiteX38" fmla="*/ 8612632 w 8788400"/>
                      <a:gd name="connsiteY38" fmla="*/ 4662815 h 4662815"/>
                      <a:gd name="connsiteX39" fmla="*/ 8436863 w 8788400"/>
                      <a:gd name="connsiteY39" fmla="*/ 4662815 h 4662815"/>
                      <a:gd name="connsiteX40" fmla="*/ 7821676 w 8788400"/>
                      <a:gd name="connsiteY40" fmla="*/ 4662815 h 4662815"/>
                      <a:gd name="connsiteX41" fmla="*/ 7470140 w 8788400"/>
                      <a:gd name="connsiteY41" fmla="*/ 4662815 h 4662815"/>
                      <a:gd name="connsiteX42" fmla="*/ 6854951 w 8788400"/>
                      <a:gd name="connsiteY42" fmla="*/ 4662815 h 4662815"/>
                      <a:gd name="connsiteX43" fmla="*/ 6415532 w 8788400"/>
                      <a:gd name="connsiteY43" fmla="*/ 4662815 h 4662815"/>
                      <a:gd name="connsiteX44" fmla="*/ 6239764 w 8788400"/>
                      <a:gd name="connsiteY44" fmla="*/ 4662815 h 4662815"/>
                      <a:gd name="connsiteX45" fmla="*/ 5976112 w 8788400"/>
                      <a:gd name="connsiteY45" fmla="*/ 4662815 h 4662815"/>
                      <a:gd name="connsiteX46" fmla="*/ 5624576 w 8788400"/>
                      <a:gd name="connsiteY46" fmla="*/ 4662815 h 4662815"/>
                      <a:gd name="connsiteX47" fmla="*/ 5097272 w 8788400"/>
                      <a:gd name="connsiteY47" fmla="*/ 4662815 h 4662815"/>
                      <a:gd name="connsiteX48" fmla="*/ 4569968 w 8788400"/>
                      <a:gd name="connsiteY48" fmla="*/ 4662815 h 4662815"/>
                      <a:gd name="connsiteX49" fmla="*/ 4130547 w 8788400"/>
                      <a:gd name="connsiteY49" fmla="*/ 4662815 h 4662815"/>
                      <a:gd name="connsiteX50" fmla="*/ 3779012 w 8788400"/>
                      <a:gd name="connsiteY50" fmla="*/ 4662815 h 4662815"/>
                      <a:gd name="connsiteX51" fmla="*/ 3163823 w 8788400"/>
                      <a:gd name="connsiteY51" fmla="*/ 4662815 h 4662815"/>
                      <a:gd name="connsiteX52" fmla="*/ 2724404 w 8788400"/>
                      <a:gd name="connsiteY52" fmla="*/ 4662815 h 4662815"/>
                      <a:gd name="connsiteX53" fmla="*/ 2460752 w 8788400"/>
                      <a:gd name="connsiteY53" fmla="*/ 4662815 h 4662815"/>
                      <a:gd name="connsiteX54" fmla="*/ 2197100 w 8788400"/>
                      <a:gd name="connsiteY54" fmla="*/ 4662815 h 4662815"/>
                      <a:gd name="connsiteX55" fmla="*/ 2021331 w 8788400"/>
                      <a:gd name="connsiteY55" fmla="*/ 4662815 h 4662815"/>
                      <a:gd name="connsiteX56" fmla="*/ 1581911 w 8788400"/>
                      <a:gd name="connsiteY56" fmla="*/ 4662815 h 4662815"/>
                      <a:gd name="connsiteX57" fmla="*/ 1318259 w 8788400"/>
                      <a:gd name="connsiteY57" fmla="*/ 4662815 h 4662815"/>
                      <a:gd name="connsiteX58" fmla="*/ 703071 w 8788400"/>
                      <a:gd name="connsiteY58" fmla="*/ 4662815 h 4662815"/>
                      <a:gd name="connsiteX59" fmla="*/ 0 w 8788400"/>
                      <a:gd name="connsiteY59" fmla="*/ 4662815 h 4662815"/>
                      <a:gd name="connsiteX60" fmla="*/ 0 w 8788400"/>
                      <a:gd name="connsiteY60" fmla="*/ 4285550 h 4662815"/>
                      <a:gd name="connsiteX61" fmla="*/ 0 w 8788400"/>
                      <a:gd name="connsiteY61" fmla="*/ 3815030 h 4662815"/>
                      <a:gd name="connsiteX62" fmla="*/ 0 w 8788400"/>
                      <a:gd name="connsiteY62" fmla="*/ 3531022 h 4662815"/>
                      <a:gd name="connsiteX63" fmla="*/ 0 w 8788400"/>
                      <a:gd name="connsiteY63" fmla="*/ 3200387 h 4662815"/>
                      <a:gd name="connsiteX64" fmla="*/ 0 w 8788400"/>
                      <a:gd name="connsiteY64" fmla="*/ 2729866 h 4662815"/>
                      <a:gd name="connsiteX65" fmla="*/ 0 w 8788400"/>
                      <a:gd name="connsiteY65" fmla="*/ 2212717 h 4662815"/>
                      <a:gd name="connsiteX66" fmla="*/ 0 w 8788400"/>
                      <a:gd name="connsiteY66" fmla="*/ 1695569 h 4662815"/>
                      <a:gd name="connsiteX67" fmla="*/ 0 w 8788400"/>
                      <a:gd name="connsiteY67" fmla="*/ 1271676 h 4662815"/>
                      <a:gd name="connsiteX68" fmla="*/ 0 w 8788400"/>
                      <a:gd name="connsiteY68" fmla="*/ 894413 h 4662815"/>
                      <a:gd name="connsiteX69" fmla="*/ 0 w 8788400"/>
                      <a:gd name="connsiteY69" fmla="*/ 470520 h 4662815"/>
                      <a:gd name="connsiteX70" fmla="*/ 0 w 8788400"/>
                      <a:gd name="connsiteY70" fmla="*/ 0 h 4662815"/>
                      <a:gd name="connsiteX0" fmla="*/ 0 w 8788400"/>
                      <a:gd name="connsiteY0" fmla="*/ 0 h 4662815"/>
                      <a:gd name="connsiteX1" fmla="*/ 351536 w 8788400"/>
                      <a:gd name="connsiteY1" fmla="*/ 0 h 4662815"/>
                      <a:gd name="connsiteX2" fmla="*/ 527303 w 8788400"/>
                      <a:gd name="connsiteY2" fmla="*/ 0 h 4662815"/>
                      <a:gd name="connsiteX3" fmla="*/ 1142492 w 8788400"/>
                      <a:gd name="connsiteY3" fmla="*/ 0 h 4662815"/>
                      <a:gd name="connsiteX4" fmla="*/ 1494027 w 8788400"/>
                      <a:gd name="connsiteY4" fmla="*/ 0 h 4662815"/>
                      <a:gd name="connsiteX5" fmla="*/ 1845563 w 8788400"/>
                      <a:gd name="connsiteY5" fmla="*/ 0 h 4662815"/>
                      <a:gd name="connsiteX6" fmla="*/ 2460752 w 8788400"/>
                      <a:gd name="connsiteY6" fmla="*/ 0 h 4662815"/>
                      <a:gd name="connsiteX7" fmla="*/ 2724404 w 8788400"/>
                      <a:gd name="connsiteY7" fmla="*/ 0 h 4662815"/>
                      <a:gd name="connsiteX8" fmla="*/ 3339591 w 8788400"/>
                      <a:gd name="connsiteY8" fmla="*/ 0 h 4662815"/>
                      <a:gd name="connsiteX9" fmla="*/ 3954779 w 8788400"/>
                      <a:gd name="connsiteY9" fmla="*/ 0 h 4662815"/>
                      <a:gd name="connsiteX10" fmla="*/ 4394200 w 8788400"/>
                      <a:gd name="connsiteY10" fmla="*/ 0 h 4662815"/>
                      <a:gd name="connsiteX11" fmla="*/ 5009387 w 8788400"/>
                      <a:gd name="connsiteY11" fmla="*/ 0 h 4662815"/>
                      <a:gd name="connsiteX12" fmla="*/ 5360924 w 8788400"/>
                      <a:gd name="connsiteY12" fmla="*/ 0 h 4662815"/>
                      <a:gd name="connsiteX13" fmla="*/ 5712460 w 8788400"/>
                      <a:gd name="connsiteY13" fmla="*/ 0 h 4662815"/>
                      <a:gd name="connsiteX14" fmla="*/ 6239764 w 8788400"/>
                      <a:gd name="connsiteY14" fmla="*/ 0 h 4662815"/>
                      <a:gd name="connsiteX15" fmla="*/ 6591299 w 8788400"/>
                      <a:gd name="connsiteY15" fmla="*/ 0 h 4662815"/>
                      <a:gd name="connsiteX16" fmla="*/ 7206488 w 8788400"/>
                      <a:gd name="connsiteY16" fmla="*/ 0 h 4662815"/>
                      <a:gd name="connsiteX17" fmla="*/ 7821676 w 8788400"/>
                      <a:gd name="connsiteY17" fmla="*/ 0 h 4662815"/>
                      <a:gd name="connsiteX18" fmla="*/ 8261096 w 8788400"/>
                      <a:gd name="connsiteY18" fmla="*/ 0 h 4662815"/>
                      <a:gd name="connsiteX19" fmla="*/ 8788400 w 8788400"/>
                      <a:gd name="connsiteY19" fmla="*/ 0 h 4662815"/>
                      <a:gd name="connsiteX20" fmla="*/ 8788400 w 8788400"/>
                      <a:gd name="connsiteY20" fmla="*/ 284007 h 4662815"/>
                      <a:gd name="connsiteX21" fmla="*/ 8788400 w 8788400"/>
                      <a:gd name="connsiteY21" fmla="*/ 614643 h 4662815"/>
                      <a:gd name="connsiteX22" fmla="*/ 8788400 w 8788400"/>
                      <a:gd name="connsiteY22" fmla="*/ 1085164 h 4662815"/>
                      <a:gd name="connsiteX23" fmla="*/ 8788400 w 8788400"/>
                      <a:gd name="connsiteY23" fmla="*/ 1462427 h 4662815"/>
                      <a:gd name="connsiteX24" fmla="*/ 8788400 w 8788400"/>
                      <a:gd name="connsiteY24" fmla="*/ 1793064 h 4662815"/>
                      <a:gd name="connsiteX25" fmla="*/ 8788400 w 8788400"/>
                      <a:gd name="connsiteY25" fmla="*/ 2263584 h 4662815"/>
                      <a:gd name="connsiteX26" fmla="*/ 8788400 w 8788400"/>
                      <a:gd name="connsiteY26" fmla="*/ 2687477 h 4662815"/>
                      <a:gd name="connsiteX27" fmla="*/ 8788400 w 8788400"/>
                      <a:gd name="connsiteY27" fmla="*/ 3111369 h 4662815"/>
                      <a:gd name="connsiteX28" fmla="*/ 8788400 w 8788400"/>
                      <a:gd name="connsiteY28" fmla="*/ 3628517 h 4662815"/>
                      <a:gd name="connsiteX29" fmla="*/ 8788400 w 8788400"/>
                      <a:gd name="connsiteY29" fmla="*/ 4099038 h 4662815"/>
                      <a:gd name="connsiteX30" fmla="*/ 8788400 w 8788400"/>
                      <a:gd name="connsiteY30" fmla="*/ 4662815 h 4662815"/>
                      <a:gd name="connsiteX31" fmla="*/ 8436863 w 8788400"/>
                      <a:gd name="connsiteY31" fmla="*/ 4662815 h 4662815"/>
                      <a:gd name="connsiteX32" fmla="*/ 8261096 w 8788400"/>
                      <a:gd name="connsiteY32" fmla="*/ 4662815 h 4662815"/>
                      <a:gd name="connsiteX33" fmla="*/ 7733792 w 8788400"/>
                      <a:gd name="connsiteY33" fmla="*/ 4662815 h 4662815"/>
                      <a:gd name="connsiteX34" fmla="*/ 7470140 w 8788400"/>
                      <a:gd name="connsiteY34" fmla="*/ 4662815 h 4662815"/>
                      <a:gd name="connsiteX35" fmla="*/ 7294372 w 8788400"/>
                      <a:gd name="connsiteY35" fmla="*/ 4662815 h 4662815"/>
                      <a:gd name="connsiteX36" fmla="*/ 7030720 w 8788400"/>
                      <a:gd name="connsiteY36" fmla="*/ 4662815 h 4662815"/>
                      <a:gd name="connsiteX37" fmla="*/ 6503416 w 8788400"/>
                      <a:gd name="connsiteY37" fmla="*/ 4662815 h 4662815"/>
                      <a:gd name="connsiteX38" fmla="*/ 6239764 w 8788400"/>
                      <a:gd name="connsiteY38" fmla="*/ 4662815 h 4662815"/>
                      <a:gd name="connsiteX39" fmla="*/ 6063995 w 8788400"/>
                      <a:gd name="connsiteY39" fmla="*/ 4662815 h 4662815"/>
                      <a:gd name="connsiteX40" fmla="*/ 5800343 w 8788400"/>
                      <a:gd name="connsiteY40" fmla="*/ 4662815 h 4662815"/>
                      <a:gd name="connsiteX41" fmla="*/ 5448808 w 8788400"/>
                      <a:gd name="connsiteY41" fmla="*/ 4662815 h 4662815"/>
                      <a:gd name="connsiteX42" fmla="*/ 5009387 w 8788400"/>
                      <a:gd name="connsiteY42" fmla="*/ 4662815 h 4662815"/>
                      <a:gd name="connsiteX43" fmla="*/ 4745735 w 8788400"/>
                      <a:gd name="connsiteY43" fmla="*/ 4662815 h 4662815"/>
                      <a:gd name="connsiteX44" fmla="*/ 4130547 w 8788400"/>
                      <a:gd name="connsiteY44" fmla="*/ 4662815 h 4662815"/>
                      <a:gd name="connsiteX45" fmla="*/ 3691127 w 8788400"/>
                      <a:gd name="connsiteY45" fmla="*/ 4662815 h 4662815"/>
                      <a:gd name="connsiteX46" fmla="*/ 3075939 w 8788400"/>
                      <a:gd name="connsiteY46" fmla="*/ 4662815 h 4662815"/>
                      <a:gd name="connsiteX47" fmla="*/ 2548635 w 8788400"/>
                      <a:gd name="connsiteY47" fmla="*/ 4662815 h 4662815"/>
                      <a:gd name="connsiteX48" fmla="*/ 2197100 w 8788400"/>
                      <a:gd name="connsiteY48" fmla="*/ 4662815 h 4662815"/>
                      <a:gd name="connsiteX49" fmla="*/ 1669796 w 8788400"/>
                      <a:gd name="connsiteY49" fmla="*/ 4662815 h 4662815"/>
                      <a:gd name="connsiteX50" fmla="*/ 1406144 w 8788400"/>
                      <a:gd name="connsiteY50" fmla="*/ 4662815 h 4662815"/>
                      <a:gd name="connsiteX51" fmla="*/ 966723 w 8788400"/>
                      <a:gd name="connsiteY51" fmla="*/ 4662815 h 4662815"/>
                      <a:gd name="connsiteX52" fmla="*/ 790955 w 8788400"/>
                      <a:gd name="connsiteY52" fmla="*/ 4662815 h 4662815"/>
                      <a:gd name="connsiteX53" fmla="*/ 0 w 8788400"/>
                      <a:gd name="connsiteY53" fmla="*/ 4662815 h 4662815"/>
                      <a:gd name="connsiteX54" fmla="*/ 0 w 8788400"/>
                      <a:gd name="connsiteY54" fmla="*/ 4238922 h 4662815"/>
                      <a:gd name="connsiteX55" fmla="*/ 0 w 8788400"/>
                      <a:gd name="connsiteY55" fmla="*/ 3768401 h 4662815"/>
                      <a:gd name="connsiteX56" fmla="*/ 0 w 8788400"/>
                      <a:gd name="connsiteY56" fmla="*/ 3297882 h 4662815"/>
                      <a:gd name="connsiteX57" fmla="*/ 0 w 8788400"/>
                      <a:gd name="connsiteY57" fmla="*/ 2967245 h 4662815"/>
                      <a:gd name="connsiteX58" fmla="*/ 0 w 8788400"/>
                      <a:gd name="connsiteY58" fmla="*/ 2450097 h 4662815"/>
                      <a:gd name="connsiteX59" fmla="*/ 0 w 8788400"/>
                      <a:gd name="connsiteY59" fmla="*/ 2026204 h 4662815"/>
                      <a:gd name="connsiteX60" fmla="*/ 0 w 8788400"/>
                      <a:gd name="connsiteY60" fmla="*/ 1742197 h 4662815"/>
                      <a:gd name="connsiteX61" fmla="*/ 0 w 8788400"/>
                      <a:gd name="connsiteY61" fmla="*/ 1318304 h 4662815"/>
                      <a:gd name="connsiteX62" fmla="*/ 0 w 8788400"/>
                      <a:gd name="connsiteY62" fmla="*/ 941041 h 4662815"/>
                      <a:gd name="connsiteX63" fmla="*/ 0 w 8788400"/>
                      <a:gd name="connsiteY63" fmla="*/ 563776 h 4662815"/>
                      <a:gd name="connsiteX64" fmla="*/ 0 w 8788400"/>
                      <a:gd name="connsiteY64" fmla="*/ 0 h 466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88400" h="4662815" fill="none" extrusionOk="0">
                        <a:moveTo>
                          <a:pt x="0" y="0"/>
                        </a:moveTo>
                        <a:cubicBezTo>
                          <a:pt x="67215" y="-46366"/>
                          <a:pt x="223665" y="51559"/>
                          <a:pt x="351536" y="0"/>
                        </a:cubicBezTo>
                        <a:cubicBezTo>
                          <a:pt x="465256" y="-25767"/>
                          <a:pt x="709309" y="8083"/>
                          <a:pt x="878840" y="0"/>
                        </a:cubicBezTo>
                        <a:cubicBezTo>
                          <a:pt x="1076977" y="-11670"/>
                          <a:pt x="1077012" y="4950"/>
                          <a:pt x="1230375" y="0"/>
                        </a:cubicBezTo>
                        <a:cubicBezTo>
                          <a:pt x="1382816" y="4109"/>
                          <a:pt x="1342438" y="14648"/>
                          <a:pt x="1406144" y="0"/>
                        </a:cubicBezTo>
                        <a:cubicBezTo>
                          <a:pt x="1468292" y="-16746"/>
                          <a:pt x="1667525" y="-10827"/>
                          <a:pt x="1757679" y="0"/>
                        </a:cubicBezTo>
                        <a:cubicBezTo>
                          <a:pt x="1838095" y="1678"/>
                          <a:pt x="2044902" y="53564"/>
                          <a:pt x="2284983" y="0"/>
                        </a:cubicBezTo>
                        <a:cubicBezTo>
                          <a:pt x="2558615" y="-80570"/>
                          <a:pt x="2749031" y="-40737"/>
                          <a:pt x="2900171" y="0"/>
                        </a:cubicBezTo>
                        <a:cubicBezTo>
                          <a:pt x="3079878" y="-422"/>
                          <a:pt x="2996846" y="5819"/>
                          <a:pt x="3075939" y="0"/>
                        </a:cubicBezTo>
                        <a:cubicBezTo>
                          <a:pt x="3146813" y="4692"/>
                          <a:pt x="3215053" y="18909"/>
                          <a:pt x="3251708" y="0"/>
                        </a:cubicBezTo>
                        <a:cubicBezTo>
                          <a:pt x="3306014" y="-22146"/>
                          <a:pt x="3696148" y="-2605"/>
                          <a:pt x="3866895" y="0"/>
                        </a:cubicBezTo>
                        <a:cubicBezTo>
                          <a:pt x="4024715" y="-386"/>
                          <a:pt x="3990563" y="25727"/>
                          <a:pt x="4042664" y="0"/>
                        </a:cubicBezTo>
                        <a:cubicBezTo>
                          <a:pt x="4046423" y="-13554"/>
                          <a:pt x="4282349" y="74248"/>
                          <a:pt x="4482083" y="0"/>
                        </a:cubicBezTo>
                        <a:cubicBezTo>
                          <a:pt x="4661097" y="-46221"/>
                          <a:pt x="4619899" y="26965"/>
                          <a:pt x="4745735" y="0"/>
                        </a:cubicBezTo>
                        <a:cubicBezTo>
                          <a:pt x="4860794" y="-14834"/>
                          <a:pt x="4908222" y="22870"/>
                          <a:pt x="5009387" y="0"/>
                        </a:cubicBezTo>
                        <a:cubicBezTo>
                          <a:pt x="5100276" y="-19070"/>
                          <a:pt x="5184179" y="13222"/>
                          <a:pt x="5273039" y="0"/>
                        </a:cubicBezTo>
                        <a:cubicBezTo>
                          <a:pt x="5354160" y="3707"/>
                          <a:pt x="5445498" y="23501"/>
                          <a:pt x="5536691" y="0"/>
                        </a:cubicBezTo>
                        <a:cubicBezTo>
                          <a:pt x="5644907" y="-28271"/>
                          <a:pt x="5752952" y="37478"/>
                          <a:pt x="5888228" y="0"/>
                        </a:cubicBezTo>
                        <a:cubicBezTo>
                          <a:pt x="6024582" y="4644"/>
                          <a:pt x="6054788" y="2837"/>
                          <a:pt x="6151880" y="0"/>
                        </a:cubicBezTo>
                        <a:cubicBezTo>
                          <a:pt x="6237633" y="-2040"/>
                          <a:pt x="6365305" y="22857"/>
                          <a:pt x="6503416" y="0"/>
                        </a:cubicBezTo>
                        <a:cubicBezTo>
                          <a:pt x="6675891" y="-5705"/>
                          <a:pt x="6944798" y="-4512"/>
                          <a:pt x="7030720" y="0"/>
                        </a:cubicBezTo>
                        <a:cubicBezTo>
                          <a:pt x="7146655" y="1190"/>
                          <a:pt x="7225019" y="7021"/>
                          <a:pt x="7294372" y="0"/>
                        </a:cubicBezTo>
                        <a:cubicBezTo>
                          <a:pt x="7372428" y="-2649"/>
                          <a:pt x="7422360" y="2977"/>
                          <a:pt x="7470140" y="0"/>
                        </a:cubicBezTo>
                        <a:cubicBezTo>
                          <a:pt x="7589284" y="-12070"/>
                          <a:pt x="7825703" y="-8164"/>
                          <a:pt x="8085328" y="0"/>
                        </a:cubicBezTo>
                        <a:cubicBezTo>
                          <a:pt x="8368654" y="-32652"/>
                          <a:pt x="8214831" y="9072"/>
                          <a:pt x="8261096" y="0"/>
                        </a:cubicBezTo>
                        <a:cubicBezTo>
                          <a:pt x="8312979" y="-3781"/>
                          <a:pt x="8681744" y="-7412"/>
                          <a:pt x="8788400" y="0"/>
                        </a:cubicBezTo>
                        <a:cubicBezTo>
                          <a:pt x="8794595" y="108313"/>
                          <a:pt x="8783199" y="202089"/>
                          <a:pt x="8788400" y="284007"/>
                        </a:cubicBezTo>
                        <a:cubicBezTo>
                          <a:pt x="8824893" y="360619"/>
                          <a:pt x="8761882" y="579261"/>
                          <a:pt x="8788400" y="707899"/>
                        </a:cubicBezTo>
                        <a:cubicBezTo>
                          <a:pt x="8822277" y="819730"/>
                          <a:pt x="8734485" y="956125"/>
                          <a:pt x="8788400" y="1178420"/>
                        </a:cubicBezTo>
                        <a:cubicBezTo>
                          <a:pt x="8835288" y="1394326"/>
                          <a:pt x="8789671" y="1456419"/>
                          <a:pt x="8788400" y="1555684"/>
                        </a:cubicBezTo>
                        <a:cubicBezTo>
                          <a:pt x="8779614" y="1685761"/>
                          <a:pt x="8786840" y="1823430"/>
                          <a:pt x="8788400" y="1886320"/>
                        </a:cubicBezTo>
                        <a:cubicBezTo>
                          <a:pt x="8764058" y="1958570"/>
                          <a:pt x="8754389" y="2079008"/>
                          <a:pt x="8788400" y="2216956"/>
                        </a:cubicBezTo>
                        <a:cubicBezTo>
                          <a:pt x="8805712" y="2348189"/>
                          <a:pt x="8762850" y="2588895"/>
                          <a:pt x="8788400" y="2687477"/>
                        </a:cubicBezTo>
                        <a:cubicBezTo>
                          <a:pt x="8804644" y="2801812"/>
                          <a:pt x="8787431" y="2869420"/>
                          <a:pt x="8788400" y="2971484"/>
                        </a:cubicBezTo>
                        <a:cubicBezTo>
                          <a:pt x="8824828" y="3044693"/>
                          <a:pt x="8767511" y="3181009"/>
                          <a:pt x="8788400" y="3348749"/>
                        </a:cubicBezTo>
                        <a:cubicBezTo>
                          <a:pt x="8806598" y="3544711"/>
                          <a:pt x="8768399" y="3644297"/>
                          <a:pt x="8788400" y="3772640"/>
                        </a:cubicBezTo>
                        <a:cubicBezTo>
                          <a:pt x="8802219" y="3904740"/>
                          <a:pt x="8758415" y="4015623"/>
                          <a:pt x="8788400" y="4103277"/>
                        </a:cubicBezTo>
                        <a:cubicBezTo>
                          <a:pt x="8838886" y="4169541"/>
                          <a:pt x="8745225" y="4494662"/>
                          <a:pt x="8788400" y="4662815"/>
                        </a:cubicBezTo>
                        <a:cubicBezTo>
                          <a:pt x="8704243" y="4675328"/>
                          <a:pt x="8688827" y="4660218"/>
                          <a:pt x="8612632" y="4662815"/>
                        </a:cubicBezTo>
                        <a:cubicBezTo>
                          <a:pt x="8536510" y="4669561"/>
                          <a:pt x="8476623" y="4662522"/>
                          <a:pt x="8436863" y="4662815"/>
                        </a:cubicBezTo>
                        <a:cubicBezTo>
                          <a:pt x="8381833" y="4644335"/>
                          <a:pt x="8054508" y="4578653"/>
                          <a:pt x="7821676" y="4662815"/>
                        </a:cubicBezTo>
                        <a:cubicBezTo>
                          <a:pt x="7608644" y="4698926"/>
                          <a:pt x="7590510" y="4630547"/>
                          <a:pt x="7470140" y="4662815"/>
                        </a:cubicBezTo>
                        <a:cubicBezTo>
                          <a:pt x="7382277" y="4683204"/>
                          <a:pt x="7164780" y="4544998"/>
                          <a:pt x="6854951" y="4662815"/>
                        </a:cubicBezTo>
                        <a:cubicBezTo>
                          <a:pt x="6571190" y="4704879"/>
                          <a:pt x="6504239" y="4604394"/>
                          <a:pt x="6415532" y="4662815"/>
                        </a:cubicBezTo>
                        <a:cubicBezTo>
                          <a:pt x="6298941" y="4707234"/>
                          <a:pt x="6331818" y="4651413"/>
                          <a:pt x="6239764" y="4662815"/>
                        </a:cubicBezTo>
                        <a:cubicBezTo>
                          <a:pt x="6181587" y="4674133"/>
                          <a:pt x="6095294" y="4661509"/>
                          <a:pt x="5976112" y="4662815"/>
                        </a:cubicBezTo>
                        <a:cubicBezTo>
                          <a:pt x="5859008" y="4685061"/>
                          <a:pt x="5775406" y="4639143"/>
                          <a:pt x="5624576" y="4662815"/>
                        </a:cubicBezTo>
                        <a:cubicBezTo>
                          <a:pt x="5457656" y="4696705"/>
                          <a:pt x="5331641" y="4628464"/>
                          <a:pt x="5097272" y="4662815"/>
                        </a:cubicBezTo>
                        <a:cubicBezTo>
                          <a:pt x="4863738" y="4717561"/>
                          <a:pt x="4765987" y="4632571"/>
                          <a:pt x="4569968" y="4662815"/>
                        </a:cubicBezTo>
                        <a:cubicBezTo>
                          <a:pt x="4380130" y="4685225"/>
                          <a:pt x="4244440" y="4659464"/>
                          <a:pt x="4130547" y="4662815"/>
                        </a:cubicBezTo>
                        <a:cubicBezTo>
                          <a:pt x="4022895" y="4687456"/>
                          <a:pt x="3873152" y="4669042"/>
                          <a:pt x="3779012" y="4662815"/>
                        </a:cubicBezTo>
                        <a:cubicBezTo>
                          <a:pt x="3642018" y="4708880"/>
                          <a:pt x="3398197" y="4647258"/>
                          <a:pt x="3163823" y="4662815"/>
                        </a:cubicBezTo>
                        <a:cubicBezTo>
                          <a:pt x="2938304" y="4668136"/>
                          <a:pt x="2933065" y="4609571"/>
                          <a:pt x="2724404" y="4662815"/>
                        </a:cubicBezTo>
                        <a:cubicBezTo>
                          <a:pt x="2512346" y="4700325"/>
                          <a:pt x="2529375" y="4635499"/>
                          <a:pt x="2460752" y="4662815"/>
                        </a:cubicBezTo>
                        <a:cubicBezTo>
                          <a:pt x="2385827" y="4713380"/>
                          <a:pt x="2285176" y="4671031"/>
                          <a:pt x="2197100" y="4662815"/>
                        </a:cubicBezTo>
                        <a:cubicBezTo>
                          <a:pt x="2113894" y="4678125"/>
                          <a:pt x="2070613" y="4651707"/>
                          <a:pt x="2021331" y="4662815"/>
                        </a:cubicBezTo>
                        <a:cubicBezTo>
                          <a:pt x="1966582" y="4645407"/>
                          <a:pt x="1712683" y="4620672"/>
                          <a:pt x="1581911" y="4662815"/>
                        </a:cubicBezTo>
                        <a:cubicBezTo>
                          <a:pt x="1478222" y="4691121"/>
                          <a:pt x="1417678" y="4650269"/>
                          <a:pt x="1318259" y="4662815"/>
                        </a:cubicBezTo>
                        <a:cubicBezTo>
                          <a:pt x="1231536" y="4740337"/>
                          <a:pt x="939974" y="4674554"/>
                          <a:pt x="703071" y="4662815"/>
                        </a:cubicBezTo>
                        <a:cubicBezTo>
                          <a:pt x="448918" y="4657784"/>
                          <a:pt x="323773" y="4626306"/>
                          <a:pt x="0" y="4662815"/>
                        </a:cubicBezTo>
                        <a:cubicBezTo>
                          <a:pt x="-4087" y="4579294"/>
                          <a:pt x="49727" y="4425318"/>
                          <a:pt x="0" y="4285550"/>
                        </a:cubicBezTo>
                        <a:cubicBezTo>
                          <a:pt x="-38966" y="4161123"/>
                          <a:pt x="1713" y="3960869"/>
                          <a:pt x="0" y="3815030"/>
                        </a:cubicBezTo>
                        <a:cubicBezTo>
                          <a:pt x="-25775" y="3661544"/>
                          <a:pt x="50149" y="3596101"/>
                          <a:pt x="0" y="3531022"/>
                        </a:cubicBezTo>
                        <a:cubicBezTo>
                          <a:pt x="-27902" y="3444118"/>
                          <a:pt x="8064" y="3322537"/>
                          <a:pt x="0" y="3200387"/>
                        </a:cubicBezTo>
                        <a:cubicBezTo>
                          <a:pt x="-1005" y="3089337"/>
                          <a:pt x="73293" y="2901208"/>
                          <a:pt x="0" y="2729866"/>
                        </a:cubicBezTo>
                        <a:cubicBezTo>
                          <a:pt x="-36364" y="2542866"/>
                          <a:pt x="19993" y="2472539"/>
                          <a:pt x="0" y="2212717"/>
                        </a:cubicBezTo>
                        <a:cubicBezTo>
                          <a:pt x="-43627" y="1969889"/>
                          <a:pt x="52908" y="1863932"/>
                          <a:pt x="0" y="1695569"/>
                        </a:cubicBezTo>
                        <a:cubicBezTo>
                          <a:pt x="-39362" y="1532871"/>
                          <a:pt x="19012" y="1467346"/>
                          <a:pt x="0" y="1271676"/>
                        </a:cubicBezTo>
                        <a:cubicBezTo>
                          <a:pt x="-35241" y="1101656"/>
                          <a:pt x="26920" y="1084575"/>
                          <a:pt x="0" y="894413"/>
                        </a:cubicBezTo>
                        <a:cubicBezTo>
                          <a:pt x="-27017" y="713548"/>
                          <a:pt x="35601" y="628280"/>
                          <a:pt x="0" y="470520"/>
                        </a:cubicBezTo>
                        <a:cubicBezTo>
                          <a:pt x="-33887" y="308910"/>
                          <a:pt x="3656" y="188413"/>
                          <a:pt x="0" y="0"/>
                        </a:cubicBezTo>
                        <a:close/>
                      </a:path>
                      <a:path w="8788400" h="4662815" stroke="0" extrusionOk="0">
                        <a:moveTo>
                          <a:pt x="0" y="0"/>
                        </a:moveTo>
                        <a:cubicBezTo>
                          <a:pt x="104931" y="-6607"/>
                          <a:pt x="164425" y="21474"/>
                          <a:pt x="351536" y="0"/>
                        </a:cubicBezTo>
                        <a:cubicBezTo>
                          <a:pt x="514492" y="-12220"/>
                          <a:pt x="442202" y="24083"/>
                          <a:pt x="527303" y="0"/>
                        </a:cubicBezTo>
                        <a:cubicBezTo>
                          <a:pt x="629912" y="-27218"/>
                          <a:pt x="897004" y="-10001"/>
                          <a:pt x="1142492" y="0"/>
                        </a:cubicBezTo>
                        <a:cubicBezTo>
                          <a:pt x="1367355" y="-11280"/>
                          <a:pt x="1315326" y="-301"/>
                          <a:pt x="1494027" y="0"/>
                        </a:cubicBezTo>
                        <a:cubicBezTo>
                          <a:pt x="1674028" y="-10931"/>
                          <a:pt x="1737019" y="7311"/>
                          <a:pt x="1845563" y="0"/>
                        </a:cubicBezTo>
                        <a:cubicBezTo>
                          <a:pt x="1925587" y="-47066"/>
                          <a:pt x="2205005" y="62567"/>
                          <a:pt x="2460752" y="0"/>
                        </a:cubicBezTo>
                        <a:cubicBezTo>
                          <a:pt x="2679864" y="-48939"/>
                          <a:pt x="2615792" y="4687"/>
                          <a:pt x="2724404" y="0"/>
                        </a:cubicBezTo>
                        <a:cubicBezTo>
                          <a:pt x="2893022" y="-24024"/>
                          <a:pt x="3110663" y="80140"/>
                          <a:pt x="3339591" y="0"/>
                        </a:cubicBezTo>
                        <a:cubicBezTo>
                          <a:pt x="3606764" y="-72347"/>
                          <a:pt x="3662530" y="43499"/>
                          <a:pt x="3954779" y="0"/>
                        </a:cubicBezTo>
                        <a:cubicBezTo>
                          <a:pt x="4227833" y="-47491"/>
                          <a:pt x="4209067" y="46696"/>
                          <a:pt x="4394200" y="0"/>
                        </a:cubicBezTo>
                        <a:cubicBezTo>
                          <a:pt x="4608893" y="-42752"/>
                          <a:pt x="4756902" y="24987"/>
                          <a:pt x="5009387" y="0"/>
                        </a:cubicBezTo>
                        <a:cubicBezTo>
                          <a:pt x="5273291" y="-13430"/>
                          <a:pt x="5239000" y="25486"/>
                          <a:pt x="5360924" y="0"/>
                        </a:cubicBezTo>
                        <a:cubicBezTo>
                          <a:pt x="5507366" y="-41440"/>
                          <a:pt x="5602845" y="2978"/>
                          <a:pt x="5712460" y="0"/>
                        </a:cubicBezTo>
                        <a:cubicBezTo>
                          <a:pt x="5837181" y="37520"/>
                          <a:pt x="6039732" y="5911"/>
                          <a:pt x="6239764" y="0"/>
                        </a:cubicBezTo>
                        <a:cubicBezTo>
                          <a:pt x="6475523" y="-4031"/>
                          <a:pt x="6484278" y="30546"/>
                          <a:pt x="6591299" y="0"/>
                        </a:cubicBezTo>
                        <a:cubicBezTo>
                          <a:pt x="6679288" y="-15726"/>
                          <a:pt x="7069455" y="72322"/>
                          <a:pt x="7206488" y="0"/>
                        </a:cubicBezTo>
                        <a:cubicBezTo>
                          <a:pt x="7304579" y="-21403"/>
                          <a:pt x="7517180" y="91084"/>
                          <a:pt x="7821676" y="0"/>
                        </a:cubicBezTo>
                        <a:cubicBezTo>
                          <a:pt x="8095486" y="-78314"/>
                          <a:pt x="8065643" y="65300"/>
                          <a:pt x="8261096" y="0"/>
                        </a:cubicBezTo>
                        <a:cubicBezTo>
                          <a:pt x="8444615" y="-49854"/>
                          <a:pt x="8561862" y="-12341"/>
                          <a:pt x="8788400" y="0"/>
                        </a:cubicBezTo>
                        <a:cubicBezTo>
                          <a:pt x="8770558" y="117066"/>
                          <a:pt x="8766015" y="222835"/>
                          <a:pt x="8788400" y="284007"/>
                        </a:cubicBezTo>
                        <a:cubicBezTo>
                          <a:pt x="8806956" y="352817"/>
                          <a:pt x="8757189" y="532170"/>
                          <a:pt x="8788400" y="614643"/>
                        </a:cubicBezTo>
                        <a:cubicBezTo>
                          <a:pt x="8813771" y="709353"/>
                          <a:pt x="8777916" y="891320"/>
                          <a:pt x="8788400" y="1085164"/>
                        </a:cubicBezTo>
                        <a:cubicBezTo>
                          <a:pt x="8817408" y="1302682"/>
                          <a:pt x="8787163" y="1378689"/>
                          <a:pt x="8788400" y="1462427"/>
                        </a:cubicBezTo>
                        <a:cubicBezTo>
                          <a:pt x="8786498" y="1554574"/>
                          <a:pt x="8758508" y="1664788"/>
                          <a:pt x="8788400" y="1793064"/>
                        </a:cubicBezTo>
                        <a:cubicBezTo>
                          <a:pt x="8782544" y="1929652"/>
                          <a:pt x="8773868" y="2152728"/>
                          <a:pt x="8788400" y="2263584"/>
                        </a:cubicBezTo>
                        <a:cubicBezTo>
                          <a:pt x="8833387" y="2388975"/>
                          <a:pt x="8768269" y="2596054"/>
                          <a:pt x="8788400" y="2687477"/>
                        </a:cubicBezTo>
                        <a:cubicBezTo>
                          <a:pt x="8822858" y="2766839"/>
                          <a:pt x="8745559" y="2996305"/>
                          <a:pt x="8788400" y="3111369"/>
                        </a:cubicBezTo>
                        <a:cubicBezTo>
                          <a:pt x="8805343" y="3196381"/>
                          <a:pt x="8783753" y="3358222"/>
                          <a:pt x="8788400" y="3628517"/>
                        </a:cubicBezTo>
                        <a:cubicBezTo>
                          <a:pt x="8802159" y="3879393"/>
                          <a:pt x="8775711" y="3888774"/>
                          <a:pt x="8788400" y="4099038"/>
                        </a:cubicBezTo>
                        <a:cubicBezTo>
                          <a:pt x="8803166" y="4304200"/>
                          <a:pt x="8737590" y="4399065"/>
                          <a:pt x="8788400" y="4662815"/>
                        </a:cubicBezTo>
                        <a:cubicBezTo>
                          <a:pt x="8622488" y="4661962"/>
                          <a:pt x="8585602" y="4634069"/>
                          <a:pt x="8436863" y="4662815"/>
                        </a:cubicBezTo>
                        <a:cubicBezTo>
                          <a:pt x="8290675" y="4687163"/>
                          <a:pt x="8313259" y="4639872"/>
                          <a:pt x="8261096" y="4662815"/>
                        </a:cubicBezTo>
                        <a:cubicBezTo>
                          <a:pt x="8199814" y="4674085"/>
                          <a:pt x="7938023" y="4625931"/>
                          <a:pt x="7733792" y="4662815"/>
                        </a:cubicBezTo>
                        <a:cubicBezTo>
                          <a:pt x="7558619" y="4709601"/>
                          <a:pt x="7558532" y="4666316"/>
                          <a:pt x="7470140" y="4662815"/>
                        </a:cubicBezTo>
                        <a:cubicBezTo>
                          <a:pt x="7371498" y="4664339"/>
                          <a:pt x="7347388" y="4657494"/>
                          <a:pt x="7294372" y="4662815"/>
                        </a:cubicBezTo>
                        <a:cubicBezTo>
                          <a:pt x="7222007" y="4658896"/>
                          <a:pt x="7118234" y="4615502"/>
                          <a:pt x="7030720" y="4662815"/>
                        </a:cubicBezTo>
                        <a:cubicBezTo>
                          <a:pt x="6932748" y="4714876"/>
                          <a:pt x="6611391" y="4593247"/>
                          <a:pt x="6503416" y="4662815"/>
                        </a:cubicBezTo>
                        <a:cubicBezTo>
                          <a:pt x="6371667" y="4709950"/>
                          <a:pt x="6372667" y="4655838"/>
                          <a:pt x="6239764" y="4662815"/>
                        </a:cubicBezTo>
                        <a:cubicBezTo>
                          <a:pt x="6109645" y="4669184"/>
                          <a:pt x="6114480" y="4662991"/>
                          <a:pt x="6063995" y="4662815"/>
                        </a:cubicBezTo>
                        <a:cubicBezTo>
                          <a:pt x="6036932" y="4649410"/>
                          <a:pt x="5932009" y="4638962"/>
                          <a:pt x="5800343" y="4662815"/>
                        </a:cubicBezTo>
                        <a:cubicBezTo>
                          <a:pt x="5701412" y="4698113"/>
                          <a:pt x="5617669" y="4623914"/>
                          <a:pt x="5448808" y="4662815"/>
                        </a:cubicBezTo>
                        <a:cubicBezTo>
                          <a:pt x="5271327" y="4687718"/>
                          <a:pt x="5194106" y="4645666"/>
                          <a:pt x="5009387" y="4662815"/>
                        </a:cubicBezTo>
                        <a:cubicBezTo>
                          <a:pt x="4826024" y="4676019"/>
                          <a:pt x="4861761" y="4633530"/>
                          <a:pt x="4745735" y="4662815"/>
                        </a:cubicBezTo>
                        <a:cubicBezTo>
                          <a:pt x="4646562" y="4696491"/>
                          <a:pt x="4428171" y="4576344"/>
                          <a:pt x="4130547" y="4662815"/>
                        </a:cubicBezTo>
                        <a:cubicBezTo>
                          <a:pt x="3815212" y="4734890"/>
                          <a:pt x="3820174" y="4628103"/>
                          <a:pt x="3691127" y="4662815"/>
                        </a:cubicBezTo>
                        <a:cubicBezTo>
                          <a:pt x="3545910" y="4732321"/>
                          <a:pt x="3260870" y="4636217"/>
                          <a:pt x="3075939" y="4662815"/>
                        </a:cubicBezTo>
                        <a:cubicBezTo>
                          <a:pt x="2877193" y="4684969"/>
                          <a:pt x="2718732" y="4592699"/>
                          <a:pt x="2548635" y="4662815"/>
                        </a:cubicBezTo>
                        <a:cubicBezTo>
                          <a:pt x="2399636" y="4729447"/>
                          <a:pt x="2297051" y="4604713"/>
                          <a:pt x="2197100" y="4662815"/>
                        </a:cubicBezTo>
                        <a:cubicBezTo>
                          <a:pt x="2146729" y="4723144"/>
                          <a:pt x="1898254" y="4672755"/>
                          <a:pt x="1669796" y="4662815"/>
                        </a:cubicBezTo>
                        <a:cubicBezTo>
                          <a:pt x="1411730" y="4661875"/>
                          <a:pt x="1547956" y="4666165"/>
                          <a:pt x="1406144" y="4662815"/>
                        </a:cubicBezTo>
                        <a:cubicBezTo>
                          <a:pt x="1285639" y="4711728"/>
                          <a:pt x="1120314" y="4648755"/>
                          <a:pt x="966723" y="4662815"/>
                        </a:cubicBezTo>
                        <a:cubicBezTo>
                          <a:pt x="812956" y="4669745"/>
                          <a:pt x="842359" y="4651343"/>
                          <a:pt x="790955" y="4662815"/>
                        </a:cubicBezTo>
                        <a:cubicBezTo>
                          <a:pt x="720680" y="4753455"/>
                          <a:pt x="361461" y="4621120"/>
                          <a:pt x="0" y="4662815"/>
                        </a:cubicBezTo>
                        <a:cubicBezTo>
                          <a:pt x="-32634" y="4505151"/>
                          <a:pt x="21800" y="4408131"/>
                          <a:pt x="0" y="4238922"/>
                        </a:cubicBezTo>
                        <a:cubicBezTo>
                          <a:pt x="-39787" y="4078047"/>
                          <a:pt x="4930" y="3977188"/>
                          <a:pt x="0" y="3768401"/>
                        </a:cubicBezTo>
                        <a:cubicBezTo>
                          <a:pt x="-5852" y="3570443"/>
                          <a:pt x="53273" y="3526506"/>
                          <a:pt x="0" y="3297882"/>
                        </a:cubicBezTo>
                        <a:cubicBezTo>
                          <a:pt x="-40646" y="3058746"/>
                          <a:pt x="42993" y="3046061"/>
                          <a:pt x="0" y="2967245"/>
                        </a:cubicBezTo>
                        <a:cubicBezTo>
                          <a:pt x="-39696" y="2890833"/>
                          <a:pt x="6039" y="2604244"/>
                          <a:pt x="0" y="2450097"/>
                        </a:cubicBezTo>
                        <a:cubicBezTo>
                          <a:pt x="-25463" y="2316715"/>
                          <a:pt x="-7609" y="2176701"/>
                          <a:pt x="0" y="2026204"/>
                        </a:cubicBezTo>
                        <a:cubicBezTo>
                          <a:pt x="7637" y="1880864"/>
                          <a:pt x="16832" y="1834488"/>
                          <a:pt x="0" y="1742197"/>
                        </a:cubicBezTo>
                        <a:cubicBezTo>
                          <a:pt x="-9659" y="1646490"/>
                          <a:pt x="21284" y="1418472"/>
                          <a:pt x="0" y="1318304"/>
                        </a:cubicBezTo>
                        <a:cubicBezTo>
                          <a:pt x="-7410" y="1199215"/>
                          <a:pt x="32071" y="1075640"/>
                          <a:pt x="0" y="941041"/>
                        </a:cubicBezTo>
                        <a:cubicBezTo>
                          <a:pt x="-41355" y="837279"/>
                          <a:pt x="-3401" y="650589"/>
                          <a:pt x="0" y="563776"/>
                        </a:cubicBezTo>
                        <a:cubicBezTo>
                          <a:pt x="7327" y="456432"/>
                          <a:pt x="25680" y="110278"/>
                          <a:pt x="0" y="0"/>
                        </a:cubicBezTo>
                        <a:close/>
                      </a:path>
                      <a:path w="8788400" h="4662815" fill="none" stroke="0" extrusionOk="0">
                        <a:moveTo>
                          <a:pt x="0" y="0"/>
                        </a:moveTo>
                        <a:cubicBezTo>
                          <a:pt x="71963" y="-41369"/>
                          <a:pt x="231537" y="33134"/>
                          <a:pt x="351536" y="0"/>
                        </a:cubicBezTo>
                        <a:cubicBezTo>
                          <a:pt x="504675" y="-19468"/>
                          <a:pt x="651956" y="13013"/>
                          <a:pt x="878840" y="0"/>
                        </a:cubicBezTo>
                        <a:cubicBezTo>
                          <a:pt x="1073775" y="-9849"/>
                          <a:pt x="1074606" y="7676"/>
                          <a:pt x="1230375" y="0"/>
                        </a:cubicBezTo>
                        <a:cubicBezTo>
                          <a:pt x="1381538" y="-5986"/>
                          <a:pt x="1350342" y="19804"/>
                          <a:pt x="1406144" y="0"/>
                        </a:cubicBezTo>
                        <a:cubicBezTo>
                          <a:pt x="1484019" y="-13875"/>
                          <a:pt x="1683498" y="-10775"/>
                          <a:pt x="1757679" y="0"/>
                        </a:cubicBezTo>
                        <a:cubicBezTo>
                          <a:pt x="1810698" y="-7808"/>
                          <a:pt x="1997369" y="57591"/>
                          <a:pt x="2284983" y="0"/>
                        </a:cubicBezTo>
                        <a:cubicBezTo>
                          <a:pt x="2546578" y="-48342"/>
                          <a:pt x="2712966" y="19056"/>
                          <a:pt x="2900171" y="0"/>
                        </a:cubicBezTo>
                        <a:cubicBezTo>
                          <a:pt x="3080487" y="1590"/>
                          <a:pt x="3015977" y="7479"/>
                          <a:pt x="3075939" y="0"/>
                        </a:cubicBezTo>
                        <a:cubicBezTo>
                          <a:pt x="3146714" y="-4499"/>
                          <a:pt x="3217861" y="26210"/>
                          <a:pt x="3251708" y="0"/>
                        </a:cubicBezTo>
                        <a:cubicBezTo>
                          <a:pt x="3312924" y="7350"/>
                          <a:pt x="3707645" y="37683"/>
                          <a:pt x="3866895" y="0"/>
                        </a:cubicBezTo>
                        <a:cubicBezTo>
                          <a:pt x="4031512" y="-6126"/>
                          <a:pt x="3995491" y="31595"/>
                          <a:pt x="4042664" y="0"/>
                        </a:cubicBezTo>
                        <a:cubicBezTo>
                          <a:pt x="4139319" y="-55813"/>
                          <a:pt x="4291447" y="-1959"/>
                          <a:pt x="4482083" y="0"/>
                        </a:cubicBezTo>
                        <a:cubicBezTo>
                          <a:pt x="4668353" y="-47683"/>
                          <a:pt x="4620691" y="11296"/>
                          <a:pt x="4745735" y="0"/>
                        </a:cubicBezTo>
                        <a:cubicBezTo>
                          <a:pt x="4859474" y="-13692"/>
                          <a:pt x="4912076" y="2104"/>
                          <a:pt x="5009387" y="0"/>
                        </a:cubicBezTo>
                        <a:cubicBezTo>
                          <a:pt x="5101117" y="-37713"/>
                          <a:pt x="5182569" y="29915"/>
                          <a:pt x="5273039" y="0"/>
                        </a:cubicBezTo>
                        <a:cubicBezTo>
                          <a:pt x="5345082" y="-15087"/>
                          <a:pt x="5463673" y="34764"/>
                          <a:pt x="5536691" y="0"/>
                        </a:cubicBezTo>
                        <a:cubicBezTo>
                          <a:pt x="5627637" y="11973"/>
                          <a:pt x="5773082" y="-8519"/>
                          <a:pt x="5888228" y="0"/>
                        </a:cubicBezTo>
                        <a:cubicBezTo>
                          <a:pt x="6019702" y="-621"/>
                          <a:pt x="6044824" y="8271"/>
                          <a:pt x="6151880" y="0"/>
                        </a:cubicBezTo>
                        <a:cubicBezTo>
                          <a:pt x="6264983" y="13232"/>
                          <a:pt x="6329484" y="31254"/>
                          <a:pt x="6503416" y="0"/>
                        </a:cubicBezTo>
                        <a:cubicBezTo>
                          <a:pt x="6660257" y="-45355"/>
                          <a:pt x="6896725" y="13376"/>
                          <a:pt x="7030720" y="0"/>
                        </a:cubicBezTo>
                        <a:cubicBezTo>
                          <a:pt x="7142481" y="-12489"/>
                          <a:pt x="7219962" y="15156"/>
                          <a:pt x="7294372" y="0"/>
                        </a:cubicBezTo>
                        <a:cubicBezTo>
                          <a:pt x="7361570" y="2163"/>
                          <a:pt x="7406164" y="-2440"/>
                          <a:pt x="7470140" y="0"/>
                        </a:cubicBezTo>
                        <a:cubicBezTo>
                          <a:pt x="7569685" y="5067"/>
                          <a:pt x="7808748" y="-10550"/>
                          <a:pt x="8085328" y="0"/>
                        </a:cubicBezTo>
                        <a:cubicBezTo>
                          <a:pt x="8368130" y="-22785"/>
                          <a:pt x="8200811" y="6112"/>
                          <a:pt x="8261096" y="0"/>
                        </a:cubicBezTo>
                        <a:cubicBezTo>
                          <a:pt x="8304531" y="6987"/>
                          <a:pt x="8666370" y="4047"/>
                          <a:pt x="8788400" y="0"/>
                        </a:cubicBezTo>
                        <a:cubicBezTo>
                          <a:pt x="8802291" y="119089"/>
                          <a:pt x="8797763" y="188818"/>
                          <a:pt x="8788400" y="284007"/>
                        </a:cubicBezTo>
                        <a:cubicBezTo>
                          <a:pt x="8768808" y="352174"/>
                          <a:pt x="8752432" y="590409"/>
                          <a:pt x="8788400" y="707899"/>
                        </a:cubicBezTo>
                        <a:cubicBezTo>
                          <a:pt x="8824673" y="821666"/>
                          <a:pt x="8747666" y="978275"/>
                          <a:pt x="8788400" y="1178420"/>
                        </a:cubicBezTo>
                        <a:cubicBezTo>
                          <a:pt x="8842260" y="1397447"/>
                          <a:pt x="8780717" y="1442717"/>
                          <a:pt x="8788400" y="1555684"/>
                        </a:cubicBezTo>
                        <a:cubicBezTo>
                          <a:pt x="8817384" y="1676309"/>
                          <a:pt x="8786160" y="1804575"/>
                          <a:pt x="8788400" y="1886320"/>
                        </a:cubicBezTo>
                        <a:cubicBezTo>
                          <a:pt x="8803015" y="1962797"/>
                          <a:pt x="8772054" y="2119488"/>
                          <a:pt x="8788400" y="2216956"/>
                        </a:cubicBezTo>
                        <a:cubicBezTo>
                          <a:pt x="8839967" y="2349612"/>
                          <a:pt x="8783655" y="2602233"/>
                          <a:pt x="8788400" y="2687477"/>
                        </a:cubicBezTo>
                        <a:cubicBezTo>
                          <a:pt x="8812837" y="2804073"/>
                          <a:pt x="8763049" y="2859532"/>
                          <a:pt x="8788400" y="2971484"/>
                        </a:cubicBezTo>
                        <a:cubicBezTo>
                          <a:pt x="8786882" y="3084251"/>
                          <a:pt x="8772133" y="3183206"/>
                          <a:pt x="8788400" y="3348749"/>
                        </a:cubicBezTo>
                        <a:cubicBezTo>
                          <a:pt x="8817693" y="3510486"/>
                          <a:pt x="8737586" y="3612426"/>
                          <a:pt x="8788400" y="3772640"/>
                        </a:cubicBezTo>
                        <a:cubicBezTo>
                          <a:pt x="8816324" y="3907159"/>
                          <a:pt x="8771577" y="4035053"/>
                          <a:pt x="8788400" y="4103277"/>
                        </a:cubicBezTo>
                        <a:cubicBezTo>
                          <a:pt x="8795995" y="4171230"/>
                          <a:pt x="8748759" y="4501248"/>
                          <a:pt x="8788400" y="4662815"/>
                        </a:cubicBezTo>
                        <a:cubicBezTo>
                          <a:pt x="8703769" y="4676516"/>
                          <a:pt x="8689531" y="4660672"/>
                          <a:pt x="8612632" y="4662815"/>
                        </a:cubicBezTo>
                        <a:cubicBezTo>
                          <a:pt x="8533039" y="4666868"/>
                          <a:pt x="8482537" y="4650486"/>
                          <a:pt x="8436863" y="4662815"/>
                        </a:cubicBezTo>
                        <a:cubicBezTo>
                          <a:pt x="8392348" y="4652030"/>
                          <a:pt x="8021652" y="4607394"/>
                          <a:pt x="7821676" y="4662815"/>
                        </a:cubicBezTo>
                        <a:cubicBezTo>
                          <a:pt x="7604392" y="4712677"/>
                          <a:pt x="7579649" y="4610655"/>
                          <a:pt x="7470140" y="4662815"/>
                        </a:cubicBezTo>
                        <a:cubicBezTo>
                          <a:pt x="7411559" y="4662883"/>
                          <a:pt x="7196988" y="4610989"/>
                          <a:pt x="6854951" y="4662815"/>
                        </a:cubicBezTo>
                        <a:cubicBezTo>
                          <a:pt x="6570253" y="4694835"/>
                          <a:pt x="6530768" y="4586684"/>
                          <a:pt x="6415532" y="4662815"/>
                        </a:cubicBezTo>
                        <a:cubicBezTo>
                          <a:pt x="6304488" y="4726088"/>
                          <a:pt x="6307991" y="4647427"/>
                          <a:pt x="6239764" y="4662815"/>
                        </a:cubicBezTo>
                        <a:cubicBezTo>
                          <a:pt x="6177148" y="4680459"/>
                          <a:pt x="6076137" y="4660532"/>
                          <a:pt x="5976112" y="4662815"/>
                        </a:cubicBezTo>
                        <a:cubicBezTo>
                          <a:pt x="5849030" y="4673272"/>
                          <a:pt x="5771955" y="4632661"/>
                          <a:pt x="5624576" y="4662815"/>
                        </a:cubicBezTo>
                        <a:cubicBezTo>
                          <a:pt x="5470764" y="4685471"/>
                          <a:pt x="5350109" y="4648309"/>
                          <a:pt x="5097272" y="4662815"/>
                        </a:cubicBezTo>
                        <a:cubicBezTo>
                          <a:pt x="4826724" y="4680831"/>
                          <a:pt x="4764975" y="4633629"/>
                          <a:pt x="4569968" y="4662815"/>
                        </a:cubicBezTo>
                        <a:cubicBezTo>
                          <a:pt x="4373304" y="4691816"/>
                          <a:pt x="4231873" y="4652084"/>
                          <a:pt x="4130547" y="4662815"/>
                        </a:cubicBezTo>
                        <a:cubicBezTo>
                          <a:pt x="3995166" y="4684492"/>
                          <a:pt x="3866574" y="4655610"/>
                          <a:pt x="3779012" y="4662815"/>
                        </a:cubicBezTo>
                        <a:cubicBezTo>
                          <a:pt x="3679569" y="4684965"/>
                          <a:pt x="3376858" y="4666385"/>
                          <a:pt x="3163823" y="4662815"/>
                        </a:cubicBezTo>
                        <a:cubicBezTo>
                          <a:pt x="2933888" y="4673577"/>
                          <a:pt x="2938129" y="4620509"/>
                          <a:pt x="2724404" y="4662815"/>
                        </a:cubicBezTo>
                        <a:cubicBezTo>
                          <a:pt x="2511115" y="4710657"/>
                          <a:pt x="2524239" y="4618798"/>
                          <a:pt x="2460752" y="4662815"/>
                        </a:cubicBezTo>
                        <a:cubicBezTo>
                          <a:pt x="2407676" y="4671393"/>
                          <a:pt x="2283199" y="4649242"/>
                          <a:pt x="2197100" y="4662815"/>
                        </a:cubicBezTo>
                        <a:cubicBezTo>
                          <a:pt x="2126330" y="4664162"/>
                          <a:pt x="2072562" y="4653962"/>
                          <a:pt x="2021331" y="4662815"/>
                        </a:cubicBezTo>
                        <a:cubicBezTo>
                          <a:pt x="1980725" y="4686646"/>
                          <a:pt x="1708810" y="4609922"/>
                          <a:pt x="1581911" y="4662815"/>
                        </a:cubicBezTo>
                        <a:cubicBezTo>
                          <a:pt x="1488610" y="4698044"/>
                          <a:pt x="1413766" y="4631331"/>
                          <a:pt x="1318259" y="4662815"/>
                        </a:cubicBezTo>
                        <a:cubicBezTo>
                          <a:pt x="1163937" y="4687824"/>
                          <a:pt x="948741" y="4678455"/>
                          <a:pt x="703071" y="4662815"/>
                        </a:cubicBezTo>
                        <a:cubicBezTo>
                          <a:pt x="487198" y="4694796"/>
                          <a:pt x="322632" y="4568143"/>
                          <a:pt x="0" y="4662815"/>
                        </a:cubicBezTo>
                        <a:cubicBezTo>
                          <a:pt x="-23904" y="4533849"/>
                          <a:pt x="54484" y="4431199"/>
                          <a:pt x="0" y="4285550"/>
                        </a:cubicBezTo>
                        <a:cubicBezTo>
                          <a:pt x="-14172" y="4124239"/>
                          <a:pt x="40471" y="3955937"/>
                          <a:pt x="0" y="3815030"/>
                        </a:cubicBezTo>
                        <a:cubicBezTo>
                          <a:pt x="-6721" y="3673137"/>
                          <a:pt x="33186" y="3608214"/>
                          <a:pt x="0" y="3531022"/>
                        </a:cubicBezTo>
                        <a:cubicBezTo>
                          <a:pt x="-43689" y="3453838"/>
                          <a:pt x="25740" y="3349156"/>
                          <a:pt x="0" y="3200387"/>
                        </a:cubicBezTo>
                        <a:cubicBezTo>
                          <a:pt x="-8879" y="3034283"/>
                          <a:pt x="77408" y="2898842"/>
                          <a:pt x="0" y="2729866"/>
                        </a:cubicBezTo>
                        <a:cubicBezTo>
                          <a:pt x="-42760" y="2547439"/>
                          <a:pt x="80526" y="2470449"/>
                          <a:pt x="0" y="2212717"/>
                        </a:cubicBezTo>
                        <a:cubicBezTo>
                          <a:pt x="-36902" y="1937659"/>
                          <a:pt x="51471" y="1868700"/>
                          <a:pt x="0" y="1695569"/>
                        </a:cubicBezTo>
                        <a:cubicBezTo>
                          <a:pt x="-40119" y="1510529"/>
                          <a:pt x="43089" y="1450940"/>
                          <a:pt x="0" y="1271676"/>
                        </a:cubicBezTo>
                        <a:cubicBezTo>
                          <a:pt x="-31415" y="1086103"/>
                          <a:pt x="32492" y="1059353"/>
                          <a:pt x="0" y="894413"/>
                        </a:cubicBezTo>
                        <a:cubicBezTo>
                          <a:pt x="-37945" y="705822"/>
                          <a:pt x="38283" y="637513"/>
                          <a:pt x="0" y="470520"/>
                        </a:cubicBezTo>
                        <a:cubicBezTo>
                          <a:pt x="-53202" y="306789"/>
                          <a:pt x="44827" y="175365"/>
                          <a:pt x="0" y="0"/>
                        </a:cubicBezTo>
                        <a:close/>
                      </a:path>
                    </a:pathLst>
                  </a:custGeom>
                  <ask:type>
                    <ask:lineSketchScribble/>
                  </ask:type>
                </ask:lineSketchStyleProps>
              </a:ext>
            </a:extLst>
          </a:ln>
        </p:spPr>
        <p:txBody>
          <a:bodyPr wrap="square" rtlCol="0">
            <a:spAutoFit/>
          </a:bodyP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3748897" y="913339"/>
            <a:ext cx="1468406" cy="338006"/>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93621 w 1468406"/>
                      <a:gd name="connsiteY6" fmla="*/ 338006 h 338006"/>
                      <a:gd name="connsiteX7" fmla="*/ 474785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47821" y="24893"/>
                          <a:pt x="565358" y="18661"/>
                          <a:pt x="693531" y="0"/>
                        </a:cubicBezTo>
                        <a:cubicBezTo>
                          <a:pt x="821704" y="-18661"/>
                          <a:pt x="1228741" y="32896"/>
                          <a:pt x="1412071" y="0"/>
                        </a:cubicBezTo>
                        <a:cubicBezTo>
                          <a:pt x="1429592" y="12707"/>
                          <a:pt x="1443159" y="28436"/>
                          <a:pt x="1468406" y="56335"/>
                        </a:cubicBezTo>
                        <a:cubicBezTo>
                          <a:pt x="1475192" y="138152"/>
                          <a:pt x="1474137" y="281139"/>
                          <a:pt x="1468406" y="338006"/>
                        </a:cubicBezTo>
                        <a:lnTo>
                          <a:pt x="1468406" y="338006"/>
                        </a:lnTo>
                        <a:cubicBezTo>
                          <a:pt x="1280415" y="323473"/>
                          <a:pt x="1186568" y="357239"/>
                          <a:pt x="993621" y="338006"/>
                        </a:cubicBezTo>
                        <a:cubicBezTo>
                          <a:pt x="800674" y="318773"/>
                          <a:pt x="605239" y="312093"/>
                          <a:pt x="474785" y="338006"/>
                        </a:cubicBezTo>
                        <a:cubicBezTo>
                          <a:pt x="344331" y="363919"/>
                          <a:pt x="189587" y="345435"/>
                          <a:pt x="0" y="338006"/>
                        </a:cubicBezTo>
                        <a:lnTo>
                          <a:pt x="0" y="338006"/>
                        </a:lnTo>
                        <a:cubicBezTo>
                          <a:pt x="-13168" y="249427"/>
                          <a:pt x="-12992" y="172889"/>
                          <a:pt x="0" y="56335"/>
                        </a:cubicBezTo>
                        <a:cubicBezTo>
                          <a:pt x="13560" y="38433"/>
                          <a:pt x="34880" y="26042"/>
                          <a:pt x="56335" y="0"/>
                        </a:cubicBezTo>
                        <a:close/>
                      </a:path>
                      <a:path w="1468406" h="338006" stroke="0" extrusionOk="0">
                        <a:moveTo>
                          <a:pt x="56335" y="0"/>
                        </a:moveTo>
                        <a:cubicBezTo>
                          <a:pt x="314278" y="12031"/>
                          <a:pt x="552409" y="4206"/>
                          <a:pt x="707088" y="0"/>
                        </a:cubicBezTo>
                        <a:cubicBezTo>
                          <a:pt x="861767" y="-4206"/>
                          <a:pt x="1227718" y="-7256"/>
                          <a:pt x="1412071" y="0"/>
                        </a:cubicBezTo>
                        <a:cubicBezTo>
                          <a:pt x="1433917" y="24080"/>
                          <a:pt x="1453196" y="36763"/>
                          <a:pt x="1468406" y="56335"/>
                        </a:cubicBezTo>
                        <a:cubicBezTo>
                          <a:pt x="1472866" y="113654"/>
                          <a:pt x="1455446" y="232358"/>
                          <a:pt x="1468406" y="338006"/>
                        </a:cubicBezTo>
                        <a:lnTo>
                          <a:pt x="1468406" y="338006"/>
                        </a:lnTo>
                        <a:cubicBezTo>
                          <a:pt x="1284883" y="360755"/>
                          <a:pt x="1203166" y="331732"/>
                          <a:pt x="949569" y="338006"/>
                        </a:cubicBezTo>
                        <a:cubicBezTo>
                          <a:pt x="695972" y="344280"/>
                          <a:pt x="660135" y="343185"/>
                          <a:pt x="474785" y="338006"/>
                        </a:cubicBezTo>
                        <a:cubicBezTo>
                          <a:pt x="289435" y="332827"/>
                          <a:pt x="213334" y="322065"/>
                          <a:pt x="0" y="338006"/>
                        </a:cubicBezTo>
                        <a:lnTo>
                          <a:pt x="0" y="338006"/>
                        </a:lnTo>
                        <a:cubicBezTo>
                          <a:pt x="194" y="252475"/>
                          <a:pt x="4341" y="167808"/>
                          <a:pt x="0" y="56335"/>
                        </a:cubicBezTo>
                        <a:cubicBezTo>
                          <a:pt x="20030" y="38505"/>
                          <a:pt x="39849" y="1459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FDA0FE0-DCCC-8141-8D30-7C3AE33BA0E0}"/>
              </a:ext>
            </a:extLst>
          </p:cNvPr>
          <p:cNvSpPr txBox="1"/>
          <p:nvPr/>
        </p:nvSpPr>
        <p:spPr>
          <a:xfrm>
            <a:off x="3088738" y="912258"/>
            <a:ext cx="2775347" cy="323165"/>
          </a:xfrm>
          <a:prstGeom prst="rect">
            <a:avLst/>
          </a:prstGeom>
          <a:noFill/>
        </p:spPr>
        <p:txBody>
          <a:bodyPr wrap="square" rtlCol="0">
            <a:spAutoFit/>
          </a:bodyPr>
          <a:lstStyle/>
          <a:p>
            <a:pPr algn="ctr"/>
            <a:r>
              <a:rPr lang="en-US" sz="1500" b="1" dirty="0" err="1">
                <a:solidFill>
                  <a:schemeClr val="bg1"/>
                </a:solidFill>
                <a:latin typeface="ATypewriterForMe" panose="02000603000000000000" pitchFamily="2" charset="0"/>
                <a:ea typeface="ATypewriterForMe" panose="02000603000000000000" pitchFamily="2" charset="0"/>
              </a:rPr>
              <a:t>Realising</a:t>
            </a:r>
            <a:endParaRPr lang="en-US" sz="1500" b="1" dirty="0">
              <a:solidFill>
                <a:schemeClr val="bg1"/>
              </a:solidFill>
              <a:latin typeface="ATypewriterForMe" panose="02000603000000000000" pitchFamily="2" charset="0"/>
              <a:ea typeface="ATypewriterForMe" panose="02000603000000000000" pitchFamily="2" charset="0"/>
            </a:endParaRPr>
          </a:p>
        </p:txBody>
      </p:sp>
      <p:pic>
        <p:nvPicPr>
          <p:cNvPr id="3" name="Picture 2">
            <a:extLst>
              <a:ext uri="{FF2B5EF4-FFF2-40B4-BE49-F238E27FC236}">
                <a16:creationId xmlns:a16="http://schemas.microsoft.com/office/drawing/2014/main" id="{CF4745F8-99BD-E647-A136-9D601C445091}"/>
              </a:ext>
            </a:extLst>
          </p:cNvPr>
          <p:cNvPicPr>
            <a:picLocks noChangeAspect="1"/>
          </p:cNvPicPr>
          <p:nvPr/>
        </p:nvPicPr>
        <p:blipFill>
          <a:blip r:embed="rId2"/>
          <a:stretch>
            <a:fillRect/>
          </a:stretch>
        </p:blipFill>
        <p:spPr>
          <a:xfrm>
            <a:off x="1975675" y="2276309"/>
            <a:ext cx="5014850" cy="781050"/>
          </a:xfrm>
          <a:prstGeom prst="rect">
            <a:avLst/>
          </a:prstGeom>
        </p:spPr>
      </p:pic>
      <p:sp>
        <p:nvSpPr>
          <p:cNvPr id="23" name="TextBox 22">
            <a:extLst>
              <a:ext uri="{FF2B5EF4-FFF2-40B4-BE49-F238E27FC236}">
                <a16:creationId xmlns:a16="http://schemas.microsoft.com/office/drawing/2014/main" id="{C9A85630-0A39-904F-BF05-EEAE8736768B}"/>
              </a:ext>
            </a:extLst>
          </p:cNvPr>
          <p:cNvSpPr txBox="1"/>
          <p:nvPr/>
        </p:nvSpPr>
        <p:spPr>
          <a:xfrm>
            <a:off x="300178" y="1283537"/>
            <a:ext cx="8570689" cy="600164"/>
          </a:xfrm>
          <a:prstGeom prst="rect">
            <a:avLst/>
          </a:prstGeom>
          <a:noFill/>
        </p:spPr>
        <p:txBody>
          <a:bodyPr wrap="square" rtlCol="0">
            <a:spAutoFit/>
          </a:bodyPr>
          <a:lstStyle/>
          <a:p>
            <a:pPr algn="ctr"/>
            <a:r>
              <a:rPr lang="en-US" sz="3300" dirty="0">
                <a:solidFill>
                  <a:srgbClr val="FF9300"/>
                </a:solidFill>
                <a:latin typeface="Baby Pilot" pitchFamily="2" charset="0"/>
              </a:rPr>
              <a:t>The Gap Instinct </a:t>
            </a:r>
          </a:p>
        </p:txBody>
      </p:sp>
      <p:sp>
        <p:nvSpPr>
          <p:cNvPr id="24" name="TextBox 23">
            <a:extLst>
              <a:ext uri="{FF2B5EF4-FFF2-40B4-BE49-F238E27FC236}">
                <a16:creationId xmlns:a16="http://schemas.microsoft.com/office/drawing/2014/main" id="{BE031F23-D14E-0B42-953C-E58F57232B87}"/>
              </a:ext>
            </a:extLst>
          </p:cNvPr>
          <p:cNvSpPr txBox="1"/>
          <p:nvPr/>
        </p:nvSpPr>
        <p:spPr>
          <a:xfrm>
            <a:off x="1624910" y="3181728"/>
            <a:ext cx="2983676" cy="461665"/>
          </a:xfrm>
          <a:prstGeom prst="rect">
            <a:avLst/>
          </a:prstGeom>
          <a:noFill/>
        </p:spPr>
        <p:txBody>
          <a:bodyPr wrap="square" rtlCol="0">
            <a:spAutoFit/>
          </a:bodyPr>
          <a:lstStyle/>
          <a:p>
            <a:r>
              <a:rPr lang="en-US" sz="2400" dirty="0">
                <a:solidFill>
                  <a:srgbClr val="FF5703"/>
                </a:solidFill>
                <a:latin typeface="Bakso Sapi" pitchFamily="2" charset="77"/>
              </a:rPr>
              <a:t>Rich</a:t>
            </a:r>
          </a:p>
        </p:txBody>
      </p:sp>
      <p:sp>
        <p:nvSpPr>
          <p:cNvPr id="25" name="TextBox 24">
            <a:extLst>
              <a:ext uri="{FF2B5EF4-FFF2-40B4-BE49-F238E27FC236}">
                <a16:creationId xmlns:a16="http://schemas.microsoft.com/office/drawing/2014/main" id="{F8B36C36-A5C4-D049-948F-780156FC8B31}"/>
              </a:ext>
            </a:extLst>
          </p:cNvPr>
          <p:cNvSpPr txBox="1"/>
          <p:nvPr/>
        </p:nvSpPr>
        <p:spPr>
          <a:xfrm>
            <a:off x="6273608" y="3181728"/>
            <a:ext cx="2983676" cy="461665"/>
          </a:xfrm>
          <a:prstGeom prst="rect">
            <a:avLst/>
          </a:prstGeom>
          <a:noFill/>
        </p:spPr>
        <p:txBody>
          <a:bodyPr wrap="square" rtlCol="0">
            <a:spAutoFit/>
          </a:bodyPr>
          <a:lstStyle/>
          <a:p>
            <a:r>
              <a:rPr lang="en-US" sz="2400" dirty="0">
                <a:solidFill>
                  <a:srgbClr val="FF5703"/>
                </a:solidFill>
                <a:latin typeface="Bakso Sapi" pitchFamily="2" charset="77"/>
              </a:rPr>
              <a:t>Poor </a:t>
            </a:r>
          </a:p>
        </p:txBody>
      </p:sp>
      <p:sp>
        <p:nvSpPr>
          <p:cNvPr id="26" name="TextBox 25">
            <a:extLst>
              <a:ext uri="{FF2B5EF4-FFF2-40B4-BE49-F238E27FC236}">
                <a16:creationId xmlns:a16="http://schemas.microsoft.com/office/drawing/2014/main" id="{559BDA40-137F-024D-8B06-31A49A963C10}"/>
              </a:ext>
            </a:extLst>
          </p:cNvPr>
          <p:cNvSpPr txBox="1"/>
          <p:nvPr/>
        </p:nvSpPr>
        <p:spPr>
          <a:xfrm>
            <a:off x="4667590" y="4557459"/>
            <a:ext cx="4865549" cy="461665"/>
          </a:xfrm>
          <a:prstGeom prst="rect">
            <a:avLst/>
          </a:prstGeom>
          <a:noFill/>
        </p:spPr>
        <p:txBody>
          <a:bodyPr wrap="square" rtlCol="0">
            <a:spAutoFit/>
          </a:bodyPr>
          <a:lstStyle/>
          <a:p>
            <a:pPr algn="ctr"/>
            <a:r>
              <a:rPr lang="en-US" sz="2400" dirty="0">
                <a:solidFill>
                  <a:srgbClr val="FF9300"/>
                </a:solidFill>
                <a:latin typeface="Bakso Sapi" pitchFamily="2" charset="77"/>
              </a:rPr>
              <a:t>Underdeveloped </a:t>
            </a:r>
          </a:p>
        </p:txBody>
      </p:sp>
      <p:sp>
        <p:nvSpPr>
          <p:cNvPr id="27" name="TextBox 26">
            <a:extLst>
              <a:ext uri="{FF2B5EF4-FFF2-40B4-BE49-F238E27FC236}">
                <a16:creationId xmlns:a16="http://schemas.microsoft.com/office/drawing/2014/main" id="{CA767CFD-5AD7-A644-917E-FCDF94EEBEC6}"/>
              </a:ext>
            </a:extLst>
          </p:cNvPr>
          <p:cNvSpPr txBox="1"/>
          <p:nvPr/>
        </p:nvSpPr>
        <p:spPr>
          <a:xfrm>
            <a:off x="1080508" y="4908999"/>
            <a:ext cx="4461908" cy="830997"/>
          </a:xfrm>
          <a:prstGeom prst="rect">
            <a:avLst/>
          </a:prstGeom>
          <a:noFill/>
        </p:spPr>
        <p:txBody>
          <a:bodyPr wrap="square" rtlCol="0">
            <a:spAutoFit/>
          </a:bodyPr>
          <a:lstStyle/>
          <a:p>
            <a:r>
              <a:rPr lang="en-US" sz="2400" dirty="0" err="1">
                <a:solidFill>
                  <a:schemeClr val="accent2">
                    <a:lumMod val="40000"/>
                    <a:lumOff val="60000"/>
                  </a:schemeClr>
                </a:solidFill>
                <a:latin typeface="Bakso Sapi" pitchFamily="2" charset="77"/>
              </a:rPr>
              <a:t>fIRST</a:t>
            </a:r>
            <a:r>
              <a:rPr lang="en-US" sz="2400" dirty="0">
                <a:solidFill>
                  <a:schemeClr val="accent2">
                    <a:lumMod val="40000"/>
                    <a:lumOff val="60000"/>
                  </a:schemeClr>
                </a:solidFill>
                <a:latin typeface="Bakso Sapi" pitchFamily="2" charset="77"/>
              </a:rPr>
              <a:t> WORLD</a:t>
            </a:r>
          </a:p>
          <a:p>
            <a:r>
              <a:rPr lang="en-US" sz="2400" dirty="0">
                <a:solidFill>
                  <a:schemeClr val="accent2">
                    <a:lumMod val="50000"/>
                  </a:schemeClr>
                </a:solidFill>
                <a:latin typeface="Bakso Sapi" pitchFamily="2" charset="77"/>
              </a:rPr>
              <a:t>          US</a:t>
            </a:r>
          </a:p>
        </p:txBody>
      </p:sp>
      <p:sp>
        <p:nvSpPr>
          <p:cNvPr id="28" name="TextBox 27">
            <a:extLst>
              <a:ext uri="{FF2B5EF4-FFF2-40B4-BE49-F238E27FC236}">
                <a16:creationId xmlns:a16="http://schemas.microsoft.com/office/drawing/2014/main" id="{78225307-A4D4-944E-A451-7B9570046353}"/>
              </a:ext>
            </a:extLst>
          </p:cNvPr>
          <p:cNvSpPr txBox="1"/>
          <p:nvPr/>
        </p:nvSpPr>
        <p:spPr>
          <a:xfrm>
            <a:off x="903055" y="4062786"/>
            <a:ext cx="4816817" cy="461665"/>
          </a:xfrm>
          <a:prstGeom prst="rect">
            <a:avLst/>
          </a:prstGeom>
          <a:noFill/>
        </p:spPr>
        <p:txBody>
          <a:bodyPr wrap="square" rtlCol="0">
            <a:spAutoFit/>
          </a:bodyPr>
          <a:lstStyle/>
          <a:p>
            <a:r>
              <a:rPr lang="en-US" sz="2400" dirty="0">
                <a:solidFill>
                  <a:srgbClr val="FFC000"/>
                </a:solidFill>
                <a:latin typeface="Bakso Sapi" pitchFamily="2" charset="77"/>
              </a:rPr>
              <a:t>High income</a:t>
            </a:r>
          </a:p>
        </p:txBody>
      </p:sp>
      <p:sp>
        <p:nvSpPr>
          <p:cNvPr id="29" name="TextBox 28">
            <a:extLst>
              <a:ext uri="{FF2B5EF4-FFF2-40B4-BE49-F238E27FC236}">
                <a16:creationId xmlns:a16="http://schemas.microsoft.com/office/drawing/2014/main" id="{8AAD7E62-BA47-3647-AA57-5AB796F993E3}"/>
              </a:ext>
            </a:extLst>
          </p:cNvPr>
          <p:cNvSpPr txBox="1"/>
          <p:nvPr/>
        </p:nvSpPr>
        <p:spPr>
          <a:xfrm>
            <a:off x="718416" y="3634082"/>
            <a:ext cx="2983676" cy="461665"/>
          </a:xfrm>
          <a:prstGeom prst="rect">
            <a:avLst/>
          </a:prstGeom>
          <a:noFill/>
        </p:spPr>
        <p:txBody>
          <a:bodyPr wrap="square" rtlCol="0">
            <a:spAutoFit/>
          </a:bodyPr>
          <a:lstStyle/>
          <a:p>
            <a:r>
              <a:rPr lang="en-US" sz="2400" dirty="0">
                <a:solidFill>
                  <a:schemeClr val="accent2">
                    <a:lumMod val="75000"/>
                  </a:schemeClr>
                </a:solidFill>
                <a:latin typeface="Bakso Sapi" pitchFamily="2" charset="77"/>
              </a:rPr>
              <a:t>MORE DEVELOPED</a:t>
            </a:r>
          </a:p>
        </p:txBody>
      </p:sp>
      <p:sp>
        <p:nvSpPr>
          <p:cNvPr id="30" name="TextBox 29">
            <a:extLst>
              <a:ext uri="{FF2B5EF4-FFF2-40B4-BE49-F238E27FC236}">
                <a16:creationId xmlns:a16="http://schemas.microsoft.com/office/drawing/2014/main" id="{7884FA53-5A42-E04A-B4F1-56CD340B3AD3}"/>
              </a:ext>
            </a:extLst>
          </p:cNvPr>
          <p:cNvSpPr txBox="1"/>
          <p:nvPr/>
        </p:nvSpPr>
        <p:spPr>
          <a:xfrm>
            <a:off x="5844330" y="3676401"/>
            <a:ext cx="2983676" cy="461665"/>
          </a:xfrm>
          <a:prstGeom prst="rect">
            <a:avLst/>
          </a:prstGeom>
          <a:noFill/>
        </p:spPr>
        <p:txBody>
          <a:bodyPr wrap="square" rtlCol="0">
            <a:spAutoFit/>
          </a:bodyPr>
          <a:lstStyle/>
          <a:p>
            <a:r>
              <a:rPr lang="en-US" sz="2400" dirty="0">
                <a:solidFill>
                  <a:schemeClr val="accent2">
                    <a:lumMod val="75000"/>
                  </a:schemeClr>
                </a:solidFill>
                <a:latin typeface="Bakso Sapi" pitchFamily="2" charset="77"/>
              </a:rPr>
              <a:t>Less DEVELOPED</a:t>
            </a:r>
          </a:p>
        </p:txBody>
      </p:sp>
      <p:sp>
        <p:nvSpPr>
          <p:cNvPr id="31" name="TextBox 30">
            <a:extLst>
              <a:ext uri="{FF2B5EF4-FFF2-40B4-BE49-F238E27FC236}">
                <a16:creationId xmlns:a16="http://schemas.microsoft.com/office/drawing/2014/main" id="{32BC6212-6D59-E840-A3AD-F472B92E1BC5}"/>
              </a:ext>
            </a:extLst>
          </p:cNvPr>
          <p:cNvSpPr txBox="1"/>
          <p:nvPr/>
        </p:nvSpPr>
        <p:spPr>
          <a:xfrm>
            <a:off x="6014414" y="4135357"/>
            <a:ext cx="4816817" cy="461665"/>
          </a:xfrm>
          <a:prstGeom prst="rect">
            <a:avLst/>
          </a:prstGeom>
          <a:noFill/>
        </p:spPr>
        <p:txBody>
          <a:bodyPr wrap="square" rtlCol="0">
            <a:spAutoFit/>
          </a:bodyPr>
          <a:lstStyle/>
          <a:p>
            <a:r>
              <a:rPr lang="en-US" sz="2400" dirty="0">
                <a:solidFill>
                  <a:srgbClr val="FFC000"/>
                </a:solidFill>
                <a:latin typeface="Bakso Sapi" pitchFamily="2" charset="77"/>
              </a:rPr>
              <a:t>Low income</a:t>
            </a:r>
          </a:p>
        </p:txBody>
      </p:sp>
      <p:sp>
        <p:nvSpPr>
          <p:cNvPr id="32" name="TextBox 31">
            <a:extLst>
              <a:ext uri="{FF2B5EF4-FFF2-40B4-BE49-F238E27FC236}">
                <a16:creationId xmlns:a16="http://schemas.microsoft.com/office/drawing/2014/main" id="{85C858AC-F75F-CD4F-BB88-6881BBF427DB}"/>
              </a:ext>
            </a:extLst>
          </p:cNvPr>
          <p:cNvSpPr txBox="1"/>
          <p:nvPr/>
        </p:nvSpPr>
        <p:spPr>
          <a:xfrm>
            <a:off x="-345863" y="4508310"/>
            <a:ext cx="4865549" cy="461665"/>
          </a:xfrm>
          <a:prstGeom prst="rect">
            <a:avLst/>
          </a:prstGeom>
          <a:noFill/>
        </p:spPr>
        <p:txBody>
          <a:bodyPr wrap="square" rtlCol="0">
            <a:spAutoFit/>
          </a:bodyPr>
          <a:lstStyle/>
          <a:p>
            <a:pPr algn="ctr"/>
            <a:r>
              <a:rPr lang="en-US" sz="2400" dirty="0">
                <a:solidFill>
                  <a:srgbClr val="FF9300"/>
                </a:solidFill>
                <a:latin typeface="Bakso Sapi" pitchFamily="2" charset="77"/>
              </a:rPr>
              <a:t>Developed</a:t>
            </a:r>
          </a:p>
        </p:txBody>
      </p:sp>
      <p:sp>
        <p:nvSpPr>
          <p:cNvPr id="33" name="TextBox 32">
            <a:extLst>
              <a:ext uri="{FF2B5EF4-FFF2-40B4-BE49-F238E27FC236}">
                <a16:creationId xmlns:a16="http://schemas.microsoft.com/office/drawing/2014/main" id="{A0BA71E1-25A2-0341-94F0-995732614D3A}"/>
              </a:ext>
            </a:extLst>
          </p:cNvPr>
          <p:cNvSpPr txBox="1"/>
          <p:nvPr/>
        </p:nvSpPr>
        <p:spPr>
          <a:xfrm>
            <a:off x="6084010" y="4981570"/>
            <a:ext cx="4461908" cy="830997"/>
          </a:xfrm>
          <a:prstGeom prst="rect">
            <a:avLst/>
          </a:prstGeom>
          <a:noFill/>
        </p:spPr>
        <p:txBody>
          <a:bodyPr wrap="square" rtlCol="0">
            <a:spAutoFit/>
          </a:bodyPr>
          <a:lstStyle/>
          <a:p>
            <a:r>
              <a:rPr lang="en-US" sz="2400" dirty="0">
                <a:solidFill>
                  <a:schemeClr val="accent2">
                    <a:lumMod val="40000"/>
                    <a:lumOff val="60000"/>
                  </a:schemeClr>
                </a:solidFill>
                <a:latin typeface="Bakso Sapi" pitchFamily="2" charset="77"/>
              </a:rPr>
              <a:t>Third world</a:t>
            </a:r>
          </a:p>
          <a:p>
            <a:r>
              <a:rPr lang="en-US" sz="2400" dirty="0">
                <a:solidFill>
                  <a:schemeClr val="accent2">
                    <a:lumMod val="40000"/>
                    <a:lumOff val="60000"/>
                  </a:schemeClr>
                </a:solidFill>
                <a:latin typeface="Bakso Sapi" pitchFamily="2" charset="77"/>
              </a:rPr>
              <a:t>        </a:t>
            </a:r>
            <a:r>
              <a:rPr lang="en-US" sz="2400" dirty="0">
                <a:solidFill>
                  <a:schemeClr val="accent2">
                    <a:lumMod val="50000"/>
                  </a:schemeClr>
                </a:solidFill>
                <a:latin typeface="Bakso Sapi" pitchFamily="2" charset="77"/>
              </a:rPr>
              <a:t>Them</a:t>
            </a:r>
          </a:p>
        </p:txBody>
      </p:sp>
      <p:sp>
        <p:nvSpPr>
          <p:cNvPr id="34" name="Rectangle 33">
            <a:extLst>
              <a:ext uri="{FF2B5EF4-FFF2-40B4-BE49-F238E27FC236}">
                <a16:creationId xmlns:a16="http://schemas.microsoft.com/office/drawing/2014/main" id="{96D35CDB-E609-CA4C-A6FF-FE177D02E278}"/>
              </a:ext>
            </a:extLst>
          </p:cNvPr>
          <p:cNvSpPr/>
          <p:nvPr/>
        </p:nvSpPr>
        <p:spPr>
          <a:xfrm>
            <a:off x="3405671" y="3885815"/>
            <a:ext cx="2141481" cy="1744029"/>
          </a:xfrm>
          <a:custGeom>
            <a:avLst/>
            <a:gdLst>
              <a:gd name="connsiteX0" fmla="*/ 0 w 2855308"/>
              <a:gd name="connsiteY0" fmla="*/ 0 h 2325372"/>
              <a:gd name="connsiteX1" fmla="*/ 513955 w 2855308"/>
              <a:gd name="connsiteY1" fmla="*/ 0 h 2325372"/>
              <a:gd name="connsiteX2" fmla="*/ 1113570 w 2855308"/>
              <a:gd name="connsiteY2" fmla="*/ 0 h 2325372"/>
              <a:gd name="connsiteX3" fmla="*/ 1656079 w 2855308"/>
              <a:gd name="connsiteY3" fmla="*/ 0 h 2325372"/>
              <a:gd name="connsiteX4" fmla="*/ 2170034 w 2855308"/>
              <a:gd name="connsiteY4" fmla="*/ 0 h 2325372"/>
              <a:gd name="connsiteX5" fmla="*/ 2855308 w 2855308"/>
              <a:gd name="connsiteY5" fmla="*/ 0 h 2325372"/>
              <a:gd name="connsiteX6" fmla="*/ 2855308 w 2855308"/>
              <a:gd name="connsiteY6" fmla="*/ 581343 h 2325372"/>
              <a:gd name="connsiteX7" fmla="*/ 2855308 w 2855308"/>
              <a:gd name="connsiteY7" fmla="*/ 1162686 h 2325372"/>
              <a:gd name="connsiteX8" fmla="*/ 2855308 w 2855308"/>
              <a:gd name="connsiteY8" fmla="*/ 1697522 h 2325372"/>
              <a:gd name="connsiteX9" fmla="*/ 2855308 w 2855308"/>
              <a:gd name="connsiteY9" fmla="*/ 2325372 h 2325372"/>
              <a:gd name="connsiteX10" fmla="*/ 2341353 w 2855308"/>
              <a:gd name="connsiteY10" fmla="*/ 2325372 h 2325372"/>
              <a:gd name="connsiteX11" fmla="*/ 1855950 w 2855308"/>
              <a:gd name="connsiteY11" fmla="*/ 2325372 h 2325372"/>
              <a:gd name="connsiteX12" fmla="*/ 1256336 w 2855308"/>
              <a:gd name="connsiteY12" fmla="*/ 2325372 h 2325372"/>
              <a:gd name="connsiteX13" fmla="*/ 742380 w 2855308"/>
              <a:gd name="connsiteY13" fmla="*/ 2325372 h 2325372"/>
              <a:gd name="connsiteX14" fmla="*/ 0 w 2855308"/>
              <a:gd name="connsiteY14" fmla="*/ 2325372 h 2325372"/>
              <a:gd name="connsiteX15" fmla="*/ 0 w 2855308"/>
              <a:gd name="connsiteY15" fmla="*/ 1697522 h 2325372"/>
              <a:gd name="connsiteX16" fmla="*/ 0 w 2855308"/>
              <a:gd name="connsiteY16" fmla="*/ 1162686 h 2325372"/>
              <a:gd name="connsiteX17" fmla="*/ 0 w 2855308"/>
              <a:gd name="connsiteY17" fmla="*/ 558089 h 2325372"/>
              <a:gd name="connsiteX18" fmla="*/ 0 w 2855308"/>
              <a:gd name="connsiteY18" fmla="*/ 0 h 23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5308" h="2325372" fill="none" extrusionOk="0">
                <a:moveTo>
                  <a:pt x="0" y="0"/>
                </a:moveTo>
                <a:cubicBezTo>
                  <a:pt x="118234" y="23460"/>
                  <a:pt x="339298" y="9294"/>
                  <a:pt x="513955" y="0"/>
                </a:cubicBezTo>
                <a:cubicBezTo>
                  <a:pt x="688612" y="-9294"/>
                  <a:pt x="959877" y="3533"/>
                  <a:pt x="1113570" y="0"/>
                </a:cubicBezTo>
                <a:cubicBezTo>
                  <a:pt x="1267263" y="-3533"/>
                  <a:pt x="1429418" y="18630"/>
                  <a:pt x="1656079" y="0"/>
                </a:cubicBezTo>
                <a:cubicBezTo>
                  <a:pt x="1882740" y="-18630"/>
                  <a:pt x="1989000" y="9925"/>
                  <a:pt x="2170034" y="0"/>
                </a:cubicBezTo>
                <a:cubicBezTo>
                  <a:pt x="2351069" y="-9925"/>
                  <a:pt x="2517710" y="27285"/>
                  <a:pt x="2855308" y="0"/>
                </a:cubicBezTo>
                <a:cubicBezTo>
                  <a:pt x="2867240" y="172028"/>
                  <a:pt x="2861987" y="338740"/>
                  <a:pt x="2855308" y="581343"/>
                </a:cubicBezTo>
                <a:cubicBezTo>
                  <a:pt x="2848629" y="823946"/>
                  <a:pt x="2826464" y="1007463"/>
                  <a:pt x="2855308" y="1162686"/>
                </a:cubicBezTo>
                <a:cubicBezTo>
                  <a:pt x="2884152" y="1317909"/>
                  <a:pt x="2860473" y="1524892"/>
                  <a:pt x="2855308" y="1697522"/>
                </a:cubicBezTo>
                <a:cubicBezTo>
                  <a:pt x="2850143" y="1870152"/>
                  <a:pt x="2865423" y="2086347"/>
                  <a:pt x="2855308" y="2325372"/>
                </a:cubicBezTo>
                <a:cubicBezTo>
                  <a:pt x="2707574" y="2347228"/>
                  <a:pt x="2504599" y="2345255"/>
                  <a:pt x="2341353" y="2325372"/>
                </a:cubicBezTo>
                <a:cubicBezTo>
                  <a:pt x="2178108" y="2305489"/>
                  <a:pt x="1996171" y="2342999"/>
                  <a:pt x="1855950" y="2325372"/>
                </a:cubicBezTo>
                <a:cubicBezTo>
                  <a:pt x="1715729" y="2307745"/>
                  <a:pt x="1456077" y="2307538"/>
                  <a:pt x="1256336" y="2325372"/>
                </a:cubicBezTo>
                <a:cubicBezTo>
                  <a:pt x="1056595" y="2343206"/>
                  <a:pt x="905051" y="2307639"/>
                  <a:pt x="742380" y="2325372"/>
                </a:cubicBezTo>
                <a:cubicBezTo>
                  <a:pt x="579709" y="2343105"/>
                  <a:pt x="345205" y="2325420"/>
                  <a:pt x="0" y="2325372"/>
                </a:cubicBezTo>
                <a:cubicBezTo>
                  <a:pt x="-3719" y="2064843"/>
                  <a:pt x="-3411" y="1961911"/>
                  <a:pt x="0" y="1697522"/>
                </a:cubicBezTo>
                <a:cubicBezTo>
                  <a:pt x="3411" y="1433133"/>
                  <a:pt x="-2396" y="1300159"/>
                  <a:pt x="0" y="1162686"/>
                </a:cubicBezTo>
                <a:cubicBezTo>
                  <a:pt x="2396" y="1025213"/>
                  <a:pt x="-3916" y="713675"/>
                  <a:pt x="0" y="558089"/>
                </a:cubicBezTo>
                <a:cubicBezTo>
                  <a:pt x="3916" y="402503"/>
                  <a:pt x="-9002" y="204117"/>
                  <a:pt x="0" y="0"/>
                </a:cubicBezTo>
                <a:close/>
              </a:path>
              <a:path w="2855308" h="2325372" stroke="0" extrusionOk="0">
                <a:moveTo>
                  <a:pt x="0" y="0"/>
                </a:moveTo>
                <a:cubicBezTo>
                  <a:pt x="187283" y="16778"/>
                  <a:pt x="357227" y="-19361"/>
                  <a:pt x="542509" y="0"/>
                </a:cubicBezTo>
                <a:cubicBezTo>
                  <a:pt x="727791" y="19361"/>
                  <a:pt x="885985" y="-12455"/>
                  <a:pt x="1027911" y="0"/>
                </a:cubicBezTo>
                <a:cubicBezTo>
                  <a:pt x="1169837" y="12455"/>
                  <a:pt x="1455124" y="-4943"/>
                  <a:pt x="1656079" y="0"/>
                </a:cubicBezTo>
                <a:cubicBezTo>
                  <a:pt x="1857034" y="4943"/>
                  <a:pt x="1962593" y="-24720"/>
                  <a:pt x="2198587" y="0"/>
                </a:cubicBezTo>
                <a:cubicBezTo>
                  <a:pt x="2434581" y="24720"/>
                  <a:pt x="2566784" y="-13439"/>
                  <a:pt x="2855308" y="0"/>
                </a:cubicBezTo>
                <a:cubicBezTo>
                  <a:pt x="2870490" y="232246"/>
                  <a:pt x="2858260" y="432796"/>
                  <a:pt x="2855308" y="627850"/>
                </a:cubicBezTo>
                <a:cubicBezTo>
                  <a:pt x="2852357" y="822904"/>
                  <a:pt x="2846603" y="1036750"/>
                  <a:pt x="2855308" y="1209193"/>
                </a:cubicBezTo>
                <a:cubicBezTo>
                  <a:pt x="2864013" y="1381636"/>
                  <a:pt x="2859905" y="1563143"/>
                  <a:pt x="2855308" y="1790536"/>
                </a:cubicBezTo>
                <a:cubicBezTo>
                  <a:pt x="2850711" y="2017929"/>
                  <a:pt x="2829631" y="2187918"/>
                  <a:pt x="2855308" y="2325372"/>
                </a:cubicBezTo>
                <a:cubicBezTo>
                  <a:pt x="2698623" y="2319193"/>
                  <a:pt x="2522494" y="2329144"/>
                  <a:pt x="2341353" y="2325372"/>
                </a:cubicBezTo>
                <a:cubicBezTo>
                  <a:pt x="2160212" y="2321600"/>
                  <a:pt x="2016352" y="2330300"/>
                  <a:pt x="1770291" y="2325372"/>
                </a:cubicBezTo>
                <a:cubicBezTo>
                  <a:pt x="1524230" y="2320444"/>
                  <a:pt x="1437722" y="2316222"/>
                  <a:pt x="1227782" y="2325372"/>
                </a:cubicBezTo>
                <a:cubicBezTo>
                  <a:pt x="1017842" y="2334522"/>
                  <a:pt x="891660" y="2301730"/>
                  <a:pt x="599615" y="2325372"/>
                </a:cubicBezTo>
                <a:cubicBezTo>
                  <a:pt x="307570" y="2349014"/>
                  <a:pt x="269626" y="2338975"/>
                  <a:pt x="0" y="2325372"/>
                </a:cubicBezTo>
                <a:cubicBezTo>
                  <a:pt x="6919" y="2104611"/>
                  <a:pt x="3995" y="2044493"/>
                  <a:pt x="0" y="1790536"/>
                </a:cubicBezTo>
                <a:cubicBezTo>
                  <a:pt x="-3995" y="1536579"/>
                  <a:pt x="-4871" y="1468291"/>
                  <a:pt x="0" y="1209193"/>
                </a:cubicBezTo>
                <a:cubicBezTo>
                  <a:pt x="4871" y="950095"/>
                  <a:pt x="-11294" y="847521"/>
                  <a:pt x="0" y="651104"/>
                </a:cubicBezTo>
                <a:cubicBezTo>
                  <a:pt x="11294" y="454687"/>
                  <a:pt x="-5861" y="214422"/>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custGeom>
                    <a:avLst/>
                    <a:gdLst>
                      <a:gd name="connsiteX0" fmla="*/ 0 w 2141481"/>
                      <a:gd name="connsiteY0" fmla="*/ 0 h 1744029"/>
                      <a:gd name="connsiteX1" fmla="*/ 578200 w 2141481"/>
                      <a:gd name="connsiteY1" fmla="*/ 0 h 1744029"/>
                      <a:gd name="connsiteX2" fmla="*/ 1134985 w 2141481"/>
                      <a:gd name="connsiteY2" fmla="*/ 0 h 1744029"/>
                      <a:gd name="connsiteX3" fmla="*/ 2141481 w 2141481"/>
                      <a:gd name="connsiteY3" fmla="*/ 0 h 1744029"/>
                      <a:gd name="connsiteX4" fmla="*/ 2141481 w 2141481"/>
                      <a:gd name="connsiteY4" fmla="*/ 529022 h 1744029"/>
                      <a:gd name="connsiteX5" fmla="*/ 2141481 w 2141481"/>
                      <a:gd name="connsiteY5" fmla="*/ 1145246 h 1744029"/>
                      <a:gd name="connsiteX6" fmla="*/ 2141481 w 2141481"/>
                      <a:gd name="connsiteY6" fmla="*/ 1744029 h 1744029"/>
                      <a:gd name="connsiteX7" fmla="*/ 1648940 w 2141481"/>
                      <a:gd name="connsiteY7" fmla="*/ 1744029 h 1744029"/>
                      <a:gd name="connsiteX8" fmla="*/ 1134985 w 2141481"/>
                      <a:gd name="connsiteY8" fmla="*/ 1744029 h 1744029"/>
                      <a:gd name="connsiteX9" fmla="*/ 663859 w 2141481"/>
                      <a:gd name="connsiteY9" fmla="*/ 1744029 h 1744029"/>
                      <a:gd name="connsiteX10" fmla="*/ 0 w 2141481"/>
                      <a:gd name="connsiteY10" fmla="*/ 1744029 h 1744029"/>
                      <a:gd name="connsiteX11" fmla="*/ 0 w 2141481"/>
                      <a:gd name="connsiteY11" fmla="*/ 1145246 h 1744029"/>
                      <a:gd name="connsiteX12" fmla="*/ 0 w 2141481"/>
                      <a:gd name="connsiteY12" fmla="*/ 616224 h 1744029"/>
                      <a:gd name="connsiteX13" fmla="*/ 0 w 2141481"/>
                      <a:gd name="connsiteY13" fmla="*/ 0 h 174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1481" h="1744029" fill="none" extrusionOk="0">
                        <a:moveTo>
                          <a:pt x="0" y="0"/>
                        </a:moveTo>
                        <a:cubicBezTo>
                          <a:pt x="191944" y="-18710"/>
                          <a:pt x="450609" y="-11161"/>
                          <a:pt x="578200" y="0"/>
                        </a:cubicBezTo>
                        <a:cubicBezTo>
                          <a:pt x="705791" y="11161"/>
                          <a:pt x="891490" y="-12241"/>
                          <a:pt x="1134985" y="0"/>
                        </a:cubicBezTo>
                        <a:cubicBezTo>
                          <a:pt x="1378480" y="12241"/>
                          <a:pt x="1805276" y="-31734"/>
                          <a:pt x="2141481" y="0"/>
                        </a:cubicBezTo>
                        <a:cubicBezTo>
                          <a:pt x="2153524" y="144831"/>
                          <a:pt x="2134840" y="383265"/>
                          <a:pt x="2141481" y="529022"/>
                        </a:cubicBezTo>
                        <a:cubicBezTo>
                          <a:pt x="2148122" y="674779"/>
                          <a:pt x="2127611" y="884229"/>
                          <a:pt x="2141481" y="1145246"/>
                        </a:cubicBezTo>
                        <a:cubicBezTo>
                          <a:pt x="2155351" y="1406263"/>
                          <a:pt x="2130624" y="1520845"/>
                          <a:pt x="2141481" y="1744029"/>
                        </a:cubicBezTo>
                        <a:cubicBezTo>
                          <a:pt x="1916362" y="1740256"/>
                          <a:pt x="1769675" y="1727388"/>
                          <a:pt x="1648940" y="1744029"/>
                        </a:cubicBezTo>
                        <a:cubicBezTo>
                          <a:pt x="1528205" y="1760670"/>
                          <a:pt x="1276867" y="1752920"/>
                          <a:pt x="1134985" y="1744029"/>
                        </a:cubicBezTo>
                        <a:cubicBezTo>
                          <a:pt x="993104" y="1735138"/>
                          <a:pt x="876370" y="1760957"/>
                          <a:pt x="663859" y="1744029"/>
                        </a:cubicBezTo>
                        <a:cubicBezTo>
                          <a:pt x="451348" y="1727101"/>
                          <a:pt x="169554" y="1774082"/>
                          <a:pt x="0" y="1744029"/>
                        </a:cubicBezTo>
                        <a:cubicBezTo>
                          <a:pt x="-16949" y="1559815"/>
                          <a:pt x="-27006" y="1385970"/>
                          <a:pt x="0" y="1145246"/>
                        </a:cubicBezTo>
                        <a:cubicBezTo>
                          <a:pt x="27006" y="904522"/>
                          <a:pt x="-3985" y="739122"/>
                          <a:pt x="0" y="616224"/>
                        </a:cubicBezTo>
                        <a:cubicBezTo>
                          <a:pt x="3985" y="493326"/>
                          <a:pt x="17172" y="195208"/>
                          <a:pt x="0" y="0"/>
                        </a:cubicBezTo>
                        <a:close/>
                      </a:path>
                      <a:path w="2141481" h="1744029" stroke="0" extrusionOk="0">
                        <a:moveTo>
                          <a:pt x="0" y="0"/>
                        </a:moveTo>
                        <a:cubicBezTo>
                          <a:pt x="166186" y="-10628"/>
                          <a:pt x="405177" y="-13290"/>
                          <a:pt x="513955" y="0"/>
                        </a:cubicBezTo>
                        <a:cubicBezTo>
                          <a:pt x="622733" y="13290"/>
                          <a:pt x="854596" y="-5013"/>
                          <a:pt x="985081" y="0"/>
                        </a:cubicBezTo>
                        <a:cubicBezTo>
                          <a:pt x="1115566" y="5013"/>
                          <a:pt x="1369717" y="-27609"/>
                          <a:pt x="1563281" y="0"/>
                        </a:cubicBezTo>
                        <a:cubicBezTo>
                          <a:pt x="1756845" y="27609"/>
                          <a:pt x="1972146" y="22023"/>
                          <a:pt x="2141481" y="0"/>
                        </a:cubicBezTo>
                        <a:cubicBezTo>
                          <a:pt x="2127612" y="199540"/>
                          <a:pt x="2116882" y="330163"/>
                          <a:pt x="2141481" y="563903"/>
                        </a:cubicBezTo>
                        <a:cubicBezTo>
                          <a:pt x="2166080" y="797643"/>
                          <a:pt x="2147232" y="978546"/>
                          <a:pt x="2141481" y="1110365"/>
                        </a:cubicBezTo>
                        <a:cubicBezTo>
                          <a:pt x="2135730" y="1242184"/>
                          <a:pt x="2113301" y="1472968"/>
                          <a:pt x="2141481" y="1744029"/>
                        </a:cubicBezTo>
                        <a:cubicBezTo>
                          <a:pt x="1976676" y="1736417"/>
                          <a:pt x="1852695" y="1751722"/>
                          <a:pt x="1606111" y="1744029"/>
                        </a:cubicBezTo>
                        <a:cubicBezTo>
                          <a:pt x="1359527" y="1736337"/>
                          <a:pt x="1363216" y="1734237"/>
                          <a:pt x="1134985" y="1744029"/>
                        </a:cubicBezTo>
                        <a:cubicBezTo>
                          <a:pt x="906754" y="1753821"/>
                          <a:pt x="708059" y="1750024"/>
                          <a:pt x="599615" y="1744029"/>
                        </a:cubicBezTo>
                        <a:cubicBezTo>
                          <a:pt x="491171" y="1738035"/>
                          <a:pt x="200125" y="1735838"/>
                          <a:pt x="0" y="1744029"/>
                        </a:cubicBezTo>
                        <a:cubicBezTo>
                          <a:pt x="-3256" y="1462879"/>
                          <a:pt x="-19922" y="1382742"/>
                          <a:pt x="0" y="1180126"/>
                        </a:cubicBezTo>
                        <a:cubicBezTo>
                          <a:pt x="19922" y="977510"/>
                          <a:pt x="-22480" y="830966"/>
                          <a:pt x="0" y="616224"/>
                        </a:cubicBezTo>
                        <a:cubicBezTo>
                          <a:pt x="22480" y="401482"/>
                          <a:pt x="-11038" y="28595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tx1"/>
                </a:solidFill>
                <a:latin typeface="Baby Pilot" pitchFamily="2" charset="0"/>
              </a:rPr>
              <a:t>We have an almost irresistible temptation to divide all things into 2 distinct and often conflicting groups with an imagined gap in-between: rich and poor, developed and underdeveloped, us and them. It completely distorts our worldview…</a:t>
            </a:r>
          </a:p>
        </p:txBody>
      </p:sp>
    </p:spTree>
    <p:extLst>
      <p:ext uri="{BB962C8B-B14F-4D97-AF65-F5344CB8AC3E}">
        <p14:creationId xmlns:p14="http://schemas.microsoft.com/office/powerpoint/2010/main" val="16798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752" y="1042988"/>
            <a:ext cx="8476248" cy="1114425"/>
          </a:xfrm>
        </p:spPr>
        <p:txBody>
          <a:bodyPr>
            <a:normAutofit fontScale="90000"/>
          </a:bodyPr>
          <a:lstStyle/>
          <a:p>
            <a:r>
              <a:rPr lang="en-US" dirty="0"/>
              <a:t>Put these countries in order of development…..</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402056" y="1729915"/>
            <a:ext cx="6713245" cy="4201874"/>
          </a:xfrm>
          <a:prstGeom prst="rect">
            <a:avLst/>
          </a:prstGeom>
          <a:noFill/>
          <a:ln w="9525">
            <a:noFill/>
            <a:miter lim="800000"/>
            <a:headEnd/>
            <a:tailEnd/>
          </a:ln>
        </p:spPr>
      </p:pic>
    </p:spTree>
    <p:extLst>
      <p:ext uri="{BB962C8B-B14F-4D97-AF65-F5344CB8AC3E}">
        <p14:creationId xmlns:p14="http://schemas.microsoft.com/office/powerpoint/2010/main" val="2551974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857250"/>
            <a:ext cx="9144000" cy="51435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5572902" y="913339"/>
            <a:ext cx="1468406" cy="338006"/>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254469" y="23914"/>
                          <a:pt x="477914" y="-26724"/>
                          <a:pt x="707088" y="0"/>
                        </a:cubicBezTo>
                        <a:cubicBezTo>
                          <a:pt x="936262" y="26724"/>
                          <a:pt x="1117350" y="16995"/>
                          <a:pt x="1412071" y="0"/>
                        </a:cubicBezTo>
                        <a:cubicBezTo>
                          <a:pt x="1430443" y="14229"/>
                          <a:pt x="1439880" y="32575"/>
                          <a:pt x="1468406" y="56335"/>
                        </a:cubicBezTo>
                        <a:cubicBezTo>
                          <a:pt x="1481907" y="166275"/>
                          <a:pt x="1457344" y="211185"/>
                          <a:pt x="1468406" y="338006"/>
                        </a:cubicBezTo>
                        <a:lnTo>
                          <a:pt x="1468406" y="338006"/>
                        </a:lnTo>
                        <a:cubicBezTo>
                          <a:pt x="1282916" y="337033"/>
                          <a:pt x="1097481" y="314064"/>
                          <a:pt x="949569" y="338006"/>
                        </a:cubicBezTo>
                        <a:cubicBezTo>
                          <a:pt x="801657" y="361948"/>
                          <a:pt x="678995" y="335282"/>
                          <a:pt x="445416" y="338006"/>
                        </a:cubicBezTo>
                        <a:cubicBezTo>
                          <a:pt x="211837" y="340730"/>
                          <a:pt x="206391" y="329319"/>
                          <a:pt x="0" y="338006"/>
                        </a:cubicBezTo>
                        <a:lnTo>
                          <a:pt x="0" y="338006"/>
                        </a:lnTo>
                        <a:cubicBezTo>
                          <a:pt x="2240" y="272363"/>
                          <a:pt x="6339" y="162174"/>
                          <a:pt x="0" y="56335"/>
                        </a:cubicBezTo>
                        <a:cubicBezTo>
                          <a:pt x="20696" y="37578"/>
                          <a:pt x="35864" y="22195"/>
                          <a:pt x="56335" y="0"/>
                        </a:cubicBezTo>
                        <a:close/>
                      </a:path>
                      <a:path w="1468406" h="338006" stroke="0" extrusionOk="0">
                        <a:moveTo>
                          <a:pt x="56335" y="0"/>
                        </a:moveTo>
                        <a:cubicBezTo>
                          <a:pt x="187493" y="8046"/>
                          <a:pt x="410019" y="14955"/>
                          <a:pt x="693531" y="0"/>
                        </a:cubicBezTo>
                        <a:cubicBezTo>
                          <a:pt x="977043" y="-14955"/>
                          <a:pt x="1216412" y="25390"/>
                          <a:pt x="1412071" y="0"/>
                        </a:cubicBezTo>
                        <a:cubicBezTo>
                          <a:pt x="1433129" y="25485"/>
                          <a:pt x="1455117" y="46682"/>
                          <a:pt x="1468406" y="56335"/>
                        </a:cubicBezTo>
                        <a:cubicBezTo>
                          <a:pt x="1470039" y="182873"/>
                          <a:pt x="1481957" y="281046"/>
                          <a:pt x="1468406" y="338006"/>
                        </a:cubicBezTo>
                        <a:lnTo>
                          <a:pt x="1468406" y="338006"/>
                        </a:lnTo>
                        <a:cubicBezTo>
                          <a:pt x="1358355" y="349252"/>
                          <a:pt x="1195594" y="321791"/>
                          <a:pt x="1008305" y="338006"/>
                        </a:cubicBezTo>
                        <a:cubicBezTo>
                          <a:pt x="821016" y="354221"/>
                          <a:pt x="678432" y="336204"/>
                          <a:pt x="548205" y="338006"/>
                        </a:cubicBezTo>
                        <a:cubicBezTo>
                          <a:pt x="417978" y="339808"/>
                          <a:pt x="267934" y="334158"/>
                          <a:pt x="0" y="338006"/>
                        </a:cubicBezTo>
                        <a:lnTo>
                          <a:pt x="0" y="338006"/>
                        </a:lnTo>
                        <a:cubicBezTo>
                          <a:pt x="-7387" y="212271"/>
                          <a:pt x="-4678" y="179437"/>
                          <a:pt x="0" y="56335"/>
                        </a:cubicBezTo>
                        <a:cubicBezTo>
                          <a:pt x="22076" y="29603"/>
                          <a:pt x="34522" y="27405"/>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177799" y="913342"/>
            <a:ext cx="1468406" cy="338006"/>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49569 w 1468406"/>
                      <a:gd name="connsiteY6" fmla="*/ 338006 h 338006"/>
                      <a:gd name="connsiteX7" fmla="*/ 445416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194250" y="-25799"/>
                          <a:pt x="415170" y="6879"/>
                          <a:pt x="693531" y="0"/>
                        </a:cubicBezTo>
                        <a:cubicBezTo>
                          <a:pt x="971892" y="-6879"/>
                          <a:pt x="1196956" y="9809"/>
                          <a:pt x="1412071" y="0"/>
                        </a:cubicBezTo>
                        <a:cubicBezTo>
                          <a:pt x="1429086" y="18440"/>
                          <a:pt x="1445199" y="37196"/>
                          <a:pt x="1468406" y="56335"/>
                        </a:cubicBezTo>
                        <a:cubicBezTo>
                          <a:pt x="1470125" y="175969"/>
                          <a:pt x="1475521" y="204077"/>
                          <a:pt x="1468406" y="338006"/>
                        </a:cubicBezTo>
                        <a:lnTo>
                          <a:pt x="1468406" y="338006"/>
                        </a:lnTo>
                        <a:cubicBezTo>
                          <a:pt x="1270905" y="337263"/>
                          <a:pt x="1181328" y="357343"/>
                          <a:pt x="949569" y="338006"/>
                        </a:cubicBezTo>
                        <a:cubicBezTo>
                          <a:pt x="717810" y="318669"/>
                          <a:pt x="618873" y="328057"/>
                          <a:pt x="445416" y="338006"/>
                        </a:cubicBezTo>
                        <a:cubicBezTo>
                          <a:pt x="271959" y="347955"/>
                          <a:pt x="189655" y="320089"/>
                          <a:pt x="0" y="338006"/>
                        </a:cubicBezTo>
                        <a:lnTo>
                          <a:pt x="0" y="338006"/>
                        </a:lnTo>
                        <a:cubicBezTo>
                          <a:pt x="-11821" y="202353"/>
                          <a:pt x="5525" y="192836"/>
                          <a:pt x="0" y="56335"/>
                        </a:cubicBezTo>
                        <a:cubicBezTo>
                          <a:pt x="11228" y="41656"/>
                          <a:pt x="33203" y="18626"/>
                          <a:pt x="56335" y="0"/>
                        </a:cubicBezTo>
                        <a:close/>
                      </a:path>
                      <a:path w="1468406" h="338006" stroke="0" extrusionOk="0">
                        <a:moveTo>
                          <a:pt x="56335" y="0"/>
                        </a:moveTo>
                        <a:cubicBezTo>
                          <a:pt x="376825" y="9175"/>
                          <a:pt x="595755" y="28638"/>
                          <a:pt x="761318" y="0"/>
                        </a:cubicBezTo>
                        <a:cubicBezTo>
                          <a:pt x="926881" y="-28638"/>
                          <a:pt x="1087273" y="-2592"/>
                          <a:pt x="1412071" y="0"/>
                        </a:cubicBezTo>
                        <a:cubicBezTo>
                          <a:pt x="1432407" y="25571"/>
                          <a:pt x="1452050" y="36030"/>
                          <a:pt x="1468406" y="56335"/>
                        </a:cubicBezTo>
                        <a:cubicBezTo>
                          <a:pt x="1464883" y="160181"/>
                          <a:pt x="1455020" y="223467"/>
                          <a:pt x="1468406" y="338006"/>
                        </a:cubicBezTo>
                        <a:lnTo>
                          <a:pt x="1468406" y="338006"/>
                        </a:lnTo>
                        <a:cubicBezTo>
                          <a:pt x="1281798" y="348848"/>
                          <a:pt x="1144032" y="313872"/>
                          <a:pt x="978937" y="338006"/>
                        </a:cubicBezTo>
                        <a:cubicBezTo>
                          <a:pt x="813842" y="362140"/>
                          <a:pt x="659634" y="357792"/>
                          <a:pt x="489469" y="338006"/>
                        </a:cubicBezTo>
                        <a:cubicBezTo>
                          <a:pt x="319304" y="318220"/>
                          <a:pt x="103673" y="345861"/>
                          <a:pt x="0" y="338006"/>
                        </a:cubicBezTo>
                        <a:lnTo>
                          <a:pt x="0" y="338006"/>
                        </a:lnTo>
                        <a:cubicBezTo>
                          <a:pt x="-3474" y="245872"/>
                          <a:pt x="-10043" y="183721"/>
                          <a:pt x="0" y="56335"/>
                        </a:cubicBezTo>
                        <a:cubicBezTo>
                          <a:pt x="23879" y="31840"/>
                          <a:pt x="32618" y="2828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7497794" y="913339"/>
            <a:ext cx="1468406" cy="338006"/>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62889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57417" y="15287"/>
                          <a:pt x="530773" y="7315"/>
                          <a:pt x="693531" y="0"/>
                        </a:cubicBezTo>
                        <a:cubicBezTo>
                          <a:pt x="856289" y="-7315"/>
                          <a:pt x="1243476" y="26621"/>
                          <a:pt x="1412071" y="0"/>
                        </a:cubicBezTo>
                        <a:cubicBezTo>
                          <a:pt x="1433457" y="19344"/>
                          <a:pt x="1444528" y="37629"/>
                          <a:pt x="1468406" y="56335"/>
                        </a:cubicBezTo>
                        <a:cubicBezTo>
                          <a:pt x="1478361" y="192306"/>
                          <a:pt x="1465006" y="199129"/>
                          <a:pt x="1468406" y="338006"/>
                        </a:cubicBezTo>
                        <a:lnTo>
                          <a:pt x="1468406" y="338006"/>
                        </a:lnTo>
                        <a:cubicBezTo>
                          <a:pt x="1260601" y="320742"/>
                          <a:pt x="1141419" y="354990"/>
                          <a:pt x="1022990" y="338006"/>
                        </a:cubicBezTo>
                        <a:cubicBezTo>
                          <a:pt x="904561" y="321022"/>
                          <a:pt x="767218" y="330576"/>
                          <a:pt x="562889" y="338006"/>
                        </a:cubicBezTo>
                        <a:cubicBezTo>
                          <a:pt x="358560" y="345436"/>
                          <a:pt x="192859" y="318125"/>
                          <a:pt x="0" y="338006"/>
                        </a:cubicBezTo>
                        <a:lnTo>
                          <a:pt x="0" y="338006"/>
                        </a:lnTo>
                        <a:cubicBezTo>
                          <a:pt x="-5291" y="203275"/>
                          <a:pt x="-11853" y="156213"/>
                          <a:pt x="0" y="56335"/>
                        </a:cubicBezTo>
                        <a:cubicBezTo>
                          <a:pt x="21558" y="39766"/>
                          <a:pt x="40263" y="12912"/>
                          <a:pt x="56335" y="0"/>
                        </a:cubicBezTo>
                        <a:close/>
                      </a:path>
                      <a:path w="1468406" h="338006" stroke="0" extrusionOk="0">
                        <a:moveTo>
                          <a:pt x="56335" y="0"/>
                        </a:moveTo>
                        <a:cubicBezTo>
                          <a:pt x="318287" y="-31554"/>
                          <a:pt x="495942" y="24917"/>
                          <a:pt x="747760" y="0"/>
                        </a:cubicBezTo>
                        <a:cubicBezTo>
                          <a:pt x="999578" y="-24917"/>
                          <a:pt x="1160623" y="21973"/>
                          <a:pt x="1412071" y="0"/>
                        </a:cubicBezTo>
                        <a:cubicBezTo>
                          <a:pt x="1437859" y="26828"/>
                          <a:pt x="1453722" y="38511"/>
                          <a:pt x="1468406" y="56335"/>
                        </a:cubicBezTo>
                        <a:cubicBezTo>
                          <a:pt x="1464177" y="125012"/>
                          <a:pt x="1481443" y="235246"/>
                          <a:pt x="1468406" y="338006"/>
                        </a:cubicBezTo>
                        <a:lnTo>
                          <a:pt x="1468406" y="338006"/>
                        </a:lnTo>
                        <a:cubicBezTo>
                          <a:pt x="1291764" y="331678"/>
                          <a:pt x="1158701" y="314819"/>
                          <a:pt x="993621" y="338006"/>
                        </a:cubicBezTo>
                        <a:cubicBezTo>
                          <a:pt x="828542" y="361193"/>
                          <a:pt x="730674" y="313972"/>
                          <a:pt x="489469" y="338006"/>
                        </a:cubicBezTo>
                        <a:cubicBezTo>
                          <a:pt x="248264" y="362040"/>
                          <a:pt x="224182" y="320818"/>
                          <a:pt x="0" y="338006"/>
                        </a:cubicBezTo>
                        <a:lnTo>
                          <a:pt x="0" y="338006"/>
                        </a:lnTo>
                        <a:cubicBezTo>
                          <a:pt x="1223" y="272448"/>
                          <a:pt x="86" y="175705"/>
                          <a:pt x="0" y="56335"/>
                        </a:cubicBezTo>
                        <a:cubicBezTo>
                          <a:pt x="25999" y="30272"/>
                          <a:pt x="36925" y="24123"/>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1980136" y="913339"/>
            <a:ext cx="1468406" cy="338006"/>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custGeom>
                    <a:avLst/>
                    <a:gdLst>
                      <a:gd name="connsiteX0" fmla="*/ 56335 w 1468406"/>
                      <a:gd name="connsiteY0" fmla="*/ 0 h 338006"/>
                      <a:gd name="connsiteX1" fmla="*/ 707088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1022990 w 1468406"/>
                      <a:gd name="connsiteY6" fmla="*/ 338006 h 338006"/>
                      <a:gd name="connsiteX7" fmla="*/ 533521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35241" y="27008"/>
                          <a:pt x="516750" y="-18634"/>
                          <a:pt x="707088" y="0"/>
                        </a:cubicBezTo>
                        <a:cubicBezTo>
                          <a:pt x="897426" y="18634"/>
                          <a:pt x="1164145" y="-9346"/>
                          <a:pt x="1412071" y="0"/>
                        </a:cubicBezTo>
                        <a:cubicBezTo>
                          <a:pt x="1425338" y="10340"/>
                          <a:pt x="1440511" y="30086"/>
                          <a:pt x="1468406" y="56335"/>
                        </a:cubicBezTo>
                        <a:cubicBezTo>
                          <a:pt x="1476702" y="156794"/>
                          <a:pt x="1462875" y="254665"/>
                          <a:pt x="1468406" y="338006"/>
                        </a:cubicBezTo>
                        <a:lnTo>
                          <a:pt x="1468406" y="338006"/>
                        </a:lnTo>
                        <a:cubicBezTo>
                          <a:pt x="1276860" y="321398"/>
                          <a:pt x="1189706" y="344394"/>
                          <a:pt x="1022990" y="338006"/>
                        </a:cubicBezTo>
                        <a:cubicBezTo>
                          <a:pt x="856274" y="331618"/>
                          <a:pt x="701793" y="329851"/>
                          <a:pt x="533521" y="338006"/>
                        </a:cubicBezTo>
                        <a:cubicBezTo>
                          <a:pt x="365249" y="346161"/>
                          <a:pt x="233123" y="337277"/>
                          <a:pt x="0" y="338006"/>
                        </a:cubicBezTo>
                        <a:lnTo>
                          <a:pt x="0" y="338006"/>
                        </a:lnTo>
                        <a:cubicBezTo>
                          <a:pt x="3717" y="237318"/>
                          <a:pt x="-8847" y="141350"/>
                          <a:pt x="0" y="56335"/>
                        </a:cubicBezTo>
                        <a:cubicBezTo>
                          <a:pt x="21185" y="31984"/>
                          <a:pt x="46709" y="14100"/>
                          <a:pt x="56335" y="0"/>
                        </a:cubicBezTo>
                        <a:close/>
                      </a:path>
                      <a:path w="1468406" h="338006" stroke="0" extrusionOk="0">
                        <a:moveTo>
                          <a:pt x="56335" y="0"/>
                        </a:moveTo>
                        <a:cubicBezTo>
                          <a:pt x="262041" y="-26751"/>
                          <a:pt x="506588" y="-14179"/>
                          <a:pt x="720646" y="0"/>
                        </a:cubicBezTo>
                        <a:cubicBezTo>
                          <a:pt x="934704" y="14179"/>
                          <a:pt x="1202764" y="-8559"/>
                          <a:pt x="1412071" y="0"/>
                        </a:cubicBezTo>
                        <a:cubicBezTo>
                          <a:pt x="1436411" y="19418"/>
                          <a:pt x="1453076" y="43730"/>
                          <a:pt x="1468406" y="56335"/>
                        </a:cubicBezTo>
                        <a:cubicBezTo>
                          <a:pt x="1460984" y="177347"/>
                          <a:pt x="1477734" y="234147"/>
                          <a:pt x="1468406" y="338006"/>
                        </a:cubicBezTo>
                        <a:lnTo>
                          <a:pt x="1468406" y="338006"/>
                        </a:lnTo>
                        <a:cubicBezTo>
                          <a:pt x="1368873" y="327255"/>
                          <a:pt x="1119192" y="357660"/>
                          <a:pt x="978937" y="338006"/>
                        </a:cubicBezTo>
                        <a:cubicBezTo>
                          <a:pt x="838682" y="318352"/>
                          <a:pt x="755453" y="349205"/>
                          <a:pt x="533521" y="338006"/>
                        </a:cubicBezTo>
                        <a:cubicBezTo>
                          <a:pt x="311589" y="326807"/>
                          <a:pt x="244447" y="356513"/>
                          <a:pt x="0" y="338006"/>
                        </a:cubicBezTo>
                        <a:lnTo>
                          <a:pt x="0" y="338006"/>
                        </a:lnTo>
                        <a:cubicBezTo>
                          <a:pt x="-13845" y="204434"/>
                          <a:pt x="1852" y="119307"/>
                          <a:pt x="0" y="56335"/>
                        </a:cubicBezTo>
                        <a:cubicBezTo>
                          <a:pt x="14830" y="44630"/>
                          <a:pt x="28997" y="2410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52E017E0-E2DC-5046-9547-F6FE752A166B}"/>
              </a:ext>
            </a:extLst>
          </p:cNvPr>
          <p:cNvSpPr txBox="1"/>
          <p:nvPr/>
        </p:nvSpPr>
        <p:spPr>
          <a:xfrm>
            <a:off x="177800" y="1109134"/>
            <a:ext cx="8788400" cy="46628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8788400"/>
                      <a:gd name="connsiteY0" fmla="*/ 0 h 4662815"/>
                      <a:gd name="connsiteX1" fmla="*/ 351536 w 8788400"/>
                      <a:gd name="connsiteY1" fmla="*/ 0 h 4662815"/>
                      <a:gd name="connsiteX2" fmla="*/ 878840 w 8788400"/>
                      <a:gd name="connsiteY2" fmla="*/ 0 h 4662815"/>
                      <a:gd name="connsiteX3" fmla="*/ 1230375 w 8788400"/>
                      <a:gd name="connsiteY3" fmla="*/ 0 h 4662815"/>
                      <a:gd name="connsiteX4" fmla="*/ 1406144 w 8788400"/>
                      <a:gd name="connsiteY4" fmla="*/ 0 h 4662815"/>
                      <a:gd name="connsiteX5" fmla="*/ 1757679 w 8788400"/>
                      <a:gd name="connsiteY5" fmla="*/ 0 h 4662815"/>
                      <a:gd name="connsiteX6" fmla="*/ 2284983 w 8788400"/>
                      <a:gd name="connsiteY6" fmla="*/ 0 h 4662815"/>
                      <a:gd name="connsiteX7" fmla="*/ 2900171 w 8788400"/>
                      <a:gd name="connsiteY7" fmla="*/ 0 h 4662815"/>
                      <a:gd name="connsiteX8" fmla="*/ 3075939 w 8788400"/>
                      <a:gd name="connsiteY8" fmla="*/ 0 h 4662815"/>
                      <a:gd name="connsiteX9" fmla="*/ 3251708 w 8788400"/>
                      <a:gd name="connsiteY9" fmla="*/ 0 h 4662815"/>
                      <a:gd name="connsiteX10" fmla="*/ 3866895 w 8788400"/>
                      <a:gd name="connsiteY10" fmla="*/ 0 h 4662815"/>
                      <a:gd name="connsiteX11" fmla="*/ 4042664 w 8788400"/>
                      <a:gd name="connsiteY11" fmla="*/ 0 h 4662815"/>
                      <a:gd name="connsiteX12" fmla="*/ 4482083 w 8788400"/>
                      <a:gd name="connsiteY12" fmla="*/ 0 h 4662815"/>
                      <a:gd name="connsiteX13" fmla="*/ 4745735 w 8788400"/>
                      <a:gd name="connsiteY13" fmla="*/ 0 h 4662815"/>
                      <a:gd name="connsiteX14" fmla="*/ 5009387 w 8788400"/>
                      <a:gd name="connsiteY14" fmla="*/ 0 h 4662815"/>
                      <a:gd name="connsiteX15" fmla="*/ 5273039 w 8788400"/>
                      <a:gd name="connsiteY15" fmla="*/ 0 h 4662815"/>
                      <a:gd name="connsiteX16" fmla="*/ 5536691 w 8788400"/>
                      <a:gd name="connsiteY16" fmla="*/ 0 h 4662815"/>
                      <a:gd name="connsiteX17" fmla="*/ 5888228 w 8788400"/>
                      <a:gd name="connsiteY17" fmla="*/ 0 h 4662815"/>
                      <a:gd name="connsiteX18" fmla="*/ 6151880 w 8788400"/>
                      <a:gd name="connsiteY18" fmla="*/ 0 h 4662815"/>
                      <a:gd name="connsiteX19" fmla="*/ 6503416 w 8788400"/>
                      <a:gd name="connsiteY19" fmla="*/ 0 h 4662815"/>
                      <a:gd name="connsiteX20" fmla="*/ 7030720 w 8788400"/>
                      <a:gd name="connsiteY20" fmla="*/ 0 h 4662815"/>
                      <a:gd name="connsiteX21" fmla="*/ 7294372 w 8788400"/>
                      <a:gd name="connsiteY21" fmla="*/ 0 h 4662815"/>
                      <a:gd name="connsiteX22" fmla="*/ 7470140 w 8788400"/>
                      <a:gd name="connsiteY22" fmla="*/ 0 h 4662815"/>
                      <a:gd name="connsiteX23" fmla="*/ 8085328 w 8788400"/>
                      <a:gd name="connsiteY23" fmla="*/ 0 h 4662815"/>
                      <a:gd name="connsiteX24" fmla="*/ 8261096 w 8788400"/>
                      <a:gd name="connsiteY24" fmla="*/ 0 h 4662815"/>
                      <a:gd name="connsiteX25" fmla="*/ 8788400 w 8788400"/>
                      <a:gd name="connsiteY25" fmla="*/ 0 h 4662815"/>
                      <a:gd name="connsiteX26" fmla="*/ 8788400 w 8788400"/>
                      <a:gd name="connsiteY26" fmla="*/ 284007 h 4662815"/>
                      <a:gd name="connsiteX27" fmla="*/ 8788400 w 8788400"/>
                      <a:gd name="connsiteY27" fmla="*/ 707899 h 4662815"/>
                      <a:gd name="connsiteX28" fmla="*/ 8788400 w 8788400"/>
                      <a:gd name="connsiteY28" fmla="*/ 1178420 h 4662815"/>
                      <a:gd name="connsiteX29" fmla="*/ 8788400 w 8788400"/>
                      <a:gd name="connsiteY29" fmla="*/ 1555684 h 4662815"/>
                      <a:gd name="connsiteX30" fmla="*/ 8788400 w 8788400"/>
                      <a:gd name="connsiteY30" fmla="*/ 1886320 h 4662815"/>
                      <a:gd name="connsiteX31" fmla="*/ 8788400 w 8788400"/>
                      <a:gd name="connsiteY31" fmla="*/ 2216956 h 4662815"/>
                      <a:gd name="connsiteX32" fmla="*/ 8788400 w 8788400"/>
                      <a:gd name="connsiteY32" fmla="*/ 2687477 h 4662815"/>
                      <a:gd name="connsiteX33" fmla="*/ 8788400 w 8788400"/>
                      <a:gd name="connsiteY33" fmla="*/ 2971484 h 4662815"/>
                      <a:gd name="connsiteX34" fmla="*/ 8788400 w 8788400"/>
                      <a:gd name="connsiteY34" fmla="*/ 3348749 h 4662815"/>
                      <a:gd name="connsiteX35" fmla="*/ 8788400 w 8788400"/>
                      <a:gd name="connsiteY35" fmla="*/ 3772640 h 4662815"/>
                      <a:gd name="connsiteX36" fmla="*/ 8788400 w 8788400"/>
                      <a:gd name="connsiteY36" fmla="*/ 4103277 h 4662815"/>
                      <a:gd name="connsiteX37" fmla="*/ 8788400 w 8788400"/>
                      <a:gd name="connsiteY37" fmla="*/ 4662815 h 4662815"/>
                      <a:gd name="connsiteX38" fmla="*/ 8612632 w 8788400"/>
                      <a:gd name="connsiteY38" fmla="*/ 4662815 h 4662815"/>
                      <a:gd name="connsiteX39" fmla="*/ 8436863 w 8788400"/>
                      <a:gd name="connsiteY39" fmla="*/ 4662815 h 4662815"/>
                      <a:gd name="connsiteX40" fmla="*/ 7821676 w 8788400"/>
                      <a:gd name="connsiteY40" fmla="*/ 4662815 h 4662815"/>
                      <a:gd name="connsiteX41" fmla="*/ 7470140 w 8788400"/>
                      <a:gd name="connsiteY41" fmla="*/ 4662815 h 4662815"/>
                      <a:gd name="connsiteX42" fmla="*/ 6854951 w 8788400"/>
                      <a:gd name="connsiteY42" fmla="*/ 4662815 h 4662815"/>
                      <a:gd name="connsiteX43" fmla="*/ 6415532 w 8788400"/>
                      <a:gd name="connsiteY43" fmla="*/ 4662815 h 4662815"/>
                      <a:gd name="connsiteX44" fmla="*/ 6239764 w 8788400"/>
                      <a:gd name="connsiteY44" fmla="*/ 4662815 h 4662815"/>
                      <a:gd name="connsiteX45" fmla="*/ 5976112 w 8788400"/>
                      <a:gd name="connsiteY45" fmla="*/ 4662815 h 4662815"/>
                      <a:gd name="connsiteX46" fmla="*/ 5624576 w 8788400"/>
                      <a:gd name="connsiteY46" fmla="*/ 4662815 h 4662815"/>
                      <a:gd name="connsiteX47" fmla="*/ 5097272 w 8788400"/>
                      <a:gd name="connsiteY47" fmla="*/ 4662815 h 4662815"/>
                      <a:gd name="connsiteX48" fmla="*/ 4569968 w 8788400"/>
                      <a:gd name="connsiteY48" fmla="*/ 4662815 h 4662815"/>
                      <a:gd name="connsiteX49" fmla="*/ 4130547 w 8788400"/>
                      <a:gd name="connsiteY49" fmla="*/ 4662815 h 4662815"/>
                      <a:gd name="connsiteX50" fmla="*/ 3779012 w 8788400"/>
                      <a:gd name="connsiteY50" fmla="*/ 4662815 h 4662815"/>
                      <a:gd name="connsiteX51" fmla="*/ 3163823 w 8788400"/>
                      <a:gd name="connsiteY51" fmla="*/ 4662815 h 4662815"/>
                      <a:gd name="connsiteX52" fmla="*/ 2724404 w 8788400"/>
                      <a:gd name="connsiteY52" fmla="*/ 4662815 h 4662815"/>
                      <a:gd name="connsiteX53" fmla="*/ 2460752 w 8788400"/>
                      <a:gd name="connsiteY53" fmla="*/ 4662815 h 4662815"/>
                      <a:gd name="connsiteX54" fmla="*/ 2197100 w 8788400"/>
                      <a:gd name="connsiteY54" fmla="*/ 4662815 h 4662815"/>
                      <a:gd name="connsiteX55" fmla="*/ 2021331 w 8788400"/>
                      <a:gd name="connsiteY55" fmla="*/ 4662815 h 4662815"/>
                      <a:gd name="connsiteX56" fmla="*/ 1581911 w 8788400"/>
                      <a:gd name="connsiteY56" fmla="*/ 4662815 h 4662815"/>
                      <a:gd name="connsiteX57" fmla="*/ 1318259 w 8788400"/>
                      <a:gd name="connsiteY57" fmla="*/ 4662815 h 4662815"/>
                      <a:gd name="connsiteX58" fmla="*/ 703071 w 8788400"/>
                      <a:gd name="connsiteY58" fmla="*/ 4662815 h 4662815"/>
                      <a:gd name="connsiteX59" fmla="*/ 0 w 8788400"/>
                      <a:gd name="connsiteY59" fmla="*/ 4662815 h 4662815"/>
                      <a:gd name="connsiteX60" fmla="*/ 0 w 8788400"/>
                      <a:gd name="connsiteY60" fmla="*/ 4285550 h 4662815"/>
                      <a:gd name="connsiteX61" fmla="*/ 0 w 8788400"/>
                      <a:gd name="connsiteY61" fmla="*/ 3815030 h 4662815"/>
                      <a:gd name="connsiteX62" fmla="*/ 0 w 8788400"/>
                      <a:gd name="connsiteY62" fmla="*/ 3531022 h 4662815"/>
                      <a:gd name="connsiteX63" fmla="*/ 0 w 8788400"/>
                      <a:gd name="connsiteY63" fmla="*/ 3200387 h 4662815"/>
                      <a:gd name="connsiteX64" fmla="*/ 0 w 8788400"/>
                      <a:gd name="connsiteY64" fmla="*/ 2729866 h 4662815"/>
                      <a:gd name="connsiteX65" fmla="*/ 0 w 8788400"/>
                      <a:gd name="connsiteY65" fmla="*/ 2212717 h 4662815"/>
                      <a:gd name="connsiteX66" fmla="*/ 0 w 8788400"/>
                      <a:gd name="connsiteY66" fmla="*/ 1695569 h 4662815"/>
                      <a:gd name="connsiteX67" fmla="*/ 0 w 8788400"/>
                      <a:gd name="connsiteY67" fmla="*/ 1271676 h 4662815"/>
                      <a:gd name="connsiteX68" fmla="*/ 0 w 8788400"/>
                      <a:gd name="connsiteY68" fmla="*/ 894413 h 4662815"/>
                      <a:gd name="connsiteX69" fmla="*/ 0 w 8788400"/>
                      <a:gd name="connsiteY69" fmla="*/ 470520 h 4662815"/>
                      <a:gd name="connsiteX70" fmla="*/ 0 w 8788400"/>
                      <a:gd name="connsiteY70" fmla="*/ 0 h 4662815"/>
                      <a:gd name="connsiteX0" fmla="*/ 0 w 8788400"/>
                      <a:gd name="connsiteY0" fmla="*/ 0 h 4662815"/>
                      <a:gd name="connsiteX1" fmla="*/ 351536 w 8788400"/>
                      <a:gd name="connsiteY1" fmla="*/ 0 h 4662815"/>
                      <a:gd name="connsiteX2" fmla="*/ 527303 w 8788400"/>
                      <a:gd name="connsiteY2" fmla="*/ 0 h 4662815"/>
                      <a:gd name="connsiteX3" fmla="*/ 1142492 w 8788400"/>
                      <a:gd name="connsiteY3" fmla="*/ 0 h 4662815"/>
                      <a:gd name="connsiteX4" fmla="*/ 1494027 w 8788400"/>
                      <a:gd name="connsiteY4" fmla="*/ 0 h 4662815"/>
                      <a:gd name="connsiteX5" fmla="*/ 1845563 w 8788400"/>
                      <a:gd name="connsiteY5" fmla="*/ 0 h 4662815"/>
                      <a:gd name="connsiteX6" fmla="*/ 2460752 w 8788400"/>
                      <a:gd name="connsiteY6" fmla="*/ 0 h 4662815"/>
                      <a:gd name="connsiteX7" fmla="*/ 2724404 w 8788400"/>
                      <a:gd name="connsiteY7" fmla="*/ 0 h 4662815"/>
                      <a:gd name="connsiteX8" fmla="*/ 3339591 w 8788400"/>
                      <a:gd name="connsiteY8" fmla="*/ 0 h 4662815"/>
                      <a:gd name="connsiteX9" fmla="*/ 3954779 w 8788400"/>
                      <a:gd name="connsiteY9" fmla="*/ 0 h 4662815"/>
                      <a:gd name="connsiteX10" fmla="*/ 4394200 w 8788400"/>
                      <a:gd name="connsiteY10" fmla="*/ 0 h 4662815"/>
                      <a:gd name="connsiteX11" fmla="*/ 5009387 w 8788400"/>
                      <a:gd name="connsiteY11" fmla="*/ 0 h 4662815"/>
                      <a:gd name="connsiteX12" fmla="*/ 5360924 w 8788400"/>
                      <a:gd name="connsiteY12" fmla="*/ 0 h 4662815"/>
                      <a:gd name="connsiteX13" fmla="*/ 5712460 w 8788400"/>
                      <a:gd name="connsiteY13" fmla="*/ 0 h 4662815"/>
                      <a:gd name="connsiteX14" fmla="*/ 6239764 w 8788400"/>
                      <a:gd name="connsiteY14" fmla="*/ 0 h 4662815"/>
                      <a:gd name="connsiteX15" fmla="*/ 6591299 w 8788400"/>
                      <a:gd name="connsiteY15" fmla="*/ 0 h 4662815"/>
                      <a:gd name="connsiteX16" fmla="*/ 7206488 w 8788400"/>
                      <a:gd name="connsiteY16" fmla="*/ 0 h 4662815"/>
                      <a:gd name="connsiteX17" fmla="*/ 7821676 w 8788400"/>
                      <a:gd name="connsiteY17" fmla="*/ 0 h 4662815"/>
                      <a:gd name="connsiteX18" fmla="*/ 8261096 w 8788400"/>
                      <a:gd name="connsiteY18" fmla="*/ 0 h 4662815"/>
                      <a:gd name="connsiteX19" fmla="*/ 8788400 w 8788400"/>
                      <a:gd name="connsiteY19" fmla="*/ 0 h 4662815"/>
                      <a:gd name="connsiteX20" fmla="*/ 8788400 w 8788400"/>
                      <a:gd name="connsiteY20" fmla="*/ 284007 h 4662815"/>
                      <a:gd name="connsiteX21" fmla="*/ 8788400 w 8788400"/>
                      <a:gd name="connsiteY21" fmla="*/ 614643 h 4662815"/>
                      <a:gd name="connsiteX22" fmla="*/ 8788400 w 8788400"/>
                      <a:gd name="connsiteY22" fmla="*/ 1085164 h 4662815"/>
                      <a:gd name="connsiteX23" fmla="*/ 8788400 w 8788400"/>
                      <a:gd name="connsiteY23" fmla="*/ 1462427 h 4662815"/>
                      <a:gd name="connsiteX24" fmla="*/ 8788400 w 8788400"/>
                      <a:gd name="connsiteY24" fmla="*/ 1793064 h 4662815"/>
                      <a:gd name="connsiteX25" fmla="*/ 8788400 w 8788400"/>
                      <a:gd name="connsiteY25" fmla="*/ 2263584 h 4662815"/>
                      <a:gd name="connsiteX26" fmla="*/ 8788400 w 8788400"/>
                      <a:gd name="connsiteY26" fmla="*/ 2687477 h 4662815"/>
                      <a:gd name="connsiteX27" fmla="*/ 8788400 w 8788400"/>
                      <a:gd name="connsiteY27" fmla="*/ 3111369 h 4662815"/>
                      <a:gd name="connsiteX28" fmla="*/ 8788400 w 8788400"/>
                      <a:gd name="connsiteY28" fmla="*/ 3628517 h 4662815"/>
                      <a:gd name="connsiteX29" fmla="*/ 8788400 w 8788400"/>
                      <a:gd name="connsiteY29" fmla="*/ 4099038 h 4662815"/>
                      <a:gd name="connsiteX30" fmla="*/ 8788400 w 8788400"/>
                      <a:gd name="connsiteY30" fmla="*/ 4662815 h 4662815"/>
                      <a:gd name="connsiteX31" fmla="*/ 8436863 w 8788400"/>
                      <a:gd name="connsiteY31" fmla="*/ 4662815 h 4662815"/>
                      <a:gd name="connsiteX32" fmla="*/ 8261096 w 8788400"/>
                      <a:gd name="connsiteY32" fmla="*/ 4662815 h 4662815"/>
                      <a:gd name="connsiteX33" fmla="*/ 7733792 w 8788400"/>
                      <a:gd name="connsiteY33" fmla="*/ 4662815 h 4662815"/>
                      <a:gd name="connsiteX34" fmla="*/ 7470140 w 8788400"/>
                      <a:gd name="connsiteY34" fmla="*/ 4662815 h 4662815"/>
                      <a:gd name="connsiteX35" fmla="*/ 7294372 w 8788400"/>
                      <a:gd name="connsiteY35" fmla="*/ 4662815 h 4662815"/>
                      <a:gd name="connsiteX36" fmla="*/ 7030720 w 8788400"/>
                      <a:gd name="connsiteY36" fmla="*/ 4662815 h 4662815"/>
                      <a:gd name="connsiteX37" fmla="*/ 6503416 w 8788400"/>
                      <a:gd name="connsiteY37" fmla="*/ 4662815 h 4662815"/>
                      <a:gd name="connsiteX38" fmla="*/ 6239764 w 8788400"/>
                      <a:gd name="connsiteY38" fmla="*/ 4662815 h 4662815"/>
                      <a:gd name="connsiteX39" fmla="*/ 6063995 w 8788400"/>
                      <a:gd name="connsiteY39" fmla="*/ 4662815 h 4662815"/>
                      <a:gd name="connsiteX40" fmla="*/ 5800343 w 8788400"/>
                      <a:gd name="connsiteY40" fmla="*/ 4662815 h 4662815"/>
                      <a:gd name="connsiteX41" fmla="*/ 5448808 w 8788400"/>
                      <a:gd name="connsiteY41" fmla="*/ 4662815 h 4662815"/>
                      <a:gd name="connsiteX42" fmla="*/ 5009387 w 8788400"/>
                      <a:gd name="connsiteY42" fmla="*/ 4662815 h 4662815"/>
                      <a:gd name="connsiteX43" fmla="*/ 4745735 w 8788400"/>
                      <a:gd name="connsiteY43" fmla="*/ 4662815 h 4662815"/>
                      <a:gd name="connsiteX44" fmla="*/ 4130547 w 8788400"/>
                      <a:gd name="connsiteY44" fmla="*/ 4662815 h 4662815"/>
                      <a:gd name="connsiteX45" fmla="*/ 3691127 w 8788400"/>
                      <a:gd name="connsiteY45" fmla="*/ 4662815 h 4662815"/>
                      <a:gd name="connsiteX46" fmla="*/ 3075939 w 8788400"/>
                      <a:gd name="connsiteY46" fmla="*/ 4662815 h 4662815"/>
                      <a:gd name="connsiteX47" fmla="*/ 2548635 w 8788400"/>
                      <a:gd name="connsiteY47" fmla="*/ 4662815 h 4662815"/>
                      <a:gd name="connsiteX48" fmla="*/ 2197100 w 8788400"/>
                      <a:gd name="connsiteY48" fmla="*/ 4662815 h 4662815"/>
                      <a:gd name="connsiteX49" fmla="*/ 1669796 w 8788400"/>
                      <a:gd name="connsiteY49" fmla="*/ 4662815 h 4662815"/>
                      <a:gd name="connsiteX50" fmla="*/ 1406144 w 8788400"/>
                      <a:gd name="connsiteY50" fmla="*/ 4662815 h 4662815"/>
                      <a:gd name="connsiteX51" fmla="*/ 966723 w 8788400"/>
                      <a:gd name="connsiteY51" fmla="*/ 4662815 h 4662815"/>
                      <a:gd name="connsiteX52" fmla="*/ 790955 w 8788400"/>
                      <a:gd name="connsiteY52" fmla="*/ 4662815 h 4662815"/>
                      <a:gd name="connsiteX53" fmla="*/ 0 w 8788400"/>
                      <a:gd name="connsiteY53" fmla="*/ 4662815 h 4662815"/>
                      <a:gd name="connsiteX54" fmla="*/ 0 w 8788400"/>
                      <a:gd name="connsiteY54" fmla="*/ 4238922 h 4662815"/>
                      <a:gd name="connsiteX55" fmla="*/ 0 w 8788400"/>
                      <a:gd name="connsiteY55" fmla="*/ 3768401 h 4662815"/>
                      <a:gd name="connsiteX56" fmla="*/ 0 w 8788400"/>
                      <a:gd name="connsiteY56" fmla="*/ 3297882 h 4662815"/>
                      <a:gd name="connsiteX57" fmla="*/ 0 w 8788400"/>
                      <a:gd name="connsiteY57" fmla="*/ 2967245 h 4662815"/>
                      <a:gd name="connsiteX58" fmla="*/ 0 w 8788400"/>
                      <a:gd name="connsiteY58" fmla="*/ 2450097 h 4662815"/>
                      <a:gd name="connsiteX59" fmla="*/ 0 w 8788400"/>
                      <a:gd name="connsiteY59" fmla="*/ 2026204 h 4662815"/>
                      <a:gd name="connsiteX60" fmla="*/ 0 w 8788400"/>
                      <a:gd name="connsiteY60" fmla="*/ 1742197 h 4662815"/>
                      <a:gd name="connsiteX61" fmla="*/ 0 w 8788400"/>
                      <a:gd name="connsiteY61" fmla="*/ 1318304 h 4662815"/>
                      <a:gd name="connsiteX62" fmla="*/ 0 w 8788400"/>
                      <a:gd name="connsiteY62" fmla="*/ 941041 h 4662815"/>
                      <a:gd name="connsiteX63" fmla="*/ 0 w 8788400"/>
                      <a:gd name="connsiteY63" fmla="*/ 563776 h 4662815"/>
                      <a:gd name="connsiteX64" fmla="*/ 0 w 8788400"/>
                      <a:gd name="connsiteY64" fmla="*/ 0 h 466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88400" h="4662815" fill="none" extrusionOk="0">
                        <a:moveTo>
                          <a:pt x="0" y="0"/>
                        </a:moveTo>
                        <a:cubicBezTo>
                          <a:pt x="67215" y="-46366"/>
                          <a:pt x="223665" y="51559"/>
                          <a:pt x="351536" y="0"/>
                        </a:cubicBezTo>
                        <a:cubicBezTo>
                          <a:pt x="465256" y="-25767"/>
                          <a:pt x="709309" y="8083"/>
                          <a:pt x="878840" y="0"/>
                        </a:cubicBezTo>
                        <a:cubicBezTo>
                          <a:pt x="1076977" y="-11670"/>
                          <a:pt x="1077012" y="4950"/>
                          <a:pt x="1230375" y="0"/>
                        </a:cubicBezTo>
                        <a:cubicBezTo>
                          <a:pt x="1382816" y="4109"/>
                          <a:pt x="1342438" y="14648"/>
                          <a:pt x="1406144" y="0"/>
                        </a:cubicBezTo>
                        <a:cubicBezTo>
                          <a:pt x="1468292" y="-16746"/>
                          <a:pt x="1667525" y="-10827"/>
                          <a:pt x="1757679" y="0"/>
                        </a:cubicBezTo>
                        <a:cubicBezTo>
                          <a:pt x="1838095" y="1678"/>
                          <a:pt x="2044902" y="53564"/>
                          <a:pt x="2284983" y="0"/>
                        </a:cubicBezTo>
                        <a:cubicBezTo>
                          <a:pt x="2558615" y="-80570"/>
                          <a:pt x="2749031" y="-40737"/>
                          <a:pt x="2900171" y="0"/>
                        </a:cubicBezTo>
                        <a:cubicBezTo>
                          <a:pt x="3079878" y="-422"/>
                          <a:pt x="2996846" y="5819"/>
                          <a:pt x="3075939" y="0"/>
                        </a:cubicBezTo>
                        <a:cubicBezTo>
                          <a:pt x="3146813" y="4692"/>
                          <a:pt x="3215053" y="18909"/>
                          <a:pt x="3251708" y="0"/>
                        </a:cubicBezTo>
                        <a:cubicBezTo>
                          <a:pt x="3306014" y="-22146"/>
                          <a:pt x="3696148" y="-2605"/>
                          <a:pt x="3866895" y="0"/>
                        </a:cubicBezTo>
                        <a:cubicBezTo>
                          <a:pt x="4024715" y="-386"/>
                          <a:pt x="3990563" y="25727"/>
                          <a:pt x="4042664" y="0"/>
                        </a:cubicBezTo>
                        <a:cubicBezTo>
                          <a:pt x="4046423" y="-13554"/>
                          <a:pt x="4282349" y="74248"/>
                          <a:pt x="4482083" y="0"/>
                        </a:cubicBezTo>
                        <a:cubicBezTo>
                          <a:pt x="4661097" y="-46221"/>
                          <a:pt x="4619899" y="26965"/>
                          <a:pt x="4745735" y="0"/>
                        </a:cubicBezTo>
                        <a:cubicBezTo>
                          <a:pt x="4860794" y="-14834"/>
                          <a:pt x="4908222" y="22870"/>
                          <a:pt x="5009387" y="0"/>
                        </a:cubicBezTo>
                        <a:cubicBezTo>
                          <a:pt x="5100276" y="-19070"/>
                          <a:pt x="5184179" y="13222"/>
                          <a:pt x="5273039" y="0"/>
                        </a:cubicBezTo>
                        <a:cubicBezTo>
                          <a:pt x="5354160" y="3707"/>
                          <a:pt x="5445498" y="23501"/>
                          <a:pt x="5536691" y="0"/>
                        </a:cubicBezTo>
                        <a:cubicBezTo>
                          <a:pt x="5644907" y="-28271"/>
                          <a:pt x="5752952" y="37478"/>
                          <a:pt x="5888228" y="0"/>
                        </a:cubicBezTo>
                        <a:cubicBezTo>
                          <a:pt x="6024582" y="4644"/>
                          <a:pt x="6054788" y="2837"/>
                          <a:pt x="6151880" y="0"/>
                        </a:cubicBezTo>
                        <a:cubicBezTo>
                          <a:pt x="6237633" y="-2040"/>
                          <a:pt x="6365305" y="22857"/>
                          <a:pt x="6503416" y="0"/>
                        </a:cubicBezTo>
                        <a:cubicBezTo>
                          <a:pt x="6675891" y="-5705"/>
                          <a:pt x="6944798" y="-4512"/>
                          <a:pt x="7030720" y="0"/>
                        </a:cubicBezTo>
                        <a:cubicBezTo>
                          <a:pt x="7146655" y="1190"/>
                          <a:pt x="7225019" y="7021"/>
                          <a:pt x="7294372" y="0"/>
                        </a:cubicBezTo>
                        <a:cubicBezTo>
                          <a:pt x="7372428" y="-2649"/>
                          <a:pt x="7422360" y="2977"/>
                          <a:pt x="7470140" y="0"/>
                        </a:cubicBezTo>
                        <a:cubicBezTo>
                          <a:pt x="7589284" y="-12070"/>
                          <a:pt x="7825703" y="-8164"/>
                          <a:pt x="8085328" y="0"/>
                        </a:cubicBezTo>
                        <a:cubicBezTo>
                          <a:pt x="8368654" y="-32652"/>
                          <a:pt x="8214831" y="9072"/>
                          <a:pt x="8261096" y="0"/>
                        </a:cubicBezTo>
                        <a:cubicBezTo>
                          <a:pt x="8312979" y="-3781"/>
                          <a:pt x="8681744" y="-7412"/>
                          <a:pt x="8788400" y="0"/>
                        </a:cubicBezTo>
                        <a:cubicBezTo>
                          <a:pt x="8794595" y="108313"/>
                          <a:pt x="8783199" y="202089"/>
                          <a:pt x="8788400" y="284007"/>
                        </a:cubicBezTo>
                        <a:cubicBezTo>
                          <a:pt x="8824893" y="360619"/>
                          <a:pt x="8761882" y="579261"/>
                          <a:pt x="8788400" y="707899"/>
                        </a:cubicBezTo>
                        <a:cubicBezTo>
                          <a:pt x="8822277" y="819730"/>
                          <a:pt x="8734485" y="956125"/>
                          <a:pt x="8788400" y="1178420"/>
                        </a:cubicBezTo>
                        <a:cubicBezTo>
                          <a:pt x="8835288" y="1394326"/>
                          <a:pt x="8789671" y="1456419"/>
                          <a:pt x="8788400" y="1555684"/>
                        </a:cubicBezTo>
                        <a:cubicBezTo>
                          <a:pt x="8779614" y="1685761"/>
                          <a:pt x="8786840" y="1823430"/>
                          <a:pt x="8788400" y="1886320"/>
                        </a:cubicBezTo>
                        <a:cubicBezTo>
                          <a:pt x="8764058" y="1958570"/>
                          <a:pt x="8754389" y="2079008"/>
                          <a:pt x="8788400" y="2216956"/>
                        </a:cubicBezTo>
                        <a:cubicBezTo>
                          <a:pt x="8805712" y="2348189"/>
                          <a:pt x="8762850" y="2588895"/>
                          <a:pt x="8788400" y="2687477"/>
                        </a:cubicBezTo>
                        <a:cubicBezTo>
                          <a:pt x="8804644" y="2801812"/>
                          <a:pt x="8787431" y="2869420"/>
                          <a:pt x="8788400" y="2971484"/>
                        </a:cubicBezTo>
                        <a:cubicBezTo>
                          <a:pt x="8824828" y="3044693"/>
                          <a:pt x="8767511" y="3181009"/>
                          <a:pt x="8788400" y="3348749"/>
                        </a:cubicBezTo>
                        <a:cubicBezTo>
                          <a:pt x="8806598" y="3544711"/>
                          <a:pt x="8768399" y="3644297"/>
                          <a:pt x="8788400" y="3772640"/>
                        </a:cubicBezTo>
                        <a:cubicBezTo>
                          <a:pt x="8802219" y="3904740"/>
                          <a:pt x="8758415" y="4015623"/>
                          <a:pt x="8788400" y="4103277"/>
                        </a:cubicBezTo>
                        <a:cubicBezTo>
                          <a:pt x="8838886" y="4169541"/>
                          <a:pt x="8745225" y="4494662"/>
                          <a:pt x="8788400" y="4662815"/>
                        </a:cubicBezTo>
                        <a:cubicBezTo>
                          <a:pt x="8704243" y="4675328"/>
                          <a:pt x="8688827" y="4660218"/>
                          <a:pt x="8612632" y="4662815"/>
                        </a:cubicBezTo>
                        <a:cubicBezTo>
                          <a:pt x="8536510" y="4669561"/>
                          <a:pt x="8476623" y="4662522"/>
                          <a:pt x="8436863" y="4662815"/>
                        </a:cubicBezTo>
                        <a:cubicBezTo>
                          <a:pt x="8381833" y="4644335"/>
                          <a:pt x="8054508" y="4578653"/>
                          <a:pt x="7821676" y="4662815"/>
                        </a:cubicBezTo>
                        <a:cubicBezTo>
                          <a:pt x="7608644" y="4698926"/>
                          <a:pt x="7590510" y="4630547"/>
                          <a:pt x="7470140" y="4662815"/>
                        </a:cubicBezTo>
                        <a:cubicBezTo>
                          <a:pt x="7382277" y="4683204"/>
                          <a:pt x="7164780" y="4544998"/>
                          <a:pt x="6854951" y="4662815"/>
                        </a:cubicBezTo>
                        <a:cubicBezTo>
                          <a:pt x="6571190" y="4704879"/>
                          <a:pt x="6504239" y="4604394"/>
                          <a:pt x="6415532" y="4662815"/>
                        </a:cubicBezTo>
                        <a:cubicBezTo>
                          <a:pt x="6298941" y="4707234"/>
                          <a:pt x="6331818" y="4651413"/>
                          <a:pt x="6239764" y="4662815"/>
                        </a:cubicBezTo>
                        <a:cubicBezTo>
                          <a:pt x="6181587" y="4674133"/>
                          <a:pt x="6095294" y="4661509"/>
                          <a:pt x="5976112" y="4662815"/>
                        </a:cubicBezTo>
                        <a:cubicBezTo>
                          <a:pt x="5859008" y="4685061"/>
                          <a:pt x="5775406" y="4639143"/>
                          <a:pt x="5624576" y="4662815"/>
                        </a:cubicBezTo>
                        <a:cubicBezTo>
                          <a:pt x="5457656" y="4696705"/>
                          <a:pt x="5331641" y="4628464"/>
                          <a:pt x="5097272" y="4662815"/>
                        </a:cubicBezTo>
                        <a:cubicBezTo>
                          <a:pt x="4863738" y="4717561"/>
                          <a:pt x="4765987" y="4632571"/>
                          <a:pt x="4569968" y="4662815"/>
                        </a:cubicBezTo>
                        <a:cubicBezTo>
                          <a:pt x="4380130" y="4685225"/>
                          <a:pt x="4244440" y="4659464"/>
                          <a:pt x="4130547" y="4662815"/>
                        </a:cubicBezTo>
                        <a:cubicBezTo>
                          <a:pt x="4022895" y="4687456"/>
                          <a:pt x="3873152" y="4669042"/>
                          <a:pt x="3779012" y="4662815"/>
                        </a:cubicBezTo>
                        <a:cubicBezTo>
                          <a:pt x="3642018" y="4708880"/>
                          <a:pt x="3398197" y="4647258"/>
                          <a:pt x="3163823" y="4662815"/>
                        </a:cubicBezTo>
                        <a:cubicBezTo>
                          <a:pt x="2938304" y="4668136"/>
                          <a:pt x="2933065" y="4609571"/>
                          <a:pt x="2724404" y="4662815"/>
                        </a:cubicBezTo>
                        <a:cubicBezTo>
                          <a:pt x="2512346" y="4700325"/>
                          <a:pt x="2529375" y="4635499"/>
                          <a:pt x="2460752" y="4662815"/>
                        </a:cubicBezTo>
                        <a:cubicBezTo>
                          <a:pt x="2385827" y="4713380"/>
                          <a:pt x="2285176" y="4671031"/>
                          <a:pt x="2197100" y="4662815"/>
                        </a:cubicBezTo>
                        <a:cubicBezTo>
                          <a:pt x="2113894" y="4678125"/>
                          <a:pt x="2070613" y="4651707"/>
                          <a:pt x="2021331" y="4662815"/>
                        </a:cubicBezTo>
                        <a:cubicBezTo>
                          <a:pt x="1966582" y="4645407"/>
                          <a:pt x="1712683" y="4620672"/>
                          <a:pt x="1581911" y="4662815"/>
                        </a:cubicBezTo>
                        <a:cubicBezTo>
                          <a:pt x="1478222" y="4691121"/>
                          <a:pt x="1417678" y="4650269"/>
                          <a:pt x="1318259" y="4662815"/>
                        </a:cubicBezTo>
                        <a:cubicBezTo>
                          <a:pt x="1231536" y="4740337"/>
                          <a:pt x="939974" y="4674554"/>
                          <a:pt x="703071" y="4662815"/>
                        </a:cubicBezTo>
                        <a:cubicBezTo>
                          <a:pt x="448918" y="4657784"/>
                          <a:pt x="323773" y="4626306"/>
                          <a:pt x="0" y="4662815"/>
                        </a:cubicBezTo>
                        <a:cubicBezTo>
                          <a:pt x="-4087" y="4579294"/>
                          <a:pt x="49727" y="4425318"/>
                          <a:pt x="0" y="4285550"/>
                        </a:cubicBezTo>
                        <a:cubicBezTo>
                          <a:pt x="-38966" y="4161123"/>
                          <a:pt x="1713" y="3960869"/>
                          <a:pt x="0" y="3815030"/>
                        </a:cubicBezTo>
                        <a:cubicBezTo>
                          <a:pt x="-25775" y="3661544"/>
                          <a:pt x="50149" y="3596101"/>
                          <a:pt x="0" y="3531022"/>
                        </a:cubicBezTo>
                        <a:cubicBezTo>
                          <a:pt x="-27902" y="3444118"/>
                          <a:pt x="8064" y="3322537"/>
                          <a:pt x="0" y="3200387"/>
                        </a:cubicBezTo>
                        <a:cubicBezTo>
                          <a:pt x="-1005" y="3089337"/>
                          <a:pt x="73293" y="2901208"/>
                          <a:pt x="0" y="2729866"/>
                        </a:cubicBezTo>
                        <a:cubicBezTo>
                          <a:pt x="-36364" y="2542866"/>
                          <a:pt x="19993" y="2472539"/>
                          <a:pt x="0" y="2212717"/>
                        </a:cubicBezTo>
                        <a:cubicBezTo>
                          <a:pt x="-43627" y="1969889"/>
                          <a:pt x="52908" y="1863932"/>
                          <a:pt x="0" y="1695569"/>
                        </a:cubicBezTo>
                        <a:cubicBezTo>
                          <a:pt x="-39362" y="1532871"/>
                          <a:pt x="19012" y="1467346"/>
                          <a:pt x="0" y="1271676"/>
                        </a:cubicBezTo>
                        <a:cubicBezTo>
                          <a:pt x="-35241" y="1101656"/>
                          <a:pt x="26920" y="1084575"/>
                          <a:pt x="0" y="894413"/>
                        </a:cubicBezTo>
                        <a:cubicBezTo>
                          <a:pt x="-27017" y="713548"/>
                          <a:pt x="35601" y="628280"/>
                          <a:pt x="0" y="470520"/>
                        </a:cubicBezTo>
                        <a:cubicBezTo>
                          <a:pt x="-33887" y="308910"/>
                          <a:pt x="3656" y="188413"/>
                          <a:pt x="0" y="0"/>
                        </a:cubicBezTo>
                        <a:close/>
                      </a:path>
                      <a:path w="8788400" h="4662815" stroke="0" extrusionOk="0">
                        <a:moveTo>
                          <a:pt x="0" y="0"/>
                        </a:moveTo>
                        <a:cubicBezTo>
                          <a:pt x="104931" y="-6607"/>
                          <a:pt x="164425" y="21474"/>
                          <a:pt x="351536" y="0"/>
                        </a:cubicBezTo>
                        <a:cubicBezTo>
                          <a:pt x="514492" y="-12220"/>
                          <a:pt x="442202" y="24083"/>
                          <a:pt x="527303" y="0"/>
                        </a:cubicBezTo>
                        <a:cubicBezTo>
                          <a:pt x="629912" y="-27218"/>
                          <a:pt x="897004" y="-10001"/>
                          <a:pt x="1142492" y="0"/>
                        </a:cubicBezTo>
                        <a:cubicBezTo>
                          <a:pt x="1367355" y="-11280"/>
                          <a:pt x="1315326" y="-301"/>
                          <a:pt x="1494027" y="0"/>
                        </a:cubicBezTo>
                        <a:cubicBezTo>
                          <a:pt x="1674028" y="-10931"/>
                          <a:pt x="1737019" y="7311"/>
                          <a:pt x="1845563" y="0"/>
                        </a:cubicBezTo>
                        <a:cubicBezTo>
                          <a:pt x="1925587" y="-47066"/>
                          <a:pt x="2205005" y="62567"/>
                          <a:pt x="2460752" y="0"/>
                        </a:cubicBezTo>
                        <a:cubicBezTo>
                          <a:pt x="2679864" y="-48939"/>
                          <a:pt x="2615792" y="4687"/>
                          <a:pt x="2724404" y="0"/>
                        </a:cubicBezTo>
                        <a:cubicBezTo>
                          <a:pt x="2893022" y="-24024"/>
                          <a:pt x="3110663" y="80140"/>
                          <a:pt x="3339591" y="0"/>
                        </a:cubicBezTo>
                        <a:cubicBezTo>
                          <a:pt x="3606764" y="-72347"/>
                          <a:pt x="3662530" y="43499"/>
                          <a:pt x="3954779" y="0"/>
                        </a:cubicBezTo>
                        <a:cubicBezTo>
                          <a:pt x="4227833" y="-47491"/>
                          <a:pt x="4209067" y="46696"/>
                          <a:pt x="4394200" y="0"/>
                        </a:cubicBezTo>
                        <a:cubicBezTo>
                          <a:pt x="4608893" y="-42752"/>
                          <a:pt x="4756902" y="24987"/>
                          <a:pt x="5009387" y="0"/>
                        </a:cubicBezTo>
                        <a:cubicBezTo>
                          <a:pt x="5273291" y="-13430"/>
                          <a:pt x="5239000" y="25486"/>
                          <a:pt x="5360924" y="0"/>
                        </a:cubicBezTo>
                        <a:cubicBezTo>
                          <a:pt x="5507366" y="-41440"/>
                          <a:pt x="5602845" y="2978"/>
                          <a:pt x="5712460" y="0"/>
                        </a:cubicBezTo>
                        <a:cubicBezTo>
                          <a:pt x="5837181" y="37520"/>
                          <a:pt x="6039732" y="5911"/>
                          <a:pt x="6239764" y="0"/>
                        </a:cubicBezTo>
                        <a:cubicBezTo>
                          <a:pt x="6475523" y="-4031"/>
                          <a:pt x="6484278" y="30546"/>
                          <a:pt x="6591299" y="0"/>
                        </a:cubicBezTo>
                        <a:cubicBezTo>
                          <a:pt x="6679288" y="-15726"/>
                          <a:pt x="7069455" y="72322"/>
                          <a:pt x="7206488" y="0"/>
                        </a:cubicBezTo>
                        <a:cubicBezTo>
                          <a:pt x="7304579" y="-21403"/>
                          <a:pt x="7517180" y="91084"/>
                          <a:pt x="7821676" y="0"/>
                        </a:cubicBezTo>
                        <a:cubicBezTo>
                          <a:pt x="8095486" y="-78314"/>
                          <a:pt x="8065643" y="65300"/>
                          <a:pt x="8261096" y="0"/>
                        </a:cubicBezTo>
                        <a:cubicBezTo>
                          <a:pt x="8444615" y="-49854"/>
                          <a:pt x="8561862" y="-12341"/>
                          <a:pt x="8788400" y="0"/>
                        </a:cubicBezTo>
                        <a:cubicBezTo>
                          <a:pt x="8770558" y="117066"/>
                          <a:pt x="8766015" y="222835"/>
                          <a:pt x="8788400" y="284007"/>
                        </a:cubicBezTo>
                        <a:cubicBezTo>
                          <a:pt x="8806956" y="352817"/>
                          <a:pt x="8757189" y="532170"/>
                          <a:pt x="8788400" y="614643"/>
                        </a:cubicBezTo>
                        <a:cubicBezTo>
                          <a:pt x="8813771" y="709353"/>
                          <a:pt x="8777916" y="891320"/>
                          <a:pt x="8788400" y="1085164"/>
                        </a:cubicBezTo>
                        <a:cubicBezTo>
                          <a:pt x="8817408" y="1302682"/>
                          <a:pt x="8787163" y="1378689"/>
                          <a:pt x="8788400" y="1462427"/>
                        </a:cubicBezTo>
                        <a:cubicBezTo>
                          <a:pt x="8786498" y="1554574"/>
                          <a:pt x="8758508" y="1664788"/>
                          <a:pt x="8788400" y="1793064"/>
                        </a:cubicBezTo>
                        <a:cubicBezTo>
                          <a:pt x="8782544" y="1929652"/>
                          <a:pt x="8773868" y="2152728"/>
                          <a:pt x="8788400" y="2263584"/>
                        </a:cubicBezTo>
                        <a:cubicBezTo>
                          <a:pt x="8833387" y="2388975"/>
                          <a:pt x="8768269" y="2596054"/>
                          <a:pt x="8788400" y="2687477"/>
                        </a:cubicBezTo>
                        <a:cubicBezTo>
                          <a:pt x="8822858" y="2766839"/>
                          <a:pt x="8745559" y="2996305"/>
                          <a:pt x="8788400" y="3111369"/>
                        </a:cubicBezTo>
                        <a:cubicBezTo>
                          <a:pt x="8805343" y="3196381"/>
                          <a:pt x="8783753" y="3358222"/>
                          <a:pt x="8788400" y="3628517"/>
                        </a:cubicBezTo>
                        <a:cubicBezTo>
                          <a:pt x="8802159" y="3879393"/>
                          <a:pt x="8775711" y="3888774"/>
                          <a:pt x="8788400" y="4099038"/>
                        </a:cubicBezTo>
                        <a:cubicBezTo>
                          <a:pt x="8803166" y="4304200"/>
                          <a:pt x="8737590" y="4399065"/>
                          <a:pt x="8788400" y="4662815"/>
                        </a:cubicBezTo>
                        <a:cubicBezTo>
                          <a:pt x="8622488" y="4661962"/>
                          <a:pt x="8585602" y="4634069"/>
                          <a:pt x="8436863" y="4662815"/>
                        </a:cubicBezTo>
                        <a:cubicBezTo>
                          <a:pt x="8290675" y="4687163"/>
                          <a:pt x="8313259" y="4639872"/>
                          <a:pt x="8261096" y="4662815"/>
                        </a:cubicBezTo>
                        <a:cubicBezTo>
                          <a:pt x="8199814" y="4674085"/>
                          <a:pt x="7938023" y="4625931"/>
                          <a:pt x="7733792" y="4662815"/>
                        </a:cubicBezTo>
                        <a:cubicBezTo>
                          <a:pt x="7558619" y="4709601"/>
                          <a:pt x="7558532" y="4666316"/>
                          <a:pt x="7470140" y="4662815"/>
                        </a:cubicBezTo>
                        <a:cubicBezTo>
                          <a:pt x="7371498" y="4664339"/>
                          <a:pt x="7347388" y="4657494"/>
                          <a:pt x="7294372" y="4662815"/>
                        </a:cubicBezTo>
                        <a:cubicBezTo>
                          <a:pt x="7222007" y="4658896"/>
                          <a:pt x="7118234" y="4615502"/>
                          <a:pt x="7030720" y="4662815"/>
                        </a:cubicBezTo>
                        <a:cubicBezTo>
                          <a:pt x="6932748" y="4714876"/>
                          <a:pt x="6611391" y="4593247"/>
                          <a:pt x="6503416" y="4662815"/>
                        </a:cubicBezTo>
                        <a:cubicBezTo>
                          <a:pt x="6371667" y="4709950"/>
                          <a:pt x="6372667" y="4655838"/>
                          <a:pt x="6239764" y="4662815"/>
                        </a:cubicBezTo>
                        <a:cubicBezTo>
                          <a:pt x="6109645" y="4669184"/>
                          <a:pt x="6114480" y="4662991"/>
                          <a:pt x="6063995" y="4662815"/>
                        </a:cubicBezTo>
                        <a:cubicBezTo>
                          <a:pt x="6036932" y="4649410"/>
                          <a:pt x="5932009" y="4638962"/>
                          <a:pt x="5800343" y="4662815"/>
                        </a:cubicBezTo>
                        <a:cubicBezTo>
                          <a:pt x="5701412" y="4698113"/>
                          <a:pt x="5617669" y="4623914"/>
                          <a:pt x="5448808" y="4662815"/>
                        </a:cubicBezTo>
                        <a:cubicBezTo>
                          <a:pt x="5271327" y="4687718"/>
                          <a:pt x="5194106" y="4645666"/>
                          <a:pt x="5009387" y="4662815"/>
                        </a:cubicBezTo>
                        <a:cubicBezTo>
                          <a:pt x="4826024" y="4676019"/>
                          <a:pt x="4861761" y="4633530"/>
                          <a:pt x="4745735" y="4662815"/>
                        </a:cubicBezTo>
                        <a:cubicBezTo>
                          <a:pt x="4646562" y="4696491"/>
                          <a:pt x="4428171" y="4576344"/>
                          <a:pt x="4130547" y="4662815"/>
                        </a:cubicBezTo>
                        <a:cubicBezTo>
                          <a:pt x="3815212" y="4734890"/>
                          <a:pt x="3820174" y="4628103"/>
                          <a:pt x="3691127" y="4662815"/>
                        </a:cubicBezTo>
                        <a:cubicBezTo>
                          <a:pt x="3545910" y="4732321"/>
                          <a:pt x="3260870" y="4636217"/>
                          <a:pt x="3075939" y="4662815"/>
                        </a:cubicBezTo>
                        <a:cubicBezTo>
                          <a:pt x="2877193" y="4684969"/>
                          <a:pt x="2718732" y="4592699"/>
                          <a:pt x="2548635" y="4662815"/>
                        </a:cubicBezTo>
                        <a:cubicBezTo>
                          <a:pt x="2399636" y="4729447"/>
                          <a:pt x="2297051" y="4604713"/>
                          <a:pt x="2197100" y="4662815"/>
                        </a:cubicBezTo>
                        <a:cubicBezTo>
                          <a:pt x="2146729" y="4723144"/>
                          <a:pt x="1898254" y="4672755"/>
                          <a:pt x="1669796" y="4662815"/>
                        </a:cubicBezTo>
                        <a:cubicBezTo>
                          <a:pt x="1411730" y="4661875"/>
                          <a:pt x="1547956" y="4666165"/>
                          <a:pt x="1406144" y="4662815"/>
                        </a:cubicBezTo>
                        <a:cubicBezTo>
                          <a:pt x="1285639" y="4711728"/>
                          <a:pt x="1120314" y="4648755"/>
                          <a:pt x="966723" y="4662815"/>
                        </a:cubicBezTo>
                        <a:cubicBezTo>
                          <a:pt x="812956" y="4669745"/>
                          <a:pt x="842359" y="4651343"/>
                          <a:pt x="790955" y="4662815"/>
                        </a:cubicBezTo>
                        <a:cubicBezTo>
                          <a:pt x="720680" y="4753455"/>
                          <a:pt x="361461" y="4621120"/>
                          <a:pt x="0" y="4662815"/>
                        </a:cubicBezTo>
                        <a:cubicBezTo>
                          <a:pt x="-32634" y="4505151"/>
                          <a:pt x="21800" y="4408131"/>
                          <a:pt x="0" y="4238922"/>
                        </a:cubicBezTo>
                        <a:cubicBezTo>
                          <a:pt x="-39787" y="4078047"/>
                          <a:pt x="4930" y="3977188"/>
                          <a:pt x="0" y="3768401"/>
                        </a:cubicBezTo>
                        <a:cubicBezTo>
                          <a:pt x="-5852" y="3570443"/>
                          <a:pt x="53273" y="3526506"/>
                          <a:pt x="0" y="3297882"/>
                        </a:cubicBezTo>
                        <a:cubicBezTo>
                          <a:pt x="-40646" y="3058746"/>
                          <a:pt x="42993" y="3046061"/>
                          <a:pt x="0" y="2967245"/>
                        </a:cubicBezTo>
                        <a:cubicBezTo>
                          <a:pt x="-39696" y="2890833"/>
                          <a:pt x="6039" y="2604244"/>
                          <a:pt x="0" y="2450097"/>
                        </a:cubicBezTo>
                        <a:cubicBezTo>
                          <a:pt x="-25463" y="2316715"/>
                          <a:pt x="-7609" y="2176701"/>
                          <a:pt x="0" y="2026204"/>
                        </a:cubicBezTo>
                        <a:cubicBezTo>
                          <a:pt x="7637" y="1880864"/>
                          <a:pt x="16832" y="1834488"/>
                          <a:pt x="0" y="1742197"/>
                        </a:cubicBezTo>
                        <a:cubicBezTo>
                          <a:pt x="-9659" y="1646490"/>
                          <a:pt x="21284" y="1418472"/>
                          <a:pt x="0" y="1318304"/>
                        </a:cubicBezTo>
                        <a:cubicBezTo>
                          <a:pt x="-7410" y="1199215"/>
                          <a:pt x="32071" y="1075640"/>
                          <a:pt x="0" y="941041"/>
                        </a:cubicBezTo>
                        <a:cubicBezTo>
                          <a:pt x="-41355" y="837279"/>
                          <a:pt x="-3401" y="650589"/>
                          <a:pt x="0" y="563776"/>
                        </a:cubicBezTo>
                        <a:cubicBezTo>
                          <a:pt x="7327" y="456432"/>
                          <a:pt x="25680" y="110278"/>
                          <a:pt x="0" y="0"/>
                        </a:cubicBezTo>
                        <a:close/>
                      </a:path>
                      <a:path w="8788400" h="4662815" fill="none" stroke="0" extrusionOk="0">
                        <a:moveTo>
                          <a:pt x="0" y="0"/>
                        </a:moveTo>
                        <a:cubicBezTo>
                          <a:pt x="71963" y="-41369"/>
                          <a:pt x="231537" y="33134"/>
                          <a:pt x="351536" y="0"/>
                        </a:cubicBezTo>
                        <a:cubicBezTo>
                          <a:pt x="504675" y="-19468"/>
                          <a:pt x="651956" y="13013"/>
                          <a:pt x="878840" y="0"/>
                        </a:cubicBezTo>
                        <a:cubicBezTo>
                          <a:pt x="1073775" y="-9849"/>
                          <a:pt x="1074606" y="7676"/>
                          <a:pt x="1230375" y="0"/>
                        </a:cubicBezTo>
                        <a:cubicBezTo>
                          <a:pt x="1381538" y="-5986"/>
                          <a:pt x="1350342" y="19804"/>
                          <a:pt x="1406144" y="0"/>
                        </a:cubicBezTo>
                        <a:cubicBezTo>
                          <a:pt x="1484019" y="-13875"/>
                          <a:pt x="1683498" y="-10775"/>
                          <a:pt x="1757679" y="0"/>
                        </a:cubicBezTo>
                        <a:cubicBezTo>
                          <a:pt x="1810698" y="-7808"/>
                          <a:pt x="1997369" y="57591"/>
                          <a:pt x="2284983" y="0"/>
                        </a:cubicBezTo>
                        <a:cubicBezTo>
                          <a:pt x="2546578" y="-48342"/>
                          <a:pt x="2712966" y="19056"/>
                          <a:pt x="2900171" y="0"/>
                        </a:cubicBezTo>
                        <a:cubicBezTo>
                          <a:pt x="3080487" y="1590"/>
                          <a:pt x="3015977" y="7479"/>
                          <a:pt x="3075939" y="0"/>
                        </a:cubicBezTo>
                        <a:cubicBezTo>
                          <a:pt x="3146714" y="-4499"/>
                          <a:pt x="3217861" y="26210"/>
                          <a:pt x="3251708" y="0"/>
                        </a:cubicBezTo>
                        <a:cubicBezTo>
                          <a:pt x="3312924" y="7350"/>
                          <a:pt x="3707645" y="37683"/>
                          <a:pt x="3866895" y="0"/>
                        </a:cubicBezTo>
                        <a:cubicBezTo>
                          <a:pt x="4031512" y="-6126"/>
                          <a:pt x="3995491" y="31595"/>
                          <a:pt x="4042664" y="0"/>
                        </a:cubicBezTo>
                        <a:cubicBezTo>
                          <a:pt x="4139319" y="-55813"/>
                          <a:pt x="4291447" y="-1959"/>
                          <a:pt x="4482083" y="0"/>
                        </a:cubicBezTo>
                        <a:cubicBezTo>
                          <a:pt x="4668353" y="-47683"/>
                          <a:pt x="4620691" y="11296"/>
                          <a:pt x="4745735" y="0"/>
                        </a:cubicBezTo>
                        <a:cubicBezTo>
                          <a:pt x="4859474" y="-13692"/>
                          <a:pt x="4912076" y="2104"/>
                          <a:pt x="5009387" y="0"/>
                        </a:cubicBezTo>
                        <a:cubicBezTo>
                          <a:pt x="5101117" y="-37713"/>
                          <a:pt x="5182569" y="29915"/>
                          <a:pt x="5273039" y="0"/>
                        </a:cubicBezTo>
                        <a:cubicBezTo>
                          <a:pt x="5345082" y="-15087"/>
                          <a:pt x="5463673" y="34764"/>
                          <a:pt x="5536691" y="0"/>
                        </a:cubicBezTo>
                        <a:cubicBezTo>
                          <a:pt x="5627637" y="11973"/>
                          <a:pt x="5773082" y="-8519"/>
                          <a:pt x="5888228" y="0"/>
                        </a:cubicBezTo>
                        <a:cubicBezTo>
                          <a:pt x="6019702" y="-621"/>
                          <a:pt x="6044824" y="8271"/>
                          <a:pt x="6151880" y="0"/>
                        </a:cubicBezTo>
                        <a:cubicBezTo>
                          <a:pt x="6264983" y="13232"/>
                          <a:pt x="6329484" y="31254"/>
                          <a:pt x="6503416" y="0"/>
                        </a:cubicBezTo>
                        <a:cubicBezTo>
                          <a:pt x="6660257" y="-45355"/>
                          <a:pt x="6896725" y="13376"/>
                          <a:pt x="7030720" y="0"/>
                        </a:cubicBezTo>
                        <a:cubicBezTo>
                          <a:pt x="7142481" y="-12489"/>
                          <a:pt x="7219962" y="15156"/>
                          <a:pt x="7294372" y="0"/>
                        </a:cubicBezTo>
                        <a:cubicBezTo>
                          <a:pt x="7361570" y="2163"/>
                          <a:pt x="7406164" y="-2440"/>
                          <a:pt x="7470140" y="0"/>
                        </a:cubicBezTo>
                        <a:cubicBezTo>
                          <a:pt x="7569685" y="5067"/>
                          <a:pt x="7808748" y="-10550"/>
                          <a:pt x="8085328" y="0"/>
                        </a:cubicBezTo>
                        <a:cubicBezTo>
                          <a:pt x="8368130" y="-22785"/>
                          <a:pt x="8200811" y="6112"/>
                          <a:pt x="8261096" y="0"/>
                        </a:cubicBezTo>
                        <a:cubicBezTo>
                          <a:pt x="8304531" y="6987"/>
                          <a:pt x="8666370" y="4047"/>
                          <a:pt x="8788400" y="0"/>
                        </a:cubicBezTo>
                        <a:cubicBezTo>
                          <a:pt x="8802291" y="119089"/>
                          <a:pt x="8797763" y="188818"/>
                          <a:pt x="8788400" y="284007"/>
                        </a:cubicBezTo>
                        <a:cubicBezTo>
                          <a:pt x="8768808" y="352174"/>
                          <a:pt x="8752432" y="590409"/>
                          <a:pt x="8788400" y="707899"/>
                        </a:cubicBezTo>
                        <a:cubicBezTo>
                          <a:pt x="8824673" y="821666"/>
                          <a:pt x="8747666" y="978275"/>
                          <a:pt x="8788400" y="1178420"/>
                        </a:cubicBezTo>
                        <a:cubicBezTo>
                          <a:pt x="8842260" y="1397447"/>
                          <a:pt x="8780717" y="1442717"/>
                          <a:pt x="8788400" y="1555684"/>
                        </a:cubicBezTo>
                        <a:cubicBezTo>
                          <a:pt x="8817384" y="1676309"/>
                          <a:pt x="8786160" y="1804575"/>
                          <a:pt x="8788400" y="1886320"/>
                        </a:cubicBezTo>
                        <a:cubicBezTo>
                          <a:pt x="8803015" y="1962797"/>
                          <a:pt x="8772054" y="2119488"/>
                          <a:pt x="8788400" y="2216956"/>
                        </a:cubicBezTo>
                        <a:cubicBezTo>
                          <a:pt x="8839967" y="2349612"/>
                          <a:pt x="8783655" y="2602233"/>
                          <a:pt x="8788400" y="2687477"/>
                        </a:cubicBezTo>
                        <a:cubicBezTo>
                          <a:pt x="8812837" y="2804073"/>
                          <a:pt x="8763049" y="2859532"/>
                          <a:pt x="8788400" y="2971484"/>
                        </a:cubicBezTo>
                        <a:cubicBezTo>
                          <a:pt x="8786882" y="3084251"/>
                          <a:pt x="8772133" y="3183206"/>
                          <a:pt x="8788400" y="3348749"/>
                        </a:cubicBezTo>
                        <a:cubicBezTo>
                          <a:pt x="8817693" y="3510486"/>
                          <a:pt x="8737586" y="3612426"/>
                          <a:pt x="8788400" y="3772640"/>
                        </a:cubicBezTo>
                        <a:cubicBezTo>
                          <a:pt x="8816324" y="3907159"/>
                          <a:pt x="8771577" y="4035053"/>
                          <a:pt x="8788400" y="4103277"/>
                        </a:cubicBezTo>
                        <a:cubicBezTo>
                          <a:pt x="8795995" y="4171230"/>
                          <a:pt x="8748759" y="4501248"/>
                          <a:pt x="8788400" y="4662815"/>
                        </a:cubicBezTo>
                        <a:cubicBezTo>
                          <a:pt x="8703769" y="4676516"/>
                          <a:pt x="8689531" y="4660672"/>
                          <a:pt x="8612632" y="4662815"/>
                        </a:cubicBezTo>
                        <a:cubicBezTo>
                          <a:pt x="8533039" y="4666868"/>
                          <a:pt x="8482537" y="4650486"/>
                          <a:pt x="8436863" y="4662815"/>
                        </a:cubicBezTo>
                        <a:cubicBezTo>
                          <a:pt x="8392348" y="4652030"/>
                          <a:pt x="8021652" y="4607394"/>
                          <a:pt x="7821676" y="4662815"/>
                        </a:cubicBezTo>
                        <a:cubicBezTo>
                          <a:pt x="7604392" y="4712677"/>
                          <a:pt x="7579649" y="4610655"/>
                          <a:pt x="7470140" y="4662815"/>
                        </a:cubicBezTo>
                        <a:cubicBezTo>
                          <a:pt x="7411559" y="4662883"/>
                          <a:pt x="7196988" y="4610989"/>
                          <a:pt x="6854951" y="4662815"/>
                        </a:cubicBezTo>
                        <a:cubicBezTo>
                          <a:pt x="6570253" y="4694835"/>
                          <a:pt x="6530768" y="4586684"/>
                          <a:pt x="6415532" y="4662815"/>
                        </a:cubicBezTo>
                        <a:cubicBezTo>
                          <a:pt x="6304488" y="4726088"/>
                          <a:pt x="6307991" y="4647427"/>
                          <a:pt x="6239764" y="4662815"/>
                        </a:cubicBezTo>
                        <a:cubicBezTo>
                          <a:pt x="6177148" y="4680459"/>
                          <a:pt x="6076137" y="4660532"/>
                          <a:pt x="5976112" y="4662815"/>
                        </a:cubicBezTo>
                        <a:cubicBezTo>
                          <a:pt x="5849030" y="4673272"/>
                          <a:pt x="5771955" y="4632661"/>
                          <a:pt x="5624576" y="4662815"/>
                        </a:cubicBezTo>
                        <a:cubicBezTo>
                          <a:pt x="5470764" y="4685471"/>
                          <a:pt x="5350109" y="4648309"/>
                          <a:pt x="5097272" y="4662815"/>
                        </a:cubicBezTo>
                        <a:cubicBezTo>
                          <a:pt x="4826724" y="4680831"/>
                          <a:pt x="4764975" y="4633629"/>
                          <a:pt x="4569968" y="4662815"/>
                        </a:cubicBezTo>
                        <a:cubicBezTo>
                          <a:pt x="4373304" y="4691816"/>
                          <a:pt x="4231873" y="4652084"/>
                          <a:pt x="4130547" y="4662815"/>
                        </a:cubicBezTo>
                        <a:cubicBezTo>
                          <a:pt x="3995166" y="4684492"/>
                          <a:pt x="3866574" y="4655610"/>
                          <a:pt x="3779012" y="4662815"/>
                        </a:cubicBezTo>
                        <a:cubicBezTo>
                          <a:pt x="3679569" y="4684965"/>
                          <a:pt x="3376858" y="4666385"/>
                          <a:pt x="3163823" y="4662815"/>
                        </a:cubicBezTo>
                        <a:cubicBezTo>
                          <a:pt x="2933888" y="4673577"/>
                          <a:pt x="2938129" y="4620509"/>
                          <a:pt x="2724404" y="4662815"/>
                        </a:cubicBezTo>
                        <a:cubicBezTo>
                          <a:pt x="2511115" y="4710657"/>
                          <a:pt x="2524239" y="4618798"/>
                          <a:pt x="2460752" y="4662815"/>
                        </a:cubicBezTo>
                        <a:cubicBezTo>
                          <a:pt x="2407676" y="4671393"/>
                          <a:pt x="2283199" y="4649242"/>
                          <a:pt x="2197100" y="4662815"/>
                        </a:cubicBezTo>
                        <a:cubicBezTo>
                          <a:pt x="2126330" y="4664162"/>
                          <a:pt x="2072562" y="4653962"/>
                          <a:pt x="2021331" y="4662815"/>
                        </a:cubicBezTo>
                        <a:cubicBezTo>
                          <a:pt x="1980725" y="4686646"/>
                          <a:pt x="1708810" y="4609922"/>
                          <a:pt x="1581911" y="4662815"/>
                        </a:cubicBezTo>
                        <a:cubicBezTo>
                          <a:pt x="1488610" y="4698044"/>
                          <a:pt x="1413766" y="4631331"/>
                          <a:pt x="1318259" y="4662815"/>
                        </a:cubicBezTo>
                        <a:cubicBezTo>
                          <a:pt x="1163937" y="4687824"/>
                          <a:pt x="948741" y="4678455"/>
                          <a:pt x="703071" y="4662815"/>
                        </a:cubicBezTo>
                        <a:cubicBezTo>
                          <a:pt x="487198" y="4694796"/>
                          <a:pt x="322632" y="4568143"/>
                          <a:pt x="0" y="4662815"/>
                        </a:cubicBezTo>
                        <a:cubicBezTo>
                          <a:pt x="-23904" y="4533849"/>
                          <a:pt x="54484" y="4431199"/>
                          <a:pt x="0" y="4285550"/>
                        </a:cubicBezTo>
                        <a:cubicBezTo>
                          <a:pt x="-14172" y="4124239"/>
                          <a:pt x="40471" y="3955937"/>
                          <a:pt x="0" y="3815030"/>
                        </a:cubicBezTo>
                        <a:cubicBezTo>
                          <a:pt x="-6721" y="3673137"/>
                          <a:pt x="33186" y="3608214"/>
                          <a:pt x="0" y="3531022"/>
                        </a:cubicBezTo>
                        <a:cubicBezTo>
                          <a:pt x="-43689" y="3453838"/>
                          <a:pt x="25740" y="3349156"/>
                          <a:pt x="0" y="3200387"/>
                        </a:cubicBezTo>
                        <a:cubicBezTo>
                          <a:pt x="-8879" y="3034283"/>
                          <a:pt x="77408" y="2898842"/>
                          <a:pt x="0" y="2729866"/>
                        </a:cubicBezTo>
                        <a:cubicBezTo>
                          <a:pt x="-42760" y="2547439"/>
                          <a:pt x="80526" y="2470449"/>
                          <a:pt x="0" y="2212717"/>
                        </a:cubicBezTo>
                        <a:cubicBezTo>
                          <a:pt x="-36902" y="1937659"/>
                          <a:pt x="51471" y="1868700"/>
                          <a:pt x="0" y="1695569"/>
                        </a:cubicBezTo>
                        <a:cubicBezTo>
                          <a:pt x="-40119" y="1510529"/>
                          <a:pt x="43089" y="1450940"/>
                          <a:pt x="0" y="1271676"/>
                        </a:cubicBezTo>
                        <a:cubicBezTo>
                          <a:pt x="-31415" y="1086103"/>
                          <a:pt x="32492" y="1059353"/>
                          <a:pt x="0" y="894413"/>
                        </a:cubicBezTo>
                        <a:cubicBezTo>
                          <a:pt x="-37945" y="705822"/>
                          <a:pt x="38283" y="637513"/>
                          <a:pt x="0" y="470520"/>
                        </a:cubicBezTo>
                        <a:cubicBezTo>
                          <a:pt x="-53202" y="306789"/>
                          <a:pt x="44827" y="175365"/>
                          <a:pt x="0" y="0"/>
                        </a:cubicBezTo>
                        <a:close/>
                      </a:path>
                    </a:pathLst>
                  </a:custGeom>
                  <ask:type>
                    <ask:lineSketchScribble/>
                  </ask:type>
                </ask:lineSketchStyleProps>
              </a:ext>
            </a:extLst>
          </a:ln>
        </p:spPr>
        <p:txBody>
          <a:bodyPr wrap="square" rtlCol="0">
            <a:spAutoFit/>
          </a:bodyP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3748897" y="913339"/>
            <a:ext cx="1468406" cy="338006"/>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custGeom>
                    <a:avLst/>
                    <a:gdLst>
                      <a:gd name="connsiteX0" fmla="*/ 56335 w 1468406"/>
                      <a:gd name="connsiteY0" fmla="*/ 0 h 338006"/>
                      <a:gd name="connsiteX1" fmla="*/ 693531 w 1468406"/>
                      <a:gd name="connsiteY1" fmla="*/ 0 h 338006"/>
                      <a:gd name="connsiteX2" fmla="*/ 1412071 w 1468406"/>
                      <a:gd name="connsiteY2" fmla="*/ 0 h 338006"/>
                      <a:gd name="connsiteX3" fmla="*/ 1468406 w 1468406"/>
                      <a:gd name="connsiteY3" fmla="*/ 56335 h 338006"/>
                      <a:gd name="connsiteX4" fmla="*/ 1468406 w 1468406"/>
                      <a:gd name="connsiteY4" fmla="*/ 338006 h 338006"/>
                      <a:gd name="connsiteX5" fmla="*/ 1468406 w 1468406"/>
                      <a:gd name="connsiteY5" fmla="*/ 338006 h 338006"/>
                      <a:gd name="connsiteX6" fmla="*/ 993621 w 1468406"/>
                      <a:gd name="connsiteY6" fmla="*/ 338006 h 338006"/>
                      <a:gd name="connsiteX7" fmla="*/ 474785 w 1468406"/>
                      <a:gd name="connsiteY7" fmla="*/ 338006 h 338006"/>
                      <a:gd name="connsiteX8" fmla="*/ 0 w 1468406"/>
                      <a:gd name="connsiteY8" fmla="*/ 338006 h 338006"/>
                      <a:gd name="connsiteX9" fmla="*/ 0 w 1468406"/>
                      <a:gd name="connsiteY9" fmla="*/ 338006 h 338006"/>
                      <a:gd name="connsiteX10" fmla="*/ 0 w 1468406"/>
                      <a:gd name="connsiteY10" fmla="*/ 56335 h 338006"/>
                      <a:gd name="connsiteX11" fmla="*/ 56335 w 1468406"/>
                      <a:gd name="connsiteY11" fmla="*/ 0 h 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406" h="338006" fill="none" extrusionOk="0">
                        <a:moveTo>
                          <a:pt x="56335" y="0"/>
                        </a:moveTo>
                        <a:cubicBezTo>
                          <a:pt x="347821" y="24893"/>
                          <a:pt x="565358" y="18661"/>
                          <a:pt x="693531" y="0"/>
                        </a:cubicBezTo>
                        <a:cubicBezTo>
                          <a:pt x="821704" y="-18661"/>
                          <a:pt x="1228741" y="32896"/>
                          <a:pt x="1412071" y="0"/>
                        </a:cubicBezTo>
                        <a:cubicBezTo>
                          <a:pt x="1429592" y="12707"/>
                          <a:pt x="1443159" y="28436"/>
                          <a:pt x="1468406" y="56335"/>
                        </a:cubicBezTo>
                        <a:cubicBezTo>
                          <a:pt x="1475192" y="138152"/>
                          <a:pt x="1474137" y="281139"/>
                          <a:pt x="1468406" y="338006"/>
                        </a:cubicBezTo>
                        <a:lnTo>
                          <a:pt x="1468406" y="338006"/>
                        </a:lnTo>
                        <a:cubicBezTo>
                          <a:pt x="1280415" y="323473"/>
                          <a:pt x="1186568" y="357239"/>
                          <a:pt x="993621" y="338006"/>
                        </a:cubicBezTo>
                        <a:cubicBezTo>
                          <a:pt x="800674" y="318773"/>
                          <a:pt x="605239" y="312093"/>
                          <a:pt x="474785" y="338006"/>
                        </a:cubicBezTo>
                        <a:cubicBezTo>
                          <a:pt x="344331" y="363919"/>
                          <a:pt x="189587" y="345435"/>
                          <a:pt x="0" y="338006"/>
                        </a:cubicBezTo>
                        <a:lnTo>
                          <a:pt x="0" y="338006"/>
                        </a:lnTo>
                        <a:cubicBezTo>
                          <a:pt x="-13168" y="249427"/>
                          <a:pt x="-12992" y="172889"/>
                          <a:pt x="0" y="56335"/>
                        </a:cubicBezTo>
                        <a:cubicBezTo>
                          <a:pt x="13560" y="38433"/>
                          <a:pt x="34880" y="26042"/>
                          <a:pt x="56335" y="0"/>
                        </a:cubicBezTo>
                        <a:close/>
                      </a:path>
                      <a:path w="1468406" h="338006" stroke="0" extrusionOk="0">
                        <a:moveTo>
                          <a:pt x="56335" y="0"/>
                        </a:moveTo>
                        <a:cubicBezTo>
                          <a:pt x="314278" y="12031"/>
                          <a:pt x="552409" y="4206"/>
                          <a:pt x="707088" y="0"/>
                        </a:cubicBezTo>
                        <a:cubicBezTo>
                          <a:pt x="861767" y="-4206"/>
                          <a:pt x="1227718" y="-7256"/>
                          <a:pt x="1412071" y="0"/>
                        </a:cubicBezTo>
                        <a:cubicBezTo>
                          <a:pt x="1433917" y="24080"/>
                          <a:pt x="1453196" y="36763"/>
                          <a:pt x="1468406" y="56335"/>
                        </a:cubicBezTo>
                        <a:cubicBezTo>
                          <a:pt x="1472866" y="113654"/>
                          <a:pt x="1455446" y="232358"/>
                          <a:pt x="1468406" y="338006"/>
                        </a:cubicBezTo>
                        <a:lnTo>
                          <a:pt x="1468406" y="338006"/>
                        </a:lnTo>
                        <a:cubicBezTo>
                          <a:pt x="1284883" y="360755"/>
                          <a:pt x="1203166" y="331732"/>
                          <a:pt x="949569" y="338006"/>
                        </a:cubicBezTo>
                        <a:cubicBezTo>
                          <a:pt x="695972" y="344280"/>
                          <a:pt x="660135" y="343185"/>
                          <a:pt x="474785" y="338006"/>
                        </a:cubicBezTo>
                        <a:cubicBezTo>
                          <a:pt x="289435" y="332827"/>
                          <a:pt x="213334" y="322065"/>
                          <a:pt x="0" y="338006"/>
                        </a:cubicBezTo>
                        <a:lnTo>
                          <a:pt x="0" y="338006"/>
                        </a:lnTo>
                        <a:cubicBezTo>
                          <a:pt x="194" y="252475"/>
                          <a:pt x="4341" y="167808"/>
                          <a:pt x="0" y="56335"/>
                        </a:cubicBezTo>
                        <a:cubicBezTo>
                          <a:pt x="20030" y="38505"/>
                          <a:pt x="39849" y="14599"/>
                          <a:pt x="56335"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FDA0FE0-DCCC-8141-8D30-7C3AE33BA0E0}"/>
              </a:ext>
            </a:extLst>
          </p:cNvPr>
          <p:cNvSpPr txBox="1"/>
          <p:nvPr/>
        </p:nvSpPr>
        <p:spPr>
          <a:xfrm>
            <a:off x="3123049" y="932300"/>
            <a:ext cx="2775347" cy="323165"/>
          </a:xfrm>
          <a:prstGeom prst="rect">
            <a:avLst/>
          </a:prstGeom>
          <a:noFill/>
        </p:spPr>
        <p:txBody>
          <a:bodyPr wrap="square" rtlCol="0">
            <a:spAutoFit/>
          </a:bodyPr>
          <a:lstStyle/>
          <a:p>
            <a:pPr algn="ctr"/>
            <a:r>
              <a:rPr lang="en-US" sz="1500" b="1" dirty="0" err="1">
                <a:solidFill>
                  <a:schemeClr val="bg1"/>
                </a:solidFill>
                <a:latin typeface="ATypewriterForMe" panose="02000603000000000000" pitchFamily="2" charset="0"/>
                <a:ea typeface="ATypewriterForMe" panose="02000603000000000000" pitchFamily="2" charset="0"/>
              </a:rPr>
              <a:t>Realising</a:t>
            </a:r>
            <a:endParaRPr lang="en-US" sz="1500" b="1" dirty="0">
              <a:solidFill>
                <a:schemeClr val="bg1"/>
              </a:solidFill>
              <a:latin typeface="ATypewriterForMe" panose="02000603000000000000" pitchFamily="2" charset="0"/>
              <a:ea typeface="ATypewriterForMe" panose="02000603000000000000" pitchFamily="2" charset="0"/>
            </a:endParaRPr>
          </a:p>
        </p:txBody>
      </p:sp>
      <p:pic>
        <p:nvPicPr>
          <p:cNvPr id="3" name="Online Media 2" descr="Hans Rosling's 200 Countries, 200 Years, 4 Minutes - The Joy of Stats - BBC Four">
            <a:hlinkClick r:id="" action="ppaction://media"/>
            <a:extLst>
              <a:ext uri="{FF2B5EF4-FFF2-40B4-BE49-F238E27FC236}">
                <a16:creationId xmlns:a16="http://schemas.microsoft.com/office/drawing/2014/main" id="{5D31ABC3-F650-B84C-90A9-C620B388AE4F}"/>
              </a:ext>
            </a:extLst>
          </p:cNvPr>
          <p:cNvPicPr>
            <a:picLocks noRot="1" noChangeAspect="1"/>
          </p:cNvPicPr>
          <p:nvPr>
            <a:videoFile r:link="rId1"/>
          </p:nvPr>
        </p:nvPicPr>
        <p:blipFill>
          <a:blip r:embed="rId3"/>
          <a:stretch>
            <a:fillRect/>
          </a:stretch>
        </p:blipFill>
        <p:spPr>
          <a:xfrm>
            <a:off x="446920" y="2143125"/>
            <a:ext cx="5125982" cy="3152231"/>
          </a:xfrm>
          <a:prstGeom prst="rect">
            <a:avLst/>
          </a:prstGeom>
        </p:spPr>
      </p:pic>
      <p:sp>
        <p:nvSpPr>
          <p:cNvPr id="23" name="TextBox 22">
            <a:extLst>
              <a:ext uri="{FF2B5EF4-FFF2-40B4-BE49-F238E27FC236}">
                <a16:creationId xmlns:a16="http://schemas.microsoft.com/office/drawing/2014/main" id="{22C30467-4AF9-1A45-963E-35B0D57F7ECE}"/>
              </a:ext>
            </a:extLst>
          </p:cNvPr>
          <p:cNvSpPr txBox="1"/>
          <p:nvPr/>
        </p:nvSpPr>
        <p:spPr>
          <a:xfrm>
            <a:off x="300178" y="1283537"/>
            <a:ext cx="8570689" cy="600164"/>
          </a:xfrm>
          <a:prstGeom prst="rect">
            <a:avLst/>
          </a:prstGeom>
          <a:noFill/>
        </p:spPr>
        <p:txBody>
          <a:bodyPr wrap="square" rtlCol="0">
            <a:spAutoFit/>
          </a:bodyPr>
          <a:lstStyle/>
          <a:p>
            <a:pPr algn="ctr"/>
            <a:r>
              <a:rPr lang="en-US" sz="3300" dirty="0">
                <a:solidFill>
                  <a:srgbClr val="FF9300"/>
                </a:solidFill>
                <a:latin typeface="Baby Pilot" pitchFamily="2" charset="0"/>
              </a:rPr>
              <a:t>200 countries over 200 years </a:t>
            </a:r>
          </a:p>
        </p:txBody>
      </p:sp>
      <p:sp>
        <p:nvSpPr>
          <p:cNvPr id="24" name="Rectangle 23">
            <a:extLst>
              <a:ext uri="{FF2B5EF4-FFF2-40B4-BE49-F238E27FC236}">
                <a16:creationId xmlns:a16="http://schemas.microsoft.com/office/drawing/2014/main" id="{F2DC6FAD-D018-B741-9B92-20BDCCCB679B}"/>
              </a:ext>
            </a:extLst>
          </p:cNvPr>
          <p:cNvSpPr/>
          <p:nvPr/>
        </p:nvSpPr>
        <p:spPr>
          <a:xfrm>
            <a:off x="5750702" y="2227988"/>
            <a:ext cx="3034422" cy="2982503"/>
          </a:xfrm>
          <a:custGeom>
            <a:avLst/>
            <a:gdLst>
              <a:gd name="connsiteX0" fmla="*/ 0 w 4045896"/>
              <a:gd name="connsiteY0" fmla="*/ 0 h 3976671"/>
              <a:gd name="connsiteX1" fmla="*/ 552939 w 4045896"/>
              <a:gd name="connsiteY1" fmla="*/ 0 h 3976671"/>
              <a:gd name="connsiteX2" fmla="*/ 1308173 w 4045896"/>
              <a:gd name="connsiteY2" fmla="*/ 0 h 3976671"/>
              <a:gd name="connsiteX3" fmla="*/ 2022948 w 4045896"/>
              <a:gd name="connsiteY3" fmla="*/ 0 h 3976671"/>
              <a:gd name="connsiteX4" fmla="*/ 2575887 w 4045896"/>
              <a:gd name="connsiteY4" fmla="*/ 0 h 3976671"/>
              <a:gd name="connsiteX5" fmla="*/ 3209744 w 4045896"/>
              <a:gd name="connsiteY5" fmla="*/ 0 h 3976671"/>
              <a:gd name="connsiteX6" fmla="*/ 4045896 w 4045896"/>
              <a:gd name="connsiteY6" fmla="*/ 0 h 3976671"/>
              <a:gd name="connsiteX7" fmla="*/ 4045896 w 4045896"/>
              <a:gd name="connsiteY7" fmla="*/ 662779 h 3976671"/>
              <a:gd name="connsiteX8" fmla="*/ 4045896 w 4045896"/>
              <a:gd name="connsiteY8" fmla="*/ 1246024 h 3976671"/>
              <a:gd name="connsiteX9" fmla="*/ 4045896 w 4045896"/>
              <a:gd name="connsiteY9" fmla="*/ 1789502 h 3976671"/>
              <a:gd name="connsiteX10" fmla="*/ 4045896 w 4045896"/>
              <a:gd name="connsiteY10" fmla="*/ 2372747 h 3976671"/>
              <a:gd name="connsiteX11" fmla="*/ 4045896 w 4045896"/>
              <a:gd name="connsiteY11" fmla="*/ 3075292 h 3976671"/>
              <a:gd name="connsiteX12" fmla="*/ 4045896 w 4045896"/>
              <a:gd name="connsiteY12" fmla="*/ 3976671 h 3976671"/>
              <a:gd name="connsiteX13" fmla="*/ 3492957 w 4045896"/>
              <a:gd name="connsiteY13" fmla="*/ 3976671 h 3976671"/>
              <a:gd name="connsiteX14" fmla="*/ 2940018 w 4045896"/>
              <a:gd name="connsiteY14" fmla="*/ 3976671 h 3976671"/>
              <a:gd name="connsiteX15" fmla="*/ 2225243 w 4045896"/>
              <a:gd name="connsiteY15" fmla="*/ 3976671 h 3976671"/>
              <a:gd name="connsiteX16" fmla="*/ 1672304 w 4045896"/>
              <a:gd name="connsiteY16" fmla="*/ 3976671 h 3976671"/>
              <a:gd name="connsiteX17" fmla="*/ 997988 w 4045896"/>
              <a:gd name="connsiteY17" fmla="*/ 3976671 h 3976671"/>
              <a:gd name="connsiteX18" fmla="*/ 0 w 4045896"/>
              <a:gd name="connsiteY18" fmla="*/ 3976671 h 3976671"/>
              <a:gd name="connsiteX19" fmla="*/ 0 w 4045896"/>
              <a:gd name="connsiteY19" fmla="*/ 3313893 h 3976671"/>
              <a:gd name="connsiteX20" fmla="*/ 0 w 4045896"/>
              <a:gd name="connsiteY20" fmla="*/ 2651114 h 3976671"/>
              <a:gd name="connsiteX21" fmla="*/ 0 w 4045896"/>
              <a:gd name="connsiteY21" fmla="*/ 1908802 h 3976671"/>
              <a:gd name="connsiteX22" fmla="*/ 0 w 4045896"/>
              <a:gd name="connsiteY22" fmla="*/ 1285790 h 3976671"/>
              <a:gd name="connsiteX23" fmla="*/ 0 w 4045896"/>
              <a:gd name="connsiteY23" fmla="*/ 662779 h 3976671"/>
              <a:gd name="connsiteX24" fmla="*/ 0 w 4045896"/>
              <a:gd name="connsiteY24" fmla="*/ 0 h 39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45896" h="3976671" fill="none" extrusionOk="0">
                <a:moveTo>
                  <a:pt x="0" y="0"/>
                </a:moveTo>
                <a:cubicBezTo>
                  <a:pt x="166163" y="7204"/>
                  <a:pt x="384467" y="624"/>
                  <a:pt x="552939" y="0"/>
                </a:cubicBezTo>
                <a:cubicBezTo>
                  <a:pt x="721411" y="-624"/>
                  <a:pt x="1152793" y="22339"/>
                  <a:pt x="1308173" y="0"/>
                </a:cubicBezTo>
                <a:cubicBezTo>
                  <a:pt x="1463553" y="-22339"/>
                  <a:pt x="1687657" y="29955"/>
                  <a:pt x="2022948" y="0"/>
                </a:cubicBezTo>
                <a:cubicBezTo>
                  <a:pt x="2358239" y="-29955"/>
                  <a:pt x="2380903" y="14657"/>
                  <a:pt x="2575887" y="0"/>
                </a:cubicBezTo>
                <a:cubicBezTo>
                  <a:pt x="2770871" y="-14657"/>
                  <a:pt x="2936160" y="24215"/>
                  <a:pt x="3209744" y="0"/>
                </a:cubicBezTo>
                <a:cubicBezTo>
                  <a:pt x="3483328" y="-24215"/>
                  <a:pt x="3744116" y="-40959"/>
                  <a:pt x="4045896" y="0"/>
                </a:cubicBezTo>
                <a:cubicBezTo>
                  <a:pt x="4043340" y="267665"/>
                  <a:pt x="4031110" y="506017"/>
                  <a:pt x="4045896" y="662779"/>
                </a:cubicBezTo>
                <a:cubicBezTo>
                  <a:pt x="4060682" y="819541"/>
                  <a:pt x="4051978" y="1012262"/>
                  <a:pt x="4045896" y="1246024"/>
                </a:cubicBezTo>
                <a:cubicBezTo>
                  <a:pt x="4039814" y="1479786"/>
                  <a:pt x="4072242" y="1539630"/>
                  <a:pt x="4045896" y="1789502"/>
                </a:cubicBezTo>
                <a:cubicBezTo>
                  <a:pt x="4019550" y="2039374"/>
                  <a:pt x="4036002" y="2237454"/>
                  <a:pt x="4045896" y="2372747"/>
                </a:cubicBezTo>
                <a:cubicBezTo>
                  <a:pt x="4055790" y="2508041"/>
                  <a:pt x="4075817" y="2877345"/>
                  <a:pt x="4045896" y="3075292"/>
                </a:cubicBezTo>
                <a:cubicBezTo>
                  <a:pt x="4015975" y="3273240"/>
                  <a:pt x="4068036" y="3601848"/>
                  <a:pt x="4045896" y="3976671"/>
                </a:cubicBezTo>
                <a:cubicBezTo>
                  <a:pt x="3862608" y="3959119"/>
                  <a:pt x="3704775" y="4000530"/>
                  <a:pt x="3492957" y="3976671"/>
                </a:cubicBezTo>
                <a:cubicBezTo>
                  <a:pt x="3281139" y="3952812"/>
                  <a:pt x="3085909" y="3981729"/>
                  <a:pt x="2940018" y="3976671"/>
                </a:cubicBezTo>
                <a:cubicBezTo>
                  <a:pt x="2794127" y="3971613"/>
                  <a:pt x="2402843" y="3991197"/>
                  <a:pt x="2225243" y="3976671"/>
                </a:cubicBezTo>
                <a:cubicBezTo>
                  <a:pt x="2047644" y="3962145"/>
                  <a:pt x="1877228" y="3965723"/>
                  <a:pt x="1672304" y="3976671"/>
                </a:cubicBezTo>
                <a:cubicBezTo>
                  <a:pt x="1467380" y="3987619"/>
                  <a:pt x="1151163" y="3973337"/>
                  <a:pt x="997988" y="3976671"/>
                </a:cubicBezTo>
                <a:cubicBezTo>
                  <a:pt x="844813" y="3980005"/>
                  <a:pt x="287477" y="3964883"/>
                  <a:pt x="0" y="3976671"/>
                </a:cubicBezTo>
                <a:cubicBezTo>
                  <a:pt x="-28401" y="3805243"/>
                  <a:pt x="2777" y="3477471"/>
                  <a:pt x="0" y="3313893"/>
                </a:cubicBezTo>
                <a:cubicBezTo>
                  <a:pt x="-2777" y="3150315"/>
                  <a:pt x="-26390" y="2915039"/>
                  <a:pt x="0" y="2651114"/>
                </a:cubicBezTo>
                <a:cubicBezTo>
                  <a:pt x="26390" y="2387189"/>
                  <a:pt x="-12257" y="2143459"/>
                  <a:pt x="0" y="1908802"/>
                </a:cubicBezTo>
                <a:cubicBezTo>
                  <a:pt x="12257" y="1674145"/>
                  <a:pt x="1840" y="1556330"/>
                  <a:pt x="0" y="1285790"/>
                </a:cubicBezTo>
                <a:cubicBezTo>
                  <a:pt x="-1840" y="1015250"/>
                  <a:pt x="-1087" y="834481"/>
                  <a:pt x="0" y="662779"/>
                </a:cubicBezTo>
                <a:cubicBezTo>
                  <a:pt x="1087" y="491077"/>
                  <a:pt x="4908" y="237657"/>
                  <a:pt x="0" y="0"/>
                </a:cubicBezTo>
                <a:close/>
              </a:path>
              <a:path w="4045896" h="3976671" stroke="0" extrusionOk="0">
                <a:moveTo>
                  <a:pt x="0" y="0"/>
                </a:moveTo>
                <a:cubicBezTo>
                  <a:pt x="248122" y="-14273"/>
                  <a:pt x="417510" y="15258"/>
                  <a:pt x="633857" y="0"/>
                </a:cubicBezTo>
                <a:cubicBezTo>
                  <a:pt x="850204" y="-15258"/>
                  <a:pt x="1067173" y="11194"/>
                  <a:pt x="1186796" y="0"/>
                </a:cubicBezTo>
                <a:cubicBezTo>
                  <a:pt x="1306419" y="-11194"/>
                  <a:pt x="1564786" y="-5218"/>
                  <a:pt x="1942030" y="0"/>
                </a:cubicBezTo>
                <a:cubicBezTo>
                  <a:pt x="2319274" y="5218"/>
                  <a:pt x="2438463" y="9323"/>
                  <a:pt x="2575887" y="0"/>
                </a:cubicBezTo>
                <a:cubicBezTo>
                  <a:pt x="2713311" y="-9323"/>
                  <a:pt x="2931180" y="29183"/>
                  <a:pt x="3209744" y="0"/>
                </a:cubicBezTo>
                <a:cubicBezTo>
                  <a:pt x="3488308" y="-29183"/>
                  <a:pt x="3794481" y="-21999"/>
                  <a:pt x="4045896" y="0"/>
                </a:cubicBezTo>
                <a:cubicBezTo>
                  <a:pt x="4022084" y="240601"/>
                  <a:pt x="4036891" y="369767"/>
                  <a:pt x="4045896" y="583245"/>
                </a:cubicBezTo>
                <a:cubicBezTo>
                  <a:pt x="4054901" y="796723"/>
                  <a:pt x="4017249" y="1072845"/>
                  <a:pt x="4045896" y="1246024"/>
                </a:cubicBezTo>
                <a:cubicBezTo>
                  <a:pt x="4074543" y="1419203"/>
                  <a:pt x="4018795" y="1644765"/>
                  <a:pt x="4045896" y="1829269"/>
                </a:cubicBezTo>
                <a:cubicBezTo>
                  <a:pt x="4072997" y="2013774"/>
                  <a:pt x="4026613" y="2279654"/>
                  <a:pt x="4045896" y="2412514"/>
                </a:cubicBezTo>
                <a:cubicBezTo>
                  <a:pt x="4065179" y="2545375"/>
                  <a:pt x="4058940" y="2808200"/>
                  <a:pt x="4045896" y="3075292"/>
                </a:cubicBezTo>
                <a:cubicBezTo>
                  <a:pt x="4032852" y="3342384"/>
                  <a:pt x="4015181" y="3675295"/>
                  <a:pt x="4045896" y="3976671"/>
                </a:cubicBezTo>
                <a:cubicBezTo>
                  <a:pt x="3817878" y="3955570"/>
                  <a:pt x="3624393" y="3957640"/>
                  <a:pt x="3492957" y="3976671"/>
                </a:cubicBezTo>
                <a:cubicBezTo>
                  <a:pt x="3361521" y="3995702"/>
                  <a:pt x="3068644" y="3947930"/>
                  <a:pt x="2737723" y="3976671"/>
                </a:cubicBezTo>
                <a:cubicBezTo>
                  <a:pt x="2406802" y="4005412"/>
                  <a:pt x="2361013" y="3955003"/>
                  <a:pt x="2144325" y="3976671"/>
                </a:cubicBezTo>
                <a:cubicBezTo>
                  <a:pt x="1927637" y="3998339"/>
                  <a:pt x="1652288" y="4007095"/>
                  <a:pt x="1470009" y="3976671"/>
                </a:cubicBezTo>
                <a:cubicBezTo>
                  <a:pt x="1287730" y="3946247"/>
                  <a:pt x="1042510" y="4003593"/>
                  <a:pt x="714775" y="3976671"/>
                </a:cubicBezTo>
                <a:cubicBezTo>
                  <a:pt x="387040" y="3949749"/>
                  <a:pt x="164802" y="3972697"/>
                  <a:pt x="0" y="3976671"/>
                </a:cubicBezTo>
                <a:cubicBezTo>
                  <a:pt x="-26814" y="3834563"/>
                  <a:pt x="1837" y="3548049"/>
                  <a:pt x="0" y="3433193"/>
                </a:cubicBezTo>
                <a:cubicBezTo>
                  <a:pt x="-1837" y="3318337"/>
                  <a:pt x="-18928" y="2985264"/>
                  <a:pt x="0" y="2849948"/>
                </a:cubicBezTo>
                <a:cubicBezTo>
                  <a:pt x="18928" y="2714632"/>
                  <a:pt x="-13116" y="2368886"/>
                  <a:pt x="0" y="2226936"/>
                </a:cubicBezTo>
                <a:cubicBezTo>
                  <a:pt x="13116" y="2084986"/>
                  <a:pt x="23629" y="1699259"/>
                  <a:pt x="0" y="1484624"/>
                </a:cubicBezTo>
                <a:cubicBezTo>
                  <a:pt x="-23629" y="1269989"/>
                  <a:pt x="-16309" y="1125387"/>
                  <a:pt x="0" y="821845"/>
                </a:cubicBezTo>
                <a:cubicBezTo>
                  <a:pt x="16309" y="518303"/>
                  <a:pt x="38371" y="172471"/>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custGeom>
                    <a:avLst/>
                    <a:gdLst>
                      <a:gd name="connsiteX0" fmla="*/ 0 w 3034422"/>
                      <a:gd name="connsiteY0" fmla="*/ 0 h 2982503"/>
                      <a:gd name="connsiteX1" fmla="*/ 576540 w 3034422"/>
                      <a:gd name="connsiteY1" fmla="*/ 0 h 2982503"/>
                      <a:gd name="connsiteX2" fmla="*/ 1122736 w 3034422"/>
                      <a:gd name="connsiteY2" fmla="*/ 0 h 2982503"/>
                      <a:gd name="connsiteX3" fmla="*/ 1759965 w 3034422"/>
                      <a:gd name="connsiteY3" fmla="*/ 0 h 2982503"/>
                      <a:gd name="connsiteX4" fmla="*/ 2366849 w 3034422"/>
                      <a:gd name="connsiteY4" fmla="*/ 0 h 2982503"/>
                      <a:gd name="connsiteX5" fmla="*/ 3034422 w 3034422"/>
                      <a:gd name="connsiteY5" fmla="*/ 0 h 2982503"/>
                      <a:gd name="connsiteX6" fmla="*/ 3034422 w 3034422"/>
                      <a:gd name="connsiteY6" fmla="*/ 656151 h 2982503"/>
                      <a:gd name="connsiteX7" fmla="*/ 3034422 w 3034422"/>
                      <a:gd name="connsiteY7" fmla="*/ 1282476 h 2982503"/>
                      <a:gd name="connsiteX8" fmla="*/ 3034422 w 3034422"/>
                      <a:gd name="connsiteY8" fmla="*/ 1819327 h 2982503"/>
                      <a:gd name="connsiteX9" fmla="*/ 3034422 w 3034422"/>
                      <a:gd name="connsiteY9" fmla="*/ 2445652 h 2982503"/>
                      <a:gd name="connsiteX10" fmla="*/ 3034422 w 3034422"/>
                      <a:gd name="connsiteY10" fmla="*/ 2982503 h 2982503"/>
                      <a:gd name="connsiteX11" fmla="*/ 2397193 w 3034422"/>
                      <a:gd name="connsiteY11" fmla="*/ 2982503 h 2982503"/>
                      <a:gd name="connsiteX12" fmla="*/ 1759965 w 3034422"/>
                      <a:gd name="connsiteY12" fmla="*/ 2982503 h 2982503"/>
                      <a:gd name="connsiteX13" fmla="*/ 1092392 w 3034422"/>
                      <a:gd name="connsiteY13" fmla="*/ 2982503 h 2982503"/>
                      <a:gd name="connsiteX14" fmla="*/ 0 w 3034422"/>
                      <a:gd name="connsiteY14" fmla="*/ 2982503 h 2982503"/>
                      <a:gd name="connsiteX15" fmla="*/ 0 w 3034422"/>
                      <a:gd name="connsiteY15" fmla="*/ 2326352 h 2982503"/>
                      <a:gd name="connsiteX16" fmla="*/ 0 w 3034422"/>
                      <a:gd name="connsiteY16" fmla="*/ 1789502 h 2982503"/>
                      <a:gd name="connsiteX17" fmla="*/ 0 w 3034422"/>
                      <a:gd name="connsiteY17" fmla="*/ 1193001 h 2982503"/>
                      <a:gd name="connsiteX18" fmla="*/ 0 w 3034422"/>
                      <a:gd name="connsiteY18" fmla="*/ 566676 h 2982503"/>
                      <a:gd name="connsiteX19" fmla="*/ 0 w 3034422"/>
                      <a:gd name="connsiteY19" fmla="*/ 0 h 298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34422" h="2982503" fill="none" extrusionOk="0">
                        <a:moveTo>
                          <a:pt x="0" y="0"/>
                        </a:moveTo>
                        <a:cubicBezTo>
                          <a:pt x="254324" y="-24199"/>
                          <a:pt x="447189" y="23542"/>
                          <a:pt x="576540" y="0"/>
                        </a:cubicBezTo>
                        <a:cubicBezTo>
                          <a:pt x="705891" y="-23542"/>
                          <a:pt x="963766" y="1279"/>
                          <a:pt x="1122736" y="0"/>
                        </a:cubicBezTo>
                        <a:cubicBezTo>
                          <a:pt x="1281706" y="-1279"/>
                          <a:pt x="1447448" y="20664"/>
                          <a:pt x="1759965" y="0"/>
                        </a:cubicBezTo>
                        <a:cubicBezTo>
                          <a:pt x="2072482" y="-20664"/>
                          <a:pt x="2065980" y="-1001"/>
                          <a:pt x="2366849" y="0"/>
                        </a:cubicBezTo>
                        <a:cubicBezTo>
                          <a:pt x="2667718" y="1001"/>
                          <a:pt x="2712443" y="14189"/>
                          <a:pt x="3034422" y="0"/>
                        </a:cubicBezTo>
                        <a:cubicBezTo>
                          <a:pt x="3020289" y="209230"/>
                          <a:pt x="3013376" y="402050"/>
                          <a:pt x="3034422" y="656151"/>
                        </a:cubicBezTo>
                        <a:cubicBezTo>
                          <a:pt x="3055468" y="910252"/>
                          <a:pt x="3034943" y="1112728"/>
                          <a:pt x="3034422" y="1282476"/>
                        </a:cubicBezTo>
                        <a:cubicBezTo>
                          <a:pt x="3033901" y="1452225"/>
                          <a:pt x="3013487" y="1602421"/>
                          <a:pt x="3034422" y="1819327"/>
                        </a:cubicBezTo>
                        <a:cubicBezTo>
                          <a:pt x="3055357" y="2036233"/>
                          <a:pt x="3058750" y="2295737"/>
                          <a:pt x="3034422" y="2445652"/>
                        </a:cubicBezTo>
                        <a:cubicBezTo>
                          <a:pt x="3010094" y="2595568"/>
                          <a:pt x="3016417" y="2852125"/>
                          <a:pt x="3034422" y="2982503"/>
                        </a:cubicBezTo>
                        <a:cubicBezTo>
                          <a:pt x="2894915" y="2950931"/>
                          <a:pt x="2526983" y="3007642"/>
                          <a:pt x="2397193" y="2982503"/>
                        </a:cubicBezTo>
                        <a:cubicBezTo>
                          <a:pt x="2267403" y="2957364"/>
                          <a:pt x="2050175" y="2974158"/>
                          <a:pt x="1759965" y="2982503"/>
                        </a:cubicBezTo>
                        <a:cubicBezTo>
                          <a:pt x="1469755" y="2990848"/>
                          <a:pt x="1401892" y="2990715"/>
                          <a:pt x="1092392" y="2982503"/>
                        </a:cubicBezTo>
                        <a:cubicBezTo>
                          <a:pt x="782892" y="2974291"/>
                          <a:pt x="510361" y="2981057"/>
                          <a:pt x="0" y="2982503"/>
                        </a:cubicBezTo>
                        <a:cubicBezTo>
                          <a:pt x="-27006" y="2686721"/>
                          <a:pt x="4866" y="2586424"/>
                          <a:pt x="0" y="2326352"/>
                        </a:cubicBezTo>
                        <a:cubicBezTo>
                          <a:pt x="-4866" y="2066280"/>
                          <a:pt x="-6319" y="1910485"/>
                          <a:pt x="0" y="1789502"/>
                        </a:cubicBezTo>
                        <a:cubicBezTo>
                          <a:pt x="6319" y="1668519"/>
                          <a:pt x="19802" y="1348504"/>
                          <a:pt x="0" y="1193001"/>
                        </a:cubicBezTo>
                        <a:cubicBezTo>
                          <a:pt x="-19802" y="1037498"/>
                          <a:pt x="6089" y="745031"/>
                          <a:pt x="0" y="566676"/>
                        </a:cubicBezTo>
                        <a:cubicBezTo>
                          <a:pt x="-6089" y="388321"/>
                          <a:pt x="16251" y="265664"/>
                          <a:pt x="0" y="0"/>
                        </a:cubicBezTo>
                        <a:close/>
                      </a:path>
                      <a:path w="3034422" h="2982503" stroke="0" extrusionOk="0">
                        <a:moveTo>
                          <a:pt x="0" y="0"/>
                        </a:moveTo>
                        <a:cubicBezTo>
                          <a:pt x="281834" y="15260"/>
                          <a:pt x="392454" y="1256"/>
                          <a:pt x="576540" y="0"/>
                        </a:cubicBezTo>
                        <a:cubicBezTo>
                          <a:pt x="760626" y="-1256"/>
                          <a:pt x="867251" y="-12986"/>
                          <a:pt x="1092392" y="0"/>
                        </a:cubicBezTo>
                        <a:cubicBezTo>
                          <a:pt x="1317533" y="12986"/>
                          <a:pt x="1455804" y="-15449"/>
                          <a:pt x="1759965" y="0"/>
                        </a:cubicBezTo>
                        <a:cubicBezTo>
                          <a:pt x="2064126" y="15449"/>
                          <a:pt x="2138336" y="-5004"/>
                          <a:pt x="2336505" y="0"/>
                        </a:cubicBezTo>
                        <a:cubicBezTo>
                          <a:pt x="2534674" y="5004"/>
                          <a:pt x="2726368" y="-18127"/>
                          <a:pt x="3034422" y="0"/>
                        </a:cubicBezTo>
                        <a:cubicBezTo>
                          <a:pt x="3060955" y="213399"/>
                          <a:pt x="3022591" y="445237"/>
                          <a:pt x="3034422" y="656151"/>
                        </a:cubicBezTo>
                        <a:cubicBezTo>
                          <a:pt x="3046253" y="867065"/>
                          <a:pt x="3018078" y="1011874"/>
                          <a:pt x="3034422" y="1252651"/>
                        </a:cubicBezTo>
                        <a:cubicBezTo>
                          <a:pt x="3050766" y="1493428"/>
                          <a:pt x="3042007" y="1728600"/>
                          <a:pt x="3034422" y="1849152"/>
                        </a:cubicBezTo>
                        <a:cubicBezTo>
                          <a:pt x="3026837" y="1969704"/>
                          <a:pt x="3052985" y="2153636"/>
                          <a:pt x="3034422" y="2386002"/>
                        </a:cubicBezTo>
                        <a:cubicBezTo>
                          <a:pt x="3015860" y="2618368"/>
                          <a:pt x="3050800" y="2723128"/>
                          <a:pt x="3034422" y="2982503"/>
                        </a:cubicBezTo>
                        <a:cubicBezTo>
                          <a:pt x="2735090" y="2952743"/>
                          <a:pt x="2726981" y="2980450"/>
                          <a:pt x="2427538" y="2982503"/>
                        </a:cubicBezTo>
                        <a:cubicBezTo>
                          <a:pt x="2128095" y="2984556"/>
                          <a:pt x="2043318" y="2994204"/>
                          <a:pt x="1850997" y="2982503"/>
                        </a:cubicBezTo>
                        <a:cubicBezTo>
                          <a:pt x="1658676" y="2970802"/>
                          <a:pt x="1506464" y="2953775"/>
                          <a:pt x="1183425" y="2982503"/>
                        </a:cubicBezTo>
                        <a:cubicBezTo>
                          <a:pt x="860386" y="3011231"/>
                          <a:pt x="846309" y="2952154"/>
                          <a:pt x="515852" y="2982503"/>
                        </a:cubicBezTo>
                        <a:cubicBezTo>
                          <a:pt x="185395" y="3012852"/>
                          <a:pt x="135141" y="2970025"/>
                          <a:pt x="0" y="2982503"/>
                        </a:cubicBezTo>
                        <a:cubicBezTo>
                          <a:pt x="-7252" y="2691807"/>
                          <a:pt x="5581" y="2577729"/>
                          <a:pt x="0" y="2386002"/>
                        </a:cubicBezTo>
                        <a:cubicBezTo>
                          <a:pt x="-5581" y="2194275"/>
                          <a:pt x="4518" y="2084176"/>
                          <a:pt x="0" y="1819327"/>
                        </a:cubicBezTo>
                        <a:cubicBezTo>
                          <a:pt x="-4518" y="1554479"/>
                          <a:pt x="11295" y="1465994"/>
                          <a:pt x="0" y="1312301"/>
                        </a:cubicBezTo>
                        <a:cubicBezTo>
                          <a:pt x="-11295" y="1158608"/>
                          <a:pt x="-12064" y="932643"/>
                          <a:pt x="0" y="775451"/>
                        </a:cubicBezTo>
                        <a:cubicBezTo>
                          <a:pt x="12064" y="618259"/>
                          <a:pt x="-4350" y="2370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Baby Pilot" pitchFamily="2" charset="0"/>
              </a:rPr>
              <a:t>Hans </a:t>
            </a:r>
            <a:r>
              <a:rPr lang="en-US" dirty="0" err="1">
                <a:solidFill>
                  <a:schemeClr val="tx1"/>
                </a:solidFill>
                <a:latin typeface="Baby Pilot" pitchFamily="2" charset="0"/>
              </a:rPr>
              <a:t>Rosling</a:t>
            </a:r>
            <a:r>
              <a:rPr lang="en-US" dirty="0">
                <a:solidFill>
                  <a:schemeClr val="tx1"/>
                </a:solidFill>
                <a:latin typeface="Baby Pilot" pitchFamily="2" charset="0"/>
              </a:rPr>
              <a:t> presents a much clearer way of thinking about different countries around the world. Hans makes an important point that ‘poor developing’ countries do not exist as a distinct group anymore. Today, most people around the world (75%) live in middle-income countries. Not poor, not rich, but somewhere in the middle. </a:t>
            </a:r>
          </a:p>
        </p:txBody>
      </p:sp>
      <p:sp>
        <p:nvSpPr>
          <p:cNvPr id="2" name="TextBox 1">
            <a:extLst>
              <a:ext uri="{FF2B5EF4-FFF2-40B4-BE49-F238E27FC236}">
                <a16:creationId xmlns:a16="http://schemas.microsoft.com/office/drawing/2014/main" id="{82D22C13-E594-A34C-B41C-CA2D51CCC4D6}"/>
              </a:ext>
            </a:extLst>
          </p:cNvPr>
          <p:cNvSpPr txBox="1"/>
          <p:nvPr/>
        </p:nvSpPr>
        <p:spPr>
          <a:xfrm>
            <a:off x="748965" y="5396164"/>
            <a:ext cx="5378116" cy="507831"/>
          </a:xfrm>
          <a:prstGeom prst="rect">
            <a:avLst/>
          </a:prstGeom>
          <a:noFill/>
        </p:spPr>
        <p:txBody>
          <a:bodyPr wrap="square" rtlCol="0">
            <a:spAutoFit/>
          </a:bodyPr>
          <a:lstStyle/>
          <a:p>
            <a:r>
              <a:rPr lang="en-US" sz="1350" dirty="0">
                <a:hlinkClick r:id="rId4"/>
              </a:rPr>
              <a:t>https://www.youtube.com/watch?v=jbkSRLYSojo&amp;feature=emb_logo</a:t>
            </a:r>
            <a:endParaRPr lang="en-US" sz="1350" dirty="0"/>
          </a:p>
          <a:p>
            <a:endParaRPr lang="en-US" sz="1350" dirty="0"/>
          </a:p>
        </p:txBody>
      </p:sp>
    </p:spTree>
    <p:extLst>
      <p:ext uri="{BB962C8B-B14F-4D97-AF65-F5344CB8AC3E}">
        <p14:creationId xmlns:p14="http://schemas.microsoft.com/office/powerpoint/2010/main" val="284062245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9197</TotalTime>
  <Words>3492</Words>
  <Application>Microsoft Macintosh PowerPoint</Application>
  <PresentationFormat>On-screen Show (4:3)</PresentationFormat>
  <Paragraphs>426</Paragraphs>
  <Slides>30</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Apple Chancery</vt:lpstr>
      <vt:lpstr>Arial</vt:lpstr>
      <vt:lpstr>ATypewriterForMe</vt:lpstr>
      <vt:lpstr>Baby Pilot</vt:lpstr>
      <vt:lpstr>Bakso Sapi</vt:lpstr>
      <vt:lpstr>Bell MT</vt:lpstr>
      <vt:lpstr>Calibri</vt:lpstr>
      <vt:lpstr>Comic Sans MS</vt:lpstr>
      <vt:lpstr>dearJoe 5 CASUAL PRO</vt:lpstr>
      <vt:lpstr>Kristen ITC</vt:lpstr>
      <vt:lpstr>Trebuchet MS</vt:lpstr>
      <vt:lpstr>Wingdings</vt:lpstr>
      <vt:lpstr>Office Theme</vt:lpstr>
      <vt:lpstr>Section 3</vt:lpstr>
      <vt:lpstr>PowerPoint Presentation</vt:lpstr>
      <vt:lpstr>PowerPoint Presentation</vt:lpstr>
      <vt:lpstr>PowerPoint Presentation</vt:lpstr>
      <vt:lpstr>PowerPoint Presentation</vt:lpstr>
      <vt:lpstr>PowerPoint Presentation</vt:lpstr>
      <vt:lpstr>PowerPoint Presentation</vt:lpstr>
      <vt:lpstr>Put these countries in order of development…..</vt:lpstr>
      <vt:lpstr>PowerPoint Presentation</vt:lpstr>
      <vt:lpstr>PowerPoint Presentation</vt:lpstr>
      <vt:lpstr>How do we measure development?</vt:lpstr>
      <vt:lpstr>PowerPoint Presentation</vt:lpstr>
      <vt:lpstr>Human Development Index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 Louise Connarty</dc:creator>
  <cp:lastModifiedBy>Anna Bennett</cp:lastModifiedBy>
  <cp:revision>155</cp:revision>
  <cp:lastPrinted>2017-10-05T10:33:13Z</cp:lastPrinted>
  <dcterms:created xsi:type="dcterms:W3CDTF">2017-03-23T09:57:51Z</dcterms:created>
  <dcterms:modified xsi:type="dcterms:W3CDTF">2020-09-11T01:22:47Z</dcterms:modified>
</cp:coreProperties>
</file>