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2" r:id="rId7"/>
    <p:sldId id="263" r:id="rId8"/>
    <p:sldId id="264" r:id="rId9"/>
    <p:sldId id="265" r:id="rId10"/>
    <p:sldId id="272" r:id="rId11"/>
    <p:sldId id="270" r:id="rId12"/>
    <p:sldId id="271" r:id="rId13"/>
    <p:sldId id="267" r:id="rId14"/>
    <p:sldId id="268" r:id="rId15"/>
    <p:sldId id="269"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8"/>
    <p:restoredTop sz="94611"/>
  </p:normalViewPr>
  <p:slideViewPr>
    <p:cSldViewPr snapToGrid="0" snapToObjects="1">
      <p:cViewPr varScale="1">
        <p:scale>
          <a:sx n="110" d="100"/>
          <a:sy n="110" d="100"/>
        </p:scale>
        <p:origin x="4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59E12-8971-7845-BD2D-A24701B5A6AA}" type="datetimeFigureOut">
              <a:rPr lang="en-US" smtClean="0"/>
              <a:t>6/16/18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F1719-5045-0945-BFB7-0ADF368F3AA4}" type="slidenum">
              <a:rPr lang="en-US" smtClean="0"/>
              <a:t>‹#›</a:t>
            </a:fld>
            <a:endParaRPr lang="en-US"/>
          </a:p>
        </p:txBody>
      </p:sp>
    </p:spTree>
    <p:extLst>
      <p:ext uri="{BB962C8B-B14F-4D97-AF65-F5344CB8AC3E}">
        <p14:creationId xmlns:p14="http://schemas.microsoft.com/office/powerpoint/2010/main" val="3851196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5127-D1F6-A148-8D5D-5161EFB15C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18C201-459B-4B4E-A026-C8F3DD6FF2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79EC9C-E6C7-664F-82D0-C10CD5E09AED}"/>
              </a:ext>
            </a:extLst>
          </p:cNvPr>
          <p:cNvSpPr>
            <a:spLocks noGrp="1"/>
          </p:cNvSpPr>
          <p:nvPr>
            <p:ph type="dt" sz="half" idx="10"/>
          </p:nvPr>
        </p:nvSpPr>
        <p:spPr/>
        <p:txBody>
          <a:bodyPr/>
          <a:lstStyle/>
          <a:p>
            <a:fld id="{F49CDD24-1AD1-154B-8072-5841E4DE5A1B}" type="datetimeFigureOut">
              <a:rPr lang="en-US" smtClean="0"/>
              <a:t>6/16/18</a:t>
            </a:fld>
            <a:endParaRPr lang="en-US"/>
          </a:p>
        </p:txBody>
      </p:sp>
      <p:sp>
        <p:nvSpPr>
          <p:cNvPr id="5" name="Footer Placeholder 4">
            <a:extLst>
              <a:ext uri="{FF2B5EF4-FFF2-40B4-BE49-F238E27FC236}">
                <a16:creationId xmlns:a16="http://schemas.microsoft.com/office/drawing/2014/main" id="{0C741647-C159-CE4D-BDF6-8747329FA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3E851-5232-C04F-953C-BA8BBD257353}"/>
              </a:ext>
            </a:extLst>
          </p:cNvPr>
          <p:cNvSpPr>
            <a:spLocks noGrp="1"/>
          </p:cNvSpPr>
          <p:nvPr>
            <p:ph type="sldNum" sz="quarter" idx="12"/>
          </p:nvPr>
        </p:nvSpPr>
        <p:spPr/>
        <p:txBody>
          <a:bodyPr/>
          <a:lstStyle/>
          <a:p>
            <a:fld id="{93F46E83-87A5-EF4F-AE19-8E175B9F5CA4}" type="slidenum">
              <a:rPr lang="en-US" smtClean="0"/>
              <a:t>‹#›</a:t>
            </a:fld>
            <a:endParaRPr lang="en-US"/>
          </a:p>
        </p:txBody>
      </p:sp>
    </p:spTree>
    <p:extLst>
      <p:ext uri="{BB962C8B-B14F-4D97-AF65-F5344CB8AC3E}">
        <p14:creationId xmlns:p14="http://schemas.microsoft.com/office/powerpoint/2010/main" val="204961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D9F5-3754-1D4F-9D7B-85DFA75112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DB5597-667C-7247-B72E-1C5DBECC7F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7662B-22E8-E144-925B-80BD8C99CDD7}"/>
              </a:ext>
            </a:extLst>
          </p:cNvPr>
          <p:cNvSpPr>
            <a:spLocks noGrp="1"/>
          </p:cNvSpPr>
          <p:nvPr>
            <p:ph type="dt" sz="half" idx="10"/>
          </p:nvPr>
        </p:nvSpPr>
        <p:spPr/>
        <p:txBody>
          <a:bodyPr/>
          <a:lstStyle/>
          <a:p>
            <a:fld id="{F49CDD24-1AD1-154B-8072-5841E4DE5A1B}" type="datetimeFigureOut">
              <a:rPr lang="en-US" smtClean="0"/>
              <a:t>6/16/18</a:t>
            </a:fld>
            <a:endParaRPr lang="en-US"/>
          </a:p>
        </p:txBody>
      </p:sp>
      <p:sp>
        <p:nvSpPr>
          <p:cNvPr id="5" name="Footer Placeholder 4">
            <a:extLst>
              <a:ext uri="{FF2B5EF4-FFF2-40B4-BE49-F238E27FC236}">
                <a16:creationId xmlns:a16="http://schemas.microsoft.com/office/drawing/2014/main" id="{4156BC1E-E982-B64B-8693-CDD335A14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817EE-1D15-6B4E-A034-9AD2DFDA420E}"/>
              </a:ext>
            </a:extLst>
          </p:cNvPr>
          <p:cNvSpPr>
            <a:spLocks noGrp="1"/>
          </p:cNvSpPr>
          <p:nvPr>
            <p:ph type="sldNum" sz="quarter" idx="12"/>
          </p:nvPr>
        </p:nvSpPr>
        <p:spPr/>
        <p:txBody>
          <a:bodyPr/>
          <a:lstStyle/>
          <a:p>
            <a:fld id="{93F46E83-87A5-EF4F-AE19-8E175B9F5CA4}" type="slidenum">
              <a:rPr lang="en-US" smtClean="0"/>
              <a:t>‹#›</a:t>
            </a:fld>
            <a:endParaRPr lang="en-US"/>
          </a:p>
        </p:txBody>
      </p:sp>
    </p:spTree>
    <p:extLst>
      <p:ext uri="{BB962C8B-B14F-4D97-AF65-F5344CB8AC3E}">
        <p14:creationId xmlns:p14="http://schemas.microsoft.com/office/powerpoint/2010/main" val="397325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7A7CBF-086D-CC4A-9B59-F731B71655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2BDF1-ACB9-AC46-80EA-8B6D0DA96D5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79173-F413-2B44-B29D-0A1E4AC6E370}"/>
              </a:ext>
            </a:extLst>
          </p:cNvPr>
          <p:cNvSpPr>
            <a:spLocks noGrp="1"/>
          </p:cNvSpPr>
          <p:nvPr>
            <p:ph type="dt" sz="half" idx="10"/>
          </p:nvPr>
        </p:nvSpPr>
        <p:spPr/>
        <p:txBody>
          <a:bodyPr/>
          <a:lstStyle/>
          <a:p>
            <a:fld id="{F49CDD24-1AD1-154B-8072-5841E4DE5A1B}" type="datetimeFigureOut">
              <a:rPr lang="en-US" smtClean="0"/>
              <a:t>6/16/18</a:t>
            </a:fld>
            <a:endParaRPr lang="en-US"/>
          </a:p>
        </p:txBody>
      </p:sp>
      <p:sp>
        <p:nvSpPr>
          <p:cNvPr id="5" name="Footer Placeholder 4">
            <a:extLst>
              <a:ext uri="{FF2B5EF4-FFF2-40B4-BE49-F238E27FC236}">
                <a16:creationId xmlns:a16="http://schemas.microsoft.com/office/drawing/2014/main" id="{F869C3E2-5201-E148-8464-5D9379F37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C5E43-097B-824D-B9E4-61C6B23D9CFD}"/>
              </a:ext>
            </a:extLst>
          </p:cNvPr>
          <p:cNvSpPr>
            <a:spLocks noGrp="1"/>
          </p:cNvSpPr>
          <p:nvPr>
            <p:ph type="sldNum" sz="quarter" idx="12"/>
          </p:nvPr>
        </p:nvSpPr>
        <p:spPr/>
        <p:txBody>
          <a:bodyPr/>
          <a:lstStyle/>
          <a:p>
            <a:fld id="{93F46E83-87A5-EF4F-AE19-8E175B9F5CA4}" type="slidenum">
              <a:rPr lang="en-US" smtClean="0"/>
              <a:t>‹#›</a:t>
            </a:fld>
            <a:endParaRPr lang="en-US"/>
          </a:p>
        </p:txBody>
      </p:sp>
    </p:spTree>
    <p:extLst>
      <p:ext uri="{BB962C8B-B14F-4D97-AF65-F5344CB8AC3E}">
        <p14:creationId xmlns:p14="http://schemas.microsoft.com/office/powerpoint/2010/main" val="61641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4917B-3F40-CE42-A1C6-6407FB9F16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C8C6F9-701E-9B46-8B57-3F12CBC921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AAD2F-4DDE-2B49-A493-49C0E51931CF}"/>
              </a:ext>
            </a:extLst>
          </p:cNvPr>
          <p:cNvSpPr>
            <a:spLocks noGrp="1"/>
          </p:cNvSpPr>
          <p:nvPr>
            <p:ph type="dt" sz="half" idx="10"/>
          </p:nvPr>
        </p:nvSpPr>
        <p:spPr/>
        <p:txBody>
          <a:bodyPr/>
          <a:lstStyle/>
          <a:p>
            <a:fld id="{F49CDD24-1AD1-154B-8072-5841E4DE5A1B}" type="datetimeFigureOut">
              <a:rPr lang="en-US" smtClean="0"/>
              <a:t>6/16/18</a:t>
            </a:fld>
            <a:endParaRPr lang="en-US"/>
          </a:p>
        </p:txBody>
      </p:sp>
      <p:sp>
        <p:nvSpPr>
          <p:cNvPr id="5" name="Footer Placeholder 4">
            <a:extLst>
              <a:ext uri="{FF2B5EF4-FFF2-40B4-BE49-F238E27FC236}">
                <a16:creationId xmlns:a16="http://schemas.microsoft.com/office/drawing/2014/main" id="{49A431B4-40A1-CE43-BDEB-A27AB7A2C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AF055-CD8A-F042-88B5-F00F536C4799}"/>
              </a:ext>
            </a:extLst>
          </p:cNvPr>
          <p:cNvSpPr>
            <a:spLocks noGrp="1"/>
          </p:cNvSpPr>
          <p:nvPr>
            <p:ph type="sldNum" sz="quarter" idx="12"/>
          </p:nvPr>
        </p:nvSpPr>
        <p:spPr/>
        <p:txBody>
          <a:bodyPr/>
          <a:lstStyle/>
          <a:p>
            <a:fld id="{93F46E83-87A5-EF4F-AE19-8E175B9F5CA4}" type="slidenum">
              <a:rPr lang="en-US" smtClean="0"/>
              <a:t>‹#›</a:t>
            </a:fld>
            <a:endParaRPr lang="en-US"/>
          </a:p>
        </p:txBody>
      </p:sp>
    </p:spTree>
    <p:extLst>
      <p:ext uri="{BB962C8B-B14F-4D97-AF65-F5344CB8AC3E}">
        <p14:creationId xmlns:p14="http://schemas.microsoft.com/office/powerpoint/2010/main" val="109309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ED84-6D8C-1E47-BE12-9C9B09D8DB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CF8E94-58A5-E540-B4F8-DC01BE397D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564410-9CF5-E345-8AC6-4130F3C9CE53}"/>
              </a:ext>
            </a:extLst>
          </p:cNvPr>
          <p:cNvSpPr>
            <a:spLocks noGrp="1"/>
          </p:cNvSpPr>
          <p:nvPr>
            <p:ph type="dt" sz="half" idx="10"/>
          </p:nvPr>
        </p:nvSpPr>
        <p:spPr/>
        <p:txBody>
          <a:bodyPr/>
          <a:lstStyle/>
          <a:p>
            <a:fld id="{F49CDD24-1AD1-154B-8072-5841E4DE5A1B}" type="datetimeFigureOut">
              <a:rPr lang="en-US" smtClean="0"/>
              <a:t>6/16/18</a:t>
            </a:fld>
            <a:endParaRPr lang="en-US"/>
          </a:p>
        </p:txBody>
      </p:sp>
      <p:sp>
        <p:nvSpPr>
          <p:cNvPr id="5" name="Footer Placeholder 4">
            <a:extLst>
              <a:ext uri="{FF2B5EF4-FFF2-40B4-BE49-F238E27FC236}">
                <a16:creationId xmlns:a16="http://schemas.microsoft.com/office/drawing/2014/main" id="{7E10FE54-B63A-4B43-A11D-139F45471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AEA39-502D-0345-83FF-DE06ED67689D}"/>
              </a:ext>
            </a:extLst>
          </p:cNvPr>
          <p:cNvSpPr>
            <a:spLocks noGrp="1"/>
          </p:cNvSpPr>
          <p:nvPr>
            <p:ph type="sldNum" sz="quarter" idx="12"/>
          </p:nvPr>
        </p:nvSpPr>
        <p:spPr/>
        <p:txBody>
          <a:bodyPr/>
          <a:lstStyle/>
          <a:p>
            <a:fld id="{93F46E83-87A5-EF4F-AE19-8E175B9F5CA4}" type="slidenum">
              <a:rPr lang="en-US" smtClean="0"/>
              <a:t>‹#›</a:t>
            </a:fld>
            <a:endParaRPr lang="en-US"/>
          </a:p>
        </p:txBody>
      </p:sp>
    </p:spTree>
    <p:extLst>
      <p:ext uri="{BB962C8B-B14F-4D97-AF65-F5344CB8AC3E}">
        <p14:creationId xmlns:p14="http://schemas.microsoft.com/office/powerpoint/2010/main" val="395432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70B9-3829-9C42-97BB-64F9D70553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2D3379-66C9-5144-9C0B-2E226D79FC3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79473A-501C-244A-A02E-A22E02FAA4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6561F4-6C50-3447-8592-D74096A50132}"/>
              </a:ext>
            </a:extLst>
          </p:cNvPr>
          <p:cNvSpPr>
            <a:spLocks noGrp="1"/>
          </p:cNvSpPr>
          <p:nvPr>
            <p:ph type="dt" sz="half" idx="10"/>
          </p:nvPr>
        </p:nvSpPr>
        <p:spPr/>
        <p:txBody>
          <a:bodyPr/>
          <a:lstStyle/>
          <a:p>
            <a:fld id="{F49CDD24-1AD1-154B-8072-5841E4DE5A1B}" type="datetimeFigureOut">
              <a:rPr lang="en-US" smtClean="0"/>
              <a:t>6/16/18</a:t>
            </a:fld>
            <a:endParaRPr lang="en-US"/>
          </a:p>
        </p:txBody>
      </p:sp>
      <p:sp>
        <p:nvSpPr>
          <p:cNvPr id="6" name="Footer Placeholder 5">
            <a:extLst>
              <a:ext uri="{FF2B5EF4-FFF2-40B4-BE49-F238E27FC236}">
                <a16:creationId xmlns:a16="http://schemas.microsoft.com/office/drawing/2014/main" id="{A7970686-5DC5-DB43-9CE0-69F145021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D9D0D-626D-0945-9B4D-755DD5844300}"/>
              </a:ext>
            </a:extLst>
          </p:cNvPr>
          <p:cNvSpPr>
            <a:spLocks noGrp="1"/>
          </p:cNvSpPr>
          <p:nvPr>
            <p:ph type="sldNum" sz="quarter" idx="12"/>
          </p:nvPr>
        </p:nvSpPr>
        <p:spPr/>
        <p:txBody>
          <a:bodyPr/>
          <a:lstStyle/>
          <a:p>
            <a:fld id="{93F46E83-87A5-EF4F-AE19-8E175B9F5CA4}" type="slidenum">
              <a:rPr lang="en-US" smtClean="0"/>
              <a:t>‹#›</a:t>
            </a:fld>
            <a:endParaRPr lang="en-US"/>
          </a:p>
        </p:txBody>
      </p:sp>
    </p:spTree>
    <p:extLst>
      <p:ext uri="{BB962C8B-B14F-4D97-AF65-F5344CB8AC3E}">
        <p14:creationId xmlns:p14="http://schemas.microsoft.com/office/powerpoint/2010/main" val="282135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6856-759D-A54D-A64D-32B6AB9561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581098-2D7B-B34F-B304-0DD0946F8F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3B1F4E-7DB6-CE4D-8B99-E778F51A11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F8EE69-9C19-8746-93B4-2CDABDC29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51437A-6B34-C643-86BD-6DB95CA0DD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8DBF31-57CE-D249-ACF8-73980AD2B7AD}"/>
              </a:ext>
            </a:extLst>
          </p:cNvPr>
          <p:cNvSpPr>
            <a:spLocks noGrp="1"/>
          </p:cNvSpPr>
          <p:nvPr>
            <p:ph type="dt" sz="half" idx="10"/>
          </p:nvPr>
        </p:nvSpPr>
        <p:spPr/>
        <p:txBody>
          <a:bodyPr/>
          <a:lstStyle/>
          <a:p>
            <a:fld id="{F49CDD24-1AD1-154B-8072-5841E4DE5A1B}" type="datetimeFigureOut">
              <a:rPr lang="en-US" smtClean="0"/>
              <a:t>6/16/18</a:t>
            </a:fld>
            <a:endParaRPr lang="en-US"/>
          </a:p>
        </p:txBody>
      </p:sp>
      <p:sp>
        <p:nvSpPr>
          <p:cNvPr id="8" name="Footer Placeholder 7">
            <a:extLst>
              <a:ext uri="{FF2B5EF4-FFF2-40B4-BE49-F238E27FC236}">
                <a16:creationId xmlns:a16="http://schemas.microsoft.com/office/drawing/2014/main" id="{3578BC54-89BC-E64C-835C-490A13898F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AC099F-2540-5046-BA1A-9B46EB649667}"/>
              </a:ext>
            </a:extLst>
          </p:cNvPr>
          <p:cNvSpPr>
            <a:spLocks noGrp="1"/>
          </p:cNvSpPr>
          <p:nvPr>
            <p:ph type="sldNum" sz="quarter" idx="12"/>
          </p:nvPr>
        </p:nvSpPr>
        <p:spPr/>
        <p:txBody>
          <a:bodyPr/>
          <a:lstStyle/>
          <a:p>
            <a:fld id="{93F46E83-87A5-EF4F-AE19-8E175B9F5CA4}" type="slidenum">
              <a:rPr lang="en-US" smtClean="0"/>
              <a:t>‹#›</a:t>
            </a:fld>
            <a:endParaRPr lang="en-US"/>
          </a:p>
        </p:txBody>
      </p:sp>
    </p:spTree>
    <p:extLst>
      <p:ext uri="{BB962C8B-B14F-4D97-AF65-F5344CB8AC3E}">
        <p14:creationId xmlns:p14="http://schemas.microsoft.com/office/powerpoint/2010/main" val="287358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6AD2-3F13-5B40-8C33-126116F8AB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FE0E88-2E80-1C48-A812-372FC85038B5}"/>
              </a:ext>
            </a:extLst>
          </p:cNvPr>
          <p:cNvSpPr>
            <a:spLocks noGrp="1"/>
          </p:cNvSpPr>
          <p:nvPr>
            <p:ph type="dt" sz="half" idx="10"/>
          </p:nvPr>
        </p:nvSpPr>
        <p:spPr/>
        <p:txBody>
          <a:bodyPr/>
          <a:lstStyle/>
          <a:p>
            <a:fld id="{F49CDD24-1AD1-154B-8072-5841E4DE5A1B}" type="datetimeFigureOut">
              <a:rPr lang="en-US" smtClean="0"/>
              <a:t>6/16/18</a:t>
            </a:fld>
            <a:endParaRPr lang="en-US"/>
          </a:p>
        </p:txBody>
      </p:sp>
      <p:sp>
        <p:nvSpPr>
          <p:cNvPr id="4" name="Footer Placeholder 3">
            <a:extLst>
              <a:ext uri="{FF2B5EF4-FFF2-40B4-BE49-F238E27FC236}">
                <a16:creationId xmlns:a16="http://schemas.microsoft.com/office/drawing/2014/main" id="{E09EE69E-0699-764D-ABBA-3D445C718C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D86836-0847-074B-AD98-6C859EF41961}"/>
              </a:ext>
            </a:extLst>
          </p:cNvPr>
          <p:cNvSpPr>
            <a:spLocks noGrp="1"/>
          </p:cNvSpPr>
          <p:nvPr>
            <p:ph type="sldNum" sz="quarter" idx="12"/>
          </p:nvPr>
        </p:nvSpPr>
        <p:spPr/>
        <p:txBody>
          <a:bodyPr/>
          <a:lstStyle/>
          <a:p>
            <a:fld id="{93F46E83-87A5-EF4F-AE19-8E175B9F5CA4}" type="slidenum">
              <a:rPr lang="en-US" smtClean="0"/>
              <a:t>‹#›</a:t>
            </a:fld>
            <a:endParaRPr lang="en-US"/>
          </a:p>
        </p:txBody>
      </p:sp>
    </p:spTree>
    <p:extLst>
      <p:ext uri="{BB962C8B-B14F-4D97-AF65-F5344CB8AC3E}">
        <p14:creationId xmlns:p14="http://schemas.microsoft.com/office/powerpoint/2010/main" val="197133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EE600B-94F2-854A-A52A-80051932C16A}"/>
              </a:ext>
            </a:extLst>
          </p:cNvPr>
          <p:cNvSpPr>
            <a:spLocks noGrp="1"/>
          </p:cNvSpPr>
          <p:nvPr>
            <p:ph type="dt" sz="half" idx="10"/>
          </p:nvPr>
        </p:nvSpPr>
        <p:spPr/>
        <p:txBody>
          <a:bodyPr/>
          <a:lstStyle/>
          <a:p>
            <a:fld id="{F49CDD24-1AD1-154B-8072-5841E4DE5A1B}" type="datetimeFigureOut">
              <a:rPr lang="en-US" smtClean="0"/>
              <a:t>6/16/18</a:t>
            </a:fld>
            <a:endParaRPr lang="en-US"/>
          </a:p>
        </p:txBody>
      </p:sp>
      <p:sp>
        <p:nvSpPr>
          <p:cNvPr id="3" name="Footer Placeholder 2">
            <a:extLst>
              <a:ext uri="{FF2B5EF4-FFF2-40B4-BE49-F238E27FC236}">
                <a16:creationId xmlns:a16="http://schemas.microsoft.com/office/drawing/2014/main" id="{C5583FC8-A98E-704C-8148-812FADC51A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B16142-1198-974D-A2B3-B08F934FA3F8}"/>
              </a:ext>
            </a:extLst>
          </p:cNvPr>
          <p:cNvSpPr>
            <a:spLocks noGrp="1"/>
          </p:cNvSpPr>
          <p:nvPr>
            <p:ph type="sldNum" sz="quarter" idx="12"/>
          </p:nvPr>
        </p:nvSpPr>
        <p:spPr/>
        <p:txBody>
          <a:bodyPr/>
          <a:lstStyle/>
          <a:p>
            <a:fld id="{93F46E83-87A5-EF4F-AE19-8E175B9F5CA4}" type="slidenum">
              <a:rPr lang="en-US" smtClean="0"/>
              <a:t>‹#›</a:t>
            </a:fld>
            <a:endParaRPr lang="en-US"/>
          </a:p>
        </p:txBody>
      </p:sp>
    </p:spTree>
    <p:extLst>
      <p:ext uri="{BB962C8B-B14F-4D97-AF65-F5344CB8AC3E}">
        <p14:creationId xmlns:p14="http://schemas.microsoft.com/office/powerpoint/2010/main" val="35672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15160-286E-9D4C-9A9A-407DA60805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4987A5-D5F1-1D47-81FD-E2FED0EF27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457F27-EA49-7C4F-B916-A5CF67AA0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BB1521-08C3-334F-990F-52E774655818}"/>
              </a:ext>
            </a:extLst>
          </p:cNvPr>
          <p:cNvSpPr>
            <a:spLocks noGrp="1"/>
          </p:cNvSpPr>
          <p:nvPr>
            <p:ph type="dt" sz="half" idx="10"/>
          </p:nvPr>
        </p:nvSpPr>
        <p:spPr/>
        <p:txBody>
          <a:bodyPr/>
          <a:lstStyle/>
          <a:p>
            <a:fld id="{F49CDD24-1AD1-154B-8072-5841E4DE5A1B}" type="datetimeFigureOut">
              <a:rPr lang="en-US" smtClean="0"/>
              <a:t>6/16/18</a:t>
            </a:fld>
            <a:endParaRPr lang="en-US"/>
          </a:p>
        </p:txBody>
      </p:sp>
      <p:sp>
        <p:nvSpPr>
          <p:cNvPr id="6" name="Footer Placeholder 5">
            <a:extLst>
              <a:ext uri="{FF2B5EF4-FFF2-40B4-BE49-F238E27FC236}">
                <a16:creationId xmlns:a16="http://schemas.microsoft.com/office/drawing/2014/main" id="{4E9C78E9-3277-2046-8429-97E58CEBF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6359C0-80BD-7942-97FF-7C4D1FD24638}"/>
              </a:ext>
            </a:extLst>
          </p:cNvPr>
          <p:cNvSpPr>
            <a:spLocks noGrp="1"/>
          </p:cNvSpPr>
          <p:nvPr>
            <p:ph type="sldNum" sz="quarter" idx="12"/>
          </p:nvPr>
        </p:nvSpPr>
        <p:spPr/>
        <p:txBody>
          <a:bodyPr/>
          <a:lstStyle/>
          <a:p>
            <a:fld id="{93F46E83-87A5-EF4F-AE19-8E175B9F5CA4}" type="slidenum">
              <a:rPr lang="en-US" smtClean="0"/>
              <a:t>‹#›</a:t>
            </a:fld>
            <a:endParaRPr lang="en-US"/>
          </a:p>
        </p:txBody>
      </p:sp>
    </p:spTree>
    <p:extLst>
      <p:ext uri="{BB962C8B-B14F-4D97-AF65-F5344CB8AC3E}">
        <p14:creationId xmlns:p14="http://schemas.microsoft.com/office/powerpoint/2010/main" val="395645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9F2A-F47C-344D-B3B8-10FFD4D7E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C78172-7073-B243-9348-7EF7C0A37F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8930E-2120-F544-9177-0E0C537C0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902CAB-1A28-3444-A51E-1B088E83BEB9}"/>
              </a:ext>
            </a:extLst>
          </p:cNvPr>
          <p:cNvSpPr>
            <a:spLocks noGrp="1"/>
          </p:cNvSpPr>
          <p:nvPr>
            <p:ph type="dt" sz="half" idx="10"/>
          </p:nvPr>
        </p:nvSpPr>
        <p:spPr/>
        <p:txBody>
          <a:bodyPr/>
          <a:lstStyle/>
          <a:p>
            <a:fld id="{F49CDD24-1AD1-154B-8072-5841E4DE5A1B}" type="datetimeFigureOut">
              <a:rPr lang="en-US" smtClean="0"/>
              <a:t>6/16/18</a:t>
            </a:fld>
            <a:endParaRPr lang="en-US"/>
          </a:p>
        </p:txBody>
      </p:sp>
      <p:sp>
        <p:nvSpPr>
          <p:cNvPr id="6" name="Footer Placeholder 5">
            <a:extLst>
              <a:ext uri="{FF2B5EF4-FFF2-40B4-BE49-F238E27FC236}">
                <a16:creationId xmlns:a16="http://schemas.microsoft.com/office/drawing/2014/main" id="{50A8F954-8A29-7C44-B133-716583CE09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713E5-D843-D245-9043-D07AFABA0792}"/>
              </a:ext>
            </a:extLst>
          </p:cNvPr>
          <p:cNvSpPr>
            <a:spLocks noGrp="1"/>
          </p:cNvSpPr>
          <p:nvPr>
            <p:ph type="sldNum" sz="quarter" idx="12"/>
          </p:nvPr>
        </p:nvSpPr>
        <p:spPr/>
        <p:txBody>
          <a:bodyPr/>
          <a:lstStyle/>
          <a:p>
            <a:fld id="{93F46E83-87A5-EF4F-AE19-8E175B9F5CA4}" type="slidenum">
              <a:rPr lang="en-US" smtClean="0"/>
              <a:t>‹#›</a:t>
            </a:fld>
            <a:endParaRPr lang="en-US"/>
          </a:p>
        </p:txBody>
      </p:sp>
    </p:spTree>
    <p:extLst>
      <p:ext uri="{BB962C8B-B14F-4D97-AF65-F5344CB8AC3E}">
        <p14:creationId xmlns:p14="http://schemas.microsoft.com/office/powerpoint/2010/main" val="342901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E5AE7B-8D0D-CA4C-BF8D-2206CF53FB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428E48-739E-FB4A-B24D-73FAA07CB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C9B37-37E9-8E42-9836-1DAA05800E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CDD24-1AD1-154B-8072-5841E4DE5A1B}" type="datetimeFigureOut">
              <a:rPr lang="en-US" smtClean="0"/>
              <a:t>6/16/18</a:t>
            </a:fld>
            <a:endParaRPr lang="en-US"/>
          </a:p>
        </p:txBody>
      </p:sp>
      <p:sp>
        <p:nvSpPr>
          <p:cNvPr id="5" name="Footer Placeholder 4">
            <a:extLst>
              <a:ext uri="{FF2B5EF4-FFF2-40B4-BE49-F238E27FC236}">
                <a16:creationId xmlns:a16="http://schemas.microsoft.com/office/drawing/2014/main" id="{BB14A9DE-5BFA-4543-80C4-94E810FDFE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0382AA-352C-BE42-B25A-101760AC17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46E83-87A5-EF4F-AE19-8E175B9F5CA4}" type="slidenum">
              <a:rPr lang="en-US" smtClean="0"/>
              <a:t>‹#›</a:t>
            </a:fld>
            <a:endParaRPr lang="en-US"/>
          </a:p>
        </p:txBody>
      </p:sp>
    </p:spTree>
    <p:extLst>
      <p:ext uri="{BB962C8B-B14F-4D97-AF65-F5344CB8AC3E}">
        <p14:creationId xmlns:p14="http://schemas.microsoft.com/office/powerpoint/2010/main" val="4223844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lZI6_9cVbM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vimeo.com/1027549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bbc.co.uk/news/magazine-19550067"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432B-78D0-E74B-8910-BBFD10E9F8C8}"/>
              </a:ext>
            </a:extLst>
          </p:cNvPr>
          <p:cNvSpPr>
            <a:spLocks noGrp="1"/>
          </p:cNvSpPr>
          <p:nvPr>
            <p:ph type="ctrTitle"/>
          </p:nvPr>
        </p:nvSpPr>
        <p:spPr/>
        <p:txBody>
          <a:bodyPr/>
          <a:lstStyle/>
          <a:p>
            <a:r>
              <a:rPr lang="en-US" dirty="0"/>
              <a:t>McDonalds TNC case stud </a:t>
            </a:r>
          </a:p>
        </p:txBody>
      </p:sp>
      <p:sp>
        <p:nvSpPr>
          <p:cNvPr id="3" name="Subtitle 2">
            <a:extLst>
              <a:ext uri="{FF2B5EF4-FFF2-40B4-BE49-F238E27FC236}">
                <a16:creationId xmlns:a16="http://schemas.microsoft.com/office/drawing/2014/main" id="{56D8657A-7726-6540-AB9D-90A7BBC4900F}"/>
              </a:ext>
            </a:extLst>
          </p:cNvPr>
          <p:cNvSpPr>
            <a:spLocks noGrp="1"/>
          </p:cNvSpPr>
          <p:nvPr>
            <p:ph type="subTitle" idx="1"/>
          </p:nvPr>
        </p:nvSpPr>
        <p:spPr/>
        <p:txBody>
          <a:bodyPr/>
          <a:lstStyle/>
          <a:p>
            <a:endParaRPr lang="en-US"/>
          </a:p>
        </p:txBody>
      </p:sp>
      <p:pic>
        <p:nvPicPr>
          <p:cNvPr id="4" name="Picture 2">
            <a:extLst>
              <a:ext uri="{FF2B5EF4-FFF2-40B4-BE49-F238E27FC236}">
                <a16:creationId xmlns:a16="http://schemas.microsoft.com/office/drawing/2014/main" id="{2199038A-A3BC-8746-9267-C2454A321AF6}"/>
              </a:ext>
            </a:extLst>
          </p:cNvPr>
          <p:cNvPicPr>
            <a:picLocks noChangeAspect="1" noChangeArrowheads="1"/>
          </p:cNvPicPr>
          <p:nvPr/>
        </p:nvPicPr>
        <p:blipFill>
          <a:blip r:embed="rId2" cstate="print"/>
          <a:srcRect/>
          <a:stretch>
            <a:fillRect/>
          </a:stretch>
        </p:blipFill>
        <p:spPr bwMode="auto">
          <a:xfrm>
            <a:off x="5181528" y="3912433"/>
            <a:ext cx="1828943" cy="1794527"/>
          </a:xfrm>
          <a:prstGeom prst="rect">
            <a:avLst/>
          </a:prstGeom>
          <a:noFill/>
          <a:ln w="9525">
            <a:noFill/>
            <a:miter lim="800000"/>
            <a:headEnd/>
            <a:tailEnd/>
          </a:ln>
        </p:spPr>
      </p:pic>
    </p:spTree>
    <p:extLst>
      <p:ext uri="{BB962C8B-B14F-4D97-AF65-F5344CB8AC3E}">
        <p14:creationId xmlns:p14="http://schemas.microsoft.com/office/powerpoint/2010/main" val="404290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8F6D3-84C0-C94B-9ED7-4157CFE88E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54B5F4-AC73-4043-BBD7-729BDFEB7C99}"/>
              </a:ext>
            </a:extLst>
          </p:cNvPr>
          <p:cNvSpPr>
            <a:spLocks noGrp="1"/>
          </p:cNvSpPr>
          <p:nvPr>
            <p:ph idx="1"/>
          </p:nvPr>
        </p:nvSpPr>
        <p:spPr/>
        <p:txBody>
          <a:bodyPr/>
          <a:lstStyle/>
          <a:p>
            <a:endParaRPr lang="en-US" dirty="0"/>
          </a:p>
        </p:txBody>
      </p:sp>
      <p:sp>
        <p:nvSpPr>
          <p:cNvPr id="4" name="Cloud Callout 3">
            <a:extLst>
              <a:ext uri="{FF2B5EF4-FFF2-40B4-BE49-F238E27FC236}">
                <a16:creationId xmlns:a16="http://schemas.microsoft.com/office/drawing/2014/main" id="{30891686-F97F-EE4A-91A7-6772C75BD81A}"/>
              </a:ext>
            </a:extLst>
          </p:cNvPr>
          <p:cNvSpPr/>
          <p:nvPr/>
        </p:nvSpPr>
        <p:spPr>
          <a:xfrm>
            <a:off x="3935392" y="1690688"/>
            <a:ext cx="4421530" cy="315910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B9EFFD5-1C35-9E4B-B21D-3B84B3542D8B}"/>
              </a:ext>
            </a:extLst>
          </p:cNvPr>
          <p:cNvSpPr txBox="1"/>
          <p:nvPr/>
        </p:nvSpPr>
        <p:spPr>
          <a:xfrm>
            <a:off x="5081286" y="2476982"/>
            <a:ext cx="2060294" cy="1200329"/>
          </a:xfrm>
          <a:prstGeom prst="rect">
            <a:avLst/>
          </a:prstGeom>
          <a:noFill/>
        </p:spPr>
        <p:txBody>
          <a:bodyPr wrap="square" rtlCol="0">
            <a:spAutoFit/>
          </a:bodyPr>
          <a:lstStyle/>
          <a:p>
            <a:r>
              <a:rPr lang="en-US" dirty="0"/>
              <a:t>What are the impacts of McDonalds global spread? </a:t>
            </a:r>
          </a:p>
        </p:txBody>
      </p:sp>
    </p:spTree>
    <p:extLst>
      <p:ext uri="{BB962C8B-B14F-4D97-AF65-F5344CB8AC3E}">
        <p14:creationId xmlns:p14="http://schemas.microsoft.com/office/powerpoint/2010/main" val="223132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85CEB-7705-2D47-AA3B-51AFBAA1C552}"/>
              </a:ext>
            </a:extLst>
          </p:cNvPr>
          <p:cNvSpPr>
            <a:spLocks noGrp="1"/>
          </p:cNvSpPr>
          <p:nvPr>
            <p:ph type="title"/>
          </p:nvPr>
        </p:nvSpPr>
        <p:spPr/>
        <p:txBody>
          <a:bodyPr/>
          <a:lstStyle/>
          <a:p>
            <a:r>
              <a:rPr lang="en-US" dirty="0"/>
              <a:t>Impacts of McDonalds-social</a:t>
            </a:r>
          </a:p>
        </p:txBody>
      </p:sp>
      <p:sp>
        <p:nvSpPr>
          <p:cNvPr id="3" name="Content Placeholder 2">
            <a:extLst>
              <a:ext uri="{FF2B5EF4-FFF2-40B4-BE49-F238E27FC236}">
                <a16:creationId xmlns:a16="http://schemas.microsoft.com/office/drawing/2014/main" id="{E9B165EC-2F43-744A-B1E6-224007E3B510}"/>
              </a:ext>
            </a:extLst>
          </p:cNvPr>
          <p:cNvSpPr>
            <a:spLocks noGrp="1"/>
          </p:cNvSpPr>
          <p:nvPr>
            <p:ph idx="1"/>
          </p:nvPr>
        </p:nvSpPr>
        <p:spPr/>
        <p:txBody>
          <a:bodyPr>
            <a:normAutofit fontScale="92500"/>
          </a:bodyPr>
          <a:lstStyle/>
          <a:p>
            <a:r>
              <a:rPr lang="en-US" dirty="0"/>
              <a:t>Spread of Western culture-The introduction of another culture can result in the loss of some traditions. In this example, the introduction of fast food made lead to loss of traditional foods. However McDonald's does vary its Menu from country to country to take into account national tastes called </a:t>
            </a:r>
            <a:r>
              <a:rPr lang="en-US" b="1" dirty="0" err="1"/>
              <a:t>Glocalisation</a:t>
            </a:r>
            <a:r>
              <a:rPr lang="en-US" dirty="0"/>
              <a:t>.</a:t>
            </a:r>
          </a:p>
          <a:p>
            <a:r>
              <a:rPr lang="en-US" dirty="0"/>
              <a:t>Could be an increase in the obesity rate of these countries</a:t>
            </a:r>
          </a:p>
          <a:p>
            <a:r>
              <a:rPr lang="en-US" dirty="0"/>
              <a:t>McDonald's has also tried to create a positive image the idea </a:t>
            </a:r>
            <a:r>
              <a:rPr lang="en-US" dirty="0" err="1"/>
              <a:t>of</a:t>
            </a:r>
            <a:r>
              <a:rPr lang="en-US" b="1" dirty="0" err="1"/>
              <a:t>corporate</a:t>
            </a:r>
            <a:r>
              <a:rPr lang="en-US" b="1" dirty="0"/>
              <a:t> responsibility </a:t>
            </a:r>
            <a:r>
              <a:rPr lang="en-US" dirty="0"/>
              <a:t>such as the Ronald McDonald house charities that offer help and support to families with sick children through independent charities supported by McDonald's. Through the money donated they have made 400 rooms for families every night of the year.</a:t>
            </a:r>
          </a:p>
          <a:p>
            <a:endParaRPr lang="en-US" dirty="0"/>
          </a:p>
        </p:txBody>
      </p:sp>
    </p:spTree>
    <p:extLst>
      <p:ext uri="{BB962C8B-B14F-4D97-AF65-F5344CB8AC3E}">
        <p14:creationId xmlns:p14="http://schemas.microsoft.com/office/powerpoint/2010/main" val="122881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738F-F068-0745-96A4-4B4A493F86AE}"/>
              </a:ext>
            </a:extLst>
          </p:cNvPr>
          <p:cNvSpPr>
            <a:spLocks noGrp="1"/>
          </p:cNvSpPr>
          <p:nvPr>
            <p:ph type="title"/>
          </p:nvPr>
        </p:nvSpPr>
        <p:spPr/>
        <p:txBody>
          <a:bodyPr/>
          <a:lstStyle/>
          <a:p>
            <a:r>
              <a:rPr lang="en-US" dirty="0"/>
              <a:t>Impacts of McDonalds-economic/ environmental </a:t>
            </a:r>
          </a:p>
        </p:txBody>
      </p:sp>
      <p:sp>
        <p:nvSpPr>
          <p:cNvPr id="3" name="Content Placeholder 2">
            <a:extLst>
              <a:ext uri="{FF2B5EF4-FFF2-40B4-BE49-F238E27FC236}">
                <a16:creationId xmlns:a16="http://schemas.microsoft.com/office/drawing/2014/main" id="{712459E6-3C42-D942-993B-23FF5CD3149A}"/>
              </a:ext>
            </a:extLst>
          </p:cNvPr>
          <p:cNvSpPr>
            <a:spLocks noGrp="1"/>
          </p:cNvSpPr>
          <p:nvPr>
            <p:ph idx="1"/>
          </p:nvPr>
        </p:nvSpPr>
        <p:spPr/>
        <p:txBody>
          <a:bodyPr/>
          <a:lstStyle/>
          <a:p>
            <a:r>
              <a:rPr lang="en-US" dirty="0"/>
              <a:t>Employs more then 1.7 million people, and train their employees in the U.K they offer employees the chance to gains qualifications from apprenticeships up to foundation degrees.</a:t>
            </a:r>
          </a:p>
          <a:p>
            <a:r>
              <a:rPr lang="en-US" dirty="0"/>
              <a:t>One environmental impacts that sticks in peoples brains is the allegation that McDonald's fuels that deforestation of the Amazon. In 2006 Greenpeace published a report called "Eating Up the Amazon" this traced soya beans grown in illegally deforested areas to McDonald's used as chicken feed and then served up as Chicken </a:t>
            </a:r>
            <a:r>
              <a:rPr lang="en-US" dirty="0" err="1"/>
              <a:t>McNuggets</a:t>
            </a:r>
            <a:r>
              <a:rPr lang="en-US" dirty="0"/>
              <a:t>.</a:t>
            </a:r>
          </a:p>
        </p:txBody>
      </p:sp>
    </p:spTree>
    <p:extLst>
      <p:ext uri="{BB962C8B-B14F-4D97-AF65-F5344CB8AC3E}">
        <p14:creationId xmlns:p14="http://schemas.microsoft.com/office/powerpoint/2010/main" val="26386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5A381BD-7543-B848-A42F-4BE17505CF34}"/>
              </a:ext>
            </a:extLst>
          </p:cNvPr>
          <p:cNvSpPr>
            <a:spLocks noGrp="1"/>
          </p:cNvSpPr>
          <p:nvPr>
            <p:ph type="title"/>
          </p:nvPr>
        </p:nvSpPr>
        <p:spPr/>
        <p:txBody>
          <a:bodyPr/>
          <a:lstStyle/>
          <a:p>
            <a:pPr eaLnBrk="1" hangingPunct="1"/>
            <a:r>
              <a:rPr lang="en-US" altLang="en-US"/>
              <a:t>What is Glocalisation?</a:t>
            </a:r>
          </a:p>
        </p:txBody>
      </p:sp>
      <p:sp>
        <p:nvSpPr>
          <p:cNvPr id="5123" name="Content Placeholder 2">
            <a:extLst>
              <a:ext uri="{FF2B5EF4-FFF2-40B4-BE49-F238E27FC236}">
                <a16:creationId xmlns:a16="http://schemas.microsoft.com/office/drawing/2014/main" id="{434666B5-C827-3A4A-A7E3-C523537D98E1}"/>
              </a:ext>
            </a:extLst>
          </p:cNvPr>
          <p:cNvSpPr>
            <a:spLocks noGrp="1"/>
          </p:cNvSpPr>
          <p:nvPr>
            <p:ph idx="1"/>
          </p:nvPr>
        </p:nvSpPr>
        <p:spPr/>
        <p:txBody>
          <a:bodyPr/>
          <a:lstStyle/>
          <a:p>
            <a:pPr eaLnBrk="1" hangingPunct="1"/>
            <a:endParaRPr lang="en-US" altLang="en-US"/>
          </a:p>
        </p:txBody>
      </p:sp>
      <p:pic>
        <p:nvPicPr>
          <p:cNvPr id="5124" name="Picture 2">
            <a:extLst>
              <a:ext uri="{FF2B5EF4-FFF2-40B4-BE49-F238E27FC236}">
                <a16:creationId xmlns:a16="http://schemas.microsoft.com/office/drawing/2014/main" id="{C64F4A52-5EBD-FD4A-8C37-51179BAA0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620" y="2948941"/>
            <a:ext cx="8229600" cy="104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54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9CA3C74-8837-BD43-878C-E2AB570DEDB2}"/>
              </a:ext>
            </a:extLst>
          </p:cNvPr>
          <p:cNvSpPr>
            <a:spLocks noGrp="1"/>
          </p:cNvSpPr>
          <p:nvPr>
            <p:ph type="title"/>
          </p:nvPr>
        </p:nvSpPr>
        <p:spPr/>
        <p:txBody>
          <a:bodyPr/>
          <a:lstStyle/>
          <a:p>
            <a:endParaRPr lang="en-US" altLang="en-US"/>
          </a:p>
        </p:txBody>
      </p:sp>
      <p:sp>
        <p:nvSpPr>
          <p:cNvPr id="12291" name="Content Placeholder 2">
            <a:extLst>
              <a:ext uri="{FF2B5EF4-FFF2-40B4-BE49-F238E27FC236}">
                <a16:creationId xmlns:a16="http://schemas.microsoft.com/office/drawing/2014/main" id="{7325D2B1-9BF7-864C-AFFE-BD699BABEB2E}"/>
              </a:ext>
            </a:extLst>
          </p:cNvPr>
          <p:cNvSpPr>
            <a:spLocks noGrp="1"/>
          </p:cNvSpPr>
          <p:nvPr>
            <p:ph idx="1"/>
          </p:nvPr>
        </p:nvSpPr>
        <p:spPr/>
        <p:txBody>
          <a:bodyPr/>
          <a:lstStyle/>
          <a:p>
            <a:endParaRPr lang="en-US" altLang="en-US"/>
          </a:p>
        </p:txBody>
      </p:sp>
      <p:pic>
        <p:nvPicPr>
          <p:cNvPr id="12292" name="Picture 2">
            <a:extLst>
              <a:ext uri="{FF2B5EF4-FFF2-40B4-BE49-F238E27FC236}">
                <a16:creationId xmlns:a16="http://schemas.microsoft.com/office/drawing/2014/main" id="{7B5EF400-2A99-9144-AC08-8D43B2BA8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440" y="124302"/>
            <a:ext cx="4389120" cy="6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69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44E21E5-2F28-F54D-B96F-87AFE8C04186}"/>
              </a:ext>
            </a:extLst>
          </p:cNvPr>
          <p:cNvSpPr>
            <a:spLocks noGrp="1"/>
          </p:cNvSpPr>
          <p:nvPr>
            <p:ph type="title"/>
          </p:nvPr>
        </p:nvSpPr>
        <p:spPr/>
        <p:txBody>
          <a:bodyPr/>
          <a:lstStyle/>
          <a:p>
            <a:endParaRPr lang="en-US" altLang="en-US"/>
          </a:p>
        </p:txBody>
      </p:sp>
      <p:sp>
        <p:nvSpPr>
          <p:cNvPr id="10243" name="Content Placeholder 2">
            <a:extLst>
              <a:ext uri="{FF2B5EF4-FFF2-40B4-BE49-F238E27FC236}">
                <a16:creationId xmlns:a16="http://schemas.microsoft.com/office/drawing/2014/main" id="{46CB053A-7FD1-F54E-9509-55F6B0FCD8D4}"/>
              </a:ext>
            </a:extLst>
          </p:cNvPr>
          <p:cNvSpPr>
            <a:spLocks noGrp="1"/>
          </p:cNvSpPr>
          <p:nvPr>
            <p:ph idx="1"/>
          </p:nvPr>
        </p:nvSpPr>
        <p:spPr/>
        <p:txBody>
          <a:bodyPr/>
          <a:lstStyle/>
          <a:p>
            <a:endParaRPr lang="en-US" altLang="en-US"/>
          </a:p>
        </p:txBody>
      </p:sp>
      <p:pic>
        <p:nvPicPr>
          <p:cNvPr id="10244" name="Picture 3">
            <a:extLst>
              <a:ext uri="{FF2B5EF4-FFF2-40B4-BE49-F238E27FC236}">
                <a16:creationId xmlns:a16="http://schemas.microsoft.com/office/drawing/2014/main" id="{83A787FA-3F17-8649-8CB9-D46C332BB1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301" y="205740"/>
            <a:ext cx="8738235" cy="630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033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3B43-2172-5C4E-BACD-0B8463BF956D}"/>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667922F-055C-EB48-90D5-965CF0B5D2BE}"/>
              </a:ext>
            </a:extLst>
          </p:cNvPr>
          <p:cNvSpPr>
            <a:spLocks noGrp="1"/>
          </p:cNvSpPr>
          <p:nvPr>
            <p:ph idx="1"/>
          </p:nvPr>
        </p:nvSpPr>
        <p:spPr/>
        <p:txBody>
          <a:bodyPr/>
          <a:lstStyle/>
          <a:p>
            <a:r>
              <a:rPr lang="en-US" dirty="0"/>
              <a:t>For a global company you have studied explain its global reach (7)</a:t>
            </a:r>
          </a:p>
          <a:p>
            <a:r>
              <a:rPr lang="en-US" dirty="0"/>
              <a:t>For a </a:t>
            </a:r>
            <a:r>
              <a:rPr lang="en-US"/>
              <a:t>named TNC  </a:t>
            </a:r>
            <a:r>
              <a:rPr lang="en-US" dirty="0"/>
              <a:t>you have studied explain the </a:t>
            </a:r>
            <a:r>
              <a:rPr lang="en-US"/>
              <a:t>impacts in LEDCs (7)</a:t>
            </a:r>
            <a:endParaRPr lang="en-US" dirty="0"/>
          </a:p>
        </p:txBody>
      </p:sp>
    </p:spTree>
    <p:extLst>
      <p:ext uri="{BB962C8B-B14F-4D97-AF65-F5344CB8AC3E}">
        <p14:creationId xmlns:p14="http://schemas.microsoft.com/office/powerpoint/2010/main" val="407434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78B03823-4F44-2A49-A8E4-C4A8ADC56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47800"/>
            <a:ext cx="9144000" cy="5274978"/>
          </a:xfrm>
          <a:prstGeom prst="rect">
            <a:avLst/>
          </a:prstGeom>
        </p:spPr>
      </p:pic>
      <p:sp>
        <p:nvSpPr>
          <p:cNvPr id="4" name="Title 3">
            <a:extLst>
              <a:ext uri="{FF2B5EF4-FFF2-40B4-BE49-F238E27FC236}">
                <a16:creationId xmlns:a16="http://schemas.microsoft.com/office/drawing/2014/main" id="{41170E4B-1087-0E42-8F5A-7D573A09B354}"/>
              </a:ext>
            </a:extLst>
          </p:cNvPr>
          <p:cNvSpPr>
            <a:spLocks noGrp="1"/>
          </p:cNvSpPr>
          <p:nvPr>
            <p:ph type="title"/>
          </p:nvPr>
        </p:nvSpPr>
        <p:spPr>
          <a:xfrm>
            <a:off x="685800" y="108466"/>
            <a:ext cx="8229600" cy="1143000"/>
          </a:xfrm>
        </p:spPr>
        <p:txBody>
          <a:bodyPr/>
          <a:lstStyle/>
          <a:p>
            <a:r>
              <a:rPr lang="en-US" dirty="0"/>
              <a:t>Where are the McDonalds? </a:t>
            </a:r>
          </a:p>
        </p:txBody>
      </p:sp>
      <p:sp>
        <p:nvSpPr>
          <p:cNvPr id="5" name="Content Placeholder 4">
            <a:extLst>
              <a:ext uri="{FF2B5EF4-FFF2-40B4-BE49-F238E27FC236}">
                <a16:creationId xmlns:a16="http://schemas.microsoft.com/office/drawing/2014/main" id="{FB942D25-4119-A34B-A165-FAA6B4CD6CDD}"/>
              </a:ext>
            </a:extLst>
          </p:cNvPr>
          <p:cNvSpPr>
            <a:spLocks noGrp="1"/>
          </p:cNvSpPr>
          <p:nvPr>
            <p:ph idx="1"/>
          </p:nvPr>
        </p:nvSpPr>
        <p:spPr/>
        <p:txBody>
          <a:bodyPr/>
          <a:lstStyle/>
          <a:p>
            <a:endParaRPr lang="en-US" dirty="0"/>
          </a:p>
        </p:txBody>
      </p:sp>
      <p:sp>
        <p:nvSpPr>
          <p:cNvPr id="8" name="TextBox 7">
            <a:extLst>
              <a:ext uri="{FF2B5EF4-FFF2-40B4-BE49-F238E27FC236}">
                <a16:creationId xmlns:a16="http://schemas.microsoft.com/office/drawing/2014/main" id="{5A24F883-40D2-FC45-BA45-949964B3E6F7}"/>
              </a:ext>
            </a:extLst>
          </p:cNvPr>
          <p:cNvSpPr txBox="1"/>
          <p:nvPr/>
        </p:nvSpPr>
        <p:spPr>
          <a:xfrm>
            <a:off x="8382000" y="123484"/>
            <a:ext cx="1981200" cy="1200329"/>
          </a:xfrm>
          <a:prstGeom prst="rect">
            <a:avLst/>
          </a:prstGeom>
          <a:noFill/>
        </p:spPr>
        <p:txBody>
          <a:bodyPr wrap="square" rtlCol="0">
            <a:spAutoFit/>
          </a:bodyPr>
          <a:lstStyle/>
          <a:p>
            <a:r>
              <a:rPr lang="en-US" dirty="0"/>
              <a:t>Which countries have a lot? </a:t>
            </a:r>
          </a:p>
          <a:p>
            <a:r>
              <a:rPr lang="en-US" dirty="0"/>
              <a:t>Which have none? </a:t>
            </a:r>
          </a:p>
          <a:p>
            <a:r>
              <a:rPr lang="en-US" dirty="0">
                <a:solidFill>
                  <a:srgbClr val="FF0000"/>
                </a:solidFill>
              </a:rPr>
              <a:t>WHY?</a:t>
            </a:r>
          </a:p>
        </p:txBody>
      </p:sp>
    </p:spTree>
    <p:extLst>
      <p:ext uri="{BB962C8B-B14F-4D97-AF65-F5344CB8AC3E}">
        <p14:creationId xmlns:p14="http://schemas.microsoft.com/office/powerpoint/2010/main" val="3189540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2057400" y="4343400"/>
            <a:ext cx="4229100" cy="17907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2057400" y="381001"/>
            <a:ext cx="5715000" cy="4021923"/>
          </a:xfrm>
          <a:prstGeom prst="rect">
            <a:avLst/>
          </a:prstGeom>
          <a:noFill/>
          <a:ln w="9525">
            <a:noFill/>
            <a:miter lim="800000"/>
            <a:headEnd/>
            <a:tailEnd/>
          </a:ln>
        </p:spPr>
      </p:pic>
      <p:pic>
        <p:nvPicPr>
          <p:cNvPr id="3074" name="Picture 2">
            <a:hlinkClick r:id="rId4"/>
          </p:cNvPr>
          <p:cNvPicPr>
            <a:picLocks noChangeAspect="1" noChangeArrowheads="1"/>
          </p:cNvPicPr>
          <p:nvPr/>
        </p:nvPicPr>
        <p:blipFill>
          <a:blip r:embed="rId5" cstate="print"/>
          <a:srcRect/>
          <a:stretch>
            <a:fillRect/>
          </a:stretch>
        </p:blipFill>
        <p:spPr bwMode="auto">
          <a:xfrm>
            <a:off x="7391400" y="4267200"/>
            <a:ext cx="2819400" cy="2080692"/>
          </a:xfrm>
          <a:prstGeom prst="rect">
            <a:avLst/>
          </a:prstGeom>
          <a:noFill/>
          <a:ln w="9525">
            <a:noFill/>
            <a:miter lim="800000"/>
            <a:headEnd/>
            <a:tailEnd/>
          </a:ln>
        </p:spPr>
      </p:pic>
    </p:spTree>
    <p:extLst>
      <p:ext uri="{BB962C8B-B14F-4D97-AF65-F5344CB8AC3E}">
        <p14:creationId xmlns:p14="http://schemas.microsoft.com/office/powerpoint/2010/main" val="1830396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t>The global spread of McDonalds</a:t>
            </a:r>
          </a:p>
        </p:txBody>
      </p:sp>
      <p:sp>
        <p:nvSpPr>
          <p:cNvPr id="25603" name="Content Placeholder 2"/>
          <p:cNvSpPr>
            <a:spLocks noGrp="1"/>
          </p:cNvSpPr>
          <p:nvPr>
            <p:ph idx="1"/>
          </p:nvPr>
        </p:nvSpPr>
        <p:spPr/>
        <p:txBody>
          <a:bodyPr/>
          <a:lstStyle/>
          <a:p>
            <a:endParaRPr lang="en-US"/>
          </a:p>
        </p:txBody>
      </p:sp>
      <p:pic>
        <p:nvPicPr>
          <p:cNvPr id="25604" name="Picture 2"/>
          <p:cNvPicPr>
            <a:picLocks noChangeAspect="1" noChangeArrowheads="1"/>
          </p:cNvPicPr>
          <p:nvPr/>
        </p:nvPicPr>
        <p:blipFill>
          <a:blip r:embed="rId2"/>
          <a:srcRect/>
          <a:stretch>
            <a:fillRect/>
          </a:stretch>
        </p:blipFill>
        <p:spPr bwMode="auto">
          <a:xfrm>
            <a:off x="2049780" y="1920240"/>
            <a:ext cx="7725252" cy="4114800"/>
          </a:xfrm>
          <a:prstGeom prst="rect">
            <a:avLst/>
          </a:prstGeom>
          <a:noFill/>
          <a:ln w="9525">
            <a:noFill/>
            <a:miter lim="800000"/>
            <a:headEnd/>
            <a:tailEnd/>
          </a:ln>
        </p:spPr>
      </p:pic>
    </p:spTree>
    <p:extLst>
      <p:ext uri="{BB962C8B-B14F-4D97-AF65-F5344CB8AC3E}">
        <p14:creationId xmlns:p14="http://schemas.microsoft.com/office/powerpoint/2010/main" val="325055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may be barriers to globalization?</a:t>
            </a:r>
          </a:p>
        </p:txBody>
      </p:sp>
      <p:sp>
        <p:nvSpPr>
          <p:cNvPr id="3" name="Content Placeholder 2"/>
          <p:cNvSpPr>
            <a:spLocks noGrp="1"/>
          </p:cNvSpPr>
          <p:nvPr>
            <p:ph idx="1"/>
          </p:nvPr>
        </p:nvSpPr>
        <p:spPr/>
        <p:txBody>
          <a:bodyPr/>
          <a:lstStyle/>
          <a:p>
            <a:pPr marL="0" indent="0">
              <a:buNone/>
            </a:pPr>
            <a:r>
              <a:rPr lang="en-US" dirty="0"/>
              <a:t>List at least 3 with your partner</a:t>
            </a:r>
          </a:p>
        </p:txBody>
      </p:sp>
      <p:pic>
        <p:nvPicPr>
          <p:cNvPr id="4" name="Picture 3"/>
          <p:cNvPicPr>
            <a:picLocks noChangeAspect="1"/>
          </p:cNvPicPr>
          <p:nvPr/>
        </p:nvPicPr>
        <p:blipFill>
          <a:blip r:embed="rId2"/>
          <a:stretch>
            <a:fillRect/>
          </a:stretch>
        </p:blipFill>
        <p:spPr>
          <a:xfrm>
            <a:off x="3094299" y="2167098"/>
            <a:ext cx="5943600" cy="4563687"/>
          </a:xfrm>
          <a:prstGeom prst="rect">
            <a:avLst/>
          </a:prstGeom>
        </p:spPr>
      </p:pic>
    </p:spTree>
    <p:extLst>
      <p:ext uri="{BB962C8B-B14F-4D97-AF65-F5344CB8AC3E}">
        <p14:creationId xmlns:p14="http://schemas.microsoft.com/office/powerpoint/2010/main" val="51900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1981200" y="685801"/>
            <a:ext cx="2971800" cy="5440363"/>
          </a:xfrm>
        </p:spPr>
        <p:txBody>
          <a:bodyPr>
            <a:normAutofit fontScale="92500" lnSpcReduction="20000"/>
          </a:bodyPr>
          <a:lstStyle/>
          <a:p>
            <a:br>
              <a:rPr lang="en-US" dirty="0"/>
            </a:br>
            <a:r>
              <a:rPr lang="en-US" dirty="0"/>
              <a:t>iv. Read the article to the right hand side and </a:t>
            </a:r>
            <a:r>
              <a:rPr lang="en-US" b="1" u="sng" dirty="0">
                <a:hlinkClick r:id="rId2"/>
              </a:rPr>
              <a:t>this BBC article</a:t>
            </a:r>
            <a:r>
              <a:rPr lang="en-US" b="1" dirty="0">
                <a:hlinkClick r:id="rId2"/>
              </a:rPr>
              <a:t>  </a:t>
            </a:r>
            <a:r>
              <a:rPr lang="en-US" dirty="0"/>
              <a:t>then explain why McDonald's a Coca Cola have consistently maintained their brand value and loyalty. What has been the key to their success? Are there any areas that have been hard to reach?</a:t>
            </a:r>
            <a:br>
              <a:rPr lang="en-US" dirty="0"/>
            </a:br>
            <a:br>
              <a:rPr lang="en-US" dirty="0"/>
            </a:br>
            <a:endParaRPr lang="en-US"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876800" y="228600"/>
            <a:ext cx="5334000" cy="6187440"/>
          </a:xfrm>
          <a:prstGeom prst="rect">
            <a:avLst/>
          </a:prstGeom>
          <a:noFill/>
          <a:ln w="9525">
            <a:noFill/>
            <a:miter lim="800000"/>
            <a:headEnd/>
            <a:tailEnd/>
          </a:ln>
        </p:spPr>
      </p:pic>
    </p:spTree>
    <p:extLst>
      <p:ext uri="{BB962C8B-B14F-4D97-AF65-F5344CB8AC3E}">
        <p14:creationId xmlns:p14="http://schemas.microsoft.com/office/powerpoint/2010/main" val="4128324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McDonalds facts</a:t>
            </a:r>
          </a:p>
        </p:txBody>
      </p:sp>
      <p:pic>
        <p:nvPicPr>
          <p:cNvPr id="15362" name="Picture 2"/>
          <p:cNvPicPr>
            <a:picLocks noGrp="1" noChangeAspect="1" noChangeArrowheads="1"/>
          </p:cNvPicPr>
          <p:nvPr>
            <p:ph idx="1"/>
          </p:nvPr>
        </p:nvPicPr>
        <p:blipFill>
          <a:blip r:embed="rId2" cstate="print"/>
          <a:srcRect/>
          <a:stretch>
            <a:fillRect/>
          </a:stretch>
        </p:blipFill>
        <p:spPr bwMode="auto">
          <a:xfrm>
            <a:off x="2438401" y="1905000"/>
            <a:ext cx="7413401" cy="1886744"/>
          </a:xfrm>
          <a:prstGeom prst="rect">
            <a:avLst/>
          </a:prstGeom>
          <a:noFill/>
          <a:ln w="9525">
            <a:noFill/>
            <a:miter lim="800000"/>
            <a:headEnd/>
            <a:tailEnd/>
          </a:ln>
        </p:spPr>
      </p:pic>
    </p:spTree>
    <p:extLst>
      <p:ext uri="{BB962C8B-B14F-4D97-AF65-F5344CB8AC3E}">
        <p14:creationId xmlns:p14="http://schemas.microsoft.com/office/powerpoint/2010/main" val="416753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McDonalds global expansion</a:t>
            </a:r>
          </a:p>
        </p:txBody>
      </p:sp>
      <p:sp>
        <p:nvSpPr>
          <p:cNvPr id="3" name="Content Placeholder 2"/>
          <p:cNvSpPr>
            <a:spLocks noGrp="1"/>
          </p:cNvSpPr>
          <p:nvPr>
            <p:ph idx="1"/>
          </p:nvPr>
        </p:nvSpPr>
        <p:spPr>
          <a:xfrm>
            <a:off x="1981200" y="1524001"/>
            <a:ext cx="8229600" cy="4602163"/>
          </a:xfrm>
        </p:spPr>
        <p:txBody>
          <a:bodyPr>
            <a:normAutofit/>
          </a:bodyPr>
          <a:lstStyle/>
          <a:p>
            <a:r>
              <a:rPr lang="en-US" dirty="0"/>
              <a:t>On average 30 million customers are served in one of the 31,000 McDonalds restaurants in one of more than 100 countries. </a:t>
            </a:r>
          </a:p>
          <a:p>
            <a:r>
              <a:rPr lang="en-US" dirty="0"/>
              <a:t>First located in USA and Canada, then spread to Europe, Australia and Japan in 1970s. </a:t>
            </a:r>
          </a:p>
          <a:p>
            <a:r>
              <a:rPr lang="en-US" dirty="0"/>
              <a:t>1980s spread to Mexico, S America and SE Asia</a:t>
            </a:r>
          </a:p>
          <a:p>
            <a:r>
              <a:rPr lang="en-US" dirty="0"/>
              <a:t>1990s the restaurant spread to China, Russia and the Arab World</a:t>
            </a:r>
          </a:p>
        </p:txBody>
      </p:sp>
    </p:spTree>
    <p:extLst>
      <p:ext uri="{BB962C8B-B14F-4D97-AF65-F5344CB8AC3E}">
        <p14:creationId xmlns:p14="http://schemas.microsoft.com/office/powerpoint/2010/main" val="1666311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did McDonalds go global?</a:t>
            </a:r>
          </a:p>
        </p:txBody>
      </p:sp>
      <p:sp>
        <p:nvSpPr>
          <p:cNvPr id="3" name="Content Placeholder 2"/>
          <p:cNvSpPr>
            <a:spLocks noGrp="1"/>
          </p:cNvSpPr>
          <p:nvPr>
            <p:ph idx="1"/>
          </p:nvPr>
        </p:nvSpPr>
        <p:spPr/>
        <p:txBody>
          <a:bodyPr>
            <a:normAutofit/>
          </a:bodyPr>
          <a:lstStyle/>
          <a:p>
            <a:r>
              <a:rPr lang="en-US" dirty="0"/>
              <a:t>The company initially had rapid growth (between 1961 and 1991 it was 24 % annually)</a:t>
            </a:r>
          </a:p>
          <a:p>
            <a:r>
              <a:rPr lang="en-US" dirty="0"/>
              <a:t>Growth based on innovative marketing and high standards of quality and marketing</a:t>
            </a:r>
          </a:p>
          <a:p>
            <a:r>
              <a:rPr lang="en-US" dirty="0"/>
              <a:t>BUT competition grew stiffer in USA so they had to expand</a:t>
            </a:r>
          </a:p>
          <a:p>
            <a:r>
              <a:rPr lang="en-US" dirty="0"/>
              <a:t>In 1991 was the first time McDonalds  had more outlets overseas than in the USA</a:t>
            </a:r>
          </a:p>
          <a:p>
            <a:r>
              <a:rPr lang="en-US" dirty="0"/>
              <a:t>In 1996 the peak year of expansion McDonalds opened 200 restaurants globally</a:t>
            </a:r>
          </a:p>
          <a:p>
            <a:pPr>
              <a:buNone/>
            </a:pPr>
            <a:endParaRPr lang="en-US" dirty="0"/>
          </a:p>
          <a:p>
            <a:endParaRPr lang="en-US" dirty="0"/>
          </a:p>
        </p:txBody>
      </p:sp>
    </p:spTree>
    <p:extLst>
      <p:ext uri="{BB962C8B-B14F-4D97-AF65-F5344CB8AC3E}">
        <p14:creationId xmlns:p14="http://schemas.microsoft.com/office/powerpoint/2010/main" val="1093246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369</Words>
  <Application>Microsoft Macintosh PowerPoint</Application>
  <PresentationFormat>Widescreen</PresentationFormat>
  <Paragraphs>33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McDonalds TNC case stud </vt:lpstr>
      <vt:lpstr>Where are the McDonalds? </vt:lpstr>
      <vt:lpstr>PowerPoint Presentation</vt:lpstr>
      <vt:lpstr>The global spread of McDonalds</vt:lpstr>
      <vt:lpstr>What may be barriers to globalization?</vt:lpstr>
      <vt:lpstr>PowerPoint Presentation</vt:lpstr>
      <vt:lpstr>McDonalds facts</vt:lpstr>
      <vt:lpstr>McDonalds global expansion</vt:lpstr>
      <vt:lpstr>Why did McDonalds go global?</vt:lpstr>
      <vt:lpstr>PowerPoint Presentation</vt:lpstr>
      <vt:lpstr>Impacts of McDonalds-social</vt:lpstr>
      <vt:lpstr>Impacts of McDonalds-economic/ environmental </vt:lpstr>
      <vt:lpstr>What is Glocalisation?</vt:lpstr>
      <vt:lpstr>PowerPoint Presentation</vt:lpstr>
      <vt:lpstr>PowerPoint Presentation</vt:lpstr>
      <vt:lpstr>Questions</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McDonalds TNC case stud </dc:title>
  <dc:creator>Anna Bennett</dc:creator>
  <cp:lastModifiedBy>Anna Bennett</cp:lastModifiedBy>
  <cp:revision>2</cp:revision>
  <dcterms:created xsi:type="dcterms:W3CDTF">2018-06-17T01:26:50Z</dcterms:created>
  <dcterms:modified xsi:type="dcterms:W3CDTF">2018-06-17T01:37:19Z</dcterms:modified>
</cp:coreProperties>
</file>