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3" r:id="rId2"/>
    <p:sldId id="294" r:id="rId3"/>
    <p:sldId id="256" r:id="rId4"/>
    <p:sldId id="259" r:id="rId5"/>
    <p:sldId id="284" r:id="rId6"/>
    <p:sldId id="260" r:id="rId7"/>
    <p:sldId id="261" r:id="rId8"/>
    <p:sldId id="262" r:id="rId9"/>
    <p:sldId id="263" r:id="rId10"/>
    <p:sldId id="289" r:id="rId11"/>
    <p:sldId id="286" r:id="rId12"/>
    <p:sldId id="264" r:id="rId13"/>
    <p:sldId id="285" r:id="rId14"/>
    <p:sldId id="265" r:id="rId15"/>
    <p:sldId id="266" r:id="rId16"/>
    <p:sldId id="267" r:id="rId17"/>
    <p:sldId id="268" r:id="rId18"/>
    <p:sldId id="287" r:id="rId19"/>
    <p:sldId id="270" r:id="rId20"/>
    <p:sldId id="269" r:id="rId21"/>
    <p:sldId id="283" r:id="rId22"/>
    <p:sldId id="271" r:id="rId23"/>
    <p:sldId id="288" r:id="rId24"/>
    <p:sldId id="281" r:id="rId25"/>
    <p:sldId id="272" r:id="rId26"/>
    <p:sldId id="282" r:id="rId27"/>
    <p:sldId id="273" r:id="rId28"/>
    <p:sldId id="274" r:id="rId29"/>
    <p:sldId id="275" r:id="rId30"/>
    <p:sldId id="276" r:id="rId31"/>
    <p:sldId id="277" r:id="rId32"/>
    <p:sldId id="292" r:id="rId33"/>
    <p:sldId id="290" r:id="rId34"/>
    <p:sldId id="278" r:id="rId35"/>
    <p:sldId id="279" r:id="rId36"/>
    <p:sldId id="280" r:id="rId37"/>
    <p:sldId id="257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01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61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2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75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82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75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55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20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2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49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36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8D0AC-2EC3-49B9-9366-939218E89F30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5532-38D7-475C-870B-7745AABBC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027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m.hk/url?sa=i&amp;rct=j&amp;q=the+agrarian+reform+law+china&amp;source=images&amp;cd=&amp;cad=rja&amp;docid=XKXi1TFNB_-JwM&amp;tbnid=QLbFqAMKwUZGUM:&amp;ved=0CAUQjRw&amp;url=http://www.china.org.cn/features/60years/2009-09/15/content_18530605.htm&amp;ei=vhYiUbOPC8nOmAXL84DoAw&amp;psig=AFQjCNFBDazV81ADfriHAGs4I8cyPq7aLQ&amp;ust=1361274916508511" TargetMode="External"/><Relationship Id="rId3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g"/><Relationship Id="rId3" Type="http://schemas.openxmlformats.org/officeDocument/2006/relationships/image" Target="../media/image139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g"/><Relationship Id="rId3" Type="http://schemas.openxmlformats.org/officeDocument/2006/relationships/image" Target="../media/image141.gi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g"/><Relationship Id="rId3" Type="http://schemas.openxmlformats.org/officeDocument/2006/relationships/image" Target="../media/image143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Relationship Id="rId3" Type="http://schemas.openxmlformats.org/officeDocument/2006/relationships/image" Target="../media/image145.gi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3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7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Relationship Id="rId3" Type="http://schemas.openxmlformats.org/officeDocument/2006/relationships/image" Target="../media/image4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84.jpg"/><Relationship Id="rId5" Type="http://schemas.openxmlformats.org/officeDocument/2006/relationships/image" Target="../media/image47.jpg"/><Relationship Id="rId6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Relationship Id="rId3" Type="http://schemas.openxmlformats.org/officeDocument/2006/relationships/image" Target="../media/image87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g"/><Relationship Id="rId3" Type="http://schemas.openxmlformats.org/officeDocument/2006/relationships/image" Target="../media/image1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Relationship Id="rId3" Type="http://schemas.openxmlformats.org/officeDocument/2006/relationships/image" Target="../media/image102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Relationship Id="rId3" Type="http://schemas.openxmlformats.org/officeDocument/2006/relationships/image" Target="../media/image108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Relationship Id="rId3" Type="http://schemas.openxmlformats.org/officeDocument/2006/relationships/image" Target="../media/image112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jpg"/><Relationship Id="rId3" Type="http://schemas.openxmlformats.org/officeDocument/2006/relationships/image" Target="../media/image11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Relationship Id="rId3" Type="http://schemas.openxmlformats.org/officeDocument/2006/relationships/image" Target="../media/image116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g"/><Relationship Id="rId3" Type="http://schemas.openxmlformats.org/officeDocument/2006/relationships/image" Target="../media/image11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g"/><Relationship Id="rId3" Type="http://schemas.openxmlformats.org/officeDocument/2006/relationships/image" Target="../media/image1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4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Relationship Id="rId3" Type="http://schemas.openxmlformats.org/officeDocument/2006/relationships/image" Target="../media/image126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4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g"/><Relationship Id="rId3" Type="http://schemas.openxmlformats.org/officeDocument/2006/relationships/image" Target="../media/image131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133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jpeg"/><Relationship Id="rId3" Type="http://schemas.openxmlformats.org/officeDocument/2006/relationships/image" Target="../media/image135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97627"/>
          </a:xfrm>
        </p:spPr>
        <p:txBody>
          <a:bodyPr>
            <a:normAutofit/>
          </a:bodyPr>
          <a:lstStyle/>
          <a:p>
            <a:r>
              <a:rPr lang="en-GB" b="1" u="sng" dirty="0" smtClean="0"/>
              <a:t>To what extent were Mao’s Domestic Policies a Success?</a:t>
            </a:r>
            <a:endParaRPr lang="en-GB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18711"/>
            <a:ext cx="9144000" cy="1281689"/>
          </a:xfrm>
        </p:spPr>
        <p:txBody>
          <a:bodyPr>
            <a:normAutofit/>
          </a:bodyPr>
          <a:lstStyle/>
          <a:p>
            <a:r>
              <a:rPr lang="en-GB" sz="3600" b="1" i="1" dirty="0" smtClean="0">
                <a:solidFill>
                  <a:srgbClr val="FF0000"/>
                </a:solidFill>
              </a:rPr>
              <a:t>L/O – To evaluate the successes and failures of Mao’s domestic policies</a:t>
            </a:r>
            <a:endParaRPr lang="en-GB" sz="36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3" y="3034724"/>
            <a:ext cx="5271222" cy="366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05" y="3321484"/>
            <a:ext cx="43815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65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images.china.cn/attachement/jpg/site1007/20090915/001fd04cea510c199d0a0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" y="-17572"/>
            <a:ext cx="9126124" cy="68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6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CCP and Healthcare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6891997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Modern Western medicine had first reached China in the 19</a:t>
            </a:r>
            <a:r>
              <a:rPr lang="en-GB" baseline="30000" dirty="0" smtClean="0"/>
              <a:t>th</a:t>
            </a:r>
            <a:r>
              <a:rPr lang="en-GB" dirty="0" smtClean="0"/>
              <a:t> century when </a:t>
            </a:r>
            <a:r>
              <a:rPr lang="en-GB" dirty="0" smtClean="0">
                <a:solidFill>
                  <a:srgbClr val="92D050"/>
                </a:solidFill>
              </a:rPr>
              <a:t>Christian missionaries</a:t>
            </a:r>
            <a:r>
              <a:rPr lang="en-GB" dirty="0" smtClean="0"/>
              <a:t> arrived. They built hospitals and medical schools, some of which still survive today.</a:t>
            </a:r>
          </a:p>
          <a:p>
            <a:endParaRPr lang="en-GB" dirty="0"/>
          </a:p>
          <a:p>
            <a:r>
              <a:rPr lang="en-GB" dirty="0" smtClean="0"/>
              <a:t>The 1920s and 1930s under the KMT also witnessed a </a:t>
            </a:r>
            <a:r>
              <a:rPr lang="en-GB" dirty="0" smtClean="0">
                <a:solidFill>
                  <a:srgbClr val="FFFF00"/>
                </a:solidFill>
              </a:rPr>
              <a:t>growth in healthcare provision </a:t>
            </a:r>
            <a:r>
              <a:rPr lang="en-GB" dirty="0" smtClean="0"/>
              <a:t>in China’s biggest cities.</a:t>
            </a:r>
          </a:p>
          <a:p>
            <a:endParaRPr lang="en-GB" dirty="0"/>
          </a:p>
          <a:p>
            <a:r>
              <a:rPr lang="en-GB" dirty="0" smtClean="0"/>
              <a:t>However many </a:t>
            </a:r>
            <a:r>
              <a:rPr lang="en-GB" dirty="0" smtClean="0">
                <a:solidFill>
                  <a:srgbClr val="00B0F0"/>
                </a:solidFill>
              </a:rPr>
              <a:t>rural areas suffered from a lack of modern healthcare</a:t>
            </a:r>
            <a:r>
              <a:rPr lang="en-GB" dirty="0" smtClean="0"/>
              <a:t>. Most peasants still relied on traditional Chinese medicine.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997" y="158561"/>
            <a:ext cx="2139991" cy="306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99" y="3571007"/>
            <a:ext cx="2281562" cy="29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CCP and Healthcare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6909955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Lacking funds for healthcare, the CCP relied on </a:t>
            </a:r>
            <a:r>
              <a:rPr lang="en-GB" dirty="0" smtClean="0">
                <a:solidFill>
                  <a:srgbClr val="00B0F0"/>
                </a:solidFill>
              </a:rPr>
              <a:t>preventative rather than curative solutions </a:t>
            </a:r>
            <a:r>
              <a:rPr lang="en-GB" dirty="0" smtClean="0"/>
              <a:t>to health problems.</a:t>
            </a:r>
          </a:p>
          <a:p>
            <a:endParaRPr lang="en-GB" dirty="0"/>
          </a:p>
          <a:p>
            <a:r>
              <a:rPr lang="en-GB" dirty="0" smtClean="0"/>
              <a:t>Through the use of mass campaigns like the ‘</a:t>
            </a:r>
            <a:r>
              <a:rPr lang="en-GB" dirty="0" smtClean="0">
                <a:solidFill>
                  <a:srgbClr val="FFFF00"/>
                </a:solidFill>
              </a:rPr>
              <a:t>Patriotic Health Movements</a:t>
            </a:r>
            <a:r>
              <a:rPr lang="en-GB" dirty="0" smtClean="0"/>
              <a:t>’, street and neighbour committees were mobilised on sanitation projects like building sewers, draining swamps and eradicating pests that carried disease. </a:t>
            </a:r>
          </a:p>
          <a:p>
            <a:endParaRPr lang="en-GB" dirty="0"/>
          </a:p>
          <a:p>
            <a:r>
              <a:rPr lang="en-GB" dirty="0" smtClean="0"/>
              <a:t>Focus were put on clean drinking water and treating human waste correctly.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32" y="0"/>
            <a:ext cx="2303136" cy="329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07" y="3293918"/>
            <a:ext cx="2404986" cy="346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9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CCP and Healthcare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5891645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In rural areas a </a:t>
            </a:r>
            <a:r>
              <a:rPr lang="en-GB" dirty="0" smtClean="0">
                <a:solidFill>
                  <a:srgbClr val="FFFF00"/>
                </a:solidFill>
              </a:rPr>
              <a:t>3-tier system </a:t>
            </a:r>
            <a:r>
              <a:rPr lang="en-GB" dirty="0" smtClean="0"/>
              <a:t>developed. At the village level, health centres staffed by paramedics existed. </a:t>
            </a:r>
          </a:p>
          <a:p>
            <a:endParaRPr lang="en-GB" dirty="0"/>
          </a:p>
          <a:p>
            <a:r>
              <a:rPr lang="en-GB" dirty="0" smtClean="0"/>
              <a:t>Townships had bigger wards for in-patients and county hospitals had </a:t>
            </a:r>
            <a:r>
              <a:rPr lang="en-GB" dirty="0" smtClean="0">
                <a:solidFill>
                  <a:srgbClr val="92D050"/>
                </a:solidFill>
              </a:rPr>
              <a:t>fully-trained doctors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Despite attempts at improving health, in 1952 </a:t>
            </a:r>
            <a:r>
              <a:rPr lang="en-GB" dirty="0" smtClean="0">
                <a:solidFill>
                  <a:srgbClr val="00B0F0"/>
                </a:solidFill>
              </a:rPr>
              <a:t>only 1.3% of GDP was spent </a:t>
            </a:r>
            <a:r>
              <a:rPr lang="en-GB" dirty="0" smtClean="0"/>
              <a:t>on healthcare.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32" y="263670"/>
            <a:ext cx="3096466" cy="212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15" y="2653580"/>
            <a:ext cx="28575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07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Cultural Revolution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6244936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During the Cultural Revolution, even doctors were attacked. They were accused of ‘</a:t>
            </a:r>
            <a:r>
              <a:rPr lang="en-GB" dirty="0" smtClean="0">
                <a:solidFill>
                  <a:srgbClr val="92D050"/>
                </a:solidFill>
              </a:rPr>
              <a:t>living off the backs of peasants</a:t>
            </a:r>
            <a:r>
              <a:rPr lang="en-GB" dirty="0" smtClean="0"/>
              <a:t>’. Many were suspicious of their long years of training and study.</a:t>
            </a:r>
          </a:p>
          <a:p>
            <a:endParaRPr lang="en-GB" dirty="0"/>
          </a:p>
          <a:p>
            <a:r>
              <a:rPr lang="en-GB" dirty="0" smtClean="0"/>
              <a:t>There were instances of doctors </a:t>
            </a:r>
            <a:r>
              <a:rPr lang="en-GB" dirty="0" smtClean="0">
                <a:solidFill>
                  <a:srgbClr val="FFFF00"/>
                </a:solidFill>
              </a:rPr>
              <a:t>cancelling operations </a:t>
            </a:r>
            <a:r>
              <a:rPr lang="en-GB" dirty="0" smtClean="0"/>
              <a:t>in order to show solidarity by cleaning toilets!</a:t>
            </a:r>
          </a:p>
          <a:p>
            <a:endParaRPr lang="en-GB" dirty="0"/>
          </a:p>
          <a:p>
            <a:r>
              <a:rPr lang="en-GB" dirty="0" smtClean="0"/>
              <a:t>The ‘</a:t>
            </a:r>
            <a:r>
              <a:rPr lang="en-GB" dirty="0" smtClean="0">
                <a:solidFill>
                  <a:srgbClr val="00B0F0"/>
                </a:solidFill>
              </a:rPr>
              <a:t>Barefoot Doctors</a:t>
            </a:r>
            <a:r>
              <a:rPr lang="en-GB" dirty="0" smtClean="0"/>
              <a:t>’ program was created by Mao during the Revolution to ‘</a:t>
            </a:r>
            <a:r>
              <a:rPr lang="en-GB" dirty="0" smtClean="0">
                <a:solidFill>
                  <a:srgbClr val="FFC000"/>
                </a:solidFill>
              </a:rPr>
              <a:t>socialise</a:t>
            </a:r>
            <a:r>
              <a:rPr lang="en-GB" dirty="0" smtClean="0"/>
              <a:t>’ healthcare.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3" y="2670812"/>
            <a:ext cx="2823359" cy="402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55" y="314781"/>
            <a:ext cx="3188277" cy="218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55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Cultural Revolution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6244936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Over </a:t>
            </a:r>
            <a:r>
              <a:rPr lang="en-GB" dirty="0" smtClean="0">
                <a:solidFill>
                  <a:srgbClr val="FFC000"/>
                </a:solidFill>
              </a:rPr>
              <a:t>1 million new doctors </a:t>
            </a:r>
            <a:r>
              <a:rPr lang="en-GB" dirty="0" smtClean="0"/>
              <a:t>were trained on short </a:t>
            </a:r>
            <a:r>
              <a:rPr lang="en-GB" dirty="0" smtClean="0">
                <a:solidFill>
                  <a:srgbClr val="00B0F0"/>
                </a:solidFill>
              </a:rPr>
              <a:t>6 month courses </a:t>
            </a:r>
            <a:r>
              <a:rPr lang="en-GB" dirty="0" smtClean="0"/>
              <a:t>which focused on practical solutions to illness.</a:t>
            </a:r>
          </a:p>
          <a:p>
            <a:endParaRPr lang="en-GB" dirty="0"/>
          </a:p>
          <a:p>
            <a:r>
              <a:rPr lang="en-GB" dirty="0" smtClean="0"/>
              <a:t>These barefoot doctors were then sent into </a:t>
            </a:r>
            <a:r>
              <a:rPr lang="en-GB" dirty="0" smtClean="0">
                <a:solidFill>
                  <a:srgbClr val="FFFF00"/>
                </a:solidFill>
              </a:rPr>
              <a:t>rural areas to provide peasants with free healthcare</a:t>
            </a:r>
            <a:r>
              <a:rPr lang="en-GB" dirty="0" smtClean="0"/>
              <a:t>. The policy was popular and a very visible solution.</a:t>
            </a:r>
          </a:p>
          <a:p>
            <a:endParaRPr lang="en-GB" dirty="0"/>
          </a:p>
          <a:p>
            <a:r>
              <a:rPr lang="en-GB" dirty="0" smtClean="0"/>
              <a:t>However many of these ‘doctors’ had </a:t>
            </a:r>
            <a:r>
              <a:rPr lang="en-GB" dirty="0" smtClean="0">
                <a:solidFill>
                  <a:srgbClr val="92D050"/>
                </a:solidFill>
              </a:rPr>
              <a:t>very limited equipment and worked in poor conditions</a:t>
            </a:r>
            <a:r>
              <a:rPr lang="en-GB" dirty="0" smtClean="0"/>
              <a:t>. By 1976, healthcare provision was still poor compared to Western standards.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249" y="3210790"/>
            <a:ext cx="2798445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65" y="644235"/>
            <a:ext cx="2674429" cy="185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2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4775"/>
            <a:ext cx="7886700" cy="1599334"/>
          </a:xfrm>
        </p:spPr>
        <p:txBody>
          <a:bodyPr>
            <a:noAutofit/>
          </a:bodyPr>
          <a:lstStyle/>
          <a:p>
            <a:pPr algn="ctr"/>
            <a:r>
              <a:rPr lang="en-GB" b="1" u="sng" dirty="0"/>
              <a:t>To what extent were Mao’s </a:t>
            </a:r>
            <a:r>
              <a:rPr lang="en-GB" b="1" u="sng" dirty="0" smtClean="0"/>
              <a:t>healthcare policies a success?</a:t>
            </a:r>
            <a:endParaRPr lang="en-GB" b="1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1504518"/>
            <a:ext cx="3868340" cy="823912"/>
          </a:xfrm>
        </p:spPr>
        <p:txBody>
          <a:bodyPr>
            <a:normAutofit/>
          </a:bodyPr>
          <a:lstStyle/>
          <a:p>
            <a:r>
              <a:rPr lang="en-GB" sz="3600" u="sng" dirty="0" smtClean="0"/>
              <a:t>Successes</a:t>
            </a:r>
            <a:endParaRPr lang="en-GB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93328" y="2328430"/>
            <a:ext cx="3868340" cy="4269798"/>
          </a:xfrm>
        </p:spPr>
        <p:txBody>
          <a:bodyPr>
            <a:normAutofit fontScale="85000" lnSpcReduction="10000"/>
          </a:bodyPr>
          <a:lstStyle/>
          <a:p>
            <a:r>
              <a:rPr lang="en-GB" sz="2000" dirty="0" smtClean="0"/>
              <a:t>Patriotic health movements reduced incidents of endemic diseases like cholera, typhoid and scarlet fever.</a:t>
            </a:r>
          </a:p>
          <a:p>
            <a:r>
              <a:rPr lang="en-GB" sz="2000" dirty="0" smtClean="0"/>
              <a:t>Drinking water quality was improved through deep-well construction</a:t>
            </a:r>
          </a:p>
          <a:p>
            <a:r>
              <a:rPr lang="en-GB" sz="2000" dirty="0" smtClean="0"/>
              <a:t>Peasant educated boosted awareness of preventative measures.</a:t>
            </a:r>
          </a:p>
          <a:p>
            <a:r>
              <a:rPr lang="en-GB" sz="2000" dirty="0" smtClean="0"/>
              <a:t>One million extra ‘barefoot doctors’ were trained.</a:t>
            </a:r>
          </a:p>
          <a:p>
            <a:r>
              <a:rPr lang="en-GB" sz="2000" dirty="0" smtClean="0"/>
              <a:t>Healthcare was free for people or at least very subsidised in communes.</a:t>
            </a:r>
          </a:p>
          <a:p>
            <a:r>
              <a:rPr lang="en-GB" sz="2000" dirty="0" smtClean="0"/>
              <a:t>Focus </a:t>
            </a:r>
            <a:r>
              <a:rPr lang="en-GB" sz="2000" dirty="0"/>
              <a:t>on rural areas boosted </a:t>
            </a:r>
            <a:r>
              <a:rPr lang="en-GB" sz="2000" dirty="0" smtClean="0"/>
              <a:t>life expectancy from 32 in 1950 to 69 in 1985.</a:t>
            </a:r>
            <a:endParaRPr lang="en-GB" sz="2000" dirty="0"/>
          </a:p>
          <a:p>
            <a:endParaRPr lang="en-GB" sz="2000" dirty="0"/>
          </a:p>
          <a:p>
            <a:endParaRPr lang="en-GB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04518"/>
            <a:ext cx="3887391" cy="823912"/>
          </a:xfrm>
        </p:spPr>
        <p:txBody>
          <a:bodyPr>
            <a:normAutofit/>
          </a:bodyPr>
          <a:lstStyle/>
          <a:p>
            <a:r>
              <a:rPr lang="en-GB" sz="3600" u="sng" dirty="0" smtClean="0"/>
              <a:t>Failures</a:t>
            </a:r>
            <a:endParaRPr lang="en-GB" sz="36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1668" y="2328430"/>
            <a:ext cx="4691387" cy="3684588"/>
          </a:xfrm>
        </p:spPr>
        <p:txBody>
          <a:bodyPr>
            <a:noAutofit/>
          </a:bodyPr>
          <a:lstStyle/>
          <a:p>
            <a:r>
              <a:rPr lang="en-GB" sz="1800" dirty="0" smtClean="0"/>
              <a:t>Great Leap Forward and collectivisation ruined nutrition for many and lead to mass starvation.</a:t>
            </a:r>
          </a:p>
          <a:p>
            <a:r>
              <a:rPr lang="en-GB" sz="1800" dirty="0" smtClean="0"/>
              <a:t>Chronic under-investment in modern healthcare and hospitals, only 1.3% of GDP in 1952.</a:t>
            </a:r>
          </a:p>
          <a:p>
            <a:r>
              <a:rPr lang="en-GB" sz="1800" dirty="0" smtClean="0"/>
              <a:t>Barefoot doctors well ill-equipped and worked in insanitary conditions.</a:t>
            </a:r>
          </a:p>
          <a:p>
            <a:r>
              <a:rPr lang="en-GB" sz="1800" dirty="0" smtClean="0"/>
              <a:t>Rural healthcare programs were short-term solution, economic modernisation and privatisation in 1980s ended rural free healthcare.</a:t>
            </a:r>
          </a:p>
          <a:p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7168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09"/>
            <a:ext cx="9175328" cy="6176963"/>
          </a:xfrm>
        </p:spPr>
      </p:pic>
    </p:spTree>
    <p:extLst>
      <p:ext uri="{BB962C8B-B14F-4D97-AF65-F5344CB8AC3E}">
        <p14:creationId xmlns:p14="http://schemas.microsoft.com/office/powerpoint/2010/main" val="26293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1. Land Reform 1950-1953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6930736" cy="567661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Violence was encouraged as it ‘</a:t>
            </a:r>
            <a:r>
              <a:rPr lang="en-GB" dirty="0" smtClean="0">
                <a:solidFill>
                  <a:srgbClr val="92D050"/>
                </a:solidFill>
              </a:rPr>
              <a:t>cemented</a:t>
            </a:r>
            <a:r>
              <a:rPr lang="en-GB" dirty="0" smtClean="0"/>
              <a:t>’ the relationship between the peasants and the </a:t>
            </a:r>
            <a:r>
              <a:rPr lang="en-GB" dirty="0" smtClean="0">
                <a:solidFill>
                  <a:srgbClr val="FF0000"/>
                </a:solidFill>
              </a:rPr>
              <a:t>communist revolution</a:t>
            </a:r>
            <a:r>
              <a:rPr lang="en-GB" dirty="0" smtClean="0"/>
              <a:t>. Between 700,000 – 3 million landlords were killed as a result.</a:t>
            </a:r>
          </a:p>
          <a:p>
            <a:endParaRPr lang="en-GB" dirty="0"/>
          </a:p>
          <a:p>
            <a:r>
              <a:rPr lang="en-GB" dirty="0" smtClean="0"/>
              <a:t>By the end of 1952, land reform was complete. </a:t>
            </a:r>
            <a:r>
              <a:rPr lang="en-GB" dirty="0" smtClean="0">
                <a:solidFill>
                  <a:srgbClr val="00B0F0"/>
                </a:solidFill>
              </a:rPr>
              <a:t>The landlord class were destroyed</a:t>
            </a:r>
            <a:r>
              <a:rPr lang="en-GB" dirty="0" smtClean="0"/>
              <a:t>. 700 million ‘</a:t>
            </a:r>
            <a:r>
              <a:rPr lang="en-GB" i="1" dirty="0" err="1" smtClean="0"/>
              <a:t>mou</a:t>
            </a:r>
            <a:r>
              <a:rPr lang="en-GB" i="1" dirty="0" smtClean="0"/>
              <a:t>’</a:t>
            </a:r>
            <a:r>
              <a:rPr lang="en-GB" dirty="0" smtClean="0"/>
              <a:t> (1/6 acre) was re-distributed to over 300 million peasants – success?</a:t>
            </a:r>
          </a:p>
          <a:p>
            <a:endParaRPr lang="en-GB" dirty="0"/>
          </a:p>
          <a:p>
            <a:r>
              <a:rPr lang="en-GB" dirty="0" smtClean="0"/>
              <a:t>However land reform did nothing about collectivisation. It left the land in private hands. Mao claimed that peasants showed a ‘</a:t>
            </a:r>
            <a:r>
              <a:rPr lang="en-GB" i="1" dirty="0" smtClean="0">
                <a:solidFill>
                  <a:srgbClr val="FFFF00"/>
                </a:solidFill>
              </a:rPr>
              <a:t>spontaneous tendency towards capitalism</a:t>
            </a:r>
            <a:r>
              <a:rPr lang="en-GB" dirty="0" smtClean="0"/>
              <a:t>’.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42" y="174913"/>
            <a:ext cx="2035257" cy="2921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82" y="3271403"/>
            <a:ext cx="2250017" cy="325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56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67"/>
            <a:ext cx="9144000" cy="6387596"/>
          </a:xfrm>
        </p:spPr>
      </p:pic>
    </p:spTree>
    <p:extLst>
      <p:ext uri="{BB962C8B-B14F-4D97-AF65-F5344CB8AC3E}">
        <p14:creationId xmlns:p14="http://schemas.microsoft.com/office/powerpoint/2010/main" val="32651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1. Land Reform 1950-1953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28164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Many in the CCP agreed that in 1952-53, China was </a:t>
            </a:r>
            <a:r>
              <a:rPr lang="en-GB" dirty="0" smtClean="0">
                <a:solidFill>
                  <a:srgbClr val="00B0F0"/>
                </a:solidFill>
              </a:rPr>
              <a:t>not ready </a:t>
            </a:r>
            <a:r>
              <a:rPr lang="en-GB" dirty="0" smtClean="0"/>
              <a:t>for rapid collectivisation. </a:t>
            </a:r>
          </a:p>
          <a:p>
            <a:endParaRPr lang="en-GB" dirty="0"/>
          </a:p>
          <a:p>
            <a:r>
              <a:rPr lang="en-GB" dirty="0" smtClean="0"/>
              <a:t>The Party </a:t>
            </a:r>
            <a:r>
              <a:rPr lang="en-GB" dirty="0" smtClean="0">
                <a:solidFill>
                  <a:srgbClr val="FFFF00"/>
                </a:solidFill>
              </a:rPr>
              <a:t>feared</a:t>
            </a:r>
            <a:r>
              <a:rPr lang="en-GB" dirty="0" smtClean="0"/>
              <a:t> taking away land from the peasants who had just received it! Over 70% of CCP members came from a rural background. </a:t>
            </a:r>
          </a:p>
          <a:p>
            <a:endParaRPr lang="en-GB" dirty="0"/>
          </a:p>
          <a:p>
            <a:r>
              <a:rPr lang="en-GB" dirty="0" smtClean="0"/>
              <a:t>The CCP began in 1951 by encouraging peasants to co-operate and form ‘</a:t>
            </a:r>
            <a:r>
              <a:rPr lang="en-GB" dirty="0" smtClean="0">
                <a:solidFill>
                  <a:srgbClr val="92D050"/>
                </a:solidFill>
              </a:rPr>
              <a:t>Mutual Aid Teams</a:t>
            </a:r>
            <a:r>
              <a:rPr lang="en-GB" dirty="0" smtClean="0"/>
              <a:t>’ of 10 families who would pool their labour, knowledge and equipment.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36" y="3719945"/>
            <a:ext cx="2118527" cy="301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34" y="217703"/>
            <a:ext cx="2099529" cy="287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21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2. Agricultural Co-operatives 1953-1955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6515100" cy="567661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In 1953, collectivisation was slowly sped up with the introduction of </a:t>
            </a:r>
            <a:r>
              <a:rPr lang="en-GB" dirty="0" smtClean="0">
                <a:solidFill>
                  <a:srgbClr val="FFC000"/>
                </a:solidFill>
              </a:rPr>
              <a:t>Agricultural Producer’s Co-operatives </a:t>
            </a:r>
            <a:r>
              <a:rPr lang="en-GB" dirty="0" smtClean="0"/>
              <a:t>(APCs) which grouped 30-50 households together.</a:t>
            </a:r>
          </a:p>
          <a:p>
            <a:endParaRPr lang="en-GB" dirty="0"/>
          </a:p>
          <a:p>
            <a:r>
              <a:rPr lang="en-GB" dirty="0" smtClean="0"/>
              <a:t>Households ‘pooled’ their land together as well as helping each other work the land. Peasants </a:t>
            </a:r>
            <a:r>
              <a:rPr lang="en-GB" dirty="0" smtClean="0">
                <a:solidFill>
                  <a:srgbClr val="00B0F0"/>
                </a:solidFill>
              </a:rPr>
              <a:t>still retained ownership </a:t>
            </a:r>
            <a:r>
              <a:rPr lang="en-GB" dirty="0" smtClean="0"/>
              <a:t>and profits were shared out amongst members.</a:t>
            </a:r>
          </a:p>
          <a:p>
            <a:endParaRPr lang="en-GB" dirty="0"/>
          </a:p>
          <a:p>
            <a:r>
              <a:rPr lang="en-GB" dirty="0" smtClean="0"/>
              <a:t>APCs </a:t>
            </a:r>
            <a:r>
              <a:rPr lang="en-GB" dirty="0" smtClean="0">
                <a:solidFill>
                  <a:srgbClr val="92D050"/>
                </a:solidFill>
              </a:rPr>
              <a:t>boosted production </a:t>
            </a:r>
            <a:r>
              <a:rPr lang="en-GB" dirty="0" smtClean="0"/>
              <a:t>as they enabled villages to end strip farming, create larger plots, cut travel times and share the costs of new farming machinery and equipment.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52" y="5153890"/>
            <a:ext cx="2646848" cy="148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1181388"/>
            <a:ext cx="2664402" cy="187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91" y="2587335"/>
            <a:ext cx="2037800" cy="289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048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2. Agricultural Co-operatives 1953-1955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28164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Despite the introduction of APCs, the move towards greater collectivisation </a:t>
            </a:r>
            <a:r>
              <a:rPr lang="en-GB" dirty="0" smtClean="0">
                <a:solidFill>
                  <a:srgbClr val="92D050"/>
                </a:solidFill>
              </a:rPr>
              <a:t>slowed </a:t>
            </a:r>
            <a:r>
              <a:rPr lang="en-GB" dirty="0" smtClean="0"/>
              <a:t>between 1953-55. </a:t>
            </a:r>
          </a:p>
          <a:p>
            <a:endParaRPr lang="en-GB" dirty="0"/>
          </a:p>
          <a:p>
            <a:r>
              <a:rPr lang="en-GB" dirty="0" smtClean="0"/>
              <a:t>Many APCs were </a:t>
            </a:r>
            <a:r>
              <a:rPr lang="en-GB" dirty="0" smtClean="0">
                <a:solidFill>
                  <a:srgbClr val="00B0F0"/>
                </a:solidFill>
              </a:rPr>
              <a:t>inefficiently run </a:t>
            </a:r>
            <a:r>
              <a:rPr lang="en-GB" dirty="0" smtClean="0"/>
              <a:t>by eager but inexperienced Party Cadres. Many got into debt. In Spring 1953 Mao cautioned against ‘</a:t>
            </a:r>
            <a:r>
              <a:rPr lang="en-GB" dirty="0" smtClean="0">
                <a:solidFill>
                  <a:srgbClr val="FFFF00"/>
                </a:solidFill>
              </a:rPr>
              <a:t>rash advance</a:t>
            </a:r>
            <a:r>
              <a:rPr lang="en-GB" dirty="0" smtClean="0"/>
              <a:t>’. </a:t>
            </a:r>
          </a:p>
          <a:p>
            <a:endParaRPr lang="en-GB" dirty="0"/>
          </a:p>
          <a:p>
            <a:r>
              <a:rPr lang="en-GB" dirty="0" smtClean="0"/>
              <a:t>The halt in collectivisation only encouraged wealthy peasants to prosper. In 1955 Mao campaigned against ‘</a:t>
            </a:r>
            <a:r>
              <a:rPr lang="en-GB" dirty="0" smtClean="0">
                <a:solidFill>
                  <a:srgbClr val="FFC000"/>
                </a:solidFill>
              </a:rPr>
              <a:t>rash retreat</a:t>
            </a:r>
            <a:r>
              <a:rPr lang="en-GB" dirty="0" smtClean="0"/>
              <a:t>’ and sped up the introduction of APCs.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54" y="1181388"/>
            <a:ext cx="2236643" cy="164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58" y="3673646"/>
            <a:ext cx="1905433" cy="2134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682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/>
              <a:t>3</a:t>
            </a:r>
            <a:r>
              <a:rPr lang="en-GB" b="1" u="sng" dirty="0" smtClean="0"/>
              <a:t>. Higher Stage APCs 1955-1957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9144000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With the economy growing, Mao pushed towards collectivisation by merging APCs into ‘</a:t>
            </a:r>
            <a:r>
              <a:rPr lang="en-GB" dirty="0" smtClean="0">
                <a:solidFill>
                  <a:srgbClr val="FFC000"/>
                </a:solidFill>
              </a:rPr>
              <a:t>Higher-stage</a:t>
            </a:r>
            <a:r>
              <a:rPr lang="en-GB" dirty="0" smtClean="0"/>
              <a:t>’ APCs of 200-300 households. </a:t>
            </a:r>
          </a:p>
          <a:p>
            <a:endParaRPr lang="en-GB" dirty="0"/>
          </a:p>
          <a:p>
            <a:r>
              <a:rPr lang="en-GB" dirty="0" smtClean="0"/>
              <a:t>Peasants could still own their land but </a:t>
            </a:r>
            <a:r>
              <a:rPr lang="en-GB" dirty="0" smtClean="0">
                <a:solidFill>
                  <a:srgbClr val="00B0F0"/>
                </a:solidFill>
              </a:rPr>
              <a:t>all land was ‘pooled</a:t>
            </a:r>
            <a:r>
              <a:rPr lang="en-GB" dirty="0" smtClean="0"/>
              <a:t>’. Profits were distributed according to time worked. The government enforced the move by </a:t>
            </a:r>
            <a:r>
              <a:rPr lang="en-GB" dirty="0" smtClean="0">
                <a:solidFill>
                  <a:srgbClr val="92D050"/>
                </a:solidFill>
              </a:rPr>
              <a:t>withholding loans </a:t>
            </a:r>
            <a:r>
              <a:rPr lang="en-GB" dirty="0" smtClean="0"/>
              <a:t>to farms who didn’t join the higher-stage APCs. 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In 1955, only 17 million households in APCs. By January 1956 </a:t>
            </a:r>
            <a:r>
              <a:rPr lang="en-GB" dirty="0" smtClean="0">
                <a:solidFill>
                  <a:srgbClr val="FFFF00"/>
                </a:solidFill>
              </a:rPr>
              <a:t>this leapt to 75 million</a:t>
            </a:r>
            <a:r>
              <a:rPr lang="en-GB" dirty="0" smtClean="0"/>
              <a:t>. By December 1956, only 3% of all land was in private ownership.</a:t>
            </a:r>
          </a:p>
        </p:txBody>
      </p:sp>
    </p:spTree>
    <p:extLst>
      <p:ext uri="{BB962C8B-B14F-4D97-AF65-F5344CB8AC3E}">
        <p14:creationId xmlns:p14="http://schemas.microsoft.com/office/powerpoint/2010/main" val="9478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45"/>
            <a:ext cx="9215214" cy="6346753"/>
          </a:xfrm>
        </p:spPr>
      </p:pic>
    </p:spTree>
    <p:extLst>
      <p:ext uri="{BB962C8B-B14F-4D97-AF65-F5344CB8AC3E}">
        <p14:creationId xmlns:p14="http://schemas.microsoft.com/office/powerpoint/2010/main" val="15282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/>
              <a:t>3</a:t>
            </a:r>
            <a:r>
              <a:rPr lang="en-GB" b="1" u="sng" dirty="0" smtClean="0"/>
              <a:t>. Higher Stage APCs 1955-1957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9144000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In 1957, Mao proclaimed that ‘</a:t>
            </a:r>
            <a:r>
              <a:rPr lang="en-GB" i="1" dirty="0" smtClean="0">
                <a:solidFill>
                  <a:srgbClr val="FFFF00"/>
                </a:solidFill>
              </a:rPr>
              <a:t>collectivisation is 15 years ahead of schedule</a:t>
            </a:r>
            <a:r>
              <a:rPr lang="en-GB" dirty="0" smtClean="0"/>
              <a:t>’. Collectivisation seemed to be boosting production. It also strengthened the CCPs control over the countryside.</a:t>
            </a:r>
          </a:p>
          <a:p>
            <a:endParaRPr lang="en-GB" dirty="0" smtClean="0"/>
          </a:p>
          <a:p>
            <a:r>
              <a:rPr lang="en-GB" dirty="0" smtClean="0"/>
              <a:t>Agricultural production on rose on average by 3% between 1953-1957 however Mao began to believe that </a:t>
            </a:r>
            <a:r>
              <a:rPr lang="en-GB" dirty="0" smtClean="0">
                <a:solidFill>
                  <a:srgbClr val="FFC000"/>
                </a:solidFill>
              </a:rPr>
              <a:t>anything was possible</a:t>
            </a:r>
            <a:r>
              <a:rPr lang="en-GB" dirty="0" smtClean="0"/>
              <a:t>!</a:t>
            </a:r>
          </a:p>
          <a:p>
            <a:endParaRPr lang="en-GB" dirty="0"/>
          </a:p>
          <a:p>
            <a:r>
              <a:rPr lang="en-GB" dirty="0" smtClean="0"/>
              <a:t>Spence (1990) argued that </a:t>
            </a:r>
            <a:r>
              <a:rPr lang="en-GB" dirty="0" smtClean="0">
                <a:solidFill>
                  <a:srgbClr val="00B0F0"/>
                </a:solidFill>
              </a:rPr>
              <a:t>peasants were better fed in 1957 than in 1950</a:t>
            </a:r>
            <a:r>
              <a:rPr lang="en-GB" dirty="0" smtClean="0"/>
              <a:t>. However Chang &amp; Halliday (2006) argued that </a:t>
            </a:r>
            <a:r>
              <a:rPr lang="en-GB" dirty="0" smtClean="0">
                <a:solidFill>
                  <a:srgbClr val="92D050"/>
                </a:solidFill>
              </a:rPr>
              <a:t>peasants experienced severe hardships during collectivisation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933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r>
              <a:rPr lang="en-GB" b="1" u="sng" dirty="0" smtClean="0"/>
              <a:t>Building a New World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9824"/>
            <a:ext cx="6483927" cy="571817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Mao believed that he could turn China into a </a:t>
            </a:r>
            <a:r>
              <a:rPr lang="en-GB" dirty="0" smtClean="0">
                <a:solidFill>
                  <a:srgbClr val="00B0F0"/>
                </a:solidFill>
              </a:rPr>
              <a:t>world superpower </a:t>
            </a:r>
            <a:r>
              <a:rPr lang="en-GB" dirty="0" smtClean="0"/>
              <a:t>by enforcing his Chinese version of Marxism – </a:t>
            </a:r>
            <a:r>
              <a:rPr lang="en-GB" dirty="0" smtClean="0">
                <a:solidFill>
                  <a:srgbClr val="FFFF00"/>
                </a:solidFill>
              </a:rPr>
              <a:t>Maoism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However his </a:t>
            </a:r>
            <a:r>
              <a:rPr lang="en-GB" dirty="0" smtClean="0">
                <a:solidFill>
                  <a:srgbClr val="92D050"/>
                </a:solidFill>
              </a:rPr>
              <a:t>ideological commitments </a:t>
            </a:r>
            <a:r>
              <a:rPr lang="en-GB" dirty="0" smtClean="0"/>
              <a:t>and inflexibility actually made his domestic aims of a strong and stable China difficult to achieve.</a:t>
            </a:r>
          </a:p>
          <a:p>
            <a:endParaRPr lang="en-GB" dirty="0"/>
          </a:p>
          <a:p>
            <a:r>
              <a:rPr lang="en-GB" dirty="0" smtClean="0"/>
              <a:t>Whilst he had huge success in reshaping the culture and lives of many Chinese people, his </a:t>
            </a:r>
            <a:r>
              <a:rPr lang="en-GB" dirty="0" smtClean="0">
                <a:solidFill>
                  <a:srgbClr val="FFC000"/>
                </a:solidFill>
              </a:rPr>
              <a:t>economic policies were huge failures </a:t>
            </a:r>
            <a:r>
              <a:rPr lang="en-GB" dirty="0" smtClean="0"/>
              <a:t>and were eventually reversed by Deng Xiaoping after 1979.</a:t>
            </a:r>
            <a:endParaRPr lang="en-GB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08" y="173182"/>
            <a:ext cx="2604737" cy="3577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76" y="3751118"/>
            <a:ext cx="2052320" cy="292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83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4. People’s Communes and the GLF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1388"/>
            <a:ext cx="6629400" cy="567661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In 1958 Mao launched the Second Five Year Plan or ‘</a:t>
            </a:r>
            <a:r>
              <a:rPr lang="en-GB" dirty="0" smtClean="0">
                <a:solidFill>
                  <a:srgbClr val="FFC000"/>
                </a:solidFill>
              </a:rPr>
              <a:t>Great Leap Forward</a:t>
            </a:r>
            <a:r>
              <a:rPr lang="en-GB" dirty="0" smtClean="0"/>
              <a:t>’. He believed the communist society was within reach if only China </a:t>
            </a:r>
            <a:r>
              <a:rPr lang="en-GB" dirty="0" smtClean="0">
                <a:solidFill>
                  <a:srgbClr val="92D050"/>
                </a:solidFill>
              </a:rPr>
              <a:t>sped-up industrialisation and collectivisation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He argued that this could be achieved by ‘</a:t>
            </a:r>
            <a:r>
              <a:rPr lang="en-GB" dirty="0" smtClean="0">
                <a:solidFill>
                  <a:srgbClr val="00B0F0"/>
                </a:solidFill>
              </a:rPr>
              <a:t>de-centralising</a:t>
            </a:r>
            <a:r>
              <a:rPr lang="en-GB" dirty="0" smtClean="0"/>
              <a:t>’ control of the economy to local Party Cadres and Co-operatives, rather than by the </a:t>
            </a:r>
            <a:r>
              <a:rPr lang="en-GB" dirty="0" smtClean="0">
                <a:solidFill>
                  <a:srgbClr val="FFFF00"/>
                </a:solidFill>
              </a:rPr>
              <a:t>centralised bureaucracy of government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He confidently declared in 1958 that China could catch up with the West within 15 years!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28" y="1997797"/>
            <a:ext cx="2528191" cy="368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24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28"/>
            <a:ext cx="9209101" cy="5364667"/>
          </a:xfrm>
        </p:spPr>
      </p:pic>
    </p:spTree>
    <p:extLst>
      <p:ext uri="{BB962C8B-B14F-4D97-AF65-F5344CB8AC3E}">
        <p14:creationId xmlns:p14="http://schemas.microsoft.com/office/powerpoint/2010/main" val="393033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4. People’s Communes and the GLF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6317673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The Great Leap Forward was driven by Mao’s </a:t>
            </a:r>
            <a:r>
              <a:rPr lang="en-GB" dirty="0" smtClean="0">
                <a:solidFill>
                  <a:srgbClr val="92D050"/>
                </a:solidFill>
              </a:rPr>
              <a:t>over-confidence</a:t>
            </a:r>
            <a:r>
              <a:rPr lang="en-GB" dirty="0" smtClean="0"/>
              <a:t>. He bravely declared in December 1958 that Grain Production in 1959 could reach </a:t>
            </a:r>
            <a:r>
              <a:rPr lang="en-GB" dirty="0" smtClean="0">
                <a:solidFill>
                  <a:srgbClr val="FFFF00"/>
                </a:solidFill>
              </a:rPr>
              <a:t>430 million tonnes</a:t>
            </a:r>
            <a:r>
              <a:rPr lang="en-GB" dirty="0" smtClean="0"/>
              <a:t>. This was double what had ever been produced!</a:t>
            </a:r>
          </a:p>
          <a:p>
            <a:endParaRPr lang="en-GB" dirty="0"/>
          </a:p>
          <a:p>
            <a:r>
              <a:rPr lang="en-GB" dirty="0" smtClean="0"/>
              <a:t>Mao introduced further collectivisation to achieve this with the ‘</a:t>
            </a:r>
            <a:r>
              <a:rPr lang="en-GB" dirty="0" smtClean="0">
                <a:solidFill>
                  <a:srgbClr val="FFC000"/>
                </a:solidFill>
              </a:rPr>
              <a:t>People’s Communes</a:t>
            </a:r>
            <a:r>
              <a:rPr lang="en-GB" dirty="0" smtClean="0"/>
              <a:t>’. These became the basic unit of rural society and took on the functions of local government and military units.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54" y="4644736"/>
            <a:ext cx="2996478" cy="199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42" y="1181388"/>
            <a:ext cx="2329334" cy="320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261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10"/>
            <a:ext cx="9195611" cy="6010203"/>
          </a:xfrm>
        </p:spPr>
      </p:pic>
    </p:spTree>
    <p:extLst>
      <p:ext uri="{BB962C8B-B14F-4D97-AF65-F5344CB8AC3E}">
        <p14:creationId xmlns:p14="http://schemas.microsoft.com/office/powerpoint/2010/main" val="6762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4. People’s Communes and the GLF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1388"/>
            <a:ext cx="6092074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By the early 1960s there were about </a:t>
            </a:r>
            <a:r>
              <a:rPr lang="en-GB" dirty="0" smtClean="0">
                <a:solidFill>
                  <a:srgbClr val="FFC000"/>
                </a:solidFill>
              </a:rPr>
              <a:t>70,000 Communes in China</a:t>
            </a:r>
            <a:r>
              <a:rPr lang="en-GB" dirty="0" smtClean="0"/>
              <a:t>. Each Commune contained 25,000 people or 30 APCs or 5000 households. </a:t>
            </a:r>
          </a:p>
          <a:p>
            <a:endParaRPr lang="en-GB" dirty="0"/>
          </a:p>
          <a:p>
            <a:r>
              <a:rPr lang="en-GB" dirty="0" smtClean="0"/>
              <a:t>Communes </a:t>
            </a:r>
            <a:r>
              <a:rPr lang="en-GB" dirty="0" smtClean="0">
                <a:solidFill>
                  <a:srgbClr val="00B0F0"/>
                </a:solidFill>
              </a:rPr>
              <a:t>completely abolished private land ownership </a:t>
            </a:r>
            <a:r>
              <a:rPr lang="en-GB" dirty="0" smtClean="0"/>
              <a:t>and were organised on military principles. Private family life was </a:t>
            </a:r>
            <a:r>
              <a:rPr lang="en-GB" dirty="0" smtClean="0">
                <a:solidFill>
                  <a:srgbClr val="92D050"/>
                </a:solidFill>
              </a:rPr>
              <a:t>effectively destroyed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r>
              <a:rPr lang="en-GB" dirty="0" smtClean="0"/>
              <a:t>Children were placed in kindergartens enabling women to work and old people lived in ‘</a:t>
            </a:r>
            <a:r>
              <a:rPr lang="en-GB" dirty="0" smtClean="0">
                <a:solidFill>
                  <a:srgbClr val="FFFF00"/>
                </a:solidFill>
              </a:rPr>
              <a:t>happiness homes</a:t>
            </a:r>
            <a:r>
              <a:rPr lang="en-GB" dirty="0" smtClean="0"/>
              <a:t>’.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56" y="1098260"/>
            <a:ext cx="2841798" cy="1833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75" y="2969285"/>
            <a:ext cx="2926080" cy="207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45" y="5048021"/>
            <a:ext cx="2564544" cy="175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14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388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4. People’s Communes and the GLF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1388"/>
            <a:ext cx="5808518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Communes were divided into </a:t>
            </a:r>
            <a:r>
              <a:rPr lang="en-GB" dirty="0" smtClean="0">
                <a:solidFill>
                  <a:srgbClr val="FFFF00"/>
                </a:solidFill>
              </a:rPr>
              <a:t>Brigades of 1,000 people </a:t>
            </a:r>
            <a:r>
              <a:rPr lang="en-GB" dirty="0" smtClean="0"/>
              <a:t>and then </a:t>
            </a:r>
            <a:r>
              <a:rPr lang="en-GB" dirty="0" smtClean="0">
                <a:solidFill>
                  <a:srgbClr val="00B0F0"/>
                </a:solidFill>
              </a:rPr>
              <a:t>Production Teams </a:t>
            </a:r>
            <a:r>
              <a:rPr lang="en-GB" dirty="0" smtClean="0"/>
              <a:t>of around 150 people. </a:t>
            </a:r>
          </a:p>
          <a:p>
            <a:endParaRPr lang="en-GB" dirty="0"/>
          </a:p>
          <a:p>
            <a:r>
              <a:rPr lang="en-GB" dirty="0" smtClean="0"/>
              <a:t>Peasants were forced to eat in </a:t>
            </a:r>
            <a:r>
              <a:rPr lang="en-GB" dirty="0" smtClean="0">
                <a:solidFill>
                  <a:srgbClr val="92D050"/>
                </a:solidFill>
              </a:rPr>
              <a:t>communal canteens </a:t>
            </a:r>
            <a:r>
              <a:rPr lang="en-GB" dirty="0" smtClean="0"/>
              <a:t>and had to take part in industrial work as well.</a:t>
            </a:r>
          </a:p>
          <a:p>
            <a:endParaRPr lang="en-GB" dirty="0"/>
          </a:p>
          <a:p>
            <a:r>
              <a:rPr lang="en-GB" dirty="0" smtClean="0"/>
              <a:t>Farming life was dictated by the Communes leaders who were often </a:t>
            </a:r>
            <a:r>
              <a:rPr lang="en-GB" dirty="0" smtClean="0">
                <a:solidFill>
                  <a:srgbClr val="FFC000"/>
                </a:solidFill>
              </a:rPr>
              <a:t>inexperienced Party Cadres</a:t>
            </a:r>
            <a:r>
              <a:rPr lang="en-GB" dirty="0" smtClean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74" y="1683328"/>
            <a:ext cx="2972285" cy="4166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757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4. People’s Communes and the GLF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1388"/>
            <a:ext cx="5808518" cy="5676611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In 1958 an ‘</a:t>
            </a:r>
            <a:r>
              <a:rPr lang="en-GB" dirty="0" smtClean="0">
                <a:solidFill>
                  <a:srgbClr val="FFC000"/>
                </a:solidFill>
              </a:rPr>
              <a:t>8-Point Agricultural Constitution</a:t>
            </a:r>
            <a:r>
              <a:rPr lang="en-GB" dirty="0" smtClean="0"/>
              <a:t>’ was published which was based on the fraudulent theories of Soviet ‘scientist’ </a:t>
            </a:r>
            <a:r>
              <a:rPr lang="en-GB" dirty="0" smtClean="0">
                <a:solidFill>
                  <a:srgbClr val="00B0F0"/>
                </a:solidFill>
              </a:rPr>
              <a:t>Lysenko</a:t>
            </a:r>
            <a:r>
              <a:rPr lang="en-GB" dirty="0"/>
              <a:t> </a:t>
            </a:r>
            <a:r>
              <a:rPr lang="en-GB" dirty="0" smtClean="0"/>
              <a:t>– ‘</a:t>
            </a:r>
            <a:r>
              <a:rPr lang="en-GB" i="1" dirty="0" err="1" smtClean="0"/>
              <a:t>Lysenkoism</a:t>
            </a:r>
            <a:r>
              <a:rPr lang="en-GB" dirty="0" smtClean="0"/>
              <a:t>’</a:t>
            </a:r>
          </a:p>
          <a:p>
            <a:endParaRPr lang="en-GB" dirty="0"/>
          </a:p>
          <a:p>
            <a:r>
              <a:rPr lang="en-GB" dirty="0"/>
              <a:t>The government even told each Commune when, where and how to farm</a:t>
            </a:r>
            <a:r>
              <a:rPr lang="en-GB" dirty="0" smtClean="0"/>
              <a:t>. In one case, the gov. encouraged the mass </a:t>
            </a:r>
            <a:r>
              <a:rPr lang="en-GB" dirty="0" smtClean="0">
                <a:solidFill>
                  <a:srgbClr val="FF0000"/>
                </a:solidFill>
              </a:rPr>
              <a:t>killing of sparrows </a:t>
            </a:r>
            <a:r>
              <a:rPr lang="en-GB" dirty="0" smtClean="0"/>
              <a:t>and other pests. This only encouraged others pests to destroy crops!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Communes were told to plant crops closer together and plough deeper. These policies </a:t>
            </a:r>
            <a:r>
              <a:rPr lang="en-GB" dirty="0" smtClean="0">
                <a:solidFill>
                  <a:srgbClr val="92D050"/>
                </a:solidFill>
              </a:rPr>
              <a:t>failed to boost production</a:t>
            </a:r>
            <a:r>
              <a:rPr lang="en-GB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87" y="1475508"/>
            <a:ext cx="3117789" cy="448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4. People’s Communes and the GLF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1388"/>
            <a:ext cx="5808518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Great Leap Forward </a:t>
            </a:r>
            <a:r>
              <a:rPr lang="en-GB" dirty="0" smtClean="0">
                <a:solidFill>
                  <a:srgbClr val="92D050"/>
                </a:solidFill>
              </a:rPr>
              <a:t>began with success in 1958</a:t>
            </a:r>
            <a:r>
              <a:rPr lang="en-GB" dirty="0" smtClean="0"/>
              <a:t>. Mao claimed 375 million tonnes of grain had been produced. He set the target for 1959 at 430 million tonnes!</a:t>
            </a:r>
          </a:p>
          <a:p>
            <a:endParaRPr lang="en-GB" dirty="0"/>
          </a:p>
          <a:p>
            <a:r>
              <a:rPr lang="en-GB" dirty="0" smtClean="0"/>
              <a:t>In 1959 only 170 million had been produced due to a bad harvest. In 1960 this </a:t>
            </a:r>
            <a:r>
              <a:rPr lang="en-GB" dirty="0" smtClean="0">
                <a:solidFill>
                  <a:srgbClr val="00B0F0"/>
                </a:solidFill>
              </a:rPr>
              <a:t>dropped to 143 million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r>
              <a:rPr lang="en-GB" dirty="0" smtClean="0"/>
              <a:t>Despite this, </a:t>
            </a:r>
            <a:r>
              <a:rPr lang="en-GB" dirty="0" smtClean="0">
                <a:solidFill>
                  <a:srgbClr val="FFFF00"/>
                </a:solidFill>
              </a:rPr>
              <a:t>production figures continued to be inflated</a:t>
            </a:r>
            <a:r>
              <a:rPr lang="en-GB" dirty="0" smtClean="0"/>
              <a:t> by Communes eager to please Mao and seeking to avoid missing quotas.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05" y="1455558"/>
            <a:ext cx="2820508" cy="43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9371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To what extent were Mao’s agricultural policies a success?</a:t>
            </a:r>
            <a:endParaRPr lang="en-GB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29101"/>
            <a:ext cx="9144000" cy="886835"/>
          </a:xfrm>
        </p:spPr>
        <p:txBody>
          <a:bodyPr/>
          <a:lstStyle/>
          <a:p>
            <a:r>
              <a:rPr lang="en-GB" b="1" i="1" dirty="0" smtClean="0">
                <a:solidFill>
                  <a:srgbClr val="FF0000"/>
                </a:solidFill>
              </a:rPr>
              <a:t>L/O – To analyse the impact of Mao’s agricultural policies and evaluate their successes and failures</a:t>
            </a:r>
            <a:endParaRPr lang="en-GB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96" y="2815936"/>
            <a:ext cx="6284768" cy="3770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49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4. People’s Communes and the GLF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1388"/>
            <a:ext cx="5133108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This just </a:t>
            </a:r>
            <a:r>
              <a:rPr lang="en-GB" dirty="0" smtClean="0">
                <a:solidFill>
                  <a:srgbClr val="00B0F0"/>
                </a:solidFill>
              </a:rPr>
              <a:t>encouraged the government to requisition even more grain</a:t>
            </a:r>
            <a:r>
              <a:rPr lang="en-GB" dirty="0" smtClean="0"/>
              <a:t> from the Communes. 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FFFF00"/>
                </a:solidFill>
              </a:rPr>
              <a:t>Propaganda </a:t>
            </a:r>
            <a:r>
              <a:rPr lang="en-GB" dirty="0" smtClean="0"/>
              <a:t>even encouraged peasants to keep consuming food as apparently there was plenty!</a:t>
            </a:r>
          </a:p>
          <a:p>
            <a:endParaRPr lang="en-GB" dirty="0"/>
          </a:p>
          <a:p>
            <a:r>
              <a:rPr lang="en-GB" dirty="0" smtClean="0"/>
              <a:t>Despite falling production, China </a:t>
            </a:r>
            <a:r>
              <a:rPr lang="en-GB" dirty="0" smtClean="0">
                <a:solidFill>
                  <a:srgbClr val="92D050"/>
                </a:solidFill>
              </a:rPr>
              <a:t>kept exporting food </a:t>
            </a:r>
            <a:r>
              <a:rPr lang="en-GB" dirty="0" smtClean="0"/>
              <a:t>to the USSR to payback loans.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85" y="1144875"/>
            <a:ext cx="3382139" cy="287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99495"/>
            <a:ext cx="2442537" cy="349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33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4. People’s Communes and the GLF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1388"/>
            <a:ext cx="5808518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By 1959, food began to run-out. It was clear that the Commune system was </a:t>
            </a:r>
            <a:r>
              <a:rPr lang="en-GB" dirty="0" smtClean="0">
                <a:solidFill>
                  <a:srgbClr val="92D050"/>
                </a:solidFill>
              </a:rPr>
              <a:t>not producing enough food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Peasants </a:t>
            </a:r>
            <a:r>
              <a:rPr lang="en-GB" dirty="0" smtClean="0">
                <a:solidFill>
                  <a:srgbClr val="FFFF00"/>
                </a:solidFill>
              </a:rPr>
              <a:t>resented being forced to work on shared land</a:t>
            </a:r>
            <a:r>
              <a:rPr lang="en-GB" dirty="0" smtClean="0"/>
              <a:t>. There was no incentive to work hard and many just hoarded grain. </a:t>
            </a:r>
          </a:p>
          <a:p>
            <a:endParaRPr lang="en-GB" dirty="0"/>
          </a:p>
          <a:p>
            <a:r>
              <a:rPr lang="en-GB" dirty="0" smtClean="0"/>
              <a:t>Between 1959-1962 a nationwide-famine struck. </a:t>
            </a:r>
            <a:r>
              <a:rPr lang="en-GB" dirty="0" smtClean="0">
                <a:solidFill>
                  <a:srgbClr val="00B0F0"/>
                </a:solidFill>
              </a:rPr>
              <a:t>Over 20 million people died in the famine</a:t>
            </a:r>
            <a:r>
              <a:rPr lang="en-GB" dirty="0" smtClean="0"/>
              <a:t>. The Great Leap Forward and collectivisation was a disaster.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46" y="1181388"/>
            <a:ext cx="2786426" cy="3483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98" y="3917373"/>
            <a:ext cx="1713419" cy="263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 rot="10800000">
            <a:off x="6618006" y="4267200"/>
            <a:ext cx="1611595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6618006" y="3276600"/>
            <a:ext cx="84959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943600" y="3733800"/>
            <a:ext cx="1828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3048000" y="4648200"/>
            <a:ext cx="8382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1066800" y="4038600"/>
            <a:ext cx="22860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1104900" y="4457700"/>
            <a:ext cx="685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5" name="Rectangle 24"/>
          <p:cNvSpPr/>
          <p:nvPr/>
        </p:nvSpPr>
        <p:spPr>
          <a:xfrm>
            <a:off x="304800" y="4953000"/>
            <a:ext cx="1295400" cy="228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 mill.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47700" y="5791200"/>
            <a:ext cx="1295400" cy="228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 mill.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171700" y="5486400"/>
            <a:ext cx="1295400" cy="228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 mill.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467601" y="3162300"/>
            <a:ext cx="1295400" cy="228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7.5 mill.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772400" y="4305301"/>
            <a:ext cx="1295400" cy="228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 mill.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581901" y="3619500"/>
            <a:ext cx="1295400" cy="228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7.8 mill.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04800" y="228600"/>
            <a:ext cx="2971800" cy="990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Provinces with the highest death tolls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7895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199" y="228600"/>
            <a:ext cx="2971799" cy="76279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/>
              <a:t>Impact of the Great Famine</a:t>
            </a:r>
            <a:endParaRPr lang="en-US" sz="2600" b="1" dirty="0"/>
          </a:p>
        </p:txBody>
      </p:sp>
      <p:sp>
        <p:nvSpPr>
          <p:cNvPr id="5" name="Rectangle 4"/>
          <p:cNvSpPr/>
          <p:nvPr/>
        </p:nvSpPr>
        <p:spPr>
          <a:xfrm>
            <a:off x="2171699" y="1219200"/>
            <a:ext cx="1905000" cy="4587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“arc of misery”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48300" y="1219200"/>
            <a:ext cx="2133600" cy="4587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Social disruption</a:t>
            </a:r>
            <a:endParaRPr lang="en-US" dirty="0"/>
          </a:p>
        </p:txBody>
      </p:sp>
      <p:cxnSp>
        <p:nvCxnSpPr>
          <p:cNvPr id="7" name="Shape 10"/>
          <p:cNvCxnSpPr>
            <a:stCxn id="4" idx="1"/>
          </p:cNvCxnSpPr>
          <p:nvPr/>
        </p:nvCxnSpPr>
        <p:spPr>
          <a:xfrm rot="10800000" flipV="1">
            <a:off x="2971809" y="609997"/>
            <a:ext cx="152390" cy="609202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8" name="Shape 12"/>
          <p:cNvCxnSpPr>
            <a:stCxn id="4" idx="3"/>
          </p:cNvCxnSpPr>
          <p:nvPr/>
        </p:nvCxnSpPr>
        <p:spPr>
          <a:xfrm>
            <a:off x="6095998" y="609997"/>
            <a:ext cx="228602" cy="609203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9" name="Rectangle 8"/>
          <p:cNvSpPr/>
          <p:nvPr/>
        </p:nvSpPr>
        <p:spPr>
          <a:xfrm>
            <a:off x="3581399" y="1905794"/>
            <a:ext cx="2133600" cy="4572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smtClean="0"/>
              <a:t>Causes</a:t>
            </a:r>
            <a:endParaRPr lang="en-US" sz="2300" b="1" dirty="0"/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4076699" y="1448594"/>
            <a:ext cx="1371601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1" name="Rectangle 10"/>
          <p:cNvSpPr/>
          <p:nvPr/>
        </p:nvSpPr>
        <p:spPr>
          <a:xfrm>
            <a:off x="419099" y="2591595"/>
            <a:ext cx="1752600" cy="533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Collectivization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76499" y="2591595"/>
            <a:ext cx="1600200" cy="533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Lysenkoism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914900" y="2591595"/>
            <a:ext cx="1600200" cy="533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Bad Weather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972300" y="2591594"/>
            <a:ext cx="1790700" cy="533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Deliberate Policy</a:t>
            </a:r>
            <a:endParaRPr lang="en-US" dirty="0"/>
          </a:p>
        </p:txBody>
      </p:sp>
      <p:cxnSp>
        <p:nvCxnSpPr>
          <p:cNvPr id="15" name="Shape 25"/>
          <p:cNvCxnSpPr>
            <a:stCxn id="9" idx="1"/>
            <a:endCxn id="11" idx="0"/>
          </p:cNvCxnSpPr>
          <p:nvPr/>
        </p:nvCxnSpPr>
        <p:spPr>
          <a:xfrm rot="10800000" flipV="1">
            <a:off x="1295399" y="2134393"/>
            <a:ext cx="2286000" cy="457201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6" name="Shape 27"/>
          <p:cNvCxnSpPr>
            <a:stCxn id="9" idx="1"/>
          </p:cNvCxnSpPr>
          <p:nvPr/>
        </p:nvCxnSpPr>
        <p:spPr>
          <a:xfrm rot="10800000" flipV="1">
            <a:off x="3124199" y="2134393"/>
            <a:ext cx="457200" cy="457201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7" name="Shape 29"/>
          <p:cNvCxnSpPr>
            <a:stCxn id="9" idx="3"/>
            <a:endCxn id="14" idx="0"/>
          </p:cNvCxnSpPr>
          <p:nvPr/>
        </p:nvCxnSpPr>
        <p:spPr>
          <a:xfrm>
            <a:off x="5714999" y="2134394"/>
            <a:ext cx="2152651" cy="45720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8" name="Shape 31"/>
          <p:cNvCxnSpPr>
            <a:stCxn id="9" idx="3"/>
          </p:cNvCxnSpPr>
          <p:nvPr/>
        </p:nvCxnSpPr>
        <p:spPr>
          <a:xfrm>
            <a:off x="5714999" y="2134394"/>
            <a:ext cx="381000" cy="45720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9" name="Rectangle 18"/>
          <p:cNvSpPr/>
          <p:nvPr/>
        </p:nvSpPr>
        <p:spPr>
          <a:xfrm>
            <a:off x="2743200" y="3353594"/>
            <a:ext cx="3771899" cy="4572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/>
              <a:t>Why was it so severe?</a:t>
            </a:r>
            <a:endParaRPr lang="en-US" sz="2500" b="1" dirty="0"/>
          </a:p>
        </p:txBody>
      </p:sp>
      <p:sp>
        <p:nvSpPr>
          <p:cNvPr id="20" name="Rectangle 19"/>
          <p:cNvSpPr/>
          <p:nvPr/>
        </p:nvSpPr>
        <p:spPr>
          <a:xfrm>
            <a:off x="418305" y="4267200"/>
            <a:ext cx="3924301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Disorientation of the peasants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19099" y="5181600"/>
            <a:ext cx="3924301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Refusal of officials to admit scale of hunger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18305" y="6020594"/>
            <a:ext cx="3924301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conspiracy of silence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38699" y="4267200"/>
            <a:ext cx="3924301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Lushan</a:t>
            </a:r>
            <a:r>
              <a:rPr lang="en-US" dirty="0" smtClean="0"/>
              <a:t> conference suppressed the truth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838699" y="5181600"/>
            <a:ext cx="3924301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Mao’s refusal to face facts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838699" y="6019800"/>
            <a:ext cx="3924301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Deliberate genocide</a:t>
            </a:r>
            <a:endParaRPr lang="en-US" dirty="0"/>
          </a:p>
        </p:txBody>
      </p:sp>
      <p:cxnSp>
        <p:nvCxnSpPr>
          <p:cNvPr id="26" name="Shape 64"/>
          <p:cNvCxnSpPr>
            <a:stCxn id="19" idx="1"/>
            <a:endCxn id="20" idx="0"/>
          </p:cNvCxnSpPr>
          <p:nvPr/>
        </p:nvCxnSpPr>
        <p:spPr>
          <a:xfrm rot="10800000" flipV="1">
            <a:off x="2380456" y="3582194"/>
            <a:ext cx="362744" cy="68500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27" name="Shape 66"/>
          <p:cNvCxnSpPr>
            <a:stCxn id="19" idx="3"/>
            <a:endCxn id="23" idx="0"/>
          </p:cNvCxnSpPr>
          <p:nvPr/>
        </p:nvCxnSpPr>
        <p:spPr>
          <a:xfrm>
            <a:off x="6515099" y="3582194"/>
            <a:ext cx="285751" cy="68500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>
            <a:stCxn id="23" idx="2"/>
            <a:endCxn id="24" idx="0"/>
          </p:cNvCxnSpPr>
          <p:nvPr/>
        </p:nvCxnSpPr>
        <p:spPr>
          <a:xfrm rot="5400000">
            <a:off x="6648450" y="5029200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29" name="Straight Arrow Connector 28"/>
          <p:cNvCxnSpPr>
            <a:stCxn id="24" idx="2"/>
            <a:endCxn id="25" idx="0"/>
          </p:cNvCxnSpPr>
          <p:nvPr/>
        </p:nvCxnSpPr>
        <p:spPr>
          <a:xfrm rot="5400000">
            <a:off x="6686550" y="5905500"/>
            <a:ext cx="2286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30" name="Straight Arrow Connector 29"/>
          <p:cNvCxnSpPr>
            <a:stCxn id="20" idx="2"/>
            <a:endCxn id="21" idx="0"/>
          </p:cNvCxnSpPr>
          <p:nvPr/>
        </p:nvCxnSpPr>
        <p:spPr>
          <a:xfrm rot="16200000" flipH="1">
            <a:off x="2228453" y="5028803"/>
            <a:ext cx="304800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31" name="Straight Arrow Connector 30"/>
          <p:cNvCxnSpPr>
            <a:stCxn id="21" idx="2"/>
            <a:endCxn id="22" idx="0"/>
          </p:cNvCxnSpPr>
          <p:nvPr/>
        </p:nvCxnSpPr>
        <p:spPr>
          <a:xfrm rot="5400000">
            <a:off x="2266156" y="5905500"/>
            <a:ext cx="22939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655409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5. Reversal of Collectivisation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1388"/>
            <a:ext cx="5808518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As a result of the famine, Mao </a:t>
            </a:r>
            <a:r>
              <a:rPr lang="en-GB" dirty="0" smtClean="0">
                <a:solidFill>
                  <a:srgbClr val="00B0F0"/>
                </a:solidFill>
              </a:rPr>
              <a:t>stepped down </a:t>
            </a:r>
            <a:r>
              <a:rPr lang="en-GB" dirty="0" smtClean="0"/>
              <a:t>as Chairman of the PRC (not the CCP).</a:t>
            </a:r>
          </a:p>
          <a:p>
            <a:endParaRPr lang="en-GB" dirty="0"/>
          </a:p>
          <a:p>
            <a:r>
              <a:rPr lang="en-GB" dirty="0" smtClean="0"/>
              <a:t>From 1961, the government began to </a:t>
            </a:r>
            <a:r>
              <a:rPr lang="en-GB" dirty="0" smtClean="0">
                <a:solidFill>
                  <a:srgbClr val="FFFF00"/>
                </a:solidFill>
              </a:rPr>
              <a:t>reverse Mao’s Commune Policies</a:t>
            </a:r>
            <a:r>
              <a:rPr lang="en-GB" dirty="0" smtClean="0"/>
              <a:t>. Peasants were allowed private land again and communes were broken down in size.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FFC000"/>
                </a:solidFill>
              </a:rPr>
              <a:t>Financial incentives </a:t>
            </a:r>
            <a:r>
              <a:rPr lang="en-GB" dirty="0" smtClean="0"/>
              <a:t>were given to encourage more food production and rural markets began to open again.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42" y="1620981"/>
            <a:ext cx="2921321" cy="419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86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5. Reversal of Collectivisation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6244935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The Third Five Year Plan of 1962-1966 </a:t>
            </a:r>
            <a:r>
              <a:rPr lang="en-GB" dirty="0" smtClean="0">
                <a:solidFill>
                  <a:srgbClr val="FFFF00"/>
                </a:solidFill>
              </a:rPr>
              <a:t>restored Central Bureaucratic control </a:t>
            </a:r>
            <a:r>
              <a:rPr lang="en-GB" dirty="0" smtClean="0"/>
              <a:t>over agriculture. </a:t>
            </a:r>
          </a:p>
          <a:p>
            <a:endParaRPr lang="en-GB" dirty="0"/>
          </a:p>
          <a:p>
            <a:r>
              <a:rPr lang="en-GB" dirty="0" smtClean="0"/>
              <a:t>The government began to review production targets and by 1965, </a:t>
            </a:r>
            <a:r>
              <a:rPr lang="en-GB" dirty="0" smtClean="0">
                <a:solidFill>
                  <a:srgbClr val="00B0F0"/>
                </a:solidFill>
              </a:rPr>
              <a:t>agricultural production had returned to 1957 levels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r>
              <a:rPr lang="en-GB" dirty="0" smtClean="0"/>
              <a:t>CCP leaders like </a:t>
            </a:r>
            <a:r>
              <a:rPr lang="en-GB" dirty="0" smtClean="0">
                <a:solidFill>
                  <a:srgbClr val="92D050"/>
                </a:solidFill>
              </a:rPr>
              <a:t>Liu </a:t>
            </a:r>
            <a:r>
              <a:rPr lang="en-GB" dirty="0" err="1" smtClean="0">
                <a:solidFill>
                  <a:srgbClr val="92D050"/>
                </a:solidFill>
              </a:rPr>
              <a:t>Shaoqi</a:t>
            </a:r>
            <a:r>
              <a:rPr lang="en-GB" dirty="0" smtClean="0">
                <a:solidFill>
                  <a:srgbClr val="92D050"/>
                </a:solidFill>
              </a:rPr>
              <a:t>, Chen Yun and Deng Xiaoping </a:t>
            </a:r>
            <a:r>
              <a:rPr lang="en-GB" dirty="0" smtClean="0"/>
              <a:t>led these changes. It seemed to prove that Mao’s agricultural policies didn’t work.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01" y="168995"/>
            <a:ext cx="2339481" cy="305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35" y="2347239"/>
            <a:ext cx="2213265" cy="275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88" y="4315690"/>
            <a:ext cx="1636394" cy="242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10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96291"/>
          </a:xfrm>
        </p:spPr>
        <p:txBody>
          <a:bodyPr/>
          <a:lstStyle/>
          <a:p>
            <a:pPr algn="ctr"/>
            <a:r>
              <a:rPr lang="en-GB" b="1" u="sng" dirty="0" smtClean="0"/>
              <a:t>Were Mao’s Agricultural Policies a Success?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6291"/>
            <a:ext cx="9144000" cy="5361707"/>
          </a:xfrm>
        </p:spPr>
        <p:txBody>
          <a:bodyPr>
            <a:normAutofit fontScale="92500" lnSpcReduction="10000"/>
          </a:bodyPr>
          <a:lstStyle/>
          <a:p>
            <a:r>
              <a:rPr lang="en-GB" b="1" u="sng" dirty="0" smtClean="0"/>
              <a:t>Yes!</a:t>
            </a:r>
          </a:p>
          <a:p>
            <a:pPr lvl="1"/>
            <a:r>
              <a:rPr lang="en-GB" dirty="0" smtClean="0"/>
              <a:t>He had achieved collectivisation of agriculture by 1956 with only 3% of land remaining in private hands.</a:t>
            </a:r>
          </a:p>
          <a:p>
            <a:pPr lvl="1"/>
            <a:r>
              <a:rPr lang="en-GB" dirty="0" smtClean="0"/>
              <a:t>APCs and People’s Communes strengthened government control over the countryside.</a:t>
            </a:r>
          </a:p>
          <a:p>
            <a:pPr lvl="1"/>
            <a:r>
              <a:rPr lang="en-GB" dirty="0" smtClean="0"/>
              <a:t>The landlord class had been destroyed, land re-distributed.</a:t>
            </a:r>
          </a:p>
          <a:p>
            <a:pPr lvl="1"/>
            <a:r>
              <a:rPr lang="en-GB" dirty="0" smtClean="0"/>
              <a:t>Increasing production in 1950s helped to pay for industrialisation.</a:t>
            </a:r>
          </a:p>
          <a:p>
            <a:pPr lvl="1"/>
            <a:endParaRPr lang="en-GB" dirty="0"/>
          </a:p>
          <a:p>
            <a:r>
              <a:rPr lang="en-GB" b="1" u="sng" dirty="0" smtClean="0"/>
              <a:t>No!</a:t>
            </a:r>
            <a:endParaRPr lang="en-GB" b="1" u="sng" dirty="0"/>
          </a:p>
          <a:p>
            <a:pPr lvl="1"/>
            <a:r>
              <a:rPr lang="en-GB" dirty="0" smtClean="0"/>
              <a:t>Despite initial successes, the GLF showed that the Communes were not an efficient way to boost production – too big and unmanageable.</a:t>
            </a:r>
          </a:p>
          <a:p>
            <a:pPr lvl="1"/>
            <a:r>
              <a:rPr lang="en-GB" dirty="0" smtClean="0"/>
              <a:t>Changes after 1961 proved that rural capitalism was a better way to boost production – collectivisation gave no incentive to work.</a:t>
            </a:r>
          </a:p>
          <a:p>
            <a:pPr lvl="1"/>
            <a:r>
              <a:rPr lang="en-GB" dirty="0" smtClean="0"/>
              <a:t>The Great Famine of 1959-62 killed over 20 million people!</a:t>
            </a:r>
          </a:p>
          <a:p>
            <a:pPr lvl="1"/>
            <a:r>
              <a:rPr lang="en-GB" dirty="0" smtClean="0"/>
              <a:t>Many were murdered during land reform.</a:t>
            </a:r>
          </a:p>
          <a:p>
            <a:pPr lvl="1"/>
            <a:r>
              <a:rPr lang="en-GB" dirty="0" smtClean="0"/>
              <a:t>State went back on its word to peasants about re-distributing land.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0161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04109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To what extent were Mao’s industrial policies a success?</a:t>
            </a:r>
            <a:endParaRPr lang="en-GB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18710"/>
            <a:ext cx="9144000" cy="876445"/>
          </a:xfrm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</a:rPr>
              <a:t>L/O – To analyse the impact of Mao’s </a:t>
            </a:r>
            <a:r>
              <a:rPr lang="en-GB" b="1" i="1" dirty="0" smtClean="0">
                <a:solidFill>
                  <a:srgbClr val="FF0000"/>
                </a:solidFill>
              </a:rPr>
              <a:t>industrial policies </a:t>
            </a:r>
            <a:r>
              <a:rPr lang="en-GB" b="1" i="1" dirty="0">
                <a:solidFill>
                  <a:srgbClr val="FF0000"/>
                </a:solidFill>
              </a:rPr>
              <a:t>and evaluate their successes and failures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40" y="2795155"/>
            <a:ext cx="5890017" cy="395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7" y="3196467"/>
            <a:ext cx="4677192" cy="320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03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CCP and Industry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As a Marxist organisation, the CCP was committed to ‘</a:t>
            </a:r>
            <a:r>
              <a:rPr lang="en-GB" dirty="0" smtClean="0">
                <a:solidFill>
                  <a:srgbClr val="00B0F0"/>
                </a:solidFill>
              </a:rPr>
              <a:t>building socialism</a:t>
            </a:r>
            <a:r>
              <a:rPr lang="en-GB" dirty="0" smtClean="0"/>
              <a:t>’ in China. This required China to become an </a:t>
            </a:r>
            <a:r>
              <a:rPr lang="en-GB" dirty="0" smtClean="0">
                <a:solidFill>
                  <a:srgbClr val="92D050"/>
                </a:solidFill>
              </a:rPr>
              <a:t>industrialised</a:t>
            </a:r>
            <a:r>
              <a:rPr lang="en-GB" dirty="0" smtClean="0"/>
              <a:t> nation.</a:t>
            </a:r>
          </a:p>
          <a:p>
            <a:endParaRPr lang="en-GB" dirty="0"/>
          </a:p>
          <a:p>
            <a:r>
              <a:rPr lang="en-GB" dirty="0" smtClean="0"/>
              <a:t>According to Marx, this also required the ‘</a:t>
            </a:r>
            <a:r>
              <a:rPr lang="en-GB" dirty="0" smtClean="0">
                <a:solidFill>
                  <a:srgbClr val="FFFF00"/>
                </a:solidFill>
              </a:rPr>
              <a:t>collective ownership of the means of production</a:t>
            </a:r>
            <a:r>
              <a:rPr lang="en-GB" dirty="0" smtClean="0"/>
              <a:t>’. i.e. </a:t>
            </a:r>
            <a:r>
              <a:rPr lang="en-GB" i="1" dirty="0" smtClean="0"/>
              <a:t>the government needed to control industry and agriculture in order to ‘build’ socialism.</a:t>
            </a:r>
          </a:p>
          <a:p>
            <a:endParaRPr lang="en-GB" dirty="0" smtClean="0"/>
          </a:p>
          <a:p>
            <a:r>
              <a:rPr lang="en-GB" dirty="0" smtClean="0"/>
              <a:t>The key focus for Mao in the 1950s was therefore to rapidly develop </a:t>
            </a:r>
            <a:r>
              <a:rPr lang="en-GB" dirty="0" smtClean="0">
                <a:solidFill>
                  <a:srgbClr val="FF0000"/>
                </a:solidFill>
              </a:rPr>
              <a:t>heavy industry</a:t>
            </a:r>
            <a:r>
              <a:rPr lang="en-GB" dirty="0" smtClean="0"/>
              <a:t>. Lenin had once famously said, ‘</a:t>
            </a:r>
            <a:r>
              <a:rPr lang="en-GB" i="1" dirty="0" smtClean="0">
                <a:solidFill>
                  <a:srgbClr val="FFC000"/>
                </a:solidFill>
              </a:rPr>
              <a:t>there is only one real foundation for a socialist society, and it is large industry</a:t>
            </a:r>
            <a:r>
              <a:rPr lang="en-GB" i="1" dirty="0" smtClean="0"/>
              <a:t>.’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58" y="4012726"/>
            <a:ext cx="1757795" cy="248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7" y="177006"/>
            <a:ext cx="2202872" cy="309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2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CCP and Agriculture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28164" cy="567661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As a Marxist organisation, the CCP was committed to ‘</a:t>
            </a:r>
            <a:r>
              <a:rPr lang="en-GB" dirty="0" smtClean="0">
                <a:solidFill>
                  <a:srgbClr val="00B0F0"/>
                </a:solidFill>
              </a:rPr>
              <a:t>building socialism</a:t>
            </a:r>
            <a:r>
              <a:rPr lang="en-GB" dirty="0" smtClean="0"/>
              <a:t>’ in China. This required China to become an </a:t>
            </a:r>
            <a:r>
              <a:rPr lang="en-GB" dirty="0" smtClean="0">
                <a:solidFill>
                  <a:srgbClr val="92D050"/>
                </a:solidFill>
              </a:rPr>
              <a:t>industrialised</a:t>
            </a:r>
            <a:r>
              <a:rPr lang="en-GB" dirty="0" smtClean="0"/>
              <a:t> nation.</a:t>
            </a:r>
          </a:p>
          <a:p>
            <a:endParaRPr lang="en-GB" dirty="0"/>
          </a:p>
          <a:p>
            <a:r>
              <a:rPr lang="en-GB" dirty="0" smtClean="0"/>
              <a:t>According to Marx, this also required the ‘</a:t>
            </a:r>
            <a:r>
              <a:rPr lang="en-GB" dirty="0" smtClean="0">
                <a:solidFill>
                  <a:srgbClr val="FFFF00"/>
                </a:solidFill>
              </a:rPr>
              <a:t>collective ownership of the means of production</a:t>
            </a:r>
            <a:r>
              <a:rPr lang="en-GB" dirty="0" smtClean="0"/>
              <a:t>’. i.e. </a:t>
            </a:r>
            <a:r>
              <a:rPr lang="en-GB" i="1" dirty="0" smtClean="0"/>
              <a:t>the government needed to control industry and agriculture in order to ‘build’ socialism.</a:t>
            </a:r>
          </a:p>
          <a:p>
            <a:endParaRPr lang="en-GB" dirty="0" smtClean="0"/>
          </a:p>
          <a:p>
            <a:r>
              <a:rPr lang="en-GB" dirty="0" smtClean="0"/>
              <a:t>In farming, this would mean ‘</a:t>
            </a:r>
            <a:r>
              <a:rPr lang="en-GB" dirty="0" smtClean="0">
                <a:solidFill>
                  <a:srgbClr val="FFC000"/>
                </a:solidFill>
              </a:rPr>
              <a:t>collectivisation</a:t>
            </a:r>
            <a:r>
              <a:rPr lang="en-GB" dirty="0" smtClean="0"/>
              <a:t>’ – abolishing private land ownership so that the government controlled all farming land. Rising food production would then ‘</a:t>
            </a:r>
            <a:r>
              <a:rPr lang="en-GB" dirty="0" smtClean="0">
                <a:solidFill>
                  <a:srgbClr val="FF0000"/>
                </a:solidFill>
              </a:rPr>
              <a:t>kick-start</a:t>
            </a:r>
            <a:r>
              <a:rPr lang="en-GB" dirty="0" smtClean="0"/>
              <a:t>’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industrialisation.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09" y="3856861"/>
            <a:ext cx="2044844" cy="288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378" y="399184"/>
            <a:ext cx="1857375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864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CCP and Industry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80656"/>
            <a:ext cx="7169727" cy="577734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As early as September 1949, the </a:t>
            </a:r>
            <a:r>
              <a:rPr lang="en-GB" dirty="0" smtClean="0">
                <a:solidFill>
                  <a:srgbClr val="FFFF00"/>
                </a:solidFill>
              </a:rPr>
              <a:t>Chinese People’s Political Consultative Committee </a:t>
            </a:r>
            <a:r>
              <a:rPr lang="en-GB" dirty="0" smtClean="0"/>
              <a:t>published it’s ‘</a:t>
            </a:r>
            <a:r>
              <a:rPr lang="en-GB" dirty="0" smtClean="0">
                <a:solidFill>
                  <a:srgbClr val="00B0F0"/>
                </a:solidFill>
              </a:rPr>
              <a:t>Common Programme for China</a:t>
            </a:r>
            <a:r>
              <a:rPr lang="en-GB" dirty="0" smtClean="0"/>
              <a:t>’.</a:t>
            </a:r>
          </a:p>
          <a:p>
            <a:endParaRPr lang="en-GB" dirty="0"/>
          </a:p>
          <a:p>
            <a:r>
              <a:rPr lang="en-GB" dirty="0" smtClean="0"/>
              <a:t>Article 3 – </a:t>
            </a:r>
            <a:r>
              <a:rPr lang="en-GB" i="1" dirty="0" smtClean="0"/>
              <a:t>‘the PRC…must steadily transform the country from an agricultural into an </a:t>
            </a:r>
            <a:r>
              <a:rPr lang="en-GB" i="1" dirty="0" smtClean="0">
                <a:solidFill>
                  <a:srgbClr val="92D050"/>
                </a:solidFill>
              </a:rPr>
              <a:t>industrial one</a:t>
            </a:r>
            <a:r>
              <a:rPr lang="en-GB" i="1" dirty="0" smtClean="0"/>
              <a:t>.’</a:t>
            </a:r>
          </a:p>
          <a:p>
            <a:endParaRPr lang="en-GB" dirty="0"/>
          </a:p>
          <a:p>
            <a:r>
              <a:rPr lang="en-GB" dirty="0" smtClean="0"/>
              <a:t>Article 48 – ‘</a:t>
            </a:r>
            <a:r>
              <a:rPr lang="en-GB" i="1" dirty="0" smtClean="0"/>
              <a:t>State-owned economy is of a </a:t>
            </a:r>
            <a:r>
              <a:rPr lang="en-GB" i="1" dirty="0" smtClean="0">
                <a:solidFill>
                  <a:srgbClr val="FFC000"/>
                </a:solidFill>
              </a:rPr>
              <a:t>Socialist nature</a:t>
            </a:r>
            <a:r>
              <a:rPr lang="en-GB" i="1" dirty="0" smtClean="0"/>
              <a:t>. All enterprises… shall be under the unified operation of </a:t>
            </a:r>
            <a:r>
              <a:rPr lang="en-GB" i="1" dirty="0" smtClean="0">
                <a:solidFill>
                  <a:srgbClr val="FF0000"/>
                </a:solidFill>
              </a:rPr>
              <a:t>the state</a:t>
            </a:r>
            <a:r>
              <a:rPr lang="en-GB" dirty="0" smtClean="0"/>
              <a:t>.’</a:t>
            </a:r>
          </a:p>
          <a:p>
            <a:endParaRPr lang="en-GB" i="1" dirty="0"/>
          </a:p>
          <a:p>
            <a:r>
              <a:rPr lang="en-GB" dirty="0" smtClean="0"/>
              <a:t>Article 35 – </a:t>
            </a:r>
            <a:r>
              <a:rPr lang="en-GB" i="1" dirty="0" smtClean="0"/>
              <a:t>‘…the central point of industrial work shall be the planned, systematic rehabilitation and development of </a:t>
            </a:r>
            <a:r>
              <a:rPr lang="en-GB" i="1" dirty="0" smtClean="0">
                <a:solidFill>
                  <a:srgbClr val="00B0F0"/>
                </a:solidFill>
              </a:rPr>
              <a:t>heavy industry such as mining</a:t>
            </a:r>
            <a:r>
              <a:rPr lang="en-GB" i="1" dirty="0" smtClean="0"/>
              <a:t>…’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234903"/>
            <a:ext cx="1683666" cy="214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2426432"/>
            <a:ext cx="1683666" cy="196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4468091"/>
            <a:ext cx="1683666" cy="226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00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Post-War Reconstruction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806046" cy="57773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China was devastated by the Sino-Japanese and Civil War and the CCP embarked on a period of </a:t>
            </a:r>
            <a:r>
              <a:rPr lang="en-GB" dirty="0" smtClean="0">
                <a:solidFill>
                  <a:srgbClr val="FFFF00"/>
                </a:solidFill>
              </a:rPr>
              <a:t>reconstruction</a:t>
            </a:r>
            <a:r>
              <a:rPr lang="en-GB" dirty="0" smtClean="0"/>
              <a:t> after 1949.</a:t>
            </a:r>
          </a:p>
          <a:p>
            <a:endParaRPr lang="en-GB" dirty="0"/>
          </a:p>
          <a:p>
            <a:r>
              <a:rPr lang="en-GB" dirty="0" smtClean="0"/>
              <a:t>The industrial economy was inefficient and 3/5 of manufacturing workers were still </a:t>
            </a:r>
            <a:r>
              <a:rPr lang="en-GB" dirty="0" smtClean="0">
                <a:solidFill>
                  <a:srgbClr val="92D050"/>
                </a:solidFill>
              </a:rPr>
              <a:t>self-employed</a:t>
            </a:r>
            <a:r>
              <a:rPr lang="en-GB" dirty="0" smtClean="0"/>
              <a:t> (i.e. private businesses). Under KMT rule, the economy had relied on </a:t>
            </a:r>
            <a:r>
              <a:rPr lang="en-GB" dirty="0" smtClean="0">
                <a:solidFill>
                  <a:srgbClr val="FFC000"/>
                </a:solidFill>
              </a:rPr>
              <a:t>foreign imports </a:t>
            </a:r>
            <a:r>
              <a:rPr lang="en-GB" dirty="0" smtClean="0"/>
              <a:t>and was constantly in </a:t>
            </a:r>
            <a:r>
              <a:rPr lang="en-GB" dirty="0" smtClean="0">
                <a:solidFill>
                  <a:srgbClr val="FF0000"/>
                </a:solidFill>
              </a:rPr>
              <a:t>debt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CCP Cadres also didn’t have much experience in industry. Luckily, over 200,000 employees and engineers of the KMT’s ‘</a:t>
            </a:r>
            <a:r>
              <a:rPr lang="en-GB" dirty="0" smtClean="0">
                <a:solidFill>
                  <a:srgbClr val="00B0F0"/>
                </a:solidFill>
              </a:rPr>
              <a:t>National Resources Commission</a:t>
            </a:r>
            <a:r>
              <a:rPr lang="en-GB" dirty="0" smtClean="0"/>
              <a:t>’ remained in China after 1949.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46" y="114300"/>
            <a:ext cx="2196602" cy="316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06" y="3397827"/>
            <a:ext cx="2221742" cy="3173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535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Post-War Reconstruction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754092" cy="577734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From 1950-1953, the PRC moved quickly to </a:t>
            </a:r>
            <a:r>
              <a:rPr lang="en-GB" dirty="0" smtClean="0">
                <a:solidFill>
                  <a:srgbClr val="FFFF00"/>
                </a:solidFill>
              </a:rPr>
              <a:t>nationalise foreign-owned businesses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00B0F0"/>
                </a:solidFill>
              </a:rPr>
              <a:t>reduced foreign trade </a:t>
            </a:r>
            <a:r>
              <a:rPr lang="en-GB" dirty="0" smtClean="0"/>
              <a:t>to an absolute minimum.</a:t>
            </a:r>
          </a:p>
          <a:p>
            <a:endParaRPr lang="en-GB" dirty="0"/>
          </a:p>
          <a:p>
            <a:r>
              <a:rPr lang="en-GB" dirty="0" smtClean="0"/>
              <a:t>A new currency, the </a:t>
            </a:r>
            <a:r>
              <a:rPr lang="en-GB" i="1" dirty="0" smtClean="0">
                <a:solidFill>
                  <a:srgbClr val="92D050"/>
                </a:solidFill>
              </a:rPr>
              <a:t>renminbi</a:t>
            </a:r>
            <a:r>
              <a:rPr lang="en-GB" dirty="0" smtClean="0"/>
              <a:t>, was introduced to reduce inflation and the government curbed spending and </a:t>
            </a:r>
            <a:r>
              <a:rPr lang="en-GB" dirty="0" smtClean="0">
                <a:solidFill>
                  <a:srgbClr val="FFC000"/>
                </a:solidFill>
              </a:rPr>
              <a:t>reorganised the tax system </a:t>
            </a:r>
            <a:r>
              <a:rPr lang="en-GB" dirty="0" smtClean="0"/>
              <a:t>by raising rates for urban dwellers.</a:t>
            </a:r>
          </a:p>
          <a:p>
            <a:endParaRPr lang="en-GB" dirty="0"/>
          </a:p>
          <a:p>
            <a:r>
              <a:rPr lang="en-GB" dirty="0" smtClean="0"/>
              <a:t>Government </a:t>
            </a:r>
            <a:r>
              <a:rPr lang="en-GB" dirty="0" smtClean="0">
                <a:solidFill>
                  <a:srgbClr val="FF0000"/>
                </a:solidFill>
              </a:rPr>
              <a:t>bonds were also sold </a:t>
            </a:r>
            <a:r>
              <a:rPr lang="en-GB" dirty="0" smtClean="0"/>
              <a:t>to raise funds, and consumer goods kept in deliberately short supply to </a:t>
            </a:r>
            <a:r>
              <a:rPr lang="en-GB" dirty="0" smtClean="0">
                <a:solidFill>
                  <a:srgbClr val="FFFF00"/>
                </a:solidFill>
              </a:rPr>
              <a:t>encourage bank savings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By 1952, inflation had been reduced to 3% (from 70% in 1949) and industrial production had </a:t>
            </a:r>
            <a:r>
              <a:rPr lang="en-GB" dirty="0" smtClean="0">
                <a:solidFill>
                  <a:srgbClr val="00B0F0"/>
                </a:solidFill>
              </a:rPr>
              <a:t>returned to pre-war levels</a:t>
            </a:r>
            <a:r>
              <a:rPr lang="en-GB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84" y="83127"/>
            <a:ext cx="2255633" cy="330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84" y="3387436"/>
            <a:ext cx="2255633" cy="335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14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Socialist Transformation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80656"/>
            <a:ext cx="6359237" cy="577734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For Mao, once in government, he was focused on ‘</a:t>
            </a:r>
            <a:r>
              <a:rPr lang="en-GB" dirty="0" smtClean="0">
                <a:solidFill>
                  <a:srgbClr val="00B0F0"/>
                </a:solidFill>
              </a:rPr>
              <a:t>building socialism</a:t>
            </a:r>
            <a:r>
              <a:rPr lang="en-GB" dirty="0" smtClean="0"/>
              <a:t>’ in China just like the USSR had done in the 1930s.</a:t>
            </a:r>
          </a:p>
          <a:p>
            <a:endParaRPr lang="en-GB" dirty="0"/>
          </a:p>
          <a:p>
            <a:r>
              <a:rPr lang="en-GB" dirty="0" smtClean="0"/>
              <a:t>The ‘Soviet Model’ of development called for </a:t>
            </a:r>
            <a:r>
              <a:rPr lang="en-GB" dirty="0" smtClean="0">
                <a:solidFill>
                  <a:srgbClr val="FFFF00"/>
                </a:solidFill>
              </a:rPr>
              <a:t>rapid industrialisation </a:t>
            </a:r>
            <a:r>
              <a:rPr lang="en-GB" dirty="0" smtClean="0"/>
              <a:t>of heavy industry through ‘</a:t>
            </a:r>
            <a:r>
              <a:rPr lang="en-GB" dirty="0" smtClean="0">
                <a:solidFill>
                  <a:srgbClr val="92D050"/>
                </a:solidFill>
              </a:rPr>
              <a:t>Five Year Plans</a:t>
            </a:r>
            <a:r>
              <a:rPr lang="en-GB" dirty="0" smtClean="0"/>
              <a:t>’. </a:t>
            </a:r>
          </a:p>
          <a:p>
            <a:endParaRPr lang="en-GB" dirty="0"/>
          </a:p>
          <a:p>
            <a:r>
              <a:rPr lang="en-GB" dirty="0" smtClean="0"/>
              <a:t>By 1952, the economy had recovered and Mao believed China was ready for </a:t>
            </a:r>
            <a:r>
              <a:rPr lang="en-GB" dirty="0" smtClean="0">
                <a:solidFill>
                  <a:srgbClr val="FFC000"/>
                </a:solidFill>
              </a:rPr>
              <a:t>Socialist transformation</a:t>
            </a:r>
            <a:r>
              <a:rPr lang="en-GB" dirty="0" smtClean="0"/>
              <a:t>. He believed full industrialisation would </a:t>
            </a:r>
            <a:r>
              <a:rPr lang="en-GB" u="sng" dirty="0" smtClean="0">
                <a:solidFill>
                  <a:srgbClr val="00B0F0"/>
                </a:solidFill>
              </a:rPr>
              <a:t>only take 15 years</a:t>
            </a:r>
            <a:r>
              <a:rPr lang="en-GB" dirty="0" smtClean="0"/>
              <a:t>!</a:t>
            </a:r>
          </a:p>
          <a:p>
            <a:endParaRPr lang="en-GB" dirty="0"/>
          </a:p>
          <a:p>
            <a:r>
              <a:rPr lang="en-GB" dirty="0" smtClean="0"/>
              <a:t>The ‘</a:t>
            </a:r>
            <a:r>
              <a:rPr lang="en-GB" dirty="0" smtClean="0">
                <a:solidFill>
                  <a:srgbClr val="FF0000"/>
                </a:solidFill>
              </a:rPr>
              <a:t>First Five Year Plan</a:t>
            </a:r>
            <a:r>
              <a:rPr lang="en-GB" dirty="0" smtClean="0"/>
              <a:t>’ was announced for the years 1953-1957, however plans were not put into practice until 1955 due to planning delays.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6" y="155359"/>
            <a:ext cx="2707987" cy="393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8" y="4556253"/>
            <a:ext cx="2707987" cy="196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261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The First Five Year Plan</a:t>
            </a:r>
            <a:r>
              <a:rPr lang="en-GB" b="1" dirty="0" smtClean="0"/>
              <a:t> - </a:t>
            </a:r>
            <a:r>
              <a:rPr lang="ja-JP" altLang="en-US" b="1" dirty="0" smtClean="0"/>
              <a:t>五</a:t>
            </a:r>
            <a:r>
              <a:rPr lang="ja-JP" altLang="en-US" b="1" dirty="0"/>
              <a:t>年计划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5974773" cy="5777344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The focus of the Plan was on developing </a:t>
            </a:r>
            <a:r>
              <a:rPr lang="en-GB" dirty="0" smtClean="0">
                <a:solidFill>
                  <a:srgbClr val="00B0F0"/>
                </a:solidFill>
              </a:rPr>
              <a:t>heavy industry </a:t>
            </a:r>
            <a:r>
              <a:rPr lang="en-GB" dirty="0" smtClean="0"/>
              <a:t>like iron and steel, coal, machine-making, chemicals, electricity generation and transport.</a:t>
            </a:r>
          </a:p>
          <a:p>
            <a:endParaRPr lang="en-GB" dirty="0"/>
          </a:p>
          <a:p>
            <a:r>
              <a:rPr lang="en-GB" dirty="0" smtClean="0"/>
              <a:t>Over </a:t>
            </a:r>
            <a:r>
              <a:rPr lang="en-GB" dirty="0" smtClean="0">
                <a:solidFill>
                  <a:srgbClr val="FFFF00"/>
                </a:solidFill>
              </a:rPr>
              <a:t>25 billion Yuan </a:t>
            </a:r>
            <a:r>
              <a:rPr lang="en-GB" dirty="0" smtClean="0"/>
              <a:t>was invested in 694 industrial projects, 156 of which would be built with </a:t>
            </a:r>
            <a:r>
              <a:rPr lang="en-GB" dirty="0" smtClean="0">
                <a:solidFill>
                  <a:srgbClr val="92D050"/>
                </a:solidFill>
              </a:rPr>
              <a:t>Soviet help</a:t>
            </a:r>
            <a:r>
              <a:rPr lang="en-GB" dirty="0" smtClean="0"/>
              <a:t>. 10,000 Soviet specialists were sent to China and 28,000 Chinese received training in the USSR.</a:t>
            </a:r>
          </a:p>
          <a:p>
            <a:endParaRPr lang="en-GB" dirty="0"/>
          </a:p>
          <a:p>
            <a:r>
              <a:rPr lang="en-GB" dirty="0" smtClean="0"/>
              <a:t>These projects would help to </a:t>
            </a:r>
            <a:r>
              <a:rPr lang="en-GB" dirty="0" smtClean="0">
                <a:solidFill>
                  <a:srgbClr val="FFC000"/>
                </a:solidFill>
              </a:rPr>
              <a:t>double production</a:t>
            </a:r>
            <a:r>
              <a:rPr lang="en-GB" dirty="0" smtClean="0"/>
              <a:t> by 1957 and targets were set for all industrial sectors.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67" y="4931063"/>
            <a:ext cx="2715438" cy="179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7" y="1080656"/>
            <a:ext cx="2489659" cy="358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031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Results of the First Five Year Plan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5974773" cy="577734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In many ways the First Five Year Plan was a success. Most production targets were met by 1956 and over fulfilled by </a:t>
            </a:r>
            <a:r>
              <a:rPr lang="en-GB" dirty="0" smtClean="0">
                <a:solidFill>
                  <a:srgbClr val="FFC000"/>
                </a:solidFill>
              </a:rPr>
              <a:t>17% on average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National income grew </a:t>
            </a:r>
            <a:r>
              <a:rPr lang="en-GB" dirty="0" smtClean="0">
                <a:solidFill>
                  <a:srgbClr val="00B0F0"/>
                </a:solidFill>
              </a:rPr>
              <a:t>8.9% on average</a:t>
            </a:r>
            <a:r>
              <a:rPr lang="en-GB" dirty="0" smtClean="0"/>
              <a:t> and urban workers’ wages </a:t>
            </a:r>
            <a:r>
              <a:rPr lang="en-GB" dirty="0" smtClean="0">
                <a:solidFill>
                  <a:srgbClr val="92D050"/>
                </a:solidFill>
              </a:rPr>
              <a:t>grew by 1/3</a:t>
            </a:r>
            <a:r>
              <a:rPr lang="en-GB" dirty="0" smtClean="0"/>
              <a:t>. The urban population rose from 57 million in 1949 to </a:t>
            </a:r>
            <a:r>
              <a:rPr lang="en-GB" dirty="0" smtClean="0">
                <a:solidFill>
                  <a:srgbClr val="FFFF00"/>
                </a:solidFill>
              </a:rPr>
              <a:t>100 million by 1957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By January 1956, all private businesses in China had been converted into </a:t>
            </a:r>
            <a:r>
              <a:rPr lang="en-GB" dirty="0" smtClean="0">
                <a:solidFill>
                  <a:srgbClr val="FF0000"/>
                </a:solidFill>
              </a:rPr>
              <a:t>state-private enterprises</a:t>
            </a:r>
            <a:r>
              <a:rPr lang="en-GB" dirty="0" smtClean="0"/>
              <a:t>, realising the CCP goal of </a:t>
            </a:r>
            <a:r>
              <a:rPr lang="en-GB" dirty="0" smtClean="0">
                <a:solidFill>
                  <a:srgbClr val="FFC000"/>
                </a:solidFill>
              </a:rPr>
              <a:t>collective ownership </a:t>
            </a:r>
            <a:r>
              <a:rPr lang="en-GB" dirty="0" smtClean="0"/>
              <a:t>over the means of production.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19" y="1662547"/>
            <a:ext cx="2880735" cy="414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150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936" cy="6858000"/>
          </a:xfrm>
        </p:spPr>
      </p:pic>
    </p:spTree>
    <p:extLst>
      <p:ext uri="{BB962C8B-B14F-4D97-AF65-F5344CB8AC3E}">
        <p14:creationId xmlns:p14="http://schemas.microsoft.com/office/powerpoint/2010/main" val="625585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852" cy="6858001"/>
          </a:xfrm>
        </p:spPr>
      </p:pic>
    </p:spTree>
    <p:extLst>
      <p:ext uri="{BB962C8B-B14F-4D97-AF65-F5344CB8AC3E}">
        <p14:creationId xmlns:p14="http://schemas.microsoft.com/office/powerpoint/2010/main" val="135125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Results of the First Five Year Plan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5974773" cy="577734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However there were some problems. In the rush to boost production, </a:t>
            </a:r>
            <a:r>
              <a:rPr lang="en-GB" dirty="0" smtClean="0">
                <a:solidFill>
                  <a:srgbClr val="FFC000"/>
                </a:solidFill>
              </a:rPr>
              <a:t>quantity over quality</a:t>
            </a:r>
            <a:r>
              <a:rPr lang="en-GB" dirty="0" smtClean="0"/>
              <a:t> was emphasised. Many factories were not efficient.</a:t>
            </a:r>
          </a:p>
          <a:p>
            <a:endParaRPr lang="en-GB" dirty="0"/>
          </a:p>
          <a:p>
            <a:r>
              <a:rPr lang="en-GB" dirty="0" smtClean="0"/>
              <a:t>Serious </a:t>
            </a:r>
            <a:r>
              <a:rPr lang="en-GB" dirty="0" smtClean="0">
                <a:solidFill>
                  <a:srgbClr val="00B0F0"/>
                </a:solidFill>
              </a:rPr>
              <a:t>bureaucratic delays </a:t>
            </a:r>
            <a:r>
              <a:rPr lang="en-GB" dirty="0" smtClean="0"/>
              <a:t>emerged as state planners struggled to plan for growing production, distribution and supply. </a:t>
            </a:r>
          </a:p>
          <a:p>
            <a:endParaRPr lang="en-GB" dirty="0"/>
          </a:p>
          <a:p>
            <a:r>
              <a:rPr lang="en-GB" dirty="0" smtClean="0"/>
              <a:t>Many new workers were illiterate and unqualified, resulting in </a:t>
            </a:r>
            <a:r>
              <a:rPr lang="en-GB" dirty="0" smtClean="0">
                <a:solidFill>
                  <a:srgbClr val="92D050"/>
                </a:solidFill>
              </a:rPr>
              <a:t>machinery breakdowns and production delays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Competition for scarce resources emerged between industries, resulting in </a:t>
            </a:r>
            <a:r>
              <a:rPr lang="en-GB" dirty="0" smtClean="0">
                <a:solidFill>
                  <a:srgbClr val="FF0000"/>
                </a:solidFill>
              </a:rPr>
              <a:t>supply delays</a:t>
            </a:r>
            <a:r>
              <a:rPr lang="en-GB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3" y="1485900"/>
            <a:ext cx="3015509" cy="433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92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1450" y="1436717"/>
          <a:ext cx="8801100" cy="45920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98193"/>
                <a:gridCol w="1151058"/>
                <a:gridCol w="1141262"/>
                <a:gridCol w="1151058"/>
                <a:gridCol w="2159529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Industrial Sector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1952 (actual)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1957 (target)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1957 (actual)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1957 (actual as % of target)</a:t>
                      </a:r>
                      <a:endParaRPr lang="en-GB" sz="1600" dirty="0"/>
                    </a:p>
                  </a:txBody>
                  <a:tcPr anchor="ctr"/>
                </a:tc>
              </a:tr>
              <a:tr h="44680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Coal (millions of metric tonnes)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68.50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113.00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130.00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115%</a:t>
                      </a:r>
                      <a:endParaRPr lang="en-GB" sz="2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Steel (millions of metric tonnes)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1.35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4.12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5.35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129.8%</a:t>
                      </a:r>
                      <a:endParaRPr lang="en-GB" sz="2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20019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Cement (millions of metric</a:t>
                      </a:r>
                      <a:r>
                        <a:rPr lang="en-GB" sz="1600" baseline="0" dirty="0" smtClean="0"/>
                        <a:t> tonnes)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2.86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6.00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6.86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114.3%</a:t>
                      </a:r>
                      <a:endParaRPr lang="en-GB" sz="2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2627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Electrical Power (billions of kWh)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7.26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15.90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19.34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121.6%</a:t>
                      </a:r>
                      <a:endParaRPr lang="en-GB" sz="2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Locomotives (units)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167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83.5%</a:t>
                      </a:r>
                      <a:endParaRPr lang="en-GB" sz="20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11776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Trucks (units)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4,000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7,500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187.5%</a:t>
                      </a:r>
                      <a:endParaRPr lang="en-GB" sz="2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Insecticide (tonnes)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70,000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61,000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87.1%</a:t>
                      </a:r>
                      <a:endParaRPr lang="en-GB" sz="20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Machine Tools (units)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13,734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12,720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28,000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220.1%</a:t>
                      </a:r>
                      <a:endParaRPr lang="en-GB" sz="2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Bicycles</a:t>
                      </a:r>
                      <a:r>
                        <a:rPr lang="en-GB" sz="1600" baseline="0" dirty="0" smtClean="0"/>
                        <a:t> (thousands)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555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1,174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211.5%</a:t>
                      </a:r>
                      <a:endParaRPr lang="en-GB" sz="2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Merchant</a:t>
                      </a:r>
                      <a:r>
                        <a:rPr lang="en-GB" sz="1600" baseline="0" dirty="0" smtClean="0"/>
                        <a:t> Ships (</a:t>
                      </a:r>
                      <a:r>
                        <a:rPr lang="en-GB" sz="1600" baseline="0" dirty="0" err="1" smtClean="0"/>
                        <a:t>tdwt</a:t>
                      </a:r>
                      <a:r>
                        <a:rPr lang="en-GB" sz="1600" baseline="0" dirty="0" smtClean="0"/>
                        <a:t>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21.5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179.1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54.0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30.2%</a:t>
                      </a:r>
                      <a:endParaRPr lang="en-GB" sz="20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Production Data of First Five Year Plan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379334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172"/>
            <a:ext cx="9176961" cy="4720399"/>
          </a:xfrm>
        </p:spPr>
      </p:pic>
    </p:spTree>
    <p:extLst>
      <p:ext uri="{BB962C8B-B14F-4D97-AF65-F5344CB8AC3E}">
        <p14:creationId xmlns:p14="http://schemas.microsoft.com/office/powerpoint/2010/main" val="16728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45472" y="1208117"/>
          <a:ext cx="8790709" cy="529312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14554"/>
                <a:gridCol w="1763722"/>
                <a:gridCol w="1748711"/>
                <a:gridCol w="1763722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Economic Sector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1952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1955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1957</a:t>
                      </a:r>
                      <a:endParaRPr lang="en-GB" sz="1800" dirty="0"/>
                    </a:p>
                  </a:txBody>
                  <a:tcPr anchor="ctr"/>
                </a:tc>
              </a:tr>
              <a:tr h="446809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Industry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38.8%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46.2%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52.3%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Construction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2.1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3.9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3.3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200198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Prospecting for Natural Resources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1.6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3.2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2.2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326275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Agriculture, Forestry,</a:t>
                      </a:r>
                      <a:r>
                        <a:rPr lang="en-GB" sz="1800" baseline="0" dirty="0" smtClean="0"/>
                        <a:t> Water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13.8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6.7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8.6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Transport and Communication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17.5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19.0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15.0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117764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Trade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2.8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3.7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2.7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Culture,</a:t>
                      </a:r>
                      <a:r>
                        <a:rPr lang="en-GB" sz="1800" baseline="0" dirty="0" smtClean="0"/>
                        <a:t> Education and Research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6.4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6.3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6.7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Public</a:t>
                      </a:r>
                      <a:r>
                        <a:rPr lang="en-GB" sz="1800" baseline="0" dirty="0" smtClean="0"/>
                        <a:t> Health and Welfare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1.3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1.1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0.9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Urban</a:t>
                      </a:r>
                      <a:r>
                        <a:rPr lang="en-GB" sz="1800" baseline="0" dirty="0" smtClean="0"/>
                        <a:t> Public Utilities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3.9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2.4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2.8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Government</a:t>
                      </a:r>
                      <a:r>
                        <a:rPr lang="en-GB" sz="1800" baseline="0" dirty="0" smtClean="0"/>
                        <a:t> Administration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0.4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1.5</a:t>
                      </a:r>
                      <a:endParaRPr lang="en-GB" sz="1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1.3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Other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11.4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6.9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4.2</a:t>
                      </a:r>
                      <a:endParaRPr lang="en-GB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Total in percentage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100.0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100.0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100.0</a:t>
                      </a:r>
                      <a:endParaRPr lang="en-GB" sz="18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Total</a:t>
                      </a:r>
                      <a:r>
                        <a:rPr lang="en-GB" sz="1800" baseline="0" dirty="0" smtClean="0"/>
                        <a:t> in million yuan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4,360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9,300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13,830</a:t>
                      </a:r>
                      <a:endParaRPr lang="en-GB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Capital Invested by the State 1952-57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3854594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6645" y="1325563"/>
          <a:ext cx="8790709" cy="499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14554"/>
                <a:gridCol w="1763722"/>
                <a:gridCol w="1748711"/>
                <a:gridCol w="1763722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Expenditure Category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1950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1952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1957</a:t>
                      </a:r>
                      <a:endParaRPr lang="en-GB" sz="2800" dirty="0"/>
                    </a:p>
                  </a:txBody>
                  <a:tcPr anchor="ctr"/>
                </a:tc>
              </a:tr>
              <a:tr h="446809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/>
                        <a:t>Economic</a:t>
                      </a:r>
                      <a:r>
                        <a:rPr lang="en-GB" sz="2800" baseline="0" dirty="0" smtClean="0"/>
                        <a:t> Construction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25.5%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45.4%</a:t>
                      </a:r>
                      <a:endParaRPr lang="en-GB" sz="2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51.4%</a:t>
                      </a:r>
                      <a:endParaRPr lang="en-GB" sz="2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/>
                        <a:t>Social, Cultural and Education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11.1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13.6</a:t>
                      </a:r>
                      <a:endParaRPr lang="en-GB" sz="2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16.0</a:t>
                      </a:r>
                      <a:endParaRPr lang="en-GB" sz="2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20019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/>
                        <a:t>National Defence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41.5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26.0</a:t>
                      </a:r>
                      <a:endParaRPr lang="en-GB" sz="2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19.0</a:t>
                      </a:r>
                      <a:endParaRPr lang="en-GB" sz="2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326275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/>
                        <a:t>Government Administration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19.3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10.3</a:t>
                      </a:r>
                      <a:endParaRPr lang="en-GB" sz="2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7.8</a:t>
                      </a:r>
                      <a:endParaRPr lang="en-GB" sz="2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/>
                        <a:t>Other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2.6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4.7</a:t>
                      </a:r>
                      <a:endParaRPr lang="en-GB" sz="2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5.8</a:t>
                      </a:r>
                      <a:endParaRPr lang="en-GB" sz="28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117764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/>
                        <a:t>Total in percentage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100.0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100.0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100.0</a:t>
                      </a:r>
                      <a:endParaRPr lang="en-GB" sz="28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/>
                        <a:t>Total</a:t>
                      </a:r>
                      <a:r>
                        <a:rPr lang="en-GB" sz="2800" baseline="0" dirty="0" smtClean="0"/>
                        <a:t> in million yuan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6,810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16,790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29,020</a:t>
                      </a:r>
                      <a:endParaRPr lang="en-GB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Distribution of Gov. Budget 1950-57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6066665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The Great Leap Forward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192982" cy="5777344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By 1957, State economic planners were busy working on the </a:t>
            </a:r>
            <a:r>
              <a:rPr lang="en-GB" dirty="0" smtClean="0">
                <a:solidFill>
                  <a:srgbClr val="FFC000"/>
                </a:solidFill>
              </a:rPr>
              <a:t>Second Five Year Plan </a:t>
            </a:r>
            <a:r>
              <a:rPr lang="en-GB" dirty="0" smtClean="0"/>
              <a:t>for the years 1958-1962. However Mao forced through his vision for the SFYP.</a:t>
            </a:r>
          </a:p>
          <a:p>
            <a:endParaRPr lang="en-GB" dirty="0"/>
          </a:p>
          <a:p>
            <a:r>
              <a:rPr lang="en-GB" dirty="0"/>
              <a:t>I</a:t>
            </a:r>
            <a:r>
              <a:rPr lang="en-GB" dirty="0" smtClean="0"/>
              <a:t>n January 1958 Mao confidently announced the ‘</a:t>
            </a:r>
            <a:r>
              <a:rPr lang="en-GB" dirty="0" smtClean="0">
                <a:solidFill>
                  <a:srgbClr val="00B0F0"/>
                </a:solidFill>
              </a:rPr>
              <a:t>Great Leap Forward</a:t>
            </a:r>
            <a:r>
              <a:rPr lang="en-GB" dirty="0" smtClean="0"/>
              <a:t>’ – China will be transformed and catch up with Britain within 15 years. </a:t>
            </a:r>
          </a:p>
          <a:p>
            <a:endParaRPr lang="en-GB" dirty="0"/>
          </a:p>
          <a:p>
            <a:r>
              <a:rPr lang="en-GB" dirty="0" smtClean="0"/>
              <a:t>Mao announced that there should be a </a:t>
            </a:r>
            <a:r>
              <a:rPr lang="en-GB" dirty="0" smtClean="0">
                <a:solidFill>
                  <a:srgbClr val="92D050"/>
                </a:solidFill>
              </a:rPr>
              <a:t>75% increase in industry and agricultural production</a:t>
            </a:r>
            <a:r>
              <a:rPr lang="en-GB" dirty="0" smtClean="0"/>
              <a:t> by 1962. National income would increase by 50%.</a:t>
            </a:r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56" y="116032"/>
            <a:ext cx="2857327" cy="4081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5" y="4446718"/>
            <a:ext cx="3128528" cy="216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536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Reasons for the Great Leap Forward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192982" cy="5777344"/>
          </a:xfrm>
        </p:spPr>
        <p:txBody>
          <a:bodyPr>
            <a:normAutofit/>
          </a:bodyPr>
          <a:lstStyle/>
          <a:p>
            <a:r>
              <a:rPr lang="en-GB" dirty="0" smtClean="0"/>
              <a:t>Mao was unhappy with the pace of change of the FFYP. Agricultural production had </a:t>
            </a:r>
            <a:r>
              <a:rPr lang="en-GB" dirty="0" smtClean="0">
                <a:solidFill>
                  <a:srgbClr val="FFFF00"/>
                </a:solidFill>
              </a:rPr>
              <a:t>only increased 3.8%. </a:t>
            </a:r>
          </a:p>
          <a:p>
            <a:endParaRPr lang="en-GB" dirty="0"/>
          </a:p>
          <a:p>
            <a:r>
              <a:rPr lang="en-GB" dirty="0" smtClean="0"/>
              <a:t>This was </a:t>
            </a:r>
            <a:r>
              <a:rPr lang="en-GB" dirty="0" smtClean="0">
                <a:solidFill>
                  <a:srgbClr val="00B0F0"/>
                </a:solidFill>
              </a:rPr>
              <a:t>holding back further industrialisation </a:t>
            </a:r>
            <a:r>
              <a:rPr lang="en-GB" dirty="0" smtClean="0"/>
              <a:t>as cities needed more food and more workers. Food was also a key export commodity for China.</a:t>
            </a:r>
          </a:p>
          <a:p>
            <a:endParaRPr lang="en-GB" dirty="0"/>
          </a:p>
          <a:p>
            <a:r>
              <a:rPr lang="en-GB" dirty="0" smtClean="0"/>
              <a:t>Bureaucratic delays led Mao to question whether the </a:t>
            </a:r>
            <a:r>
              <a:rPr lang="en-GB" dirty="0" smtClean="0">
                <a:solidFill>
                  <a:srgbClr val="92D050"/>
                </a:solidFill>
              </a:rPr>
              <a:t>central government</a:t>
            </a:r>
            <a:r>
              <a:rPr lang="en-GB" dirty="0" smtClean="0"/>
              <a:t> should be involved with economic planning at all.</a:t>
            </a:r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29" y="1080656"/>
            <a:ext cx="2574297" cy="3751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63" y="4914900"/>
            <a:ext cx="3145863" cy="1768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60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Reasons for the Great Leap Forward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192982" cy="57773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Caught up by the euphoria of his own rhetoric, Mao believed that the revolution could be </a:t>
            </a:r>
            <a:r>
              <a:rPr lang="en-GB" dirty="0" smtClean="0">
                <a:solidFill>
                  <a:srgbClr val="FF0000"/>
                </a:solidFill>
              </a:rPr>
              <a:t>continued</a:t>
            </a:r>
            <a:r>
              <a:rPr lang="en-GB" dirty="0" smtClean="0"/>
              <a:t> and accelerated by </a:t>
            </a:r>
            <a:r>
              <a:rPr lang="en-GB" dirty="0" smtClean="0">
                <a:solidFill>
                  <a:srgbClr val="FFFF00"/>
                </a:solidFill>
              </a:rPr>
              <a:t>mobilising the masses </a:t>
            </a:r>
            <a:r>
              <a:rPr lang="en-GB" dirty="0" smtClean="0"/>
              <a:t>to spearhead economic development.</a:t>
            </a:r>
          </a:p>
          <a:p>
            <a:endParaRPr lang="en-GB" dirty="0"/>
          </a:p>
          <a:p>
            <a:r>
              <a:rPr lang="en-GB" dirty="0" smtClean="0"/>
              <a:t>Facing a lack of opposition from within the Party due to the </a:t>
            </a:r>
            <a:r>
              <a:rPr lang="en-GB" dirty="0" smtClean="0">
                <a:solidFill>
                  <a:srgbClr val="00B0F0"/>
                </a:solidFill>
              </a:rPr>
              <a:t>1958 Anti-Rightist campaign</a:t>
            </a:r>
            <a:r>
              <a:rPr lang="en-GB" dirty="0" smtClean="0"/>
              <a:t>, Mao began to declare wildly unrealistic production targets for the Great Leap Forward.</a:t>
            </a:r>
          </a:p>
          <a:p>
            <a:endParaRPr lang="en-GB" dirty="0"/>
          </a:p>
          <a:p>
            <a:r>
              <a:rPr lang="en-GB" dirty="0" smtClean="0"/>
              <a:t>State economic policies thus became </a:t>
            </a:r>
            <a:r>
              <a:rPr lang="en-GB" dirty="0" smtClean="0">
                <a:solidFill>
                  <a:srgbClr val="92D050"/>
                </a:solidFill>
              </a:rPr>
              <a:t>distorted</a:t>
            </a:r>
            <a:r>
              <a:rPr lang="en-GB" dirty="0" smtClean="0"/>
              <a:t> by Mao’s ideological and political aims.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47" y="1080656"/>
            <a:ext cx="2990775" cy="206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9" y="3186271"/>
            <a:ext cx="3010653" cy="207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12" y="4405745"/>
            <a:ext cx="1567480" cy="228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75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Aims of the Great Leap Forward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192982" cy="577734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To boost agriculture and ‘</a:t>
            </a:r>
            <a:r>
              <a:rPr lang="en-GB" dirty="0" smtClean="0">
                <a:solidFill>
                  <a:srgbClr val="92D050"/>
                </a:solidFill>
              </a:rPr>
              <a:t>build socialism</a:t>
            </a:r>
            <a:r>
              <a:rPr lang="en-GB" dirty="0" smtClean="0"/>
              <a:t>’, Mao called for the creation of ‘</a:t>
            </a:r>
            <a:r>
              <a:rPr lang="en-GB" dirty="0" smtClean="0">
                <a:solidFill>
                  <a:srgbClr val="FFFF00"/>
                </a:solidFill>
              </a:rPr>
              <a:t>People’s Communes</a:t>
            </a:r>
            <a:r>
              <a:rPr lang="en-GB" dirty="0" smtClean="0"/>
              <a:t>.’ These consolidated Higher-State Cooperatives into huge agricultural communes of over 20,000 people.</a:t>
            </a:r>
          </a:p>
          <a:p>
            <a:endParaRPr lang="en-GB" dirty="0"/>
          </a:p>
          <a:p>
            <a:r>
              <a:rPr lang="en-GB" dirty="0" smtClean="0"/>
              <a:t>Under his policy of ‘</a:t>
            </a:r>
            <a:r>
              <a:rPr lang="en-GB" dirty="0" smtClean="0">
                <a:solidFill>
                  <a:srgbClr val="00B0F0"/>
                </a:solidFill>
              </a:rPr>
              <a:t>Walking on Two Legs</a:t>
            </a:r>
            <a:r>
              <a:rPr lang="en-GB" dirty="0" smtClean="0"/>
              <a:t>’, each commune was to become a centre of industry as well as agriculture. By 1958 over 600,000 ‘</a:t>
            </a:r>
            <a:r>
              <a:rPr lang="en-GB" dirty="0" smtClean="0">
                <a:solidFill>
                  <a:srgbClr val="FFC000"/>
                </a:solidFill>
              </a:rPr>
              <a:t>back-yard</a:t>
            </a:r>
            <a:r>
              <a:rPr lang="en-GB" dirty="0" smtClean="0"/>
              <a:t>’ furnaces were setup all over China to produce steel.</a:t>
            </a:r>
          </a:p>
          <a:p>
            <a:endParaRPr lang="en-GB" dirty="0"/>
          </a:p>
          <a:p>
            <a:r>
              <a:rPr lang="en-GB" dirty="0" smtClean="0"/>
              <a:t>Industrial growth was therefore </a:t>
            </a:r>
            <a:r>
              <a:rPr lang="en-GB" dirty="0" smtClean="0">
                <a:solidFill>
                  <a:srgbClr val="FF0000"/>
                </a:solidFill>
              </a:rPr>
              <a:t>decentralised </a:t>
            </a:r>
            <a:r>
              <a:rPr lang="en-GB" dirty="0" smtClean="0"/>
              <a:t>and power over economic planning giving to local CCP Cadres, rather than the Central Government.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4" y="2971799"/>
            <a:ext cx="2691368" cy="370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77" y="1080656"/>
            <a:ext cx="3081645" cy="179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2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7741" cy="6858000"/>
          </a:xfrm>
        </p:spPr>
      </p:pic>
    </p:spTree>
    <p:extLst>
      <p:ext uri="{BB962C8B-B14F-4D97-AF65-F5344CB8AC3E}">
        <p14:creationId xmlns:p14="http://schemas.microsoft.com/office/powerpoint/2010/main" val="755002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6"/>
            <a:ext cx="9144001" cy="6290442"/>
          </a:xfrm>
        </p:spPr>
      </p:pic>
    </p:spTree>
    <p:extLst>
      <p:ext uri="{BB962C8B-B14F-4D97-AF65-F5344CB8AC3E}">
        <p14:creationId xmlns:p14="http://schemas.microsoft.com/office/powerpoint/2010/main" val="1989597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1" y="1027907"/>
            <a:ext cx="9166271" cy="4888678"/>
          </a:xfrm>
        </p:spPr>
      </p:pic>
    </p:spTree>
    <p:extLst>
      <p:ext uri="{BB962C8B-B14F-4D97-AF65-F5344CB8AC3E}">
        <p14:creationId xmlns:p14="http://schemas.microsoft.com/office/powerpoint/2010/main" val="694693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701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CCP and Agriculture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81388"/>
            <a:ext cx="7169727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As early as September 1949, the </a:t>
            </a:r>
            <a:r>
              <a:rPr lang="en-GB" dirty="0" smtClean="0">
                <a:solidFill>
                  <a:srgbClr val="FFFF00"/>
                </a:solidFill>
              </a:rPr>
              <a:t>Chinese People’s Political Consultative Committee </a:t>
            </a:r>
            <a:r>
              <a:rPr lang="en-GB" dirty="0" smtClean="0"/>
              <a:t>published it’s ‘</a:t>
            </a:r>
            <a:r>
              <a:rPr lang="en-GB" dirty="0" smtClean="0">
                <a:solidFill>
                  <a:srgbClr val="00B0F0"/>
                </a:solidFill>
              </a:rPr>
              <a:t>Common Programme for China</a:t>
            </a:r>
            <a:r>
              <a:rPr lang="en-GB" dirty="0" smtClean="0"/>
              <a:t>’.</a:t>
            </a:r>
          </a:p>
          <a:p>
            <a:endParaRPr lang="en-GB" dirty="0"/>
          </a:p>
          <a:p>
            <a:r>
              <a:rPr lang="en-GB" dirty="0" smtClean="0"/>
              <a:t>Article 3 – </a:t>
            </a:r>
            <a:r>
              <a:rPr lang="en-GB" i="1" dirty="0" smtClean="0"/>
              <a:t>‘the PRC…must systematically transform the feudal and semi-feudal land ownership system into a </a:t>
            </a:r>
            <a:r>
              <a:rPr lang="en-GB" i="1" dirty="0" smtClean="0">
                <a:solidFill>
                  <a:srgbClr val="92D050"/>
                </a:solidFill>
              </a:rPr>
              <a:t>system of peasant land ownership</a:t>
            </a:r>
            <a:r>
              <a:rPr lang="en-GB" i="1" dirty="0" smtClean="0"/>
              <a:t>.’</a:t>
            </a:r>
          </a:p>
          <a:p>
            <a:endParaRPr lang="en-GB" dirty="0"/>
          </a:p>
          <a:p>
            <a:r>
              <a:rPr lang="en-GB" dirty="0" smtClean="0"/>
              <a:t>Article 27 – </a:t>
            </a:r>
            <a:r>
              <a:rPr lang="en-GB" i="1" dirty="0" smtClean="0"/>
              <a:t>‘…agrarian reform </a:t>
            </a:r>
            <a:r>
              <a:rPr lang="en-GB" i="1" dirty="0" smtClean="0">
                <a:solidFill>
                  <a:srgbClr val="92D050"/>
                </a:solidFill>
              </a:rPr>
              <a:t>is the necessary condition</a:t>
            </a:r>
            <a:r>
              <a:rPr lang="en-GB" i="1" dirty="0" smtClean="0"/>
              <a:t> for the development of the nation’s productive power and for its industrialisation.’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66" y="2506951"/>
            <a:ext cx="2152268" cy="251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234903"/>
            <a:ext cx="1683666" cy="214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014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Aims of the Great Leap Forward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192982" cy="57773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people would be mobilised by the thousands to construct </a:t>
            </a:r>
            <a:r>
              <a:rPr lang="en-GB" dirty="0" smtClean="0">
                <a:solidFill>
                  <a:srgbClr val="FF0000"/>
                </a:solidFill>
              </a:rPr>
              <a:t>large-scale engineering projects</a:t>
            </a:r>
            <a:r>
              <a:rPr lang="en-GB" dirty="0" smtClean="0"/>
              <a:t> like dams, bridges, canals and irrigation channels.</a:t>
            </a:r>
          </a:p>
          <a:p>
            <a:endParaRPr lang="en-GB" dirty="0"/>
          </a:p>
          <a:p>
            <a:r>
              <a:rPr lang="en-GB" dirty="0" smtClean="0"/>
              <a:t>The whole economic plan of the Great Leap Forward took on the nature of a military ‘</a:t>
            </a:r>
            <a:r>
              <a:rPr lang="en-GB" dirty="0" smtClean="0">
                <a:solidFill>
                  <a:srgbClr val="FFFF00"/>
                </a:solidFill>
              </a:rPr>
              <a:t>mass campaign</a:t>
            </a:r>
            <a:r>
              <a:rPr lang="en-GB" dirty="0" smtClean="0"/>
              <a:t>’. </a:t>
            </a:r>
          </a:p>
          <a:p>
            <a:endParaRPr lang="en-GB" dirty="0"/>
          </a:p>
          <a:p>
            <a:r>
              <a:rPr lang="en-GB" dirty="0" smtClean="0"/>
              <a:t>Crazy production targets were announced by Mao and local Party Cadres in each commune would </a:t>
            </a:r>
            <a:r>
              <a:rPr lang="en-GB" dirty="0" smtClean="0">
                <a:solidFill>
                  <a:srgbClr val="00B0F0"/>
                </a:solidFill>
              </a:rPr>
              <a:t>exaggerate production figures </a:t>
            </a:r>
            <a:r>
              <a:rPr lang="en-GB" dirty="0" smtClean="0"/>
              <a:t>to please their superiors. This in turn resulted in </a:t>
            </a:r>
            <a:r>
              <a:rPr lang="en-GB" dirty="0" smtClean="0">
                <a:solidFill>
                  <a:srgbClr val="92D050"/>
                </a:solidFill>
              </a:rPr>
              <a:t>even higher targets</a:t>
            </a:r>
            <a:r>
              <a:rPr lang="en-GB" dirty="0" smtClean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5" y="4571999"/>
            <a:ext cx="2890556" cy="2100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1130372"/>
            <a:ext cx="2864459" cy="197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98" y="2792917"/>
            <a:ext cx="1442988" cy="20737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534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Results of the Great Leap Forward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192982" cy="5777344"/>
          </a:xfrm>
        </p:spPr>
        <p:txBody>
          <a:bodyPr>
            <a:normAutofit/>
          </a:bodyPr>
          <a:lstStyle/>
          <a:p>
            <a:r>
              <a:rPr lang="en-GB" dirty="0" smtClean="0"/>
              <a:t>There were </a:t>
            </a:r>
            <a:r>
              <a:rPr lang="en-GB" dirty="0" smtClean="0">
                <a:solidFill>
                  <a:srgbClr val="FFFF00"/>
                </a:solidFill>
              </a:rPr>
              <a:t>some successes</a:t>
            </a:r>
            <a:r>
              <a:rPr lang="en-GB" dirty="0" smtClean="0"/>
              <a:t>. Large-scale dike building, irrigation channels and land reclamation projects sprung up all over China.</a:t>
            </a:r>
          </a:p>
          <a:p>
            <a:endParaRPr lang="en-GB" dirty="0"/>
          </a:p>
          <a:p>
            <a:r>
              <a:rPr lang="en-GB" dirty="0" smtClean="0"/>
              <a:t>The collectivisation of agriculture </a:t>
            </a:r>
            <a:r>
              <a:rPr lang="en-GB" dirty="0" smtClean="0">
                <a:solidFill>
                  <a:srgbClr val="92D050"/>
                </a:solidFill>
              </a:rPr>
              <a:t>was complete with over </a:t>
            </a:r>
            <a:r>
              <a:rPr lang="en-GB" dirty="0" smtClean="0"/>
              <a:t>74,000 communes by the early 1960s. 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Initial production figures in 1958 were positive with coal and steel production </a:t>
            </a:r>
            <a:r>
              <a:rPr lang="en-GB" dirty="0" smtClean="0">
                <a:solidFill>
                  <a:srgbClr val="FFC000"/>
                </a:solidFill>
              </a:rPr>
              <a:t>doubled</a:t>
            </a:r>
            <a:r>
              <a:rPr lang="en-GB" dirty="0" smtClean="0"/>
              <a:t>, electricity generation up 40% and machine tool production </a:t>
            </a:r>
            <a:r>
              <a:rPr lang="en-GB" dirty="0" smtClean="0">
                <a:solidFill>
                  <a:srgbClr val="00B0F0"/>
                </a:solidFill>
              </a:rPr>
              <a:t>trebled</a:t>
            </a:r>
            <a:r>
              <a:rPr lang="en-GB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1080656"/>
            <a:ext cx="2871355" cy="2009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56" y="3186677"/>
            <a:ext cx="2434502" cy="34648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4455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Results of the Great Leap Forward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192982" cy="57773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Despite this, the GLF was catastrophe overall. The majority of steel produced in backyard furnaces was deemed </a:t>
            </a:r>
            <a:r>
              <a:rPr lang="en-GB" dirty="0" smtClean="0">
                <a:solidFill>
                  <a:srgbClr val="00B0F0"/>
                </a:solidFill>
              </a:rPr>
              <a:t>unsuitable for use</a:t>
            </a:r>
            <a:r>
              <a:rPr lang="en-GB" dirty="0" smtClean="0"/>
              <a:t>. Only 9 million tons was acceptable.</a:t>
            </a:r>
          </a:p>
          <a:p>
            <a:endParaRPr lang="en-GB" dirty="0"/>
          </a:p>
          <a:p>
            <a:r>
              <a:rPr lang="en-GB" dirty="0" smtClean="0"/>
              <a:t>Production and supply delays became disastrous as central government was </a:t>
            </a:r>
            <a:r>
              <a:rPr lang="en-GB" dirty="0" smtClean="0">
                <a:solidFill>
                  <a:srgbClr val="FFFF00"/>
                </a:solidFill>
              </a:rPr>
              <a:t>unable to coordinate resources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The focus on steel production in the communes resulted in </a:t>
            </a:r>
            <a:r>
              <a:rPr lang="en-GB" dirty="0" smtClean="0">
                <a:solidFill>
                  <a:srgbClr val="92D050"/>
                </a:solidFill>
              </a:rPr>
              <a:t>agriculture production declining</a:t>
            </a:r>
            <a:r>
              <a:rPr lang="en-GB" dirty="0" smtClean="0"/>
              <a:t>. This contributed to the famine of 1959-60 in which over </a:t>
            </a:r>
            <a:r>
              <a:rPr lang="en-GB" dirty="0" smtClean="0">
                <a:solidFill>
                  <a:srgbClr val="FFC000"/>
                </a:solidFill>
              </a:rPr>
              <a:t>20 million people died</a:t>
            </a:r>
            <a:r>
              <a:rPr lang="en-GB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95" y="4738254"/>
            <a:ext cx="2972546" cy="199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4" y="1080656"/>
            <a:ext cx="2477077" cy="3464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84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45472" y="1208116"/>
          <a:ext cx="8853055" cy="53404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8551"/>
                <a:gridCol w="1392726"/>
                <a:gridCol w="1380874"/>
                <a:gridCol w="1392726"/>
                <a:gridCol w="1392726"/>
                <a:gridCol w="1392726"/>
                <a:gridCol w="1392726"/>
              </a:tblGrid>
              <a:tr h="32973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Year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Grain Output</a:t>
                      </a:r>
                      <a:r>
                        <a:rPr lang="en-GB" sz="1200" baseline="0" dirty="0" smtClean="0"/>
                        <a:t> (million tons)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Grain Procurement (million tons)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Retained Grain per Capita (kg/person)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Rural Labour (millions)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Size of Production Units (households)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Steel</a:t>
                      </a:r>
                      <a:r>
                        <a:rPr lang="en-GB" sz="1200" baseline="0" dirty="0" smtClean="0"/>
                        <a:t> and Iron Output (10k tons)</a:t>
                      </a:r>
                      <a:endParaRPr lang="en-GB" sz="1200" dirty="0"/>
                    </a:p>
                  </a:txBody>
                  <a:tcPr anchor="ctr"/>
                </a:tc>
              </a:tr>
              <a:tr h="554040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1954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170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51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228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182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22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7.9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1955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184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48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256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186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10.2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1956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193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284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185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162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16.0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40457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1957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195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46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273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193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179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19.1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1958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200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52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268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155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2675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30.4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1959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170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64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193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163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1696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46.9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1960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143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47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182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170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1751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62.6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1961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148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37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209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197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354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31.0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1962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160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32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229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213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41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23.8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1963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170</a:t>
                      </a:r>
                      <a:endParaRPr lang="en-GB" sz="1200" b="1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37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231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220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27.2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1964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188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40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256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228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31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34.4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1965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195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39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261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234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43.7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 smtClean="0"/>
                        <a:t>1966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214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41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282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243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31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54.7</a:t>
                      </a:r>
                      <a:endParaRPr lang="en-GB" sz="12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Agricultural Production Statistics 54-66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208538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Results of the Great Leap Forward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192982" cy="57773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huge increases in production expected by Mao didn’t materialise. China had to rely on food imports of over </a:t>
            </a:r>
            <a:r>
              <a:rPr lang="en-GB" dirty="0" smtClean="0">
                <a:solidFill>
                  <a:srgbClr val="FFC000"/>
                </a:solidFill>
              </a:rPr>
              <a:t>6 million tons a year </a:t>
            </a:r>
            <a:r>
              <a:rPr lang="en-GB" dirty="0" smtClean="0"/>
              <a:t>until the 1970s. This halted industrial growth.</a:t>
            </a:r>
          </a:p>
          <a:p>
            <a:endParaRPr lang="en-GB" dirty="0"/>
          </a:p>
          <a:p>
            <a:r>
              <a:rPr lang="en-GB" dirty="0" smtClean="0"/>
              <a:t>The decentralisation of economic planning was seen as a disaster. Mao himself </a:t>
            </a:r>
            <a:r>
              <a:rPr lang="en-GB" dirty="0" smtClean="0">
                <a:solidFill>
                  <a:srgbClr val="00B0F0"/>
                </a:solidFill>
              </a:rPr>
              <a:t>stepped down as State Chairman </a:t>
            </a:r>
            <a:r>
              <a:rPr lang="en-GB" dirty="0" smtClean="0"/>
              <a:t>in December 1958 and was replaced by </a:t>
            </a:r>
            <a:r>
              <a:rPr lang="en-GB" dirty="0" smtClean="0">
                <a:solidFill>
                  <a:srgbClr val="FFFF00"/>
                </a:solidFill>
              </a:rPr>
              <a:t>Liu </a:t>
            </a:r>
            <a:r>
              <a:rPr lang="en-GB" dirty="0" err="1" smtClean="0">
                <a:solidFill>
                  <a:srgbClr val="FFFF00"/>
                </a:solidFill>
              </a:rPr>
              <a:t>Shaoqi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By 1961 the Great Leap Forward was abandoned and moves were made to reverse Mao’s policies.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46" y="1184564"/>
            <a:ext cx="2548488" cy="352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44" y="3906982"/>
            <a:ext cx="2126780" cy="277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897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71" y="4977101"/>
            <a:ext cx="1513860" cy="1825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The Third Five Year Plan 1962-1966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6203374" cy="577734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Initially envisaged as the final stage of socialist construction by Mao, the </a:t>
            </a:r>
            <a:r>
              <a:rPr lang="en-GB" dirty="0" smtClean="0">
                <a:solidFill>
                  <a:srgbClr val="FFFF00"/>
                </a:solidFill>
              </a:rPr>
              <a:t>Third Five Year Plan </a:t>
            </a:r>
            <a:r>
              <a:rPr lang="en-GB" dirty="0" smtClean="0"/>
              <a:t>was marked by a return to the bureaucratic planning of the FFYP and more </a:t>
            </a:r>
            <a:r>
              <a:rPr lang="en-GB" dirty="0" smtClean="0">
                <a:solidFill>
                  <a:srgbClr val="00B0F0"/>
                </a:solidFill>
              </a:rPr>
              <a:t>pragmatic </a:t>
            </a:r>
            <a:r>
              <a:rPr lang="en-GB" dirty="0" smtClean="0"/>
              <a:t>policies.</a:t>
            </a:r>
          </a:p>
          <a:p>
            <a:endParaRPr lang="en-GB" dirty="0"/>
          </a:p>
          <a:p>
            <a:r>
              <a:rPr lang="en-GB" dirty="0" smtClean="0"/>
              <a:t>The return to the ‘capitalist road’ was led by </a:t>
            </a:r>
            <a:r>
              <a:rPr lang="en-GB" dirty="0" smtClean="0">
                <a:solidFill>
                  <a:srgbClr val="FFC000"/>
                </a:solidFill>
              </a:rPr>
              <a:t>Liu </a:t>
            </a:r>
            <a:r>
              <a:rPr lang="en-GB" dirty="0" err="1" smtClean="0">
                <a:solidFill>
                  <a:srgbClr val="FFC000"/>
                </a:solidFill>
              </a:rPr>
              <a:t>Shaoqi</a:t>
            </a:r>
            <a:r>
              <a:rPr lang="en-GB" dirty="0" smtClean="0">
                <a:solidFill>
                  <a:srgbClr val="FFC000"/>
                </a:solidFill>
              </a:rPr>
              <a:t> </a:t>
            </a:r>
            <a:r>
              <a:rPr lang="en-GB" dirty="0" smtClean="0"/>
              <a:t>(Chairman of the PRC), </a:t>
            </a:r>
            <a:r>
              <a:rPr lang="en-GB" dirty="0" smtClean="0">
                <a:solidFill>
                  <a:srgbClr val="FF0000"/>
                </a:solidFill>
              </a:rPr>
              <a:t>Deng Xiaoping </a:t>
            </a:r>
            <a:r>
              <a:rPr lang="en-GB" dirty="0" smtClean="0"/>
              <a:t>(Secretary General of the Secretariat), </a:t>
            </a:r>
            <a:r>
              <a:rPr lang="en-GB" dirty="0" smtClean="0">
                <a:solidFill>
                  <a:srgbClr val="92D050"/>
                </a:solidFill>
              </a:rPr>
              <a:t>Zhou </a:t>
            </a:r>
            <a:r>
              <a:rPr lang="en-GB" dirty="0" err="1" smtClean="0">
                <a:solidFill>
                  <a:srgbClr val="92D050"/>
                </a:solidFill>
              </a:rPr>
              <a:t>Enlai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smtClean="0"/>
              <a:t>(Premier of the PRC), </a:t>
            </a:r>
            <a:r>
              <a:rPr lang="en-GB" dirty="0" smtClean="0">
                <a:solidFill>
                  <a:srgbClr val="FFFF00"/>
                </a:solidFill>
              </a:rPr>
              <a:t>Chen Yun </a:t>
            </a:r>
            <a:r>
              <a:rPr lang="en-GB" dirty="0" smtClean="0"/>
              <a:t>(Vice Chairman of CCP and Vice Premier of the PRC), and </a:t>
            </a:r>
            <a:r>
              <a:rPr lang="en-GB" dirty="0" smtClean="0">
                <a:solidFill>
                  <a:srgbClr val="00B0F0"/>
                </a:solidFill>
              </a:rPr>
              <a:t>Bo </a:t>
            </a:r>
            <a:r>
              <a:rPr lang="en-GB" dirty="0" err="1" smtClean="0">
                <a:solidFill>
                  <a:srgbClr val="00B0F0"/>
                </a:solidFill>
              </a:rPr>
              <a:t>Yibo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dirty="0" smtClean="0"/>
              <a:t>(Vice Premier of the PRC).</a:t>
            </a:r>
          </a:p>
          <a:p>
            <a:endParaRPr lang="en-GB" dirty="0"/>
          </a:p>
          <a:p>
            <a:r>
              <a:rPr lang="en-GB" dirty="0" smtClean="0"/>
              <a:t>Their economic policies were </a:t>
            </a:r>
            <a:r>
              <a:rPr lang="en-GB" dirty="0" smtClean="0">
                <a:solidFill>
                  <a:srgbClr val="FFFF00"/>
                </a:solidFill>
              </a:rPr>
              <a:t>cautiously implemented</a:t>
            </a:r>
            <a:r>
              <a:rPr lang="en-GB" dirty="0" smtClean="0"/>
              <a:t> to avoid clashing with Mao. After the </a:t>
            </a:r>
            <a:r>
              <a:rPr lang="en-GB" dirty="0" smtClean="0">
                <a:solidFill>
                  <a:srgbClr val="92D050"/>
                </a:solidFill>
              </a:rPr>
              <a:t>Lushan Conference of July 1959 </a:t>
            </a:r>
            <a:r>
              <a:rPr lang="en-GB" dirty="0" smtClean="0"/>
              <a:t>in which Defence Minister </a:t>
            </a:r>
            <a:r>
              <a:rPr lang="en-GB" dirty="0" smtClean="0">
                <a:solidFill>
                  <a:srgbClr val="00B0F0"/>
                </a:solidFill>
              </a:rPr>
              <a:t>Peng </a:t>
            </a:r>
            <a:r>
              <a:rPr lang="en-GB" dirty="0" err="1" smtClean="0">
                <a:solidFill>
                  <a:srgbClr val="00B0F0"/>
                </a:solidFill>
              </a:rPr>
              <a:t>Dehuai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dirty="0" smtClean="0"/>
              <a:t>was purged for criticising the GLF, many feared openly criticising Mao.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401" y="967005"/>
            <a:ext cx="1559285" cy="203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70" y="2982443"/>
            <a:ext cx="1509990" cy="201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60" y="3792683"/>
            <a:ext cx="1580069" cy="1967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60" y="1628277"/>
            <a:ext cx="1580069" cy="189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96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The Third Five Year Plan 1962-1966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80656"/>
            <a:ext cx="6286501" cy="5777344"/>
          </a:xfrm>
        </p:spPr>
        <p:txBody>
          <a:bodyPr>
            <a:normAutofit/>
          </a:bodyPr>
          <a:lstStyle/>
          <a:p>
            <a:r>
              <a:rPr lang="en-GB" dirty="0" smtClean="0"/>
              <a:t>Chen Yun was the key economic thinker of the Plan and his policies were referred to as Chen’s ‘</a:t>
            </a:r>
            <a:r>
              <a:rPr lang="en-GB" dirty="0" smtClean="0">
                <a:solidFill>
                  <a:srgbClr val="00B0F0"/>
                </a:solidFill>
              </a:rPr>
              <a:t>bird-cage</a:t>
            </a:r>
            <a:r>
              <a:rPr lang="en-GB" dirty="0" smtClean="0"/>
              <a:t>’ theories. </a:t>
            </a:r>
          </a:p>
          <a:p>
            <a:endParaRPr lang="en-GB" dirty="0"/>
          </a:p>
          <a:p>
            <a:r>
              <a:rPr lang="en-GB" dirty="0" smtClean="0"/>
              <a:t>The bird represented the free market and the cage a central plan. </a:t>
            </a:r>
          </a:p>
          <a:p>
            <a:endParaRPr lang="en-GB" dirty="0"/>
          </a:p>
          <a:p>
            <a:r>
              <a:rPr lang="en-GB" dirty="0" smtClean="0"/>
              <a:t>Chen proposed a balance should be sought between ‘</a:t>
            </a:r>
            <a:r>
              <a:rPr lang="en-GB" dirty="0" smtClean="0">
                <a:solidFill>
                  <a:srgbClr val="FFFF00"/>
                </a:solidFill>
              </a:rPr>
              <a:t>setting the bird free</a:t>
            </a:r>
            <a:r>
              <a:rPr lang="en-GB" dirty="0" smtClean="0"/>
              <a:t>’ and choking the bird with a central plan that was too restrictive.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72" y="1080656"/>
            <a:ext cx="2610192" cy="3709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72" y="4790210"/>
            <a:ext cx="2666774" cy="198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66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The Third Five Year Plan 1962-1966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80656"/>
            <a:ext cx="6286501" cy="577734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In reality, the Plan </a:t>
            </a:r>
            <a:r>
              <a:rPr lang="en-GB" dirty="0" smtClean="0">
                <a:solidFill>
                  <a:srgbClr val="FFFF00"/>
                </a:solidFill>
              </a:rPr>
              <a:t>ended the decentralised approach</a:t>
            </a:r>
            <a:r>
              <a:rPr lang="en-GB" dirty="0" smtClean="0"/>
              <a:t> of the GLF. Communal canteens were abandoned, and peasants were allowed to cultivate private plots with financial incentives added.</a:t>
            </a:r>
          </a:p>
          <a:p>
            <a:endParaRPr lang="en-GB" dirty="0"/>
          </a:p>
          <a:p>
            <a:r>
              <a:rPr lang="en-GB" dirty="0" smtClean="0"/>
              <a:t>Rural markets were permitted and communes broken up into smaller units. ‘</a:t>
            </a:r>
            <a:r>
              <a:rPr lang="en-GB" dirty="0" smtClean="0">
                <a:solidFill>
                  <a:srgbClr val="92D050"/>
                </a:solidFill>
              </a:rPr>
              <a:t>Supply and Demand</a:t>
            </a:r>
            <a:r>
              <a:rPr lang="en-GB" dirty="0" smtClean="0"/>
              <a:t>’ economics were re-introduced at local levels.</a:t>
            </a:r>
          </a:p>
          <a:p>
            <a:endParaRPr lang="en-GB" dirty="0"/>
          </a:p>
          <a:p>
            <a:r>
              <a:rPr lang="en-GB" dirty="0" smtClean="0"/>
              <a:t>Over </a:t>
            </a:r>
            <a:r>
              <a:rPr lang="en-GB" dirty="0" smtClean="0">
                <a:solidFill>
                  <a:srgbClr val="00B0F0"/>
                </a:solidFill>
              </a:rPr>
              <a:t>25,000 inefficient industrial enterprises were closed </a:t>
            </a:r>
            <a:r>
              <a:rPr lang="en-GB" dirty="0" smtClean="0"/>
              <a:t>and production targets were more realistically reviewed every year. Financial incentives were given to industrial workers.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465" y="1080656"/>
            <a:ext cx="2827525" cy="294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0" y="4229966"/>
            <a:ext cx="2933699" cy="24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4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The Third Five Year Plan 1962-1966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80656"/>
            <a:ext cx="6286501" cy="57773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By 1965 agricultural production had </a:t>
            </a:r>
            <a:r>
              <a:rPr lang="en-GB" dirty="0" smtClean="0">
                <a:solidFill>
                  <a:srgbClr val="00B0F0"/>
                </a:solidFill>
              </a:rPr>
              <a:t>returned to 1957 levels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Output of light industry expanded by 27% and heavy industry production by 17%. Oil production increased by 1000% and natural gas by 4000%.</a:t>
            </a:r>
          </a:p>
          <a:p>
            <a:endParaRPr lang="en-GB" dirty="0"/>
          </a:p>
          <a:p>
            <a:r>
              <a:rPr lang="en-GB" dirty="0" smtClean="0"/>
              <a:t>This new pragmatic approach to industrial development is best summed up by </a:t>
            </a:r>
            <a:r>
              <a:rPr lang="en-GB" dirty="0" smtClean="0">
                <a:solidFill>
                  <a:srgbClr val="92D050"/>
                </a:solidFill>
              </a:rPr>
              <a:t>Deng Xiaoping’s </a:t>
            </a:r>
            <a:r>
              <a:rPr lang="en-GB" dirty="0" smtClean="0"/>
              <a:t>comment in June 1962: ‘</a:t>
            </a:r>
            <a:r>
              <a:rPr lang="en-GB" i="1" dirty="0" smtClean="0">
                <a:solidFill>
                  <a:srgbClr val="FFFF00"/>
                </a:solidFill>
              </a:rPr>
              <a:t>It doesn’t matter if the cat is black or white; so long as it catches the mouse, it is a good cat</a:t>
            </a:r>
            <a:r>
              <a:rPr lang="en-GB" dirty="0" smtClean="0"/>
              <a:t>.’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797876"/>
            <a:ext cx="2727614" cy="272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89" y="1171817"/>
            <a:ext cx="2768025" cy="183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146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b="1" u="sng" dirty="0" smtClean="0"/>
              <a:t>Ideological Difference over the TFYP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80656"/>
            <a:ext cx="6286501" cy="577734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Despite the clear successes of the TFYP, Mao’s </a:t>
            </a:r>
            <a:r>
              <a:rPr lang="en-GB" dirty="0" smtClean="0">
                <a:solidFill>
                  <a:srgbClr val="92D050"/>
                </a:solidFill>
              </a:rPr>
              <a:t>prestige had clearly suffered </a:t>
            </a:r>
            <a:r>
              <a:rPr lang="en-GB" dirty="0" smtClean="0"/>
              <a:t>as it illustrated that the GLF was wrong.</a:t>
            </a:r>
          </a:p>
          <a:p>
            <a:endParaRPr lang="en-GB" dirty="0"/>
          </a:p>
          <a:p>
            <a:r>
              <a:rPr lang="en-GB" dirty="0" smtClean="0"/>
              <a:t>Mao increasingly attacked the ‘</a:t>
            </a:r>
            <a:r>
              <a:rPr lang="en-GB" dirty="0" smtClean="0">
                <a:solidFill>
                  <a:srgbClr val="FFFF00"/>
                </a:solidFill>
              </a:rPr>
              <a:t>revisionists</a:t>
            </a:r>
            <a:r>
              <a:rPr lang="en-GB" dirty="0" smtClean="0"/>
              <a:t>’ within the Party at Party Conferences throughout 1962-64. In 1964 Mao tried to regain control by launching the ‘</a:t>
            </a:r>
            <a:r>
              <a:rPr lang="en-GB" dirty="0" smtClean="0">
                <a:solidFill>
                  <a:srgbClr val="00B0F0"/>
                </a:solidFill>
              </a:rPr>
              <a:t>Socialist Education Movement</a:t>
            </a:r>
            <a:r>
              <a:rPr lang="en-GB" dirty="0" smtClean="0"/>
              <a:t>.’</a:t>
            </a:r>
          </a:p>
          <a:p>
            <a:endParaRPr lang="en-GB" dirty="0"/>
          </a:p>
          <a:p>
            <a:r>
              <a:rPr lang="en-GB" dirty="0" smtClean="0"/>
              <a:t>It was another mass campaign which called for ‘</a:t>
            </a:r>
            <a:r>
              <a:rPr lang="en-GB" dirty="0" smtClean="0">
                <a:solidFill>
                  <a:srgbClr val="FFC000"/>
                </a:solidFill>
              </a:rPr>
              <a:t>four clean-ups</a:t>
            </a:r>
            <a:r>
              <a:rPr lang="en-GB" dirty="0" smtClean="0"/>
              <a:t>’ – over 10,000 Party Cadres were sent to rural areas to remove ‘corruption’. Thousands were subjected to struggle sessions and </a:t>
            </a:r>
            <a:r>
              <a:rPr lang="en-GB" dirty="0" smtClean="0">
                <a:solidFill>
                  <a:srgbClr val="FF0000"/>
                </a:solidFill>
              </a:rPr>
              <a:t>executed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Despite the campaign, the ideological divisions within the CCP would only grow, culminating in the </a:t>
            </a:r>
            <a:r>
              <a:rPr lang="en-GB" dirty="0" smtClean="0">
                <a:solidFill>
                  <a:srgbClr val="92D050"/>
                </a:solidFill>
              </a:rPr>
              <a:t>Cultural Revolution in 1966</a:t>
            </a:r>
            <a:r>
              <a:rPr lang="en-GB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39" y="1080656"/>
            <a:ext cx="2614222" cy="3741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39" y="4894675"/>
            <a:ext cx="2614222" cy="1782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67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Debates over Agricultural Policy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28164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All members of the CCP agreed with Mao that </a:t>
            </a:r>
            <a:r>
              <a:rPr lang="en-GB" dirty="0" smtClean="0">
                <a:solidFill>
                  <a:srgbClr val="92D050"/>
                </a:solidFill>
              </a:rPr>
              <a:t>collectivisation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rgbClr val="92D050"/>
                </a:solidFill>
              </a:rPr>
              <a:t>boosting production </a:t>
            </a:r>
            <a:r>
              <a:rPr lang="en-GB" dirty="0" smtClean="0"/>
              <a:t>were the key aims for agricultural policy. </a:t>
            </a:r>
          </a:p>
          <a:p>
            <a:endParaRPr lang="en-GB" i="1" dirty="0"/>
          </a:p>
          <a:p>
            <a:r>
              <a:rPr lang="en-GB" dirty="0" smtClean="0"/>
              <a:t>However the key debate within the CCP during Mao’s rule (1949-1976) was over the </a:t>
            </a:r>
            <a:r>
              <a:rPr lang="en-GB" dirty="0" smtClean="0">
                <a:solidFill>
                  <a:srgbClr val="FFFF00"/>
                </a:solidFill>
              </a:rPr>
              <a:t>pace of change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FFFF00"/>
                </a:solidFill>
              </a:rPr>
              <a:t>how best to boost production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Mao believed that China should try to collectivise </a:t>
            </a:r>
            <a:r>
              <a:rPr lang="en-GB" dirty="0" smtClean="0">
                <a:solidFill>
                  <a:srgbClr val="00B0F0"/>
                </a:solidFill>
              </a:rPr>
              <a:t>as rapidly as possible </a:t>
            </a:r>
            <a:r>
              <a:rPr lang="en-GB" dirty="0" smtClean="0"/>
              <a:t>using </a:t>
            </a:r>
            <a:r>
              <a:rPr lang="en-GB" dirty="0" smtClean="0">
                <a:solidFill>
                  <a:srgbClr val="FFC000"/>
                </a:solidFill>
              </a:rPr>
              <a:t>mass campaigns and propaganda</a:t>
            </a:r>
            <a:r>
              <a:rPr lang="en-GB" dirty="0" smtClean="0"/>
              <a:t>. Others favoured a </a:t>
            </a:r>
            <a:r>
              <a:rPr lang="en-GB" dirty="0" smtClean="0">
                <a:solidFill>
                  <a:srgbClr val="FF0000"/>
                </a:solidFill>
              </a:rPr>
              <a:t>slower, measured and bureaucratic </a:t>
            </a:r>
            <a:r>
              <a:rPr lang="en-GB" dirty="0" smtClean="0"/>
              <a:t>approach with </a:t>
            </a:r>
            <a:r>
              <a:rPr lang="en-GB" dirty="0" smtClean="0">
                <a:solidFill>
                  <a:srgbClr val="92D050"/>
                </a:solidFill>
              </a:rPr>
              <a:t>financial incentives</a:t>
            </a:r>
            <a:r>
              <a:rPr lang="en-GB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00" y="2085396"/>
            <a:ext cx="2130690" cy="324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15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8" y="0"/>
            <a:ext cx="6847449" cy="6858000"/>
          </a:xfrm>
        </p:spPr>
      </p:pic>
    </p:spTree>
    <p:extLst>
      <p:ext uri="{BB962C8B-B14F-4D97-AF65-F5344CB8AC3E}">
        <p14:creationId xmlns:p14="http://schemas.microsoft.com/office/powerpoint/2010/main" val="12481243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4775"/>
            <a:ext cx="7886700" cy="1599334"/>
          </a:xfrm>
        </p:spPr>
        <p:txBody>
          <a:bodyPr>
            <a:noAutofit/>
          </a:bodyPr>
          <a:lstStyle/>
          <a:p>
            <a:pPr algn="ctr"/>
            <a:r>
              <a:rPr lang="en-GB" sz="3600" b="1" u="sng" dirty="0"/>
              <a:t>To what extent were Mao’s industrial policies a success</a:t>
            </a:r>
            <a:r>
              <a:rPr lang="en-GB" sz="3600" b="1" u="sng" dirty="0" smtClean="0"/>
              <a:t>? – What other evidence can you find?</a:t>
            </a:r>
            <a:endParaRPr lang="en-GB" sz="3600" b="1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1504518"/>
            <a:ext cx="3868340" cy="823912"/>
          </a:xfrm>
        </p:spPr>
        <p:txBody>
          <a:bodyPr>
            <a:normAutofit/>
          </a:bodyPr>
          <a:lstStyle/>
          <a:p>
            <a:r>
              <a:rPr lang="en-GB" sz="3600" u="sng" dirty="0" smtClean="0"/>
              <a:t>Successes</a:t>
            </a:r>
            <a:endParaRPr lang="en-GB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842" y="2328430"/>
            <a:ext cx="3868340" cy="4269798"/>
          </a:xfrm>
        </p:spPr>
        <p:txBody>
          <a:bodyPr>
            <a:normAutofit fontScale="85000" lnSpcReduction="20000"/>
          </a:bodyPr>
          <a:lstStyle/>
          <a:p>
            <a:r>
              <a:rPr lang="en-GB" sz="2000" dirty="0" smtClean="0"/>
              <a:t>FFYP achieved 17% increase in industrial production, 8.9% GNP growth, 1/3 urban wage growth, near complete nationalisation of industries, 129% in Steel.</a:t>
            </a:r>
            <a:endParaRPr lang="en-GB" sz="2000" dirty="0"/>
          </a:p>
          <a:p>
            <a:r>
              <a:rPr lang="en-GB" sz="2000" dirty="0" smtClean="0"/>
              <a:t>GLF – thousands of large-scale civil engineering projects – irrigation, dams, bridges</a:t>
            </a:r>
          </a:p>
          <a:p>
            <a:r>
              <a:rPr lang="en-GB" sz="2000" dirty="0" smtClean="0"/>
              <a:t>GLF – industrial production up 65% by 1958, oil 50%, elec. 40%</a:t>
            </a:r>
          </a:p>
          <a:p>
            <a:r>
              <a:rPr lang="en-GB" sz="2000" dirty="0" smtClean="0"/>
              <a:t>GLF – communes completed Mao’s socialisation of production</a:t>
            </a:r>
          </a:p>
          <a:p>
            <a:r>
              <a:rPr lang="en-GB" sz="2000" dirty="0" smtClean="0"/>
              <a:t>Expanded government control of labour to achieve targets</a:t>
            </a:r>
          </a:p>
          <a:p>
            <a:r>
              <a:rPr lang="en-GB" sz="2000" dirty="0" smtClean="0"/>
              <a:t>Overall GNP growth 1952-1970 = 4-4.5%</a:t>
            </a:r>
          </a:p>
          <a:p>
            <a:r>
              <a:rPr lang="en-GB" sz="2000" dirty="0" smtClean="0"/>
              <a:t>Mao allowed capitalist reforms of Deng and Liu in 1960s?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04518"/>
            <a:ext cx="3887391" cy="823912"/>
          </a:xfrm>
        </p:spPr>
        <p:txBody>
          <a:bodyPr>
            <a:normAutofit/>
          </a:bodyPr>
          <a:lstStyle/>
          <a:p>
            <a:r>
              <a:rPr lang="en-GB" sz="3600" u="sng" dirty="0" smtClean="0"/>
              <a:t>Failures</a:t>
            </a:r>
            <a:endParaRPr lang="en-GB" sz="36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28430"/>
            <a:ext cx="4223905" cy="3684588"/>
          </a:xfrm>
        </p:spPr>
        <p:txBody>
          <a:bodyPr>
            <a:noAutofit/>
          </a:bodyPr>
          <a:lstStyle/>
          <a:p>
            <a:r>
              <a:rPr lang="en-GB" sz="1800" dirty="0" smtClean="0"/>
              <a:t>FFYP – Major supply and distribution delays</a:t>
            </a:r>
          </a:p>
          <a:p>
            <a:r>
              <a:rPr lang="en-GB" sz="1800" dirty="0" smtClean="0"/>
              <a:t>GLF – 3m/11m tonnes of steel unfit in 1959, backyard furnaces a failure, led to loss of 10% China’s forests</a:t>
            </a:r>
          </a:p>
          <a:p>
            <a:r>
              <a:rPr lang="en-GB" sz="1800" dirty="0" smtClean="0"/>
              <a:t>GLF – Agricultural exports declined, industrial production slowed, less credit for industrialisation</a:t>
            </a:r>
          </a:p>
          <a:p>
            <a:r>
              <a:rPr lang="en-GB" sz="1800" dirty="0" smtClean="0"/>
              <a:t>GLF – led to split with USSR, removal of Soviet expertise and funding</a:t>
            </a:r>
          </a:p>
          <a:p>
            <a:r>
              <a:rPr lang="en-GB" sz="1800" dirty="0" smtClean="0"/>
              <a:t>TFYP – reversed most of Mao’s policies</a:t>
            </a:r>
          </a:p>
          <a:p>
            <a:r>
              <a:rPr lang="en-GB" sz="1800" dirty="0" smtClean="0"/>
              <a:t>Failure of GLF led to divisions within CCP over form of economic development – lead to Cultural Revolution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0540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08018"/>
          </a:xfrm>
        </p:spPr>
        <p:txBody>
          <a:bodyPr>
            <a:normAutofit/>
          </a:bodyPr>
          <a:lstStyle/>
          <a:p>
            <a:r>
              <a:rPr lang="en-GB" b="1" u="sng" dirty="0"/>
              <a:t>To what extent were Mao’s </a:t>
            </a:r>
            <a:r>
              <a:rPr lang="en-GB" b="1" u="sng" dirty="0" smtClean="0"/>
              <a:t>social </a:t>
            </a:r>
            <a:r>
              <a:rPr lang="en-GB" b="1" u="sng" dirty="0"/>
              <a:t>policies a success?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49883"/>
            <a:ext cx="9144000" cy="959572"/>
          </a:xfrm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</a:rPr>
              <a:t>L/O – To analyse the impact of Mao’s </a:t>
            </a:r>
            <a:r>
              <a:rPr lang="en-GB" b="1" i="1" dirty="0" smtClean="0">
                <a:solidFill>
                  <a:srgbClr val="FF0000"/>
                </a:solidFill>
              </a:rPr>
              <a:t>social </a:t>
            </a:r>
            <a:r>
              <a:rPr lang="en-GB" b="1" i="1" dirty="0">
                <a:solidFill>
                  <a:srgbClr val="FF0000"/>
                </a:solidFill>
              </a:rPr>
              <a:t>policies and evaluate their successes and failures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2" y="2788257"/>
            <a:ext cx="5886451" cy="390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86" y="3046572"/>
            <a:ext cx="2362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CCP and Society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As a Marxist organisation, the CCP was committed to ‘</a:t>
            </a:r>
            <a:r>
              <a:rPr lang="en-GB" dirty="0" smtClean="0">
                <a:solidFill>
                  <a:srgbClr val="00B0F0"/>
                </a:solidFill>
              </a:rPr>
              <a:t>building socialism</a:t>
            </a:r>
            <a:r>
              <a:rPr lang="en-GB" dirty="0" smtClean="0"/>
              <a:t>’ in China. This required Chinese society to undergo ‘</a:t>
            </a:r>
            <a:r>
              <a:rPr lang="en-GB" dirty="0" smtClean="0">
                <a:solidFill>
                  <a:srgbClr val="92D050"/>
                </a:solidFill>
              </a:rPr>
              <a:t>socialist transformation</a:t>
            </a:r>
            <a:r>
              <a:rPr lang="en-GB" dirty="0" smtClean="0"/>
              <a:t>’.</a:t>
            </a:r>
          </a:p>
          <a:p>
            <a:endParaRPr lang="en-GB" dirty="0"/>
          </a:p>
          <a:p>
            <a:r>
              <a:rPr lang="en-GB" dirty="0" smtClean="0"/>
              <a:t>Based at first on the reforms of the Soviet Union, the CCP wanted to change all aspects of traditional ‘</a:t>
            </a:r>
            <a:r>
              <a:rPr lang="en-GB" dirty="0" smtClean="0">
                <a:solidFill>
                  <a:srgbClr val="FFFF00"/>
                </a:solidFill>
              </a:rPr>
              <a:t>Confucian</a:t>
            </a:r>
            <a:r>
              <a:rPr lang="en-GB" dirty="0" smtClean="0"/>
              <a:t>’ society in order to build a new ‘socialist’ China.</a:t>
            </a:r>
          </a:p>
          <a:p>
            <a:endParaRPr lang="en-GB" dirty="0"/>
          </a:p>
          <a:p>
            <a:r>
              <a:rPr lang="en-GB" dirty="0" smtClean="0"/>
              <a:t>This required changes to </a:t>
            </a:r>
            <a:r>
              <a:rPr lang="en-GB" dirty="0" smtClean="0">
                <a:solidFill>
                  <a:srgbClr val="FF0000"/>
                </a:solidFill>
              </a:rPr>
              <a:t>women’s rights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FFF00"/>
                </a:solidFill>
              </a:rPr>
              <a:t>education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00B0F0"/>
                </a:solidFill>
              </a:rPr>
              <a:t>healthcare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92D050"/>
                </a:solidFill>
              </a:rPr>
              <a:t>arts and culture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7030A0"/>
                </a:solidFill>
              </a:rPr>
              <a:t>religion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58" y="4012726"/>
            <a:ext cx="1757795" cy="248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7" y="177006"/>
            <a:ext cx="2202872" cy="309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30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Women’s Rights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As early as September 1949, the </a:t>
            </a:r>
            <a:r>
              <a:rPr lang="en-GB" dirty="0">
                <a:solidFill>
                  <a:srgbClr val="FFFF00"/>
                </a:solidFill>
              </a:rPr>
              <a:t>Chinese People’s Political Consultative Committee </a:t>
            </a:r>
            <a:r>
              <a:rPr lang="en-GB" dirty="0"/>
              <a:t>published it’s ‘</a:t>
            </a:r>
            <a:r>
              <a:rPr lang="en-GB" dirty="0">
                <a:solidFill>
                  <a:srgbClr val="00B0F0"/>
                </a:solidFill>
              </a:rPr>
              <a:t>Common Programme for China</a:t>
            </a:r>
            <a:r>
              <a:rPr lang="en-GB" dirty="0" smtClean="0"/>
              <a:t>’.</a:t>
            </a:r>
          </a:p>
          <a:p>
            <a:endParaRPr lang="en-GB" dirty="0"/>
          </a:p>
          <a:p>
            <a:r>
              <a:rPr lang="en-GB" dirty="0" smtClean="0"/>
              <a:t>Article 6 – ‘</a:t>
            </a:r>
            <a:r>
              <a:rPr lang="en-GB" i="1" dirty="0" smtClean="0"/>
              <a:t>The PRC shall abolish the </a:t>
            </a:r>
            <a:r>
              <a:rPr lang="en-GB" i="1" dirty="0" smtClean="0">
                <a:solidFill>
                  <a:srgbClr val="92D050"/>
                </a:solidFill>
              </a:rPr>
              <a:t>feudal system </a:t>
            </a:r>
            <a:r>
              <a:rPr lang="en-GB" i="1" dirty="0" smtClean="0"/>
              <a:t>which holds women in </a:t>
            </a:r>
            <a:r>
              <a:rPr lang="en-GB" i="1" dirty="0" smtClean="0">
                <a:solidFill>
                  <a:srgbClr val="FFC000"/>
                </a:solidFill>
              </a:rPr>
              <a:t>bondage</a:t>
            </a:r>
            <a:r>
              <a:rPr lang="en-GB" i="1" dirty="0" smtClean="0"/>
              <a:t>. Women shall enjoy </a:t>
            </a:r>
            <a:r>
              <a:rPr lang="en-GB" i="1" dirty="0" smtClean="0">
                <a:solidFill>
                  <a:srgbClr val="FF0000"/>
                </a:solidFill>
              </a:rPr>
              <a:t>equal rights </a:t>
            </a:r>
            <a:r>
              <a:rPr lang="en-GB" i="1" dirty="0" smtClean="0"/>
              <a:t>with men in political, economic, cultural, educational and social life. </a:t>
            </a:r>
            <a:r>
              <a:rPr lang="en-GB" i="1" dirty="0" smtClean="0">
                <a:solidFill>
                  <a:srgbClr val="00B0F0"/>
                </a:solidFill>
              </a:rPr>
              <a:t>Freedom of marriage </a:t>
            </a:r>
            <a:r>
              <a:rPr lang="en-GB" i="1" dirty="0" smtClean="0"/>
              <a:t>for men and women shall be put into effect</a:t>
            </a:r>
            <a:r>
              <a:rPr lang="en-GB" dirty="0" smtClean="0"/>
              <a:t>.’</a:t>
            </a:r>
          </a:p>
          <a:p>
            <a:endParaRPr lang="en-GB" dirty="0"/>
          </a:p>
          <a:p>
            <a:r>
              <a:rPr lang="en-GB" dirty="0" smtClean="0"/>
              <a:t>It is clear from the outset that the CCP was a </a:t>
            </a:r>
            <a:r>
              <a:rPr lang="en-GB" dirty="0" smtClean="0">
                <a:solidFill>
                  <a:srgbClr val="FFFF00"/>
                </a:solidFill>
              </a:rPr>
              <a:t>firm believer </a:t>
            </a:r>
            <a:r>
              <a:rPr lang="en-GB" dirty="0" smtClean="0"/>
              <a:t>in women’s rights and equality.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234903"/>
            <a:ext cx="1683666" cy="214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2426432"/>
            <a:ext cx="1683666" cy="196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4468091"/>
            <a:ext cx="1683666" cy="226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7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Mao and Women’s Rights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Mao had personally campaigned for </a:t>
            </a:r>
            <a:r>
              <a:rPr lang="en-GB" dirty="0" smtClean="0">
                <a:solidFill>
                  <a:srgbClr val="FFC000"/>
                </a:solidFill>
              </a:rPr>
              <a:t>female equality </a:t>
            </a:r>
            <a:r>
              <a:rPr lang="en-GB" dirty="0" smtClean="0"/>
              <a:t>for many years. In 1907 at the age of 14, he had defied his father by </a:t>
            </a:r>
            <a:r>
              <a:rPr lang="en-GB" dirty="0" smtClean="0">
                <a:solidFill>
                  <a:srgbClr val="00B0F0"/>
                </a:solidFill>
              </a:rPr>
              <a:t>refusing his arranged marriage </a:t>
            </a:r>
            <a:r>
              <a:rPr lang="en-GB" dirty="0" smtClean="0"/>
              <a:t>to a girl aged 21.</a:t>
            </a:r>
          </a:p>
          <a:p>
            <a:endParaRPr lang="en-GB" dirty="0"/>
          </a:p>
          <a:p>
            <a:r>
              <a:rPr lang="en-GB" dirty="0" smtClean="0"/>
              <a:t>In 1919 he wrote a series of articles calling arranged marriage ‘</a:t>
            </a:r>
            <a:r>
              <a:rPr lang="en-GB" dirty="0" smtClean="0">
                <a:solidFill>
                  <a:srgbClr val="FFFF00"/>
                </a:solidFill>
              </a:rPr>
              <a:t>indirect rape</a:t>
            </a:r>
            <a:r>
              <a:rPr lang="en-GB" dirty="0" smtClean="0"/>
              <a:t>’. He was inspired by the suicide of a woman in Changsha who didn’t want to get married.</a:t>
            </a:r>
          </a:p>
          <a:p>
            <a:endParaRPr lang="en-GB" dirty="0"/>
          </a:p>
          <a:p>
            <a:r>
              <a:rPr lang="en-GB" dirty="0" smtClean="0"/>
              <a:t>He once said ‘</a:t>
            </a:r>
            <a:r>
              <a:rPr lang="en-GB" dirty="0" smtClean="0">
                <a:solidFill>
                  <a:srgbClr val="92D050"/>
                </a:solidFill>
              </a:rPr>
              <a:t>women hold up half the sky</a:t>
            </a:r>
            <a:r>
              <a:rPr lang="en-GB" dirty="0" smtClean="0"/>
              <a:t>’ and believed that genuine equality was necessary for ‘</a:t>
            </a:r>
            <a:r>
              <a:rPr lang="en-GB" dirty="0" smtClean="0">
                <a:solidFill>
                  <a:srgbClr val="FF0000"/>
                </a:solidFill>
              </a:rPr>
              <a:t>socialist transformation</a:t>
            </a:r>
            <a:r>
              <a:rPr lang="en-GB" dirty="0" smtClean="0"/>
              <a:t>’.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08" y="563564"/>
            <a:ext cx="2010875" cy="2647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02" y="3462628"/>
            <a:ext cx="2366881" cy="317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64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Mao and Women’s Rights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However many have criticised Mao’s views on women’s rights. In his later years, Mao kept his own personal PLA ‘</a:t>
            </a:r>
            <a:r>
              <a:rPr lang="en-GB" dirty="0" smtClean="0">
                <a:solidFill>
                  <a:srgbClr val="FF0000"/>
                </a:solidFill>
              </a:rPr>
              <a:t>Dance Troop</a:t>
            </a:r>
            <a:r>
              <a:rPr lang="en-GB" dirty="0" smtClean="0"/>
              <a:t>’ which in reality acted like his own </a:t>
            </a:r>
            <a:r>
              <a:rPr lang="en-GB" dirty="0" smtClean="0">
                <a:solidFill>
                  <a:srgbClr val="FFFF00"/>
                </a:solidFill>
              </a:rPr>
              <a:t>imperial concubines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Despite outlawing </a:t>
            </a:r>
            <a:r>
              <a:rPr lang="en-GB" dirty="0" err="1" smtClean="0">
                <a:solidFill>
                  <a:srgbClr val="FFC000"/>
                </a:solidFill>
              </a:rPr>
              <a:t>footbinding</a:t>
            </a:r>
            <a:r>
              <a:rPr lang="en-GB" dirty="0" smtClean="0"/>
              <a:t>, arranged marriages and dowries and making divorce easier in the Jiangxi Soviet and Yanan Base Area in the 1930s and 40s, </a:t>
            </a:r>
            <a:r>
              <a:rPr lang="en-GB" dirty="0" smtClean="0">
                <a:solidFill>
                  <a:srgbClr val="92D050"/>
                </a:solidFill>
              </a:rPr>
              <a:t>discrimination still existed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FFFF00"/>
                </a:solidFill>
              </a:rPr>
              <a:t>Ding Ling</a:t>
            </a:r>
            <a:r>
              <a:rPr lang="en-GB" dirty="0" smtClean="0"/>
              <a:t>, China’s leading feminist writer in the 1940s/50s, described Mao and the CCP as ‘</a:t>
            </a:r>
            <a:r>
              <a:rPr lang="en-GB" dirty="0" smtClean="0">
                <a:solidFill>
                  <a:srgbClr val="00B0F0"/>
                </a:solidFill>
              </a:rPr>
              <a:t>hypocrites</a:t>
            </a:r>
            <a:r>
              <a:rPr lang="en-GB" dirty="0" smtClean="0"/>
              <a:t>’ after witnessing their treatment of women at Yanan.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73" y="1983075"/>
            <a:ext cx="2038733" cy="2036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736" y="4084052"/>
            <a:ext cx="2114897" cy="2585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24" y="95823"/>
            <a:ext cx="2425351" cy="173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11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25563"/>
          </a:xfrm>
        </p:spPr>
        <p:txBody>
          <a:bodyPr/>
          <a:lstStyle/>
          <a:p>
            <a:r>
              <a:rPr lang="en-GB" b="1" u="sng" dirty="0" smtClean="0"/>
              <a:t>Traditional Role of Women in China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034645" cy="5676611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Despite CCP promises, it was hard to break the </a:t>
            </a:r>
            <a:r>
              <a:rPr lang="en-GB" dirty="0" smtClean="0">
                <a:solidFill>
                  <a:srgbClr val="00B0F0"/>
                </a:solidFill>
              </a:rPr>
              <a:t>pattern of tradition </a:t>
            </a:r>
            <a:r>
              <a:rPr lang="en-GB" dirty="0" smtClean="0"/>
              <a:t>that held women in servitude.</a:t>
            </a:r>
          </a:p>
          <a:p>
            <a:endParaRPr lang="en-GB" dirty="0"/>
          </a:p>
          <a:p>
            <a:r>
              <a:rPr lang="en-GB" dirty="0" smtClean="0"/>
              <a:t>China was traditionally a very ‘</a:t>
            </a:r>
            <a:r>
              <a:rPr lang="en-GB" dirty="0" smtClean="0">
                <a:solidFill>
                  <a:srgbClr val="FFFF00"/>
                </a:solidFill>
              </a:rPr>
              <a:t>patriarchal</a:t>
            </a:r>
            <a:r>
              <a:rPr lang="en-GB" dirty="0" smtClean="0"/>
              <a:t>’ society. Based on the teachings of </a:t>
            </a:r>
            <a:r>
              <a:rPr lang="en-GB" dirty="0" smtClean="0">
                <a:solidFill>
                  <a:srgbClr val="92D050"/>
                </a:solidFill>
              </a:rPr>
              <a:t>Confucius</a:t>
            </a:r>
            <a:r>
              <a:rPr lang="en-GB" dirty="0" smtClean="0"/>
              <a:t>, daughters owed obedience to their fathers, wives to their husbands, and widows to their eldest sons.</a:t>
            </a:r>
          </a:p>
          <a:p>
            <a:endParaRPr lang="en-GB" dirty="0"/>
          </a:p>
          <a:p>
            <a:r>
              <a:rPr lang="en-GB" dirty="0" smtClean="0"/>
              <a:t>Arranged marriages, dowries, </a:t>
            </a:r>
            <a:r>
              <a:rPr lang="en-GB" dirty="0" smtClean="0">
                <a:solidFill>
                  <a:srgbClr val="FF0000"/>
                </a:solidFill>
              </a:rPr>
              <a:t>foot-binding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FC000"/>
                </a:solidFill>
              </a:rPr>
              <a:t>concubinage</a:t>
            </a:r>
            <a:r>
              <a:rPr lang="en-GB" dirty="0" smtClean="0"/>
              <a:t> and a lack of education kept women in bondage. Despite advances in women’s rights in the 1920s-40s, many </a:t>
            </a:r>
            <a:r>
              <a:rPr lang="en-GB" dirty="0" smtClean="0">
                <a:solidFill>
                  <a:srgbClr val="00B0F0"/>
                </a:solidFill>
              </a:rPr>
              <a:t>rural areas </a:t>
            </a:r>
            <a:r>
              <a:rPr lang="en-GB" dirty="0" smtClean="0"/>
              <a:t>still treated women in the same traditional way.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45" y="1087870"/>
            <a:ext cx="1920550" cy="250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56" y="3895436"/>
            <a:ext cx="1806139" cy="2662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18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25563"/>
          </a:xfrm>
        </p:spPr>
        <p:txBody>
          <a:bodyPr/>
          <a:lstStyle/>
          <a:p>
            <a:r>
              <a:rPr lang="en-GB" b="1" u="sng" dirty="0" smtClean="0"/>
              <a:t>1950 New Marriage Law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The CCP issued the </a:t>
            </a:r>
            <a:r>
              <a:rPr lang="en-GB" dirty="0" smtClean="0">
                <a:solidFill>
                  <a:srgbClr val="00B0F0"/>
                </a:solidFill>
              </a:rPr>
              <a:t>New Marriage Law </a:t>
            </a:r>
            <a:r>
              <a:rPr lang="en-GB" dirty="0" smtClean="0"/>
              <a:t>soon after coming to power. </a:t>
            </a:r>
          </a:p>
          <a:p>
            <a:endParaRPr lang="en-GB" dirty="0"/>
          </a:p>
          <a:p>
            <a:r>
              <a:rPr lang="en-GB" dirty="0" smtClean="0"/>
              <a:t>It outlawed </a:t>
            </a:r>
            <a:r>
              <a:rPr lang="en-GB" dirty="0" smtClean="0">
                <a:solidFill>
                  <a:srgbClr val="92D050"/>
                </a:solidFill>
              </a:rPr>
              <a:t>arranged marriages</a:t>
            </a:r>
            <a:r>
              <a:rPr lang="en-GB" dirty="0" smtClean="0"/>
              <a:t>, payment of dowries, </a:t>
            </a:r>
            <a:r>
              <a:rPr lang="en-GB" dirty="0" smtClean="0">
                <a:solidFill>
                  <a:srgbClr val="FFFF00"/>
                </a:solidFill>
              </a:rPr>
              <a:t>banned concubinage</a:t>
            </a:r>
            <a:r>
              <a:rPr lang="en-GB" dirty="0" smtClean="0"/>
              <a:t>, and gave unmarried, divorced or widowed women the </a:t>
            </a:r>
            <a:r>
              <a:rPr lang="en-GB" dirty="0" smtClean="0">
                <a:solidFill>
                  <a:srgbClr val="FFC000"/>
                </a:solidFill>
              </a:rPr>
              <a:t>same right to property as men</a:t>
            </a:r>
            <a:r>
              <a:rPr lang="en-GB" dirty="0" smtClean="0"/>
              <a:t>. It also enabled women to </a:t>
            </a:r>
            <a:r>
              <a:rPr lang="en-GB" dirty="0" smtClean="0">
                <a:solidFill>
                  <a:srgbClr val="00B0F0"/>
                </a:solidFill>
              </a:rPr>
              <a:t>divorce men on equal terms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These reforms, combined with increasing educational opportunies, created the </a:t>
            </a:r>
            <a:r>
              <a:rPr lang="en-GB" dirty="0" smtClean="0">
                <a:solidFill>
                  <a:srgbClr val="FF0000"/>
                </a:solidFill>
              </a:rPr>
              <a:t>legal and social framework</a:t>
            </a:r>
            <a:r>
              <a:rPr lang="en-GB" dirty="0" smtClean="0"/>
              <a:t> for women to establish equal rights.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55" y="135082"/>
            <a:ext cx="2142157" cy="3076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73" y="3648678"/>
            <a:ext cx="1912166" cy="277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68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25563"/>
          </a:xfrm>
        </p:spPr>
        <p:txBody>
          <a:bodyPr/>
          <a:lstStyle/>
          <a:p>
            <a:r>
              <a:rPr lang="en-GB" b="1" u="sng" dirty="0" smtClean="0"/>
              <a:t>Land Reform and Collectivisation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land reform campaigns of 1950-1953 also benefitted women. For the first time, many women were </a:t>
            </a:r>
            <a:r>
              <a:rPr lang="en-GB" dirty="0" smtClean="0">
                <a:solidFill>
                  <a:srgbClr val="FF0000"/>
                </a:solidFill>
              </a:rPr>
              <a:t>granted land titles </a:t>
            </a:r>
            <a:r>
              <a:rPr lang="en-GB" dirty="0" smtClean="0"/>
              <a:t>in their own names. This boosted the economic position of many women. </a:t>
            </a:r>
          </a:p>
          <a:p>
            <a:endParaRPr lang="en-GB" dirty="0"/>
          </a:p>
          <a:p>
            <a:r>
              <a:rPr lang="en-GB" dirty="0" smtClean="0"/>
              <a:t>However this ended as collectivisation was unleashed in 1953-1962, as private land holdings were </a:t>
            </a:r>
            <a:r>
              <a:rPr lang="en-GB" dirty="0" smtClean="0">
                <a:solidFill>
                  <a:srgbClr val="FFFF00"/>
                </a:solidFill>
              </a:rPr>
              <a:t>taken away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The Great Leap Forward of 1958 also initiated CCP attacks on the family itself as a basic social unit. The </a:t>
            </a:r>
            <a:r>
              <a:rPr lang="en-GB" dirty="0" smtClean="0">
                <a:solidFill>
                  <a:srgbClr val="00B0F0"/>
                </a:solidFill>
              </a:rPr>
              <a:t>role of women as mother’s was attacked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73" y="3730337"/>
            <a:ext cx="1944318" cy="282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55" y="1095735"/>
            <a:ext cx="1684546" cy="246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6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Changes in Policy over Time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9144000" cy="567661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Agricultural policies therefore fluctuated between periods of rapid change and rapid reversal. The main periods of change:</a:t>
            </a:r>
          </a:p>
          <a:p>
            <a:pPr marL="0" indent="0" algn="ctr">
              <a:buNone/>
            </a:pPr>
            <a:endParaRPr lang="en-GB" sz="100" dirty="0" smtClean="0"/>
          </a:p>
          <a:p>
            <a:pPr marL="0" indent="0">
              <a:buNone/>
            </a:pPr>
            <a:r>
              <a:rPr lang="en-GB" sz="3200" u="sng" dirty="0" smtClean="0"/>
              <a:t>1950-1953: Initial land reforms</a:t>
            </a:r>
          </a:p>
          <a:p>
            <a:pPr lvl="1"/>
            <a:r>
              <a:rPr lang="en-GB" sz="2800" dirty="0" smtClean="0"/>
              <a:t>1950 </a:t>
            </a:r>
            <a:r>
              <a:rPr lang="en-GB" sz="2800" dirty="0" smtClean="0">
                <a:solidFill>
                  <a:srgbClr val="92D050"/>
                </a:solidFill>
              </a:rPr>
              <a:t>Agrarian Reform Law </a:t>
            </a:r>
            <a:r>
              <a:rPr lang="en-GB" sz="2800" dirty="0" smtClean="0"/>
              <a:t>and 1951 </a:t>
            </a:r>
            <a:r>
              <a:rPr lang="en-GB" sz="2800" dirty="0" smtClean="0">
                <a:solidFill>
                  <a:srgbClr val="FFFF00"/>
                </a:solidFill>
              </a:rPr>
              <a:t>Mutual Aid Teams</a:t>
            </a:r>
          </a:p>
          <a:p>
            <a:pPr marL="0" indent="0">
              <a:buNone/>
            </a:pPr>
            <a:r>
              <a:rPr lang="en-GB" sz="3200" u="sng" dirty="0" smtClean="0"/>
              <a:t>1953-1955: First attempts at greater collectivisation</a:t>
            </a:r>
          </a:p>
          <a:p>
            <a:pPr lvl="1"/>
            <a:r>
              <a:rPr lang="en-GB" sz="2800" dirty="0" smtClean="0"/>
              <a:t>First Five Year Plan and </a:t>
            </a:r>
            <a:r>
              <a:rPr lang="en-GB" sz="2800" dirty="0" smtClean="0">
                <a:solidFill>
                  <a:srgbClr val="00B0F0"/>
                </a:solidFill>
              </a:rPr>
              <a:t>Agricultural Producer’s Co-operatives</a:t>
            </a:r>
            <a:r>
              <a:rPr lang="en-GB" sz="2800" dirty="0" smtClean="0"/>
              <a:t> (APCs)</a:t>
            </a:r>
          </a:p>
          <a:p>
            <a:pPr marL="0" indent="0">
              <a:buNone/>
            </a:pPr>
            <a:r>
              <a:rPr lang="en-GB" sz="3200" u="sng" dirty="0" smtClean="0"/>
              <a:t>1955-1957: Rapid growth of collectivisation</a:t>
            </a:r>
          </a:p>
          <a:p>
            <a:pPr lvl="1"/>
            <a:r>
              <a:rPr lang="en-GB" sz="2800" dirty="0" smtClean="0"/>
              <a:t>1955 </a:t>
            </a:r>
            <a:r>
              <a:rPr lang="en-GB" sz="2800" dirty="0" smtClean="0">
                <a:solidFill>
                  <a:srgbClr val="FFC000"/>
                </a:solidFill>
              </a:rPr>
              <a:t>Higher Stage APCs</a:t>
            </a:r>
          </a:p>
          <a:p>
            <a:pPr marL="0" indent="0">
              <a:buNone/>
            </a:pPr>
            <a:r>
              <a:rPr lang="en-GB" sz="3200" u="sng" dirty="0" smtClean="0"/>
              <a:t>1958-1961: Drive to full collectivisation</a:t>
            </a:r>
          </a:p>
          <a:p>
            <a:pPr lvl="1"/>
            <a:r>
              <a:rPr lang="en-GB" sz="2800" dirty="0" smtClean="0"/>
              <a:t>The Great Leap Forward and </a:t>
            </a:r>
            <a:r>
              <a:rPr lang="en-GB" sz="2800" dirty="0" smtClean="0">
                <a:solidFill>
                  <a:srgbClr val="FF0000"/>
                </a:solidFill>
              </a:rPr>
              <a:t>People’s Communes</a:t>
            </a:r>
          </a:p>
          <a:p>
            <a:pPr marL="0" indent="0">
              <a:buNone/>
            </a:pPr>
            <a:r>
              <a:rPr lang="en-GB" sz="3200" u="sng" dirty="0" smtClean="0"/>
              <a:t>1961-1966: Reversal and Decline of Collectivisation</a:t>
            </a:r>
          </a:p>
          <a:p>
            <a:pPr lvl="1"/>
            <a:r>
              <a:rPr lang="en-GB" sz="2800" dirty="0" smtClean="0"/>
              <a:t>Breakup of Communes and </a:t>
            </a:r>
            <a:r>
              <a:rPr lang="en-GB" sz="2800" dirty="0" smtClean="0">
                <a:solidFill>
                  <a:srgbClr val="92D050"/>
                </a:solidFill>
              </a:rPr>
              <a:t>Rural Capitalism</a:t>
            </a:r>
          </a:p>
        </p:txBody>
      </p:sp>
    </p:spTree>
    <p:extLst>
      <p:ext uri="{BB962C8B-B14F-4D97-AF65-F5344CB8AC3E}">
        <p14:creationId xmlns:p14="http://schemas.microsoft.com/office/powerpoint/2010/main" val="39392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25563"/>
          </a:xfrm>
        </p:spPr>
        <p:txBody>
          <a:bodyPr/>
          <a:lstStyle/>
          <a:p>
            <a:r>
              <a:rPr lang="en-GB" b="1" u="sng" dirty="0" smtClean="0"/>
              <a:t>Land Reform and Collectivisation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creation of ‘</a:t>
            </a:r>
            <a:r>
              <a:rPr lang="en-GB" dirty="0" smtClean="0">
                <a:solidFill>
                  <a:srgbClr val="00B0F0"/>
                </a:solidFill>
              </a:rPr>
              <a:t>People’s Communes</a:t>
            </a:r>
            <a:r>
              <a:rPr lang="en-GB" dirty="0" smtClean="0"/>
              <a:t>’ during the GLF almost entirely destroyed traditional family life. </a:t>
            </a:r>
          </a:p>
          <a:p>
            <a:endParaRPr lang="en-GB" dirty="0"/>
          </a:p>
          <a:p>
            <a:r>
              <a:rPr lang="en-GB" dirty="0" smtClean="0"/>
              <a:t>Men and women were often forced to sleep in </a:t>
            </a:r>
            <a:r>
              <a:rPr lang="en-GB" dirty="0" smtClean="0">
                <a:solidFill>
                  <a:srgbClr val="FFFF00"/>
                </a:solidFill>
              </a:rPr>
              <a:t>separate quarters</a:t>
            </a:r>
            <a:r>
              <a:rPr lang="en-GB" dirty="0" smtClean="0"/>
              <a:t>. Children were kept in Commune </a:t>
            </a:r>
            <a:r>
              <a:rPr lang="en-GB" dirty="0" smtClean="0">
                <a:solidFill>
                  <a:srgbClr val="92D050"/>
                </a:solidFill>
              </a:rPr>
              <a:t>kindergartens </a:t>
            </a:r>
            <a:r>
              <a:rPr lang="en-GB" dirty="0" smtClean="0"/>
              <a:t>so women could work. </a:t>
            </a:r>
          </a:p>
          <a:p>
            <a:endParaRPr lang="en-GB" dirty="0"/>
          </a:p>
          <a:p>
            <a:r>
              <a:rPr lang="en-GB" dirty="0" smtClean="0"/>
              <a:t>Whilst the </a:t>
            </a:r>
            <a:r>
              <a:rPr lang="en-GB" dirty="0" smtClean="0">
                <a:solidFill>
                  <a:srgbClr val="FFC000"/>
                </a:solidFill>
              </a:rPr>
              <a:t>communal canteens </a:t>
            </a:r>
            <a:r>
              <a:rPr lang="en-GB" dirty="0" smtClean="0"/>
              <a:t>meant that women didn’t have to cook anymore, it totally destroyed their roles as mothers. Equality also meant that women had to </a:t>
            </a:r>
            <a:r>
              <a:rPr lang="en-GB" dirty="0" smtClean="0">
                <a:solidFill>
                  <a:srgbClr val="FF0000"/>
                </a:solidFill>
              </a:rPr>
              <a:t>undertake heavy manual work</a:t>
            </a:r>
            <a:r>
              <a:rPr lang="en-GB" dirty="0" smtClean="0"/>
              <a:t> at the same pace as men.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73" y="4044323"/>
            <a:ext cx="1978066" cy="265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59" y="1035915"/>
            <a:ext cx="1861880" cy="270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631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25563"/>
          </a:xfrm>
        </p:spPr>
        <p:txBody>
          <a:bodyPr/>
          <a:lstStyle/>
          <a:p>
            <a:r>
              <a:rPr lang="en-GB" b="1" u="sng" dirty="0" smtClean="0"/>
              <a:t>The Great Famine 1958-62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024255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As the ‘</a:t>
            </a:r>
            <a:r>
              <a:rPr lang="en-GB" dirty="0" smtClean="0">
                <a:solidFill>
                  <a:srgbClr val="FF0000"/>
                </a:solidFill>
              </a:rPr>
              <a:t>Mao-made</a:t>
            </a:r>
            <a:r>
              <a:rPr lang="en-GB" dirty="0" smtClean="0"/>
              <a:t>’ famine of the GLF worsened, women were proportionately more effected. </a:t>
            </a:r>
          </a:p>
          <a:p>
            <a:endParaRPr lang="en-GB" dirty="0"/>
          </a:p>
          <a:p>
            <a:r>
              <a:rPr lang="en-GB" dirty="0" smtClean="0"/>
              <a:t>Many mothers found it impossible to feed their children. Instances of child </a:t>
            </a:r>
            <a:r>
              <a:rPr lang="en-GB" dirty="0" smtClean="0">
                <a:solidFill>
                  <a:srgbClr val="FFFF00"/>
                </a:solidFill>
              </a:rPr>
              <a:t>abandonment and cannibalism </a:t>
            </a:r>
            <a:r>
              <a:rPr lang="en-GB" dirty="0" smtClean="0"/>
              <a:t>became common. These orphans became victims of </a:t>
            </a:r>
            <a:r>
              <a:rPr lang="en-GB" dirty="0" smtClean="0">
                <a:solidFill>
                  <a:srgbClr val="00B0F0"/>
                </a:solidFill>
              </a:rPr>
              <a:t>exploitation and sexual abuse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Divorce rates rose, </a:t>
            </a:r>
            <a:r>
              <a:rPr lang="en-GB" dirty="0" smtClean="0">
                <a:solidFill>
                  <a:srgbClr val="92D050"/>
                </a:solidFill>
              </a:rPr>
              <a:t>wife-selling</a:t>
            </a:r>
            <a:r>
              <a:rPr lang="en-GB" dirty="0" smtClean="0"/>
              <a:t> became common and </a:t>
            </a:r>
            <a:r>
              <a:rPr lang="en-GB" dirty="0" smtClean="0">
                <a:solidFill>
                  <a:srgbClr val="FFC000"/>
                </a:solidFill>
              </a:rPr>
              <a:t>prostitution</a:t>
            </a:r>
            <a:r>
              <a:rPr lang="en-GB" dirty="0" smtClean="0"/>
              <a:t> rose as women struggled to survive and feed themselves.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10" y="106651"/>
            <a:ext cx="24479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5" y="3248529"/>
            <a:ext cx="1831552" cy="332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666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25563"/>
          </a:xfrm>
        </p:spPr>
        <p:txBody>
          <a:bodyPr/>
          <a:lstStyle/>
          <a:p>
            <a:r>
              <a:rPr lang="en-GB" b="1" u="sng" dirty="0" smtClean="0"/>
              <a:t>The Cultural Revolution 1966+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result of the GLF and the famine was that it </a:t>
            </a:r>
            <a:r>
              <a:rPr lang="en-GB" dirty="0" smtClean="0">
                <a:solidFill>
                  <a:srgbClr val="92D050"/>
                </a:solidFill>
              </a:rPr>
              <a:t>disrupted traditional family life</a:t>
            </a:r>
            <a:r>
              <a:rPr lang="en-GB" dirty="0" smtClean="0"/>
              <a:t>, breaking down the </a:t>
            </a:r>
            <a:r>
              <a:rPr lang="en-GB" dirty="0" smtClean="0">
                <a:solidFill>
                  <a:srgbClr val="00B0F0"/>
                </a:solidFill>
              </a:rPr>
              <a:t>role of women as mothers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To make matters worse, the Cultural Revolution re-emphasised the importance of the individual over the family. </a:t>
            </a:r>
            <a:r>
              <a:rPr lang="en-GB" dirty="0" smtClean="0">
                <a:solidFill>
                  <a:srgbClr val="FFFF00"/>
                </a:solidFill>
              </a:rPr>
              <a:t>Loyalty and worship of Mao came before family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The traditional ‘nuclear family’ became attacked by Red Guards as one of the ‘</a:t>
            </a:r>
            <a:r>
              <a:rPr lang="en-GB" dirty="0" smtClean="0">
                <a:solidFill>
                  <a:srgbClr val="FF0000"/>
                </a:solidFill>
              </a:rPr>
              <a:t>four olds</a:t>
            </a:r>
            <a:r>
              <a:rPr lang="en-GB" dirty="0" smtClean="0"/>
              <a:t>’. Children were encouraged to inform on parents and personal love with seen as a ‘</a:t>
            </a:r>
            <a:r>
              <a:rPr lang="en-GB" dirty="0" smtClean="0">
                <a:solidFill>
                  <a:srgbClr val="FFC000"/>
                </a:solidFill>
              </a:rPr>
              <a:t>bourgeois attachment</a:t>
            </a:r>
            <a:r>
              <a:rPr lang="en-GB" dirty="0" smtClean="0"/>
              <a:t>’.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340" y="155865"/>
            <a:ext cx="1954823" cy="249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73" y="2946738"/>
            <a:ext cx="1805093" cy="361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4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4775"/>
            <a:ext cx="7886700" cy="1599334"/>
          </a:xfrm>
        </p:spPr>
        <p:txBody>
          <a:bodyPr>
            <a:noAutofit/>
          </a:bodyPr>
          <a:lstStyle/>
          <a:p>
            <a:pPr algn="ctr"/>
            <a:r>
              <a:rPr lang="en-GB" b="1" u="sng" dirty="0"/>
              <a:t>To what extent were Mao’s </a:t>
            </a:r>
            <a:r>
              <a:rPr lang="en-GB" b="1" u="sng" dirty="0" smtClean="0"/>
              <a:t>policies towards women a success?</a:t>
            </a:r>
            <a:endParaRPr lang="en-GB" b="1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1504518"/>
            <a:ext cx="3868340" cy="823912"/>
          </a:xfrm>
        </p:spPr>
        <p:txBody>
          <a:bodyPr>
            <a:normAutofit/>
          </a:bodyPr>
          <a:lstStyle/>
          <a:p>
            <a:r>
              <a:rPr lang="en-GB" sz="3600" u="sng" dirty="0" smtClean="0"/>
              <a:t>Successes</a:t>
            </a:r>
            <a:endParaRPr lang="en-GB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93328" y="2328430"/>
            <a:ext cx="3868340" cy="4269798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smtClean="0"/>
              <a:t>1950 New Marriage Law achieved legal equality for women – banned concubinage, arranged marriages, dowries, easier divorce, land rights</a:t>
            </a:r>
          </a:p>
          <a:p>
            <a:r>
              <a:rPr lang="en-GB" sz="2000" dirty="0" smtClean="0"/>
              <a:t>Educational reforms allowed equal access and career advancement</a:t>
            </a:r>
          </a:p>
          <a:p>
            <a:r>
              <a:rPr lang="en-GB" sz="2000" dirty="0" smtClean="0"/>
              <a:t>Female participation in workforce + 8% in 1949 to 32% in 1976</a:t>
            </a:r>
          </a:p>
          <a:p>
            <a:r>
              <a:rPr lang="en-GB" sz="2000" dirty="0" smtClean="0"/>
              <a:t>Land reform improved economic position of women, broke male land holding tradition</a:t>
            </a:r>
          </a:p>
          <a:p>
            <a:r>
              <a:rPr lang="en-GB" sz="2000" dirty="0" smtClean="0"/>
              <a:t>Communes enabled women to break free of traditional roles</a:t>
            </a:r>
            <a:endParaRPr lang="en-GB" sz="2000" dirty="0"/>
          </a:p>
          <a:p>
            <a:r>
              <a:rPr lang="en-GB" sz="2000" dirty="0" smtClean="0"/>
              <a:t>Destruction of family life in GLF/CR increased loyalty to Mao &amp; State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04518"/>
            <a:ext cx="3887391" cy="823912"/>
          </a:xfrm>
        </p:spPr>
        <p:txBody>
          <a:bodyPr>
            <a:normAutofit/>
          </a:bodyPr>
          <a:lstStyle/>
          <a:p>
            <a:r>
              <a:rPr lang="en-GB" sz="3600" u="sng" dirty="0" smtClean="0"/>
              <a:t>Failures</a:t>
            </a:r>
            <a:endParaRPr lang="en-GB" sz="36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1668" y="2328430"/>
            <a:ext cx="4691387" cy="3684588"/>
          </a:xfrm>
        </p:spPr>
        <p:txBody>
          <a:bodyPr>
            <a:noAutofit/>
          </a:bodyPr>
          <a:lstStyle/>
          <a:p>
            <a:r>
              <a:rPr lang="en-GB" sz="1800" dirty="0" smtClean="0"/>
              <a:t>Despite new laws, ingrained prejudice still existed within CCP and in society – boys still favoured over girls</a:t>
            </a:r>
          </a:p>
          <a:p>
            <a:r>
              <a:rPr lang="en-GB" sz="1800" dirty="0" smtClean="0"/>
              <a:t>Women only 13% CCP membership, Song Qingling – inequality within CCP</a:t>
            </a:r>
          </a:p>
          <a:p>
            <a:r>
              <a:rPr lang="en-GB" sz="1800" dirty="0" smtClean="0"/>
              <a:t>Female members of National People’s Congress only increased from 14% in 1954 to 23% in 1975</a:t>
            </a:r>
          </a:p>
          <a:p>
            <a:r>
              <a:rPr lang="en-GB" sz="1800" dirty="0" smtClean="0"/>
              <a:t>Collectivisation took away female land holdings, forced women to do same heavy work as men, took away family life</a:t>
            </a:r>
          </a:p>
          <a:p>
            <a:r>
              <a:rPr lang="en-GB" sz="1800" dirty="0" smtClean="0"/>
              <a:t>Great Famine – women disproportionately affected, child abandonment, cannibalism, wife-selling, prostitution</a:t>
            </a:r>
          </a:p>
          <a:p>
            <a:r>
              <a:rPr lang="en-GB" sz="1800" dirty="0" smtClean="0"/>
              <a:t>Regional differences – Muslim Xinjiang</a:t>
            </a:r>
          </a:p>
          <a:p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55866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08018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To what extent were Mao’s </a:t>
            </a:r>
            <a:r>
              <a:rPr lang="en-GB" b="1" u="sng" dirty="0" smtClean="0"/>
              <a:t>educational </a:t>
            </a:r>
            <a:r>
              <a:rPr lang="en-GB" b="1" u="sng" dirty="0"/>
              <a:t>policies a success?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49883"/>
            <a:ext cx="9144000" cy="959572"/>
          </a:xfrm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</a:rPr>
              <a:t>L/O – To analyse the impact of Mao’s </a:t>
            </a:r>
            <a:r>
              <a:rPr lang="en-GB" b="1" i="1" dirty="0" smtClean="0">
                <a:solidFill>
                  <a:srgbClr val="FF0000"/>
                </a:solidFill>
              </a:rPr>
              <a:t>education </a:t>
            </a:r>
            <a:r>
              <a:rPr lang="en-GB" b="1" i="1" dirty="0">
                <a:solidFill>
                  <a:srgbClr val="FF0000"/>
                </a:solidFill>
              </a:rPr>
              <a:t>policies and evaluate their successes and failures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6" y="2875317"/>
            <a:ext cx="5239328" cy="3837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36" y="2909455"/>
            <a:ext cx="2635827" cy="3489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9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CCP and Society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As a Marxist organisation, the CCP was committed to ‘</a:t>
            </a:r>
            <a:r>
              <a:rPr lang="en-GB" dirty="0" smtClean="0">
                <a:solidFill>
                  <a:srgbClr val="00B0F0"/>
                </a:solidFill>
              </a:rPr>
              <a:t>building socialism</a:t>
            </a:r>
            <a:r>
              <a:rPr lang="en-GB" dirty="0" smtClean="0"/>
              <a:t>’ in China. This required Chinese society to undergo ‘</a:t>
            </a:r>
            <a:r>
              <a:rPr lang="en-GB" dirty="0" smtClean="0">
                <a:solidFill>
                  <a:srgbClr val="92D050"/>
                </a:solidFill>
              </a:rPr>
              <a:t>socialist transformation</a:t>
            </a:r>
            <a:r>
              <a:rPr lang="en-GB" dirty="0" smtClean="0"/>
              <a:t>’.</a:t>
            </a:r>
          </a:p>
          <a:p>
            <a:endParaRPr lang="en-GB" dirty="0"/>
          </a:p>
          <a:p>
            <a:r>
              <a:rPr lang="en-GB" dirty="0" smtClean="0"/>
              <a:t>The CCP based their reforms on the USSR. Rapid industrialisation was called for but this required a growth in </a:t>
            </a:r>
            <a:r>
              <a:rPr lang="en-GB" dirty="0" smtClean="0">
                <a:solidFill>
                  <a:srgbClr val="FFFF00"/>
                </a:solidFill>
              </a:rPr>
              <a:t>educated technocrats </a:t>
            </a:r>
            <a:r>
              <a:rPr lang="en-GB" dirty="0" smtClean="0"/>
              <a:t>who could design and manage new industrial projects.</a:t>
            </a:r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dirty="0" smtClean="0">
                <a:solidFill>
                  <a:srgbClr val="FF0000"/>
                </a:solidFill>
              </a:rPr>
              <a:t>political indoctrination </a:t>
            </a:r>
            <a:r>
              <a:rPr lang="en-GB" dirty="0" smtClean="0"/>
              <a:t>needed to transform society could also only be achieved if the people were </a:t>
            </a:r>
            <a:r>
              <a:rPr lang="en-GB" dirty="0" smtClean="0">
                <a:solidFill>
                  <a:srgbClr val="FFC000"/>
                </a:solidFill>
              </a:rPr>
              <a:t>literate</a:t>
            </a:r>
            <a:r>
              <a:rPr lang="en-GB" dirty="0" smtClean="0"/>
              <a:t>. Education was therefore a key policy area for the CCP.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58" y="4012726"/>
            <a:ext cx="1757795" cy="248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7" y="177006"/>
            <a:ext cx="2202872" cy="309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4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CCP and Education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279167" cy="567661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Article 41 – ‘</a:t>
            </a:r>
            <a:r>
              <a:rPr lang="en-GB" i="1" dirty="0" smtClean="0"/>
              <a:t>…education of PRC shall be New Democratic – </a:t>
            </a:r>
            <a:r>
              <a:rPr lang="en-GB" i="1" dirty="0" smtClean="0">
                <a:solidFill>
                  <a:srgbClr val="00B0F0"/>
                </a:solidFill>
              </a:rPr>
              <a:t>national, scientific and popular</a:t>
            </a:r>
            <a:r>
              <a:rPr lang="en-GB" i="1" dirty="0" smtClean="0"/>
              <a:t>… raise cultural level of people…train personnel for </a:t>
            </a:r>
            <a:r>
              <a:rPr lang="en-GB" dirty="0" smtClean="0"/>
              <a:t>national reconstruction…’</a:t>
            </a:r>
          </a:p>
          <a:p>
            <a:endParaRPr lang="en-GB" dirty="0"/>
          </a:p>
          <a:p>
            <a:r>
              <a:rPr lang="en-GB" dirty="0" smtClean="0"/>
              <a:t>Article 43 – ‘</a:t>
            </a:r>
            <a:r>
              <a:rPr lang="en-GB" i="1" dirty="0" smtClean="0"/>
              <a:t>…develop the </a:t>
            </a:r>
            <a:r>
              <a:rPr lang="en-GB" i="1" dirty="0" smtClean="0">
                <a:solidFill>
                  <a:srgbClr val="FFFF00"/>
                </a:solidFill>
              </a:rPr>
              <a:t>natural sciences </a:t>
            </a:r>
            <a:r>
              <a:rPr lang="en-GB" i="1" dirty="0" smtClean="0"/>
              <a:t>in order to serve industrial, agricultural and national defence…</a:t>
            </a:r>
            <a:r>
              <a:rPr lang="en-GB" dirty="0" smtClean="0"/>
              <a:t>’</a:t>
            </a:r>
          </a:p>
          <a:p>
            <a:endParaRPr lang="en-GB" dirty="0"/>
          </a:p>
          <a:p>
            <a:r>
              <a:rPr lang="en-GB" dirty="0" smtClean="0"/>
              <a:t>Article 44 – ‘</a:t>
            </a:r>
            <a:r>
              <a:rPr lang="en-GB" i="1" dirty="0" smtClean="0"/>
              <a:t>…application of </a:t>
            </a:r>
            <a:r>
              <a:rPr lang="en-GB" i="1" dirty="0" smtClean="0">
                <a:solidFill>
                  <a:srgbClr val="92D050"/>
                </a:solidFill>
              </a:rPr>
              <a:t>scientific-historical viewpoint </a:t>
            </a:r>
            <a:r>
              <a:rPr lang="en-GB" i="1" dirty="0" smtClean="0"/>
              <a:t>to the study of history, economic, politics, culture and international affairs.</a:t>
            </a:r>
            <a:r>
              <a:rPr lang="en-GB" dirty="0" smtClean="0"/>
              <a:t>’</a:t>
            </a:r>
          </a:p>
          <a:p>
            <a:endParaRPr lang="en-GB" dirty="0"/>
          </a:p>
          <a:p>
            <a:r>
              <a:rPr lang="en-GB" dirty="0" smtClean="0"/>
              <a:t>Article 46 – ‘</a:t>
            </a:r>
            <a:r>
              <a:rPr lang="en-GB" i="1" dirty="0" smtClean="0"/>
              <a:t>…PRC shall </a:t>
            </a:r>
            <a:r>
              <a:rPr lang="en-GB" i="1" dirty="0" smtClean="0">
                <a:solidFill>
                  <a:srgbClr val="FF0000"/>
                </a:solidFill>
              </a:rPr>
              <a:t>reform the old education system</a:t>
            </a:r>
            <a:r>
              <a:rPr lang="en-GB" i="1" dirty="0" smtClean="0"/>
              <a:t>, subject matter and teaching methods.</a:t>
            </a:r>
            <a:r>
              <a:rPr lang="en-GB" dirty="0" smtClean="0"/>
              <a:t>’</a:t>
            </a:r>
          </a:p>
          <a:p>
            <a:endParaRPr lang="en-GB" dirty="0"/>
          </a:p>
          <a:p>
            <a:r>
              <a:rPr lang="en-GB" dirty="0" smtClean="0"/>
              <a:t>Article 47 – ‘</a:t>
            </a:r>
            <a:r>
              <a:rPr lang="en-GB" i="1" dirty="0" smtClean="0"/>
              <a:t>…</a:t>
            </a:r>
            <a:r>
              <a:rPr lang="en-GB" i="1" dirty="0" smtClean="0">
                <a:solidFill>
                  <a:srgbClr val="FFC000"/>
                </a:solidFill>
              </a:rPr>
              <a:t>universal education </a:t>
            </a:r>
            <a:r>
              <a:rPr lang="en-GB" i="1" dirty="0" smtClean="0"/>
              <a:t>shall be carried out, secondary and higher education shall be strengthened, </a:t>
            </a:r>
            <a:r>
              <a:rPr lang="en-GB" i="1" dirty="0" smtClean="0">
                <a:solidFill>
                  <a:srgbClr val="92D050"/>
                </a:solidFill>
              </a:rPr>
              <a:t>technical education shall be stressed</a:t>
            </a:r>
            <a:r>
              <a:rPr lang="en-GB" dirty="0" smtClean="0"/>
              <a:t>.’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234903"/>
            <a:ext cx="1683666" cy="214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2426432"/>
            <a:ext cx="1683666" cy="196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4468091"/>
            <a:ext cx="1683666" cy="226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31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Traditional Education System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6791325" cy="567661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For thousands of years, the Chinese education system was based around the ‘</a:t>
            </a:r>
            <a:r>
              <a:rPr lang="en-GB" dirty="0" smtClean="0">
                <a:solidFill>
                  <a:srgbClr val="FFC000"/>
                </a:solidFill>
              </a:rPr>
              <a:t>imperial examinations</a:t>
            </a:r>
            <a:r>
              <a:rPr lang="en-GB" dirty="0" smtClean="0"/>
              <a:t>’. Only 5% passed per year and the costs of education meant that only the </a:t>
            </a:r>
            <a:r>
              <a:rPr lang="en-GB" dirty="0" smtClean="0">
                <a:solidFill>
                  <a:srgbClr val="00B0F0"/>
                </a:solidFill>
              </a:rPr>
              <a:t>elite classes </a:t>
            </a:r>
            <a:r>
              <a:rPr lang="en-GB" dirty="0" smtClean="0"/>
              <a:t>of Chinese society benefitted.</a:t>
            </a:r>
          </a:p>
          <a:p>
            <a:endParaRPr lang="en-GB" dirty="0"/>
          </a:p>
          <a:p>
            <a:r>
              <a:rPr lang="en-GB" dirty="0" smtClean="0"/>
              <a:t>The curriculum for the imperial exams was based on </a:t>
            </a:r>
            <a:r>
              <a:rPr lang="en-GB" dirty="0" smtClean="0">
                <a:solidFill>
                  <a:srgbClr val="92D050"/>
                </a:solidFill>
              </a:rPr>
              <a:t>classical texts </a:t>
            </a:r>
            <a:r>
              <a:rPr lang="en-GB" dirty="0" smtClean="0"/>
              <a:t>and subjects such as poetry. </a:t>
            </a:r>
          </a:p>
          <a:p>
            <a:endParaRPr lang="en-GB" dirty="0"/>
          </a:p>
          <a:p>
            <a:r>
              <a:rPr lang="en-GB" dirty="0" smtClean="0"/>
              <a:t>The education system therefore bred intellectuals that were </a:t>
            </a:r>
            <a:r>
              <a:rPr lang="en-GB" dirty="0" smtClean="0">
                <a:solidFill>
                  <a:srgbClr val="FFFF00"/>
                </a:solidFill>
              </a:rPr>
              <a:t>conservative and accepting of the social order </a:t>
            </a:r>
            <a:r>
              <a:rPr lang="en-GB" dirty="0" smtClean="0"/>
              <a:t>as they benefitted from it.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5" y="264102"/>
            <a:ext cx="2190750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28" y="3188060"/>
            <a:ext cx="2096543" cy="335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47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Post 1911 Changes to Education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Imperial Examination system was abolished by the late </a:t>
            </a:r>
            <a:r>
              <a:rPr lang="en-GB" dirty="0" smtClean="0">
                <a:solidFill>
                  <a:srgbClr val="FFFF00"/>
                </a:solidFill>
              </a:rPr>
              <a:t>Qing government </a:t>
            </a:r>
            <a:r>
              <a:rPr lang="en-GB" dirty="0" smtClean="0"/>
              <a:t>in 1905. Attempts were made to reform and strengthen the system.</a:t>
            </a:r>
          </a:p>
          <a:p>
            <a:endParaRPr lang="en-GB" dirty="0"/>
          </a:p>
          <a:p>
            <a:r>
              <a:rPr lang="en-GB" dirty="0" smtClean="0"/>
              <a:t>Throughout the 19</a:t>
            </a:r>
            <a:r>
              <a:rPr lang="en-GB" baseline="30000" dirty="0" smtClean="0"/>
              <a:t>th</a:t>
            </a:r>
            <a:r>
              <a:rPr lang="en-GB" dirty="0" smtClean="0"/>
              <a:t> century and early 20</a:t>
            </a:r>
            <a:r>
              <a:rPr lang="en-GB" baseline="30000" dirty="0" smtClean="0"/>
              <a:t>th</a:t>
            </a:r>
            <a:r>
              <a:rPr lang="en-GB" dirty="0" smtClean="0"/>
              <a:t> century, Western education had </a:t>
            </a:r>
            <a:r>
              <a:rPr lang="en-GB" dirty="0" smtClean="0">
                <a:solidFill>
                  <a:srgbClr val="92D050"/>
                </a:solidFill>
              </a:rPr>
              <a:t>grown in China, mainly through </a:t>
            </a:r>
            <a:r>
              <a:rPr lang="en-GB" dirty="0" smtClean="0"/>
              <a:t>missionary institutions.</a:t>
            </a:r>
          </a:p>
          <a:p>
            <a:endParaRPr lang="en-GB" dirty="0"/>
          </a:p>
          <a:p>
            <a:r>
              <a:rPr lang="en-GB" dirty="0" smtClean="0"/>
              <a:t>By 1949 there were 31 British or American schools and over 32 Christian schools, all based on a Western education. Richer Chinese often sent their children </a:t>
            </a:r>
            <a:r>
              <a:rPr lang="en-GB" dirty="0" smtClean="0">
                <a:solidFill>
                  <a:srgbClr val="00B0F0"/>
                </a:solidFill>
              </a:rPr>
              <a:t>overseas</a:t>
            </a:r>
            <a:r>
              <a:rPr lang="en-GB" dirty="0" smtClean="0"/>
              <a:t> to Western universities.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92" y="4114800"/>
            <a:ext cx="1894171" cy="256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73" y="1135351"/>
            <a:ext cx="1895856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021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CCP and Education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education system the CCP took control of in 1949 was therefore in need of reform. Only </a:t>
            </a:r>
            <a:r>
              <a:rPr lang="en-GB" dirty="0" smtClean="0">
                <a:solidFill>
                  <a:srgbClr val="00B0F0"/>
                </a:solidFill>
              </a:rPr>
              <a:t>20% of children went to primary school </a:t>
            </a:r>
            <a:r>
              <a:rPr lang="en-GB" dirty="0" smtClean="0"/>
              <a:t>and only </a:t>
            </a:r>
            <a:r>
              <a:rPr lang="en-GB" dirty="0" smtClean="0">
                <a:solidFill>
                  <a:srgbClr val="FFFF00"/>
                </a:solidFill>
              </a:rPr>
              <a:t>30% of the population was literate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Despite a growing professional class since 1911, education was </a:t>
            </a:r>
            <a:r>
              <a:rPr lang="en-GB" dirty="0" smtClean="0">
                <a:solidFill>
                  <a:srgbClr val="92D050"/>
                </a:solidFill>
              </a:rPr>
              <a:t>non-existent</a:t>
            </a:r>
            <a:r>
              <a:rPr lang="en-GB" dirty="0" smtClean="0"/>
              <a:t> for most peasants. </a:t>
            </a:r>
          </a:p>
          <a:p>
            <a:endParaRPr lang="en-GB" dirty="0"/>
          </a:p>
          <a:p>
            <a:r>
              <a:rPr lang="en-GB" dirty="0" smtClean="0"/>
              <a:t>If the CCP was going to transform society, it needed to </a:t>
            </a:r>
            <a:r>
              <a:rPr lang="en-GB" dirty="0" smtClean="0">
                <a:solidFill>
                  <a:srgbClr val="FFC000"/>
                </a:solidFill>
              </a:rPr>
              <a:t>raise the basic literacy </a:t>
            </a:r>
            <a:r>
              <a:rPr lang="en-GB" dirty="0" smtClean="0"/>
              <a:t>of the peasants AND rapidly develop higher education in order to produce educated </a:t>
            </a:r>
            <a:r>
              <a:rPr lang="en-GB" dirty="0" smtClean="0">
                <a:solidFill>
                  <a:srgbClr val="FF0000"/>
                </a:solidFill>
              </a:rPr>
              <a:t>industrial specialists and technocrats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07" y="82694"/>
            <a:ext cx="1888502" cy="285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35" y="3262745"/>
            <a:ext cx="2290974" cy="329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721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1. Land Reform 1950-1953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28164" cy="56766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policy of destroying the elite landlord class and redistributing land to the peasants was a </a:t>
            </a:r>
            <a:r>
              <a:rPr lang="en-GB" dirty="0" smtClean="0">
                <a:solidFill>
                  <a:srgbClr val="92D050"/>
                </a:solidFill>
              </a:rPr>
              <a:t>key source of support </a:t>
            </a:r>
            <a:r>
              <a:rPr lang="en-GB" dirty="0" smtClean="0"/>
              <a:t>for the CCP before 1949.</a:t>
            </a:r>
          </a:p>
          <a:p>
            <a:endParaRPr lang="en-GB" dirty="0"/>
          </a:p>
          <a:p>
            <a:r>
              <a:rPr lang="en-GB" dirty="0" smtClean="0"/>
              <a:t>The 1950 </a:t>
            </a:r>
            <a:r>
              <a:rPr lang="en-GB" dirty="0" smtClean="0">
                <a:solidFill>
                  <a:srgbClr val="FFFF00"/>
                </a:solidFill>
              </a:rPr>
              <a:t>Agrarian Reform Law </a:t>
            </a:r>
            <a:r>
              <a:rPr lang="en-GB" dirty="0" smtClean="0"/>
              <a:t>called for the ‘</a:t>
            </a:r>
            <a:r>
              <a:rPr lang="en-GB" i="1" dirty="0" smtClean="0"/>
              <a:t>abolition of the land ownership system of feudal exploitation</a:t>
            </a:r>
            <a:r>
              <a:rPr lang="en-GB" dirty="0" smtClean="0"/>
              <a:t>.’</a:t>
            </a:r>
          </a:p>
          <a:p>
            <a:endParaRPr lang="en-GB" dirty="0"/>
          </a:p>
          <a:p>
            <a:r>
              <a:rPr lang="en-GB" dirty="0" smtClean="0"/>
              <a:t>It was implemented by teams of 30-40 </a:t>
            </a:r>
            <a:r>
              <a:rPr lang="en-GB" dirty="0" smtClean="0">
                <a:solidFill>
                  <a:srgbClr val="00B0F0"/>
                </a:solidFill>
              </a:rPr>
              <a:t>Party Cadres </a:t>
            </a:r>
            <a:r>
              <a:rPr lang="en-GB" dirty="0" smtClean="0"/>
              <a:t>who would go to each village and organised ‘</a:t>
            </a:r>
            <a:r>
              <a:rPr lang="en-GB" dirty="0" smtClean="0">
                <a:solidFill>
                  <a:srgbClr val="FFC000"/>
                </a:solidFill>
              </a:rPr>
              <a:t>accusation meetings</a:t>
            </a:r>
            <a:r>
              <a:rPr lang="en-GB" dirty="0" smtClean="0"/>
              <a:t>’. Peasants were encouraged to denunciate and attack landlords and some rich peasants.</a:t>
            </a:r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518" y="234156"/>
            <a:ext cx="2059998" cy="299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2" y="4997894"/>
            <a:ext cx="2132734" cy="146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55" y="3458632"/>
            <a:ext cx="2132734" cy="128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63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Mao and Education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Mao’s views on education and his own experience reflected the contradictions within the Chinese education system. </a:t>
            </a:r>
          </a:p>
          <a:p>
            <a:endParaRPr lang="en-GB" dirty="0"/>
          </a:p>
          <a:p>
            <a:r>
              <a:rPr lang="en-GB" dirty="0" smtClean="0"/>
              <a:t>As a Marxist, Mao believed that the traditional Chinese system </a:t>
            </a:r>
            <a:r>
              <a:rPr lang="en-GB" dirty="0" smtClean="0">
                <a:solidFill>
                  <a:srgbClr val="FF0000"/>
                </a:solidFill>
              </a:rPr>
              <a:t>only served the elites </a:t>
            </a:r>
            <a:r>
              <a:rPr lang="en-GB" dirty="0" smtClean="0"/>
              <a:t>and had to be reformed, yet he himself had read many of the classics!</a:t>
            </a:r>
          </a:p>
          <a:p>
            <a:endParaRPr lang="en-GB" dirty="0"/>
          </a:p>
          <a:p>
            <a:r>
              <a:rPr lang="en-GB" dirty="0" smtClean="0"/>
              <a:t>As a nationalist, Mao opposed Western influences in education as a form of ‘</a:t>
            </a:r>
            <a:r>
              <a:rPr lang="en-GB" dirty="0" smtClean="0">
                <a:solidFill>
                  <a:srgbClr val="FFFF00"/>
                </a:solidFill>
              </a:rPr>
              <a:t>cultural imperialism</a:t>
            </a:r>
            <a:r>
              <a:rPr lang="en-GB" dirty="0" smtClean="0"/>
              <a:t>’. </a:t>
            </a:r>
          </a:p>
          <a:p>
            <a:endParaRPr lang="en-GB" dirty="0"/>
          </a:p>
          <a:p>
            <a:r>
              <a:rPr lang="en-GB" dirty="0" smtClean="0"/>
              <a:t>From his own background as a largely self-taught student and peasant organiser, Mao believed learning should come from </a:t>
            </a:r>
            <a:r>
              <a:rPr lang="en-GB" dirty="0" smtClean="0">
                <a:solidFill>
                  <a:srgbClr val="92D050"/>
                </a:solidFill>
              </a:rPr>
              <a:t>direct experience</a:t>
            </a:r>
            <a:r>
              <a:rPr lang="en-GB" dirty="0" smtClean="0"/>
              <a:t>, rather than from formal study of books.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13" y="143741"/>
            <a:ext cx="1810859" cy="2599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55" y="2802225"/>
            <a:ext cx="1849615" cy="243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49" y="4681534"/>
            <a:ext cx="1534586" cy="203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09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Primary School Education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1046"/>
            <a:ext cx="7263245" cy="576695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Upon taking power, the CCP focused its investment into primary schooling, hoping to raise the basic literacy rate. In this regard </a:t>
            </a:r>
            <a:r>
              <a:rPr lang="en-GB" dirty="0" smtClean="0">
                <a:solidFill>
                  <a:srgbClr val="92D050"/>
                </a:solidFill>
              </a:rPr>
              <a:t>it was successful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In 1956 only 50% of 7-16 year olds were in full-time education. This reached </a:t>
            </a:r>
            <a:r>
              <a:rPr lang="en-GB" dirty="0" smtClean="0">
                <a:solidFill>
                  <a:srgbClr val="FFFF00"/>
                </a:solidFill>
              </a:rPr>
              <a:t>96% by 1976</a:t>
            </a:r>
            <a:r>
              <a:rPr lang="en-GB" dirty="0" smtClean="0"/>
              <a:t>. Literacy rates also increased from around 20% in 1949 to over </a:t>
            </a:r>
            <a:r>
              <a:rPr lang="en-GB" dirty="0" smtClean="0">
                <a:solidFill>
                  <a:srgbClr val="00B0F0"/>
                </a:solidFill>
              </a:rPr>
              <a:t>70% by 1976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r>
              <a:rPr lang="en-GB" dirty="0" smtClean="0"/>
              <a:t>This was achieved by introducing the ‘</a:t>
            </a:r>
            <a:r>
              <a:rPr lang="en-GB" dirty="0" smtClean="0">
                <a:solidFill>
                  <a:srgbClr val="FFC000"/>
                </a:solidFill>
              </a:rPr>
              <a:t>pinyin</a:t>
            </a:r>
            <a:r>
              <a:rPr lang="en-GB" dirty="0" smtClean="0"/>
              <a:t>’ simplified form of Mandarin in 1955 which eased the learning process. ‘</a:t>
            </a:r>
            <a:r>
              <a:rPr lang="en-GB" dirty="0" err="1" smtClean="0">
                <a:solidFill>
                  <a:srgbClr val="FF0000"/>
                </a:solidFill>
              </a:rPr>
              <a:t>Minban</a:t>
            </a:r>
            <a:r>
              <a:rPr lang="en-GB" dirty="0" smtClean="0"/>
              <a:t>’ or ‘</a:t>
            </a:r>
            <a:r>
              <a:rPr lang="en-GB" dirty="0" smtClean="0">
                <a:solidFill>
                  <a:srgbClr val="FF0000"/>
                </a:solidFill>
              </a:rPr>
              <a:t>work-study schools</a:t>
            </a:r>
            <a:r>
              <a:rPr lang="en-GB" dirty="0" smtClean="0"/>
              <a:t>’ were created in each village throughout China to cater for peasant children. These were expanded during the Great Leap Forward.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68" y="68263"/>
            <a:ext cx="1894332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68" y="4223040"/>
            <a:ext cx="1861011" cy="2441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91" y="2651126"/>
            <a:ext cx="1289862" cy="150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788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Higher Education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91046"/>
            <a:ext cx="7086600" cy="576695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Despite the increase in basic literacy and primary school provision, China under Mao </a:t>
            </a:r>
            <a:r>
              <a:rPr lang="en-GB" dirty="0" smtClean="0">
                <a:solidFill>
                  <a:srgbClr val="FFFF00"/>
                </a:solidFill>
              </a:rPr>
              <a:t>struggled to increase the quantity and quality of higher education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To promote the growth of technical specialists, </a:t>
            </a:r>
            <a:r>
              <a:rPr lang="en-GB" dirty="0" smtClean="0">
                <a:solidFill>
                  <a:srgbClr val="92D050"/>
                </a:solidFill>
              </a:rPr>
              <a:t>technical education </a:t>
            </a:r>
            <a:r>
              <a:rPr lang="en-GB" dirty="0" smtClean="0"/>
              <a:t>and the </a:t>
            </a:r>
            <a:r>
              <a:rPr lang="en-GB" dirty="0" smtClean="0">
                <a:solidFill>
                  <a:srgbClr val="00B0F0"/>
                </a:solidFill>
              </a:rPr>
              <a:t>natural sciences </a:t>
            </a:r>
            <a:r>
              <a:rPr lang="en-GB" dirty="0" smtClean="0"/>
              <a:t>were promoted. </a:t>
            </a:r>
            <a:r>
              <a:rPr lang="en-GB" dirty="0" smtClean="0">
                <a:solidFill>
                  <a:srgbClr val="FFC000"/>
                </a:solidFill>
              </a:rPr>
              <a:t>Liberal arts programmes were abolished</a:t>
            </a:r>
            <a:r>
              <a:rPr lang="en-GB" dirty="0" smtClean="0"/>
              <a:t> and 20 new </a:t>
            </a:r>
            <a:r>
              <a:rPr lang="en-GB" dirty="0" smtClean="0">
                <a:solidFill>
                  <a:srgbClr val="FF0000"/>
                </a:solidFill>
              </a:rPr>
              <a:t>polytechnic colleges </a:t>
            </a:r>
            <a:r>
              <a:rPr lang="en-GB" dirty="0" smtClean="0"/>
              <a:t>and 26 new </a:t>
            </a:r>
            <a:r>
              <a:rPr lang="en-GB" dirty="0" smtClean="0">
                <a:solidFill>
                  <a:srgbClr val="FF0000"/>
                </a:solidFill>
              </a:rPr>
              <a:t>engineering institutes </a:t>
            </a:r>
            <a:r>
              <a:rPr lang="en-GB" dirty="0" smtClean="0"/>
              <a:t>were setup.</a:t>
            </a:r>
          </a:p>
          <a:p>
            <a:endParaRPr lang="en-GB" dirty="0"/>
          </a:p>
          <a:p>
            <a:r>
              <a:rPr lang="en-GB" dirty="0" smtClean="0"/>
              <a:t>During the Great Leap Forward, over 20,000 students were </a:t>
            </a:r>
            <a:r>
              <a:rPr lang="en-GB" dirty="0" smtClean="0">
                <a:solidFill>
                  <a:srgbClr val="92D050"/>
                </a:solidFill>
              </a:rPr>
              <a:t>sent to the USSR</a:t>
            </a:r>
            <a:r>
              <a:rPr lang="en-GB" dirty="0" smtClean="0"/>
              <a:t> for technical training.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04" y="103910"/>
            <a:ext cx="2077896" cy="304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55" y="3377911"/>
            <a:ext cx="2286645" cy="3250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358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Higher Education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1046"/>
            <a:ext cx="7263245" cy="576695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Growth in higher education was slow however as the primary school system was producing students of </a:t>
            </a:r>
            <a:r>
              <a:rPr lang="en-GB" dirty="0" smtClean="0">
                <a:solidFill>
                  <a:srgbClr val="92D050"/>
                </a:solidFill>
              </a:rPr>
              <a:t>poor quality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r>
              <a:rPr lang="en-GB" dirty="0" smtClean="0"/>
              <a:t>Mao’s de-centralising economic policies during the Great Leap Forward actually </a:t>
            </a:r>
            <a:r>
              <a:rPr lang="en-GB" dirty="0" smtClean="0">
                <a:solidFill>
                  <a:srgbClr val="FFFF00"/>
                </a:solidFill>
              </a:rPr>
              <a:t>took power away from educated specialists</a:t>
            </a:r>
            <a:r>
              <a:rPr lang="en-GB" dirty="0" smtClean="0"/>
              <a:t> and his attitude towards intellectuals during the Anti-Rightist Campaign on 1957-58 resulted in over </a:t>
            </a:r>
            <a:r>
              <a:rPr lang="en-GB" dirty="0" smtClean="0">
                <a:solidFill>
                  <a:srgbClr val="00B0F0"/>
                </a:solidFill>
              </a:rPr>
              <a:t>300,000 technocrats loosing their jobs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The failures were telling by 1982. Less than 1% of all workers had degrees, only 11% had post-16 education, only 26% had 12-16 education and only 35% had post-12 education. </a:t>
            </a:r>
            <a:r>
              <a:rPr lang="en-GB" dirty="0" smtClean="0">
                <a:solidFill>
                  <a:srgbClr val="FFC000"/>
                </a:solidFill>
              </a:rPr>
              <a:t>Only 6% of government politicians had degrees</a:t>
            </a:r>
            <a:r>
              <a:rPr lang="en-GB" dirty="0" smtClean="0"/>
              <a:t>!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45" y="4197782"/>
            <a:ext cx="1754333" cy="254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45" y="53542"/>
            <a:ext cx="1772057" cy="2544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82" y="2317895"/>
            <a:ext cx="1504257" cy="215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4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Impact of the Cultural Revolution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1046"/>
            <a:ext cx="6847609" cy="5766954"/>
          </a:xfrm>
        </p:spPr>
        <p:txBody>
          <a:bodyPr>
            <a:normAutofit/>
          </a:bodyPr>
          <a:lstStyle/>
          <a:p>
            <a:r>
              <a:rPr lang="en-GB" dirty="0" smtClean="0"/>
              <a:t>Between 1966-70, the Cultural Revolution </a:t>
            </a:r>
            <a:r>
              <a:rPr lang="en-GB" dirty="0" smtClean="0">
                <a:solidFill>
                  <a:srgbClr val="FFC000"/>
                </a:solidFill>
              </a:rPr>
              <a:t>decimated the education system</a:t>
            </a:r>
            <a:r>
              <a:rPr lang="en-GB" dirty="0" smtClean="0"/>
              <a:t>. Over 130 million students stopped attending school!</a:t>
            </a:r>
          </a:p>
          <a:p>
            <a:endParaRPr lang="en-GB" dirty="0"/>
          </a:p>
          <a:p>
            <a:r>
              <a:rPr lang="en-GB" dirty="0" smtClean="0"/>
              <a:t>Education itself was attacked as an ideal with </a:t>
            </a:r>
            <a:r>
              <a:rPr lang="en-GB" dirty="0" smtClean="0">
                <a:solidFill>
                  <a:srgbClr val="00B0F0"/>
                </a:solidFill>
              </a:rPr>
              <a:t>teachers physically assaulted </a:t>
            </a:r>
            <a:r>
              <a:rPr lang="en-GB" dirty="0" smtClean="0"/>
              <a:t>and schools damaged. Technical education was prevented – all learning had to serve the ‘revolution’.</a:t>
            </a:r>
          </a:p>
          <a:p>
            <a:endParaRPr lang="en-GB" dirty="0"/>
          </a:p>
          <a:p>
            <a:r>
              <a:rPr lang="en-GB" dirty="0" smtClean="0"/>
              <a:t>This generation of students became known as the ‘</a:t>
            </a:r>
            <a:r>
              <a:rPr lang="en-GB" dirty="0" smtClean="0">
                <a:solidFill>
                  <a:srgbClr val="FF0000"/>
                </a:solidFill>
              </a:rPr>
              <a:t>lost generation</a:t>
            </a:r>
            <a:r>
              <a:rPr lang="en-GB" dirty="0" smtClean="0"/>
              <a:t>’ and education was set back in China.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10" y="1091046"/>
            <a:ext cx="2419780" cy="3406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461" y="4552656"/>
            <a:ext cx="1560478" cy="207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11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Attitude toward Intellectuals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1046"/>
            <a:ext cx="6847609" cy="576695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In many ways, the failures in education were due to </a:t>
            </a:r>
            <a:r>
              <a:rPr lang="en-GB" dirty="0" smtClean="0">
                <a:solidFill>
                  <a:srgbClr val="FF0000"/>
                </a:solidFill>
              </a:rPr>
              <a:t>CCP disagreements </a:t>
            </a:r>
            <a:r>
              <a:rPr lang="en-GB" dirty="0" smtClean="0"/>
              <a:t>over how to treat intellectuals.</a:t>
            </a:r>
          </a:p>
          <a:p>
            <a:endParaRPr lang="en-GB" dirty="0"/>
          </a:p>
          <a:p>
            <a:r>
              <a:rPr lang="en-GB" dirty="0" smtClean="0"/>
              <a:t>On taking power, in 1950-51, tens of thousands of intellectuals had to undergo ‘</a:t>
            </a:r>
            <a:r>
              <a:rPr lang="en-GB" dirty="0" smtClean="0">
                <a:solidFill>
                  <a:srgbClr val="FFFF00"/>
                </a:solidFill>
              </a:rPr>
              <a:t>thought reform</a:t>
            </a:r>
            <a:r>
              <a:rPr lang="en-GB" dirty="0" smtClean="0"/>
              <a:t>’ and struggle sessions. This made them </a:t>
            </a:r>
            <a:r>
              <a:rPr lang="en-GB" dirty="0" smtClean="0">
                <a:solidFill>
                  <a:srgbClr val="00B0F0"/>
                </a:solidFill>
              </a:rPr>
              <a:t>fearful to speak out </a:t>
            </a:r>
            <a:r>
              <a:rPr lang="en-GB" dirty="0" smtClean="0"/>
              <a:t>when problems within the education system emerged. Yet China needed them!</a:t>
            </a:r>
          </a:p>
          <a:p>
            <a:endParaRPr lang="en-GB" dirty="0"/>
          </a:p>
          <a:p>
            <a:r>
              <a:rPr lang="en-GB" dirty="0" smtClean="0"/>
              <a:t>New members of the CCP after 1949 were often </a:t>
            </a:r>
            <a:r>
              <a:rPr lang="en-GB" dirty="0" smtClean="0">
                <a:solidFill>
                  <a:srgbClr val="FFC000"/>
                </a:solidFill>
              </a:rPr>
              <a:t>contemptuous of educated cadres </a:t>
            </a:r>
            <a:r>
              <a:rPr lang="en-GB" dirty="0" smtClean="0"/>
              <a:t>and education itself became no barrier to career advancement. </a:t>
            </a:r>
            <a:r>
              <a:rPr lang="en-GB" dirty="0" smtClean="0">
                <a:solidFill>
                  <a:srgbClr val="92D050"/>
                </a:solidFill>
              </a:rPr>
              <a:t>Ideological loyalty became more important than educational experience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09" y="3771900"/>
            <a:ext cx="2204221" cy="294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74" y="308264"/>
            <a:ext cx="2085036" cy="29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4775"/>
            <a:ext cx="7886700" cy="1599334"/>
          </a:xfrm>
        </p:spPr>
        <p:txBody>
          <a:bodyPr>
            <a:noAutofit/>
          </a:bodyPr>
          <a:lstStyle/>
          <a:p>
            <a:pPr algn="ctr"/>
            <a:r>
              <a:rPr lang="en-GB" b="1" u="sng" dirty="0"/>
              <a:t>To what extent were Mao’s </a:t>
            </a:r>
            <a:r>
              <a:rPr lang="en-GB" b="1" u="sng" dirty="0" smtClean="0"/>
              <a:t>education policies a success?</a:t>
            </a:r>
            <a:endParaRPr lang="en-GB" b="1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1504518"/>
            <a:ext cx="3868340" cy="823912"/>
          </a:xfrm>
        </p:spPr>
        <p:txBody>
          <a:bodyPr>
            <a:normAutofit/>
          </a:bodyPr>
          <a:lstStyle/>
          <a:p>
            <a:r>
              <a:rPr lang="en-GB" sz="3600" u="sng" dirty="0" smtClean="0"/>
              <a:t>Successes</a:t>
            </a:r>
            <a:endParaRPr lang="en-GB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93328" y="2328430"/>
            <a:ext cx="3868340" cy="4269798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Party achieved almost total primary-age schooling provision by 1976.</a:t>
            </a:r>
          </a:p>
          <a:p>
            <a:r>
              <a:rPr lang="en-GB" sz="2000" dirty="0" smtClean="0"/>
              <a:t>Basic literacy amongst the population increased from 20% to over 70% by 1976.</a:t>
            </a:r>
          </a:p>
          <a:p>
            <a:r>
              <a:rPr lang="en-GB" sz="2000" dirty="0" smtClean="0"/>
              <a:t>New technical and engineering colleges were established and Soviet education methods became embedded.</a:t>
            </a:r>
          </a:p>
          <a:p>
            <a:r>
              <a:rPr lang="en-GB" sz="2000" dirty="0" smtClean="0"/>
              <a:t>Western influences were stamped out and education system was key to enforcing Marxist orthodoxy.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04518"/>
            <a:ext cx="3887391" cy="823912"/>
          </a:xfrm>
        </p:spPr>
        <p:txBody>
          <a:bodyPr>
            <a:normAutofit/>
          </a:bodyPr>
          <a:lstStyle/>
          <a:p>
            <a:r>
              <a:rPr lang="en-GB" sz="3600" u="sng" dirty="0" smtClean="0"/>
              <a:t>Failures</a:t>
            </a:r>
            <a:endParaRPr lang="en-GB" sz="36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1668" y="2328430"/>
            <a:ext cx="4691387" cy="3684588"/>
          </a:xfrm>
        </p:spPr>
        <p:txBody>
          <a:bodyPr>
            <a:noAutofit/>
          </a:bodyPr>
          <a:lstStyle/>
          <a:p>
            <a:r>
              <a:rPr lang="en-GB" sz="1800" dirty="0" smtClean="0"/>
              <a:t>Higher education reforms were a failure – only 1% workers had degrees by 1982.</a:t>
            </a:r>
          </a:p>
          <a:p>
            <a:r>
              <a:rPr lang="en-GB" sz="1800" dirty="0" smtClean="0"/>
              <a:t>Cultural Revolution completely destroyed an entire generations’ education.</a:t>
            </a:r>
          </a:p>
          <a:p>
            <a:r>
              <a:rPr lang="en-GB" sz="1800" dirty="0" smtClean="0"/>
              <a:t>Village ‘</a:t>
            </a:r>
            <a:r>
              <a:rPr lang="en-GB" sz="1800" dirty="0" err="1" smtClean="0"/>
              <a:t>minban</a:t>
            </a:r>
            <a:r>
              <a:rPr lang="en-GB" sz="1800" dirty="0" smtClean="0"/>
              <a:t>’ schools were of poor quality and did nothing to raise the career aspirations of poor peasant families.</a:t>
            </a:r>
          </a:p>
          <a:p>
            <a:r>
              <a:rPr lang="en-GB" sz="1800" dirty="0" smtClean="0"/>
              <a:t>‘Key Schools’ formed in each district which attracted the best students and teachers. They became school for CCP families, entrenching corruption and elitism.</a:t>
            </a:r>
          </a:p>
          <a:p>
            <a:r>
              <a:rPr lang="en-GB" sz="1800" dirty="0" smtClean="0"/>
              <a:t>Intellectuals were scared into silence due to 100 Flowers Campaign and education became less valued due to the Cultural Revolution.</a:t>
            </a:r>
          </a:p>
        </p:txBody>
      </p:sp>
    </p:spTree>
    <p:extLst>
      <p:ext uri="{BB962C8B-B14F-4D97-AF65-F5344CB8AC3E}">
        <p14:creationId xmlns:p14="http://schemas.microsoft.com/office/powerpoint/2010/main" val="69766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08018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To what extent were Mao’s </a:t>
            </a:r>
            <a:r>
              <a:rPr lang="en-GB" b="1" u="sng" dirty="0" smtClean="0"/>
              <a:t>healthcare </a:t>
            </a:r>
            <a:r>
              <a:rPr lang="en-GB" b="1" u="sng" dirty="0"/>
              <a:t>policies a success?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49883"/>
            <a:ext cx="9144000" cy="959572"/>
          </a:xfrm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</a:rPr>
              <a:t>L/O – To analyse the impact of Mao’s </a:t>
            </a:r>
            <a:r>
              <a:rPr lang="en-GB" b="1" i="1" dirty="0" smtClean="0">
                <a:solidFill>
                  <a:srgbClr val="FF0000"/>
                </a:solidFill>
              </a:rPr>
              <a:t>healthcare </a:t>
            </a:r>
            <a:r>
              <a:rPr lang="en-GB" b="1" i="1" dirty="0">
                <a:solidFill>
                  <a:srgbClr val="FF0000"/>
                </a:solidFill>
              </a:rPr>
              <a:t>policies and evaluate their successes and failures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" y="2784764"/>
            <a:ext cx="5574411" cy="395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97" y="3051320"/>
            <a:ext cx="3043128" cy="311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2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The CCP and Society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/>
          </a:bodyPr>
          <a:lstStyle/>
          <a:p>
            <a:r>
              <a:rPr lang="en-GB" dirty="0" smtClean="0"/>
              <a:t>As a Marxist organisation, the CCP was committed to ‘</a:t>
            </a:r>
            <a:r>
              <a:rPr lang="en-GB" dirty="0" smtClean="0">
                <a:solidFill>
                  <a:srgbClr val="00B0F0"/>
                </a:solidFill>
              </a:rPr>
              <a:t>building socialism</a:t>
            </a:r>
            <a:r>
              <a:rPr lang="en-GB" dirty="0" smtClean="0"/>
              <a:t>’ in China. This required Chinese society to undergo ‘</a:t>
            </a:r>
            <a:r>
              <a:rPr lang="en-GB" dirty="0" smtClean="0">
                <a:solidFill>
                  <a:srgbClr val="92D050"/>
                </a:solidFill>
              </a:rPr>
              <a:t>socialist transformation</a:t>
            </a:r>
            <a:r>
              <a:rPr lang="en-GB" dirty="0" smtClean="0"/>
              <a:t>’.</a:t>
            </a:r>
          </a:p>
          <a:p>
            <a:endParaRPr lang="en-GB" dirty="0"/>
          </a:p>
          <a:p>
            <a:r>
              <a:rPr lang="en-GB" dirty="0" smtClean="0"/>
              <a:t>Based at first on the reforms of the Soviet Union, the CCP wanted to change all aspects of traditional ‘</a:t>
            </a:r>
            <a:r>
              <a:rPr lang="en-GB" dirty="0" smtClean="0">
                <a:solidFill>
                  <a:srgbClr val="FFFF00"/>
                </a:solidFill>
              </a:rPr>
              <a:t>Confucian</a:t>
            </a:r>
            <a:r>
              <a:rPr lang="en-GB" dirty="0" smtClean="0"/>
              <a:t>’ society in order to build a new ‘socialist’ China.</a:t>
            </a:r>
          </a:p>
          <a:p>
            <a:endParaRPr lang="en-GB" dirty="0"/>
          </a:p>
          <a:p>
            <a:r>
              <a:rPr lang="en-GB" dirty="0" smtClean="0"/>
              <a:t>This required changes to </a:t>
            </a:r>
            <a:r>
              <a:rPr lang="en-GB" dirty="0" smtClean="0">
                <a:solidFill>
                  <a:srgbClr val="FF0000"/>
                </a:solidFill>
              </a:rPr>
              <a:t>women’s rights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FFF00"/>
                </a:solidFill>
              </a:rPr>
              <a:t>education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00B0F0"/>
                </a:solidFill>
              </a:rPr>
              <a:t>healthcare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92D050"/>
                </a:solidFill>
              </a:rPr>
              <a:t>arts and culture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7030A0"/>
                </a:solidFill>
              </a:rPr>
              <a:t>religion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58" y="4012726"/>
            <a:ext cx="1757795" cy="248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7" y="177006"/>
            <a:ext cx="2202872" cy="309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66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GB" b="1" u="sng" dirty="0" smtClean="0"/>
              <a:t>Healthcare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388"/>
            <a:ext cx="7117773" cy="5676611"/>
          </a:xfrm>
        </p:spPr>
        <p:txBody>
          <a:bodyPr>
            <a:normAutofit/>
          </a:bodyPr>
          <a:lstStyle/>
          <a:p>
            <a:r>
              <a:rPr lang="en-GB" sz="3600" dirty="0"/>
              <a:t>As early as September 1949, the </a:t>
            </a:r>
            <a:r>
              <a:rPr lang="en-GB" sz="3600" dirty="0">
                <a:solidFill>
                  <a:srgbClr val="FFFF00"/>
                </a:solidFill>
              </a:rPr>
              <a:t>Chinese People’s Political Consultative Committee </a:t>
            </a:r>
            <a:r>
              <a:rPr lang="en-GB" sz="3600" dirty="0"/>
              <a:t>published it’s ‘</a:t>
            </a:r>
            <a:r>
              <a:rPr lang="en-GB" sz="3600" dirty="0">
                <a:solidFill>
                  <a:srgbClr val="00B0F0"/>
                </a:solidFill>
              </a:rPr>
              <a:t>Common Programme for China</a:t>
            </a:r>
            <a:r>
              <a:rPr lang="en-GB" sz="3600" dirty="0" smtClean="0"/>
              <a:t>’.</a:t>
            </a:r>
          </a:p>
          <a:p>
            <a:endParaRPr lang="en-GB" sz="3600" dirty="0"/>
          </a:p>
          <a:p>
            <a:r>
              <a:rPr lang="en-GB" sz="3600" dirty="0" smtClean="0"/>
              <a:t>Article 48 – ‘</a:t>
            </a:r>
            <a:r>
              <a:rPr lang="en-GB" sz="3600" i="1" dirty="0" smtClean="0"/>
              <a:t>National physical culture shall be promoted… attention shall be paid to the protection of the health of mothers, infants and children</a:t>
            </a:r>
            <a:r>
              <a:rPr lang="en-GB" sz="3600" dirty="0" smtClean="0"/>
              <a:t>.’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234903"/>
            <a:ext cx="1683666" cy="214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2426432"/>
            <a:ext cx="1683666" cy="196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8" y="4468091"/>
            <a:ext cx="1683666" cy="226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36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691</TotalTime>
  <Words>7509</Words>
  <Application>Microsoft Macintosh PowerPoint</Application>
  <PresentationFormat>On-screen Show (4:3)</PresentationFormat>
  <Paragraphs>798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0" baseType="lpstr">
      <vt:lpstr>Arial</vt:lpstr>
      <vt:lpstr>Calibri</vt:lpstr>
      <vt:lpstr>Calibri Light</vt:lpstr>
      <vt:lpstr>ＭＳ Ｐゴシック</vt:lpstr>
      <vt:lpstr>Office Theme</vt:lpstr>
      <vt:lpstr>To what extent were Mao’s Domestic Policies a Success?</vt:lpstr>
      <vt:lpstr>Building a New World</vt:lpstr>
      <vt:lpstr>To what extent were Mao’s agricultural policies a success?</vt:lpstr>
      <vt:lpstr>The CCP and Agriculture</vt:lpstr>
      <vt:lpstr>PowerPoint Presentation</vt:lpstr>
      <vt:lpstr>The CCP and Agriculture</vt:lpstr>
      <vt:lpstr>Debates over Agricultural Policy</vt:lpstr>
      <vt:lpstr>Changes in Policy over Time</vt:lpstr>
      <vt:lpstr>1. Land Reform 1950-1953</vt:lpstr>
      <vt:lpstr>PowerPoint Presentation</vt:lpstr>
      <vt:lpstr>PowerPoint Presentation</vt:lpstr>
      <vt:lpstr>1. Land Reform 1950-1953</vt:lpstr>
      <vt:lpstr>PowerPoint Presentation</vt:lpstr>
      <vt:lpstr>1. Land Reform 1950-1953</vt:lpstr>
      <vt:lpstr>2. Agricultural Co-operatives 1953-1955</vt:lpstr>
      <vt:lpstr>2. Agricultural Co-operatives 1953-1955</vt:lpstr>
      <vt:lpstr>3. Higher Stage APCs 1955-1957</vt:lpstr>
      <vt:lpstr>PowerPoint Presentation</vt:lpstr>
      <vt:lpstr>3. Higher Stage APCs 1955-1957</vt:lpstr>
      <vt:lpstr>4. People’s Communes and the GLF </vt:lpstr>
      <vt:lpstr>PowerPoint Presentation</vt:lpstr>
      <vt:lpstr>4. People’s Communes and the GLF </vt:lpstr>
      <vt:lpstr>PowerPoint Presentation</vt:lpstr>
      <vt:lpstr>PowerPoint Presentation</vt:lpstr>
      <vt:lpstr>4. People’s Communes and the GLF </vt:lpstr>
      <vt:lpstr>PowerPoint Presentation</vt:lpstr>
      <vt:lpstr>4. People’s Communes and the GLF </vt:lpstr>
      <vt:lpstr>4. People’s Communes and the GLF </vt:lpstr>
      <vt:lpstr>4. People’s Communes and the GLF </vt:lpstr>
      <vt:lpstr>4. People’s Communes and the GLF </vt:lpstr>
      <vt:lpstr>4. People’s Communes and the GLF </vt:lpstr>
      <vt:lpstr>PowerPoint Presentation</vt:lpstr>
      <vt:lpstr>PowerPoint Presentation</vt:lpstr>
      <vt:lpstr>5. Reversal of Collectivisation</vt:lpstr>
      <vt:lpstr>5. Reversal of Collectivisation</vt:lpstr>
      <vt:lpstr>Were Mao’s Agricultural Policies a Success?</vt:lpstr>
      <vt:lpstr>PowerPoint Presentation</vt:lpstr>
      <vt:lpstr>To what extent were Mao’s industrial policies a success?</vt:lpstr>
      <vt:lpstr>The CCP and Industry</vt:lpstr>
      <vt:lpstr>The CCP and Industry</vt:lpstr>
      <vt:lpstr>Post-War Reconstruction</vt:lpstr>
      <vt:lpstr>Post-War Reconstruction</vt:lpstr>
      <vt:lpstr>Socialist Transformation</vt:lpstr>
      <vt:lpstr>The First Five Year Plan - 五年计划</vt:lpstr>
      <vt:lpstr>Results of the First Five Year Plan</vt:lpstr>
      <vt:lpstr>PowerPoint Presentation</vt:lpstr>
      <vt:lpstr>PowerPoint Presentation</vt:lpstr>
      <vt:lpstr>Results of the First Five Year Plan</vt:lpstr>
      <vt:lpstr>Production Data of First Five Year Plan</vt:lpstr>
      <vt:lpstr>Capital Invested by the State 1952-57</vt:lpstr>
      <vt:lpstr>Distribution of Gov. Budget 1950-57</vt:lpstr>
      <vt:lpstr>The Great Leap Forward</vt:lpstr>
      <vt:lpstr>Reasons for the Great Leap Forward</vt:lpstr>
      <vt:lpstr>Reasons for the Great Leap Forward</vt:lpstr>
      <vt:lpstr>Aims of the Great Leap Forward</vt:lpstr>
      <vt:lpstr>PowerPoint Presentation</vt:lpstr>
      <vt:lpstr>PowerPoint Presentation</vt:lpstr>
      <vt:lpstr>PowerPoint Presentation</vt:lpstr>
      <vt:lpstr>PowerPoint Presentation</vt:lpstr>
      <vt:lpstr>Aims of the Great Leap Forward</vt:lpstr>
      <vt:lpstr>Results of the Great Leap Forward</vt:lpstr>
      <vt:lpstr>Results of the Great Leap Forward</vt:lpstr>
      <vt:lpstr>Agricultural Production Statistics 54-66</vt:lpstr>
      <vt:lpstr>Results of the Great Leap Forward</vt:lpstr>
      <vt:lpstr>The Third Five Year Plan 1962-1966</vt:lpstr>
      <vt:lpstr>The Third Five Year Plan 1962-1966</vt:lpstr>
      <vt:lpstr>The Third Five Year Plan 1962-1966</vt:lpstr>
      <vt:lpstr>The Third Five Year Plan 1962-1966</vt:lpstr>
      <vt:lpstr>Ideological Difference over the TFYP</vt:lpstr>
      <vt:lpstr>PowerPoint Presentation</vt:lpstr>
      <vt:lpstr>To what extent were Mao’s industrial policies a success? – What other evidence can you find?</vt:lpstr>
      <vt:lpstr>To what extent were Mao’s social policies a success?</vt:lpstr>
      <vt:lpstr>The CCP and Society</vt:lpstr>
      <vt:lpstr>Women’s Rights</vt:lpstr>
      <vt:lpstr>Mao and Women’s Rights</vt:lpstr>
      <vt:lpstr>Mao and Women’s Rights</vt:lpstr>
      <vt:lpstr>Traditional Role of Women in China</vt:lpstr>
      <vt:lpstr>1950 New Marriage Law</vt:lpstr>
      <vt:lpstr>Land Reform and Collectivisation</vt:lpstr>
      <vt:lpstr>Land Reform and Collectivisation</vt:lpstr>
      <vt:lpstr>The Great Famine 1958-62</vt:lpstr>
      <vt:lpstr>The Cultural Revolution 1966+</vt:lpstr>
      <vt:lpstr>To what extent were Mao’s policies towards women a success?</vt:lpstr>
      <vt:lpstr>To what extent were Mao’s educational policies a success?</vt:lpstr>
      <vt:lpstr>The CCP and Society</vt:lpstr>
      <vt:lpstr>The CCP and Education</vt:lpstr>
      <vt:lpstr>Traditional Education System</vt:lpstr>
      <vt:lpstr>Post 1911 Changes to Education</vt:lpstr>
      <vt:lpstr>The CCP and Education</vt:lpstr>
      <vt:lpstr>Mao and Education</vt:lpstr>
      <vt:lpstr>Primary School Education</vt:lpstr>
      <vt:lpstr>Higher Education</vt:lpstr>
      <vt:lpstr>Higher Education</vt:lpstr>
      <vt:lpstr>Impact of the Cultural Revolution</vt:lpstr>
      <vt:lpstr>Attitude toward Intellectuals</vt:lpstr>
      <vt:lpstr>To what extent were Mao’s education policies a success?</vt:lpstr>
      <vt:lpstr>To what extent were Mao’s healthcare policies a success?</vt:lpstr>
      <vt:lpstr>The CCP and Society</vt:lpstr>
      <vt:lpstr>Healthcare</vt:lpstr>
      <vt:lpstr>CCP and Healthcare</vt:lpstr>
      <vt:lpstr>CCP and Healthcare</vt:lpstr>
      <vt:lpstr>CCP and Healthcare</vt:lpstr>
      <vt:lpstr>The Cultural Revolution</vt:lpstr>
      <vt:lpstr>The Cultural Revolution</vt:lpstr>
      <vt:lpstr>To what extent were Mao’s healthcare policies a success?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Budd</dc:creator>
  <cp:lastModifiedBy>Helen Morgan</cp:lastModifiedBy>
  <cp:revision>34</cp:revision>
  <dcterms:created xsi:type="dcterms:W3CDTF">2015-09-29T14:06:32Z</dcterms:created>
  <dcterms:modified xsi:type="dcterms:W3CDTF">2017-09-20T15:45:47Z</dcterms:modified>
</cp:coreProperties>
</file>