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61" r:id="rId4"/>
    <p:sldId id="260" r:id="rId5"/>
    <p:sldId id="271" r:id="rId6"/>
    <p:sldId id="274" r:id="rId7"/>
    <p:sldId id="262" r:id="rId8"/>
    <p:sldId id="266" r:id="rId9"/>
    <p:sldId id="269" r:id="rId10"/>
    <p:sldId id="275" r:id="rId11"/>
    <p:sldId id="267" r:id="rId12"/>
    <p:sldId id="279" r:id="rId13"/>
    <p:sldId id="280" r:id="rId14"/>
    <p:sldId id="278" r:id="rId15"/>
    <p:sldId id="272" r:id="rId16"/>
    <p:sldId id="276" r:id="rId17"/>
    <p:sldId id="277"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E9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5"/>
    <p:restoredTop sz="94608"/>
  </p:normalViewPr>
  <p:slideViewPr>
    <p:cSldViewPr>
      <p:cViewPr varScale="1">
        <p:scale>
          <a:sx n="93" d="100"/>
          <a:sy n="93" d="100"/>
        </p:scale>
        <p:origin x="224" y="3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23DEDE-045C-429C-904B-01F0FF360A43}" type="datetimeFigureOut">
              <a:rPr lang="en-GB" smtClean="0"/>
              <a:pPr/>
              <a:t>10/03/2019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0BF146-0A3A-4E23-9097-C20D284B879D}" type="slidenum">
              <a:rPr lang="en-GB" smtClean="0"/>
              <a:pPr/>
              <a:t>‹#›</a:t>
            </a:fld>
            <a:endParaRPr lang="en-GB"/>
          </a:p>
        </p:txBody>
      </p:sp>
    </p:spTree>
    <p:extLst>
      <p:ext uri="{BB962C8B-B14F-4D97-AF65-F5344CB8AC3E}">
        <p14:creationId xmlns:p14="http://schemas.microsoft.com/office/powerpoint/2010/main" val="136309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BFB98D8-2CAF-4C62-A2CD-025E87182CB4}" type="slidenum">
              <a:rPr lang="en-GB" smtClean="0"/>
              <a:pPr/>
              <a:t>7</a:t>
            </a:fld>
            <a:endParaRPr lang="en-GB"/>
          </a:p>
        </p:txBody>
      </p:sp>
    </p:spTree>
    <p:extLst>
      <p:ext uri="{BB962C8B-B14F-4D97-AF65-F5344CB8AC3E}">
        <p14:creationId xmlns:p14="http://schemas.microsoft.com/office/powerpoint/2010/main" val="174308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9EDF614-A863-47D3-966A-3A1237A0A2A3}" type="datetimeFigureOut">
              <a:rPr lang="en-GB" smtClean="0"/>
              <a:pPr/>
              <a:t>10/03/2019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51C66F-68BA-44D0-8014-4910986B1A7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EDF614-A863-47D3-966A-3A1237A0A2A3}" type="datetimeFigureOut">
              <a:rPr lang="en-GB" smtClean="0"/>
              <a:pPr/>
              <a:t>10/03/2019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51C66F-68BA-44D0-8014-4910986B1A7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EDF614-A863-47D3-966A-3A1237A0A2A3}" type="datetimeFigureOut">
              <a:rPr lang="en-GB" smtClean="0"/>
              <a:pPr/>
              <a:t>10/03/2019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51C66F-68BA-44D0-8014-4910986B1A7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EDF614-A863-47D3-966A-3A1237A0A2A3}" type="datetimeFigureOut">
              <a:rPr lang="en-GB" smtClean="0"/>
              <a:pPr/>
              <a:t>10/03/2019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51C66F-68BA-44D0-8014-4910986B1A7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EDF614-A863-47D3-966A-3A1237A0A2A3}" type="datetimeFigureOut">
              <a:rPr lang="en-GB" smtClean="0"/>
              <a:pPr/>
              <a:t>10/03/2019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51C66F-68BA-44D0-8014-4910986B1A7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9EDF614-A863-47D3-966A-3A1237A0A2A3}" type="datetimeFigureOut">
              <a:rPr lang="en-GB" smtClean="0"/>
              <a:pPr/>
              <a:t>10/03/2019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51C66F-68BA-44D0-8014-4910986B1A7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9EDF614-A863-47D3-966A-3A1237A0A2A3}" type="datetimeFigureOut">
              <a:rPr lang="en-GB" smtClean="0"/>
              <a:pPr/>
              <a:t>10/03/2019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51C66F-68BA-44D0-8014-4910986B1A7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9EDF614-A863-47D3-966A-3A1237A0A2A3}" type="datetimeFigureOut">
              <a:rPr lang="en-GB" smtClean="0"/>
              <a:pPr/>
              <a:t>10/03/2019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51C66F-68BA-44D0-8014-4910986B1A7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DF614-A863-47D3-966A-3A1237A0A2A3}" type="datetimeFigureOut">
              <a:rPr lang="en-GB" smtClean="0"/>
              <a:pPr/>
              <a:t>10/03/2019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51C66F-68BA-44D0-8014-4910986B1A7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EDF614-A863-47D3-966A-3A1237A0A2A3}" type="datetimeFigureOut">
              <a:rPr lang="en-GB" smtClean="0"/>
              <a:pPr/>
              <a:t>10/03/2019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51C66F-68BA-44D0-8014-4910986B1A7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EDF614-A863-47D3-966A-3A1237A0A2A3}" type="datetimeFigureOut">
              <a:rPr lang="en-GB" smtClean="0"/>
              <a:pPr/>
              <a:t>10/03/2019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51C66F-68BA-44D0-8014-4910986B1A7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DF614-A863-47D3-966A-3A1237A0A2A3}" type="datetimeFigureOut">
              <a:rPr lang="en-GB" smtClean="0"/>
              <a:pPr/>
              <a:t>10/03/2019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1C66F-68BA-44D0-8014-4910986B1A7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usI-7jXNgdI"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youtube.com/watch?v=usI-7jXNgdI" TargetMode="External"/><Relationship Id="rId1" Type="http://schemas.openxmlformats.org/officeDocument/2006/relationships/slideLayout" Target="../slideLayouts/slideLayout2.xml"/><Relationship Id="rId6" Type="http://schemas.openxmlformats.org/officeDocument/2006/relationships/hyperlink" Target="http://whc.unesco.org/en/list/798" TargetMode="External"/><Relationship Id="rId5" Type="http://schemas.openxmlformats.org/officeDocument/2006/relationships/image" Target="../media/image12.png"/><Relationship Id="rId4" Type="http://schemas.openxmlformats.org/officeDocument/2006/relationships/hyperlink" Target="https://www.google.com/maps/place/Sundarbans/@22.0181325,84.8043864,6z/data=!4m5!3m4!1s0x3a004caac2c7b315:0x4716abcfbb16c93c!8m2!3d21.9497274!4d89.183330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maxwatsongeography.wordpress.com/section-a/coastal-environments/coastal-ecosystem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bbc.com/news/science-environment-3738626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axwatsongeography.wordpress.com/section-a/coastal-environments/coastal-ecosystem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0648"/>
            <a:ext cx="7772400" cy="576063"/>
          </a:xfrm>
        </p:spPr>
        <p:txBody>
          <a:bodyPr>
            <a:noAutofit/>
          </a:bodyPr>
          <a:lstStyle/>
          <a:p>
            <a:endParaRPr lang="en-GB" sz="2400" dirty="0"/>
          </a:p>
        </p:txBody>
      </p:sp>
      <p:sp>
        <p:nvSpPr>
          <p:cNvPr id="3" name="Subtitle 2"/>
          <p:cNvSpPr>
            <a:spLocks noGrp="1"/>
          </p:cNvSpPr>
          <p:nvPr>
            <p:ph type="subTitle" idx="1"/>
          </p:nvPr>
        </p:nvSpPr>
        <p:spPr>
          <a:xfrm>
            <a:off x="179512" y="188640"/>
            <a:ext cx="3491880" cy="576064"/>
          </a:xfrm>
        </p:spPr>
        <p:txBody>
          <a:bodyPr>
            <a:normAutofit lnSpcReduction="10000"/>
          </a:bodyPr>
          <a:lstStyle/>
          <a:p>
            <a:pPr algn="l"/>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49" y="-243408"/>
            <a:ext cx="9656218" cy="6916742"/>
          </a:xfrm>
          <a:prstGeom prst="rect">
            <a:avLst/>
          </a:prstGeom>
        </p:spPr>
      </p:pic>
      <p:sp>
        <p:nvSpPr>
          <p:cNvPr id="5" name="Rectangle 4"/>
          <p:cNvSpPr/>
          <p:nvPr/>
        </p:nvSpPr>
        <p:spPr>
          <a:xfrm>
            <a:off x="2606655" y="2132856"/>
            <a:ext cx="3912481" cy="286232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chemeClr val="bg1">
                    <a:lumMod val="50000"/>
                  </a:schemeClr>
                </a:solidFill>
                <a:effectLst>
                  <a:outerShdw blurRad="76200" dist="50800" dir="5400000" algn="tl" rotWithShape="0">
                    <a:srgbClr val="000000">
                      <a:alpha val="65000"/>
                    </a:srgbClr>
                  </a:outerShdw>
                </a:effectLst>
                <a:latin typeface="Arial Rounded MT Bold" pitchFamily="34" charset="0"/>
              </a:rPr>
              <a:t>Mangroves</a:t>
            </a:r>
            <a:endParaRPr lang="en-US" sz="7200" b="1" spc="50" dirty="0">
              <a:ln w="11430"/>
              <a:solidFill>
                <a:schemeClr val="bg1">
                  <a:lumMod val="50000"/>
                </a:schemeClr>
              </a:solidFill>
              <a:effectLst>
                <a:outerShdw blurRad="76200" dist="50800" dir="5400000" algn="tl" rotWithShape="0">
                  <a:srgbClr val="000000">
                    <a:alpha val="65000"/>
                  </a:srgbClr>
                </a:outerShdw>
              </a:effectLst>
              <a:latin typeface="Arial Rounded MT Bold" pitchFamily="34" charset="0"/>
            </a:endParaRPr>
          </a:p>
          <a:p>
            <a:pPr algn="ctr"/>
            <a:r>
              <a:rPr lang="en-US" sz="7200" b="1" cap="none" spc="50" dirty="0">
                <a:ln w="11430"/>
                <a:solidFill>
                  <a:srgbClr val="0070C0"/>
                </a:solidFill>
                <a:effectLst>
                  <a:outerShdw blurRad="76200" dist="50800" dir="5400000" algn="tl" rotWithShape="0">
                    <a:srgbClr val="000000">
                      <a:alpha val="65000"/>
                    </a:srgbClr>
                  </a:outerShdw>
                </a:effectLst>
                <a:latin typeface="Arial Rounded MT Bold" pitchFamily="34" charset="0"/>
              </a:rPr>
              <a:t>Coasts</a:t>
            </a:r>
          </a:p>
          <a:p>
            <a:pPr algn="ctr"/>
            <a:endParaRPr lang="en-US" sz="5400" b="1" cap="none" spc="50" dirty="0">
              <a:ln w="11430"/>
              <a:solidFill>
                <a:schemeClr val="bg1">
                  <a:lumMod val="50000"/>
                </a:schemeClr>
              </a:solidFill>
              <a:effectLst>
                <a:outerShdw blurRad="76200" dist="50800" dir="5400000" algn="tl" rotWithShape="0">
                  <a:srgbClr val="000000">
                    <a:alpha val="65000"/>
                  </a:srgbClr>
                </a:outerShdw>
              </a:effectLst>
              <a:latin typeface="Arial Rounded MT Bold"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normAutofit fontScale="90000"/>
          </a:bodyPr>
          <a:lstStyle/>
          <a:p>
            <a:r>
              <a:rPr lang="en-US" b="1" dirty="0">
                <a:solidFill>
                  <a:schemeClr val="accent3">
                    <a:lumMod val="75000"/>
                  </a:schemeClr>
                </a:solidFill>
              </a:rPr>
              <a:t>Distribution is controlled by the following factors of growth:</a:t>
            </a:r>
            <a:br>
              <a:rPr lang="en-US" dirty="0"/>
            </a:br>
            <a:endParaRPr lang="en-US" dirty="0"/>
          </a:p>
        </p:txBody>
      </p:sp>
      <p:sp>
        <p:nvSpPr>
          <p:cNvPr id="3" name="Content Placeholder 2"/>
          <p:cNvSpPr>
            <a:spLocks noGrp="1"/>
          </p:cNvSpPr>
          <p:nvPr>
            <p:ph idx="1"/>
          </p:nvPr>
        </p:nvSpPr>
        <p:spPr/>
        <p:txBody>
          <a:bodyPr>
            <a:normAutofit lnSpcReduction="10000"/>
          </a:bodyPr>
          <a:lstStyle/>
          <a:p>
            <a:pPr fontAlgn="base"/>
            <a:r>
              <a:rPr lang="en-US" b="1" dirty="0"/>
              <a:t>Temperatures</a:t>
            </a:r>
            <a:r>
              <a:rPr lang="en-US" dirty="0"/>
              <a:t> – Most mangroves grow only 30 degrees latitude of the equator.</a:t>
            </a:r>
          </a:p>
          <a:p>
            <a:pPr fontAlgn="base"/>
            <a:r>
              <a:rPr lang="en-US" b="1" dirty="0"/>
              <a:t>Salinity</a:t>
            </a:r>
            <a:r>
              <a:rPr lang="en-US" dirty="0"/>
              <a:t> – The water around mangroves has to be of a certain salt content if not the mangrove will suffer, so if fresh water is added to salty water this would be harmful.</a:t>
            </a:r>
          </a:p>
          <a:p>
            <a:pPr fontAlgn="base"/>
            <a:r>
              <a:rPr lang="en-US" b="1" dirty="0"/>
              <a:t>Exposure to air</a:t>
            </a:r>
            <a:r>
              <a:rPr lang="en-US" dirty="0"/>
              <a:t> – Air is too rich in oxygen and will harm to mangrove if the mangrove is exposed for too long.</a:t>
            </a:r>
          </a:p>
          <a:p>
            <a:endParaRPr lang="en-US" dirty="0"/>
          </a:p>
        </p:txBody>
      </p:sp>
    </p:spTree>
    <p:extLst>
      <p:ext uri="{BB962C8B-B14F-4D97-AF65-F5344CB8AC3E}">
        <p14:creationId xmlns:p14="http://schemas.microsoft.com/office/powerpoint/2010/main" val="869107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gurumia.com/wp-content/uploads/2009/12/The-world-largest-mangrove-forest-SUNDARBAN.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4" name="Rectangle 3"/>
          <p:cNvSpPr/>
          <p:nvPr/>
        </p:nvSpPr>
        <p:spPr>
          <a:xfrm>
            <a:off x="1259632" y="0"/>
            <a:ext cx="4796506"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rgbClr val="FFFF00"/>
                  </a:solidFill>
                </a:ln>
                <a:solidFill>
                  <a:schemeClr val="accent3"/>
                </a:solidFill>
                <a:hlinkClick r:id="rId3"/>
              </a:rPr>
              <a:t>The </a:t>
            </a:r>
            <a:r>
              <a:rPr lang="en-US" sz="5400" b="1" dirty="0" err="1">
                <a:ln>
                  <a:solidFill>
                    <a:srgbClr val="FFFF00"/>
                  </a:solidFill>
                </a:ln>
                <a:solidFill>
                  <a:schemeClr val="accent3"/>
                </a:solidFill>
                <a:hlinkClick r:id="rId3"/>
              </a:rPr>
              <a:t>Sundarbans</a:t>
            </a:r>
            <a:endParaRPr lang="en-US" sz="5400" b="1" dirty="0">
              <a:ln>
                <a:solidFill>
                  <a:srgbClr val="FFFF00"/>
                </a:solidFill>
              </a:ln>
              <a:solidFill>
                <a:schemeClr val="accent3"/>
              </a:solidFill>
            </a:endParaRPr>
          </a:p>
          <a:p>
            <a:pPr algn="ctr"/>
            <a:r>
              <a:rPr lang="en-US" sz="5400" b="1" cap="none" spc="0" dirty="0">
                <a:ln>
                  <a:solidFill>
                    <a:srgbClr val="FFFF00"/>
                  </a:solidFill>
                </a:ln>
                <a:solidFill>
                  <a:srgbClr val="FF0000"/>
                </a:solidFill>
                <a:effectLst/>
              </a:rPr>
              <a:t>Bangladesh</a:t>
            </a:r>
          </a:p>
        </p:txBody>
      </p:sp>
      <p:pic>
        <p:nvPicPr>
          <p:cNvPr id="1026" name="Picture 2" descr="http://minakinwrites.files.wordpress.com/2012/03/bangladesh_flag.jpg"/>
          <p:cNvPicPr>
            <a:picLocks noChangeAspect="1" noChangeArrowheads="1"/>
          </p:cNvPicPr>
          <p:nvPr/>
        </p:nvPicPr>
        <p:blipFill>
          <a:blip r:embed="rId4" cstate="print"/>
          <a:srcRect/>
          <a:stretch>
            <a:fillRect/>
          </a:stretch>
        </p:blipFill>
        <p:spPr bwMode="auto">
          <a:xfrm>
            <a:off x="6155590" y="0"/>
            <a:ext cx="2988410" cy="1967459"/>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5976" y="274638"/>
            <a:ext cx="4978896" cy="1143000"/>
          </a:xfrm>
        </p:spPr>
        <p:txBody>
          <a:bodyPr>
            <a:normAutofit fontScale="90000"/>
          </a:bodyPr>
          <a:lstStyle/>
          <a:p>
            <a:r>
              <a:rPr lang="en-US" b="1" dirty="0">
                <a:ln>
                  <a:solidFill>
                    <a:srgbClr val="FFFF00"/>
                  </a:solidFill>
                </a:ln>
                <a:solidFill>
                  <a:schemeClr val="accent3">
                    <a:lumMod val="75000"/>
                  </a:schemeClr>
                </a:solidFill>
                <a:hlinkClick r:id="rId2">
                  <a:extLst>
                    <a:ext uri="{A12FA001-AC4F-418D-AE19-62706E023703}">
                      <ahyp:hlinkClr xmlns:ahyp="http://schemas.microsoft.com/office/drawing/2018/hyperlinkcolor" val="tx"/>
                    </a:ext>
                  </a:extLst>
                </a:hlinkClick>
              </a:rPr>
              <a:t>The Sundarbans</a:t>
            </a:r>
            <a:br>
              <a:rPr lang="en-US" b="1" dirty="0">
                <a:ln>
                  <a:solidFill>
                    <a:srgbClr val="FFFF00"/>
                  </a:solidFill>
                </a:ln>
                <a:solidFill>
                  <a:schemeClr val="accent3"/>
                </a:solidFill>
              </a:rPr>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030" y="3821007"/>
            <a:ext cx="3941586" cy="2751382"/>
          </a:xfrm>
        </p:spPr>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210" y="274638"/>
            <a:ext cx="4523798" cy="3323037"/>
          </a:xfrm>
          <a:prstGeom prst="rect">
            <a:avLst/>
          </a:prstGeom>
        </p:spPr>
      </p:pic>
      <p:cxnSp>
        <p:nvCxnSpPr>
          <p:cNvPr id="7" name="Straight Arrow Connector 6"/>
          <p:cNvCxnSpPr/>
          <p:nvPr/>
        </p:nvCxnSpPr>
        <p:spPr>
          <a:xfrm flipV="1">
            <a:off x="2123728" y="1988840"/>
            <a:ext cx="0" cy="7200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32040" y="1124744"/>
            <a:ext cx="3672408" cy="5447645"/>
          </a:xfrm>
          <a:prstGeom prst="rect">
            <a:avLst/>
          </a:prstGeom>
          <a:noFill/>
        </p:spPr>
        <p:txBody>
          <a:bodyPr wrap="square" rtlCol="0">
            <a:spAutoFit/>
          </a:bodyPr>
          <a:lstStyle/>
          <a:p>
            <a:r>
              <a:rPr lang="en-US" sz="2400" dirty="0"/>
              <a:t>The Sundarbans is a natural region in southern Bangladesh and the extreme southern part of the Indian state of West Bengal in the vast river delta on the Bay of Bengal. It is the largest single block of tidal halophytic mangrove forest in the world.</a:t>
            </a:r>
          </a:p>
          <a:p>
            <a:r>
              <a:rPr lang="en-US" sz="2400" b="1" dirty="0">
                <a:solidFill>
                  <a:schemeClr val="accent3">
                    <a:lumMod val="75000"/>
                  </a:schemeClr>
                </a:solidFill>
              </a:rPr>
              <a:t>UNESCO world heritage site</a:t>
            </a:r>
            <a:endParaRPr lang="en-US" dirty="0">
              <a:solidFill>
                <a:schemeClr val="accent3">
                  <a:lumMod val="75000"/>
                </a:schemeClr>
              </a:solidFill>
            </a:endParaRPr>
          </a:p>
          <a:p>
            <a:endParaRPr lang="en-US" dirty="0"/>
          </a:p>
          <a:p>
            <a:r>
              <a:rPr lang="en-US" dirty="0">
                <a:hlinkClick r:id="rId6"/>
              </a:rPr>
              <a:t>http://</a:t>
            </a:r>
            <a:r>
              <a:rPr lang="en-US" dirty="0" err="1">
                <a:hlinkClick r:id="rId6"/>
              </a:rPr>
              <a:t>whc.unesco.org</a:t>
            </a:r>
            <a:r>
              <a:rPr lang="en-US" dirty="0">
                <a:hlinkClick r:id="rId6"/>
              </a:rPr>
              <a:t>/</a:t>
            </a:r>
            <a:r>
              <a:rPr lang="en-US" dirty="0" err="1">
                <a:hlinkClick r:id="rId6"/>
              </a:rPr>
              <a:t>en</a:t>
            </a:r>
            <a:r>
              <a:rPr lang="en-US" dirty="0">
                <a:hlinkClick r:id="rId6"/>
              </a:rPr>
              <a:t>/list/798</a:t>
            </a:r>
            <a:endParaRPr lang="en-US" dirty="0"/>
          </a:p>
        </p:txBody>
      </p:sp>
    </p:spTree>
    <p:extLst>
      <p:ext uri="{BB962C8B-B14F-4D97-AF65-F5344CB8AC3E}">
        <p14:creationId xmlns:p14="http://schemas.microsoft.com/office/powerpoint/2010/main" val="1155641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50" y="17113"/>
            <a:ext cx="8229600" cy="1143000"/>
          </a:xfrm>
        </p:spPr>
        <p:txBody>
          <a:bodyPr/>
          <a:lstStyle/>
          <a:p>
            <a:r>
              <a:rPr lang="en-US" b="1" dirty="0">
                <a:solidFill>
                  <a:schemeClr val="accent3">
                    <a:lumMod val="75000"/>
                  </a:schemeClr>
                </a:solidFill>
              </a:rPr>
              <a:t>Task</a:t>
            </a:r>
          </a:p>
        </p:txBody>
      </p:sp>
      <p:sp>
        <p:nvSpPr>
          <p:cNvPr id="3" name="Content Placeholder 2"/>
          <p:cNvSpPr>
            <a:spLocks noGrp="1"/>
          </p:cNvSpPr>
          <p:nvPr>
            <p:ph idx="1"/>
          </p:nvPr>
        </p:nvSpPr>
        <p:spPr/>
        <p:txBody>
          <a:bodyPr/>
          <a:lstStyle/>
          <a:p>
            <a:pPr marL="0" indent="0">
              <a:buNone/>
            </a:pPr>
            <a:r>
              <a:rPr lang="en-US" dirty="0"/>
              <a:t>Watch the Sundarbans DVD. Make notes on:</a:t>
            </a:r>
          </a:p>
          <a:p>
            <a:r>
              <a:rPr lang="en-US" dirty="0"/>
              <a:t>Location</a:t>
            </a:r>
          </a:p>
          <a:p>
            <a:r>
              <a:rPr lang="en-US" dirty="0"/>
              <a:t>Characteristics</a:t>
            </a:r>
          </a:p>
          <a:p>
            <a:r>
              <a:rPr lang="en-US" dirty="0"/>
              <a:t>Threats</a:t>
            </a:r>
          </a:p>
          <a:p>
            <a:r>
              <a:rPr lang="en-US" dirty="0"/>
              <a:t>Opportunities</a:t>
            </a:r>
          </a:p>
          <a:p>
            <a:r>
              <a:rPr lang="en-US" dirty="0"/>
              <a:t>Management </a:t>
            </a:r>
          </a:p>
        </p:txBody>
      </p:sp>
    </p:spTree>
    <p:extLst>
      <p:ext uri="{BB962C8B-B14F-4D97-AF65-F5344CB8AC3E}">
        <p14:creationId xmlns:p14="http://schemas.microsoft.com/office/powerpoint/2010/main" val="1492992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err="1">
                <a:latin typeface="dearJoe 5 CASUAL PRO" panose="02000000000000000000" pitchFamily="2" charset="0"/>
              </a:rPr>
              <a:t>Sundarban</a:t>
            </a:r>
            <a:r>
              <a:rPr lang="en-US" dirty="0">
                <a:latin typeface="dearJoe 5 CASUAL PRO" panose="02000000000000000000" pitchFamily="2" charset="0"/>
              </a:rPr>
              <a:t> case study</a:t>
            </a:r>
          </a:p>
        </p:txBody>
      </p:sp>
      <p:sp>
        <p:nvSpPr>
          <p:cNvPr id="3" name="Content Placeholder 2"/>
          <p:cNvSpPr>
            <a:spLocks noGrp="1"/>
          </p:cNvSpPr>
          <p:nvPr>
            <p:ph idx="1"/>
          </p:nvPr>
        </p:nvSpPr>
        <p:spPr>
          <a:xfrm>
            <a:off x="323528" y="908719"/>
            <a:ext cx="8590656" cy="5949281"/>
          </a:xfrm>
        </p:spPr>
        <p:txBody>
          <a:bodyPr>
            <a:normAutofit fontScale="40000" lnSpcReduction="20000"/>
          </a:bodyPr>
          <a:lstStyle/>
          <a:p>
            <a:pPr marL="0" indent="0" fontAlgn="base">
              <a:buNone/>
            </a:pPr>
            <a:r>
              <a:rPr lang="en-US" sz="4500" dirty="0"/>
              <a:t>The </a:t>
            </a:r>
            <a:r>
              <a:rPr lang="en-US" sz="4500" dirty="0" err="1"/>
              <a:t>Sundarban</a:t>
            </a:r>
            <a:r>
              <a:rPr lang="en-US" sz="4500" dirty="0"/>
              <a:t> forest lies in the vast delta on the Bay of Bengal formed by the super confluence of the Ganges, Padma, Brahmaputra and Meghna rivers across southern Bangladesh. </a:t>
            </a:r>
          </a:p>
          <a:p>
            <a:pPr marL="0" indent="0" fontAlgn="base">
              <a:buNone/>
            </a:pPr>
            <a:r>
              <a:rPr lang="en-US" sz="4500" dirty="0"/>
              <a:t>The seasonally flooded Sundarbans freshwater swamp forests lie inland from the mangrove forests on the coastal fringe. </a:t>
            </a:r>
          </a:p>
          <a:p>
            <a:pPr marL="0" indent="0" fontAlgn="base">
              <a:buNone/>
            </a:pPr>
            <a:r>
              <a:rPr lang="en-US" sz="4500" dirty="0"/>
              <a:t>The forest covers 10,000 square </a:t>
            </a:r>
            <a:r>
              <a:rPr lang="en-US" sz="4500" dirty="0" err="1"/>
              <a:t>kilometres</a:t>
            </a:r>
            <a:r>
              <a:rPr lang="en-US" sz="4500" dirty="0"/>
              <a:t> (3,900 </a:t>
            </a:r>
            <a:r>
              <a:rPr lang="en-US" sz="4500" dirty="0" err="1"/>
              <a:t>sq</a:t>
            </a:r>
            <a:r>
              <a:rPr lang="en-US" sz="4500" dirty="0"/>
              <a:t> mi) of which about 6,000 square </a:t>
            </a:r>
            <a:r>
              <a:rPr lang="en-US" sz="4500" dirty="0" err="1"/>
              <a:t>kilometres</a:t>
            </a:r>
            <a:r>
              <a:rPr lang="en-US" sz="4500" dirty="0"/>
              <a:t> (2,300 </a:t>
            </a:r>
            <a:r>
              <a:rPr lang="en-US" sz="4500" dirty="0" err="1"/>
              <a:t>sq</a:t>
            </a:r>
            <a:r>
              <a:rPr lang="en-US" sz="4500" dirty="0"/>
              <a:t> mi) are in Bangladesh. </a:t>
            </a:r>
          </a:p>
          <a:p>
            <a:pPr marL="0" indent="0" fontAlgn="base">
              <a:buNone/>
            </a:pPr>
            <a:r>
              <a:rPr lang="en-US" sz="4500" dirty="0"/>
              <a:t>It became a UNESCO world heritage site in 1997. </a:t>
            </a:r>
          </a:p>
          <a:p>
            <a:pPr marL="0" indent="0" fontAlgn="base">
              <a:buNone/>
            </a:pPr>
            <a:r>
              <a:rPr lang="en-US" sz="4500" dirty="0"/>
              <a:t>The Sundarbans is intersected by a complex network of tidal waterways, mudflats and small islands of salt-tolerant mangrove forests. </a:t>
            </a:r>
          </a:p>
          <a:p>
            <a:pPr marL="0" indent="0" fontAlgn="base">
              <a:buNone/>
            </a:pPr>
            <a:r>
              <a:rPr lang="en-US" sz="4500" dirty="0"/>
              <a:t>The interconnected network of waterways makes almost every corner of the forest accessible by boat. The area is known for the eponymous Royal Bengal tiger, as well as numerous fauna including species of birds, spotted deer, crocodiles and snakes. </a:t>
            </a:r>
          </a:p>
          <a:p>
            <a:pPr marL="0" indent="0" fontAlgn="base">
              <a:buNone/>
            </a:pPr>
            <a:r>
              <a:rPr lang="en-US" sz="4500" dirty="0"/>
              <a:t>The fertile soils of the delta have been subject to intensive human use for centuries, and the Eco-region has been mostly converted to intensive agriculture, with few enclaves of forest remaining. </a:t>
            </a:r>
          </a:p>
          <a:p>
            <a:pPr marL="0" indent="0" fontAlgn="base">
              <a:buNone/>
            </a:pPr>
            <a:r>
              <a:rPr lang="en-US" sz="4500" dirty="0"/>
              <a:t>The remaining forests, taken together with the Sundarbans mangroves, are important habitat for the endangered tiger. </a:t>
            </a:r>
          </a:p>
          <a:p>
            <a:pPr marL="0" indent="0" fontAlgn="base">
              <a:buNone/>
            </a:pPr>
            <a:r>
              <a:rPr lang="en-US" sz="4500" dirty="0"/>
              <a:t>Additionally, the Sundarbans serves a crucial function as a protective barrier for the millions of inhabitants in and around Khulna and </a:t>
            </a:r>
            <a:r>
              <a:rPr lang="en-US" sz="4500" dirty="0" err="1"/>
              <a:t>Mongla</a:t>
            </a:r>
            <a:r>
              <a:rPr lang="en-US" sz="4500" dirty="0"/>
              <a:t> against the floods that result from the cyclones. </a:t>
            </a:r>
          </a:p>
          <a:p>
            <a:pPr marL="0" indent="0" fontAlgn="base">
              <a:buNone/>
            </a:pPr>
            <a:r>
              <a:rPr lang="en-US" sz="4500" dirty="0"/>
              <a:t>The Sundarbans has also been enlisted among the finalists in the New 7 Wonders of Nature.</a:t>
            </a:r>
          </a:p>
          <a:p>
            <a:endParaRPr lang="en-US" dirty="0"/>
          </a:p>
        </p:txBody>
      </p:sp>
      <p:sp>
        <p:nvSpPr>
          <p:cNvPr id="4" name="Rectangle 3"/>
          <p:cNvSpPr/>
          <p:nvPr/>
        </p:nvSpPr>
        <p:spPr>
          <a:xfrm>
            <a:off x="229816" y="6531085"/>
            <a:ext cx="8435280" cy="276999"/>
          </a:xfrm>
          <a:prstGeom prst="rect">
            <a:avLst/>
          </a:prstGeom>
        </p:spPr>
        <p:txBody>
          <a:bodyPr wrap="square">
            <a:spAutoFit/>
          </a:bodyPr>
          <a:lstStyle/>
          <a:p>
            <a:r>
              <a:rPr lang="en-US" sz="1200" dirty="0">
                <a:hlinkClick r:id="rId2"/>
              </a:rPr>
              <a:t>https://maxwatsongeography.wordpress.com/section-a/coastal-environments/coastal-ecosystems/</a:t>
            </a:r>
            <a:endParaRPr lang="en-US" sz="1200" dirty="0"/>
          </a:p>
        </p:txBody>
      </p:sp>
    </p:spTree>
    <p:extLst>
      <p:ext uri="{BB962C8B-B14F-4D97-AF65-F5344CB8AC3E}">
        <p14:creationId xmlns:p14="http://schemas.microsoft.com/office/powerpoint/2010/main" val="314646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latin typeface="dearJoe 5 CASUAL PRO" panose="02000000000000000000" pitchFamily="2" charset="0"/>
              </a:rPr>
              <a:t>The importance of Mangrove forests </a:t>
            </a:r>
          </a:p>
        </p:txBody>
      </p:sp>
      <p:sp>
        <p:nvSpPr>
          <p:cNvPr id="3" name="Content Placeholder 2"/>
          <p:cNvSpPr>
            <a:spLocks noGrp="1"/>
          </p:cNvSpPr>
          <p:nvPr>
            <p:ph idx="1"/>
          </p:nvPr>
        </p:nvSpPr>
        <p:spPr>
          <a:xfrm>
            <a:off x="457200" y="1268760"/>
            <a:ext cx="8686800" cy="4525963"/>
          </a:xfrm>
        </p:spPr>
        <p:txBody>
          <a:bodyPr>
            <a:normAutofit fontScale="77500" lnSpcReduction="20000"/>
          </a:bodyPr>
          <a:lstStyle/>
          <a:p>
            <a:pPr marL="0" indent="0">
              <a:buNone/>
            </a:pPr>
            <a:r>
              <a:rPr lang="en-US" dirty="0">
                <a:hlinkClick r:id="rId2"/>
              </a:rPr>
              <a:t>http://www.bbc.com/news/science-environment-37386267</a:t>
            </a:r>
            <a:endParaRPr lang="en-US" dirty="0"/>
          </a:p>
          <a:p>
            <a:pPr marL="0" indent="0">
              <a:buNone/>
            </a:pPr>
            <a:r>
              <a:rPr lang="en-US" b="1" dirty="0"/>
              <a:t>Task 1</a:t>
            </a:r>
            <a:r>
              <a:rPr lang="en-US" dirty="0"/>
              <a:t> - Read the above BBC article and use your knowledge from the DVD on the importance of Mangroves as a natural resource and also as flood protection and complete the following tasks. </a:t>
            </a:r>
          </a:p>
          <a:p>
            <a:pPr marL="0" indent="0">
              <a:buNone/>
            </a:pPr>
            <a:br>
              <a:rPr lang="en-US" dirty="0"/>
            </a:br>
            <a:r>
              <a:rPr lang="en-US" dirty="0"/>
              <a:t>1.  What are mangroves and where do they naturally grow? </a:t>
            </a:r>
            <a:br>
              <a:rPr lang="en-US" dirty="0"/>
            </a:br>
            <a:r>
              <a:rPr lang="en-US" dirty="0"/>
              <a:t>2.  Explain what 'the roots also act as buffers' mean in terms of protection from flooding and tsunami's</a:t>
            </a:r>
            <a:br>
              <a:rPr lang="en-US" dirty="0"/>
            </a:br>
            <a:r>
              <a:rPr lang="en-US" dirty="0"/>
              <a:t>3.  What 'death rate comparison' can be made over their effectiveness after the 2004 Asian Tsunami?</a:t>
            </a:r>
            <a:br>
              <a:rPr lang="en-US" dirty="0"/>
            </a:br>
            <a:r>
              <a:rPr lang="en-US" dirty="0"/>
              <a:t>4.  Outline what is being done to resolve the problem caused by mangrove removal.</a:t>
            </a:r>
            <a:br>
              <a:rPr lang="en-US" dirty="0"/>
            </a:br>
            <a:r>
              <a:rPr lang="en-US" dirty="0"/>
              <a:t>5.  How is the removal of mangroves also linked to coastal erosion?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5436444"/>
            <a:ext cx="2483076" cy="1350313"/>
          </a:xfrm>
          <a:prstGeom prst="rect">
            <a:avLst/>
          </a:prstGeom>
        </p:spPr>
      </p:pic>
    </p:spTree>
    <p:extLst>
      <p:ext uri="{BB962C8B-B14F-4D97-AF65-F5344CB8AC3E}">
        <p14:creationId xmlns:p14="http://schemas.microsoft.com/office/powerpoint/2010/main" val="1194705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chemeClr val="accent3">
                    <a:lumMod val="75000"/>
                  </a:schemeClr>
                </a:solidFill>
              </a:rPr>
              <a:t>Value</a:t>
            </a:r>
            <a:br>
              <a:rPr lang="en-US" dirty="0"/>
            </a:br>
            <a:endParaRPr lang="en-US" dirty="0"/>
          </a:p>
        </p:txBody>
      </p:sp>
      <p:sp>
        <p:nvSpPr>
          <p:cNvPr id="3" name="Content Placeholder 2"/>
          <p:cNvSpPr>
            <a:spLocks noGrp="1"/>
          </p:cNvSpPr>
          <p:nvPr>
            <p:ph idx="1"/>
          </p:nvPr>
        </p:nvSpPr>
        <p:spPr>
          <a:xfrm>
            <a:off x="457200" y="1387895"/>
            <a:ext cx="8229600" cy="5832648"/>
          </a:xfrm>
        </p:spPr>
        <p:txBody>
          <a:bodyPr>
            <a:normAutofit fontScale="70000" lnSpcReduction="20000"/>
          </a:bodyPr>
          <a:lstStyle/>
          <a:p>
            <a:pPr fontAlgn="base"/>
            <a:r>
              <a:rPr lang="en-US" b="1" dirty="0"/>
              <a:t>Contain Natural Resources</a:t>
            </a:r>
            <a:r>
              <a:rPr lang="en-US" dirty="0"/>
              <a:t> – Charcoal, firewood, fish, medicines and other substances can be extracted form mangroves.</a:t>
            </a:r>
          </a:p>
          <a:p>
            <a:pPr fontAlgn="base"/>
            <a:r>
              <a:rPr lang="en-US" b="1" dirty="0"/>
              <a:t>Foraging and Living Place for Wildlife</a:t>
            </a:r>
            <a:r>
              <a:rPr lang="en-US" dirty="0"/>
              <a:t> – Without mangroves there would be no habitat for animals so there would be no animals.</a:t>
            </a:r>
          </a:p>
          <a:p>
            <a:pPr fontAlgn="base"/>
            <a:r>
              <a:rPr lang="en-US" b="1" dirty="0"/>
              <a:t>Reducing Water Pollution</a:t>
            </a:r>
            <a:r>
              <a:rPr lang="en-US" dirty="0"/>
              <a:t> – The root systems of mangrove species absorb inorganic substances and reduce water pollution.</a:t>
            </a:r>
          </a:p>
          <a:p>
            <a:pPr fontAlgn="base"/>
            <a:r>
              <a:rPr lang="en-US" b="1" dirty="0"/>
              <a:t>Protecting the Coastline</a:t>
            </a:r>
            <a:r>
              <a:rPr lang="en-US" dirty="0"/>
              <a:t> – Because the roots of a mangroves act  can </a:t>
            </a:r>
            <a:r>
              <a:rPr lang="en-US" dirty="0" err="1"/>
              <a:t>stabilise</a:t>
            </a:r>
            <a:r>
              <a:rPr lang="en-US" dirty="0"/>
              <a:t> the coastlines of the river shores and river mouths. They also protect the coastline from wave erosion.</a:t>
            </a:r>
          </a:p>
          <a:p>
            <a:pPr fontAlgn="base"/>
            <a:r>
              <a:rPr lang="en-US" b="1" dirty="0"/>
              <a:t>Flood Prevention</a:t>
            </a:r>
            <a:r>
              <a:rPr lang="en-US" dirty="0"/>
              <a:t> – Mangroves can </a:t>
            </a:r>
            <a:r>
              <a:rPr lang="en-US" dirty="0" err="1"/>
              <a:t>stabilise</a:t>
            </a:r>
            <a:r>
              <a:rPr lang="en-US" dirty="0"/>
              <a:t> water capacity of the substratum and on the soil surface, hence steady and retain water to prevent flooding.</a:t>
            </a:r>
          </a:p>
          <a:p>
            <a:pPr fontAlgn="base"/>
            <a:r>
              <a:rPr lang="en-US" b="1" dirty="0"/>
              <a:t>Ornamental Value</a:t>
            </a:r>
            <a:r>
              <a:rPr lang="en-US" dirty="0"/>
              <a:t> – A mangrove forest is a beautiful environment with a diversity of life that in some peoples eyes is with saving.</a:t>
            </a:r>
          </a:p>
          <a:p>
            <a:endParaRPr lang="en-US" dirty="0"/>
          </a:p>
        </p:txBody>
      </p:sp>
    </p:spTree>
    <p:extLst>
      <p:ext uri="{BB962C8B-B14F-4D97-AF65-F5344CB8AC3E}">
        <p14:creationId xmlns:p14="http://schemas.microsoft.com/office/powerpoint/2010/main" val="1060756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78" y="562670"/>
            <a:ext cx="8229600" cy="490066"/>
          </a:xfrm>
        </p:spPr>
        <p:txBody>
          <a:bodyPr>
            <a:normAutofit fontScale="90000"/>
          </a:bodyPr>
          <a:lstStyle/>
          <a:p>
            <a:r>
              <a:rPr lang="en-US" b="1" u="sng" dirty="0">
                <a:solidFill>
                  <a:schemeClr val="accent3">
                    <a:lumMod val="75000"/>
                  </a:schemeClr>
                </a:solidFill>
              </a:rPr>
              <a:t>Threats</a:t>
            </a:r>
            <a:br>
              <a:rPr lang="en-US" dirty="0"/>
            </a:br>
            <a:endParaRPr lang="en-US" dirty="0"/>
          </a:p>
        </p:txBody>
      </p:sp>
      <p:sp>
        <p:nvSpPr>
          <p:cNvPr id="3" name="Content Placeholder 2"/>
          <p:cNvSpPr>
            <a:spLocks noGrp="1"/>
          </p:cNvSpPr>
          <p:nvPr>
            <p:ph idx="1"/>
          </p:nvPr>
        </p:nvSpPr>
        <p:spPr>
          <a:xfrm>
            <a:off x="163978" y="1052736"/>
            <a:ext cx="8964488" cy="6048672"/>
          </a:xfrm>
        </p:spPr>
        <p:txBody>
          <a:bodyPr>
            <a:normAutofit fontScale="62500" lnSpcReduction="20000"/>
          </a:bodyPr>
          <a:lstStyle/>
          <a:p>
            <a:pPr fontAlgn="base"/>
            <a:r>
              <a:rPr lang="en-US" b="1" dirty="0"/>
              <a:t>Clearing</a:t>
            </a:r>
            <a:r>
              <a:rPr lang="en-US" dirty="0"/>
              <a:t> – Mangrove forests have often been seen as unproductive and smelly, and so cleared to make room for agricultural land, human settlements and infrastructure, and industrial areas.</a:t>
            </a:r>
          </a:p>
          <a:p>
            <a:pPr fontAlgn="base"/>
            <a:r>
              <a:rPr lang="en-US" b="1" dirty="0"/>
              <a:t>Overharvesting</a:t>
            </a:r>
            <a:r>
              <a:rPr lang="en-US" dirty="0"/>
              <a:t> – While harvesting has taken place for centuries, harvesting of mangroves become unsustainable and threaten their future.</a:t>
            </a:r>
          </a:p>
          <a:p>
            <a:pPr fontAlgn="base"/>
            <a:r>
              <a:rPr lang="en-US" b="1" dirty="0"/>
              <a:t>River Changes</a:t>
            </a:r>
            <a:r>
              <a:rPr lang="en-US" dirty="0"/>
              <a:t> – Dams and irrigation reduce the amount of water reaching mangrove forests, changing the salinity of water in the forest.</a:t>
            </a:r>
          </a:p>
          <a:p>
            <a:pPr fontAlgn="base"/>
            <a:r>
              <a:rPr lang="en-US" b="1" dirty="0"/>
              <a:t>Overfishing</a:t>
            </a:r>
            <a:r>
              <a:rPr lang="en-US" dirty="0"/>
              <a:t> – The global overfishing crisis facing the world’s oceans has effects far beyond the directly overfished population. The ecological balance of food chains and mangrove fish communities can also be affected.</a:t>
            </a:r>
          </a:p>
          <a:p>
            <a:pPr fontAlgn="base"/>
            <a:r>
              <a:rPr lang="en-US" b="1" dirty="0"/>
              <a:t>Destruction of Coral Reefs</a:t>
            </a:r>
            <a:r>
              <a:rPr lang="en-US" dirty="0"/>
              <a:t> – Coral reefs provide the first barrier against currents and strong waves. When they are destroyed, the stronger-than-normal waves and currents reaching the coast can undermine the fine sediment in which the mangroves grow. This can prevent seedlings from taking root and wash away nutrients essential.</a:t>
            </a:r>
          </a:p>
          <a:p>
            <a:pPr fontAlgn="base"/>
            <a:r>
              <a:rPr lang="en-US" b="1" dirty="0"/>
              <a:t>Pollution</a:t>
            </a:r>
            <a:r>
              <a:rPr lang="en-US" dirty="0"/>
              <a:t> – Fertilizers, pesticides, and other toxic man-made chemicals carried by river systems from sources upstream can kill animals living in mangrove forests.</a:t>
            </a:r>
          </a:p>
          <a:p>
            <a:pPr fontAlgn="base"/>
            <a:r>
              <a:rPr lang="en-US" b="1" dirty="0"/>
              <a:t>Climate Change</a:t>
            </a:r>
            <a:r>
              <a:rPr lang="en-US" dirty="0"/>
              <a:t> – Mangrove forests require stable sea levels for long-term survival.</a:t>
            </a:r>
          </a:p>
          <a:p>
            <a:endParaRPr lang="en-US" dirty="0"/>
          </a:p>
        </p:txBody>
      </p:sp>
    </p:spTree>
    <p:extLst>
      <p:ext uri="{BB962C8B-B14F-4D97-AF65-F5344CB8AC3E}">
        <p14:creationId xmlns:p14="http://schemas.microsoft.com/office/powerpoint/2010/main" val="1880674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7354" y="923925"/>
            <a:ext cx="9001125" cy="5010150"/>
          </a:xfrm>
        </p:spPr>
      </p:pic>
    </p:spTree>
    <p:extLst>
      <p:ext uri="{BB962C8B-B14F-4D97-AF65-F5344CB8AC3E}">
        <p14:creationId xmlns:p14="http://schemas.microsoft.com/office/powerpoint/2010/main" val="1842495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b="1" dirty="0">
                <a:latin typeface="Arial Rounded MT Bold" pitchFamily="34" charset="0"/>
              </a:rPr>
              <a:t>Lesson Objectives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6449328"/>
              </p:ext>
            </p:extLst>
          </p:nvPr>
        </p:nvGraphicFramePr>
        <p:xfrm>
          <a:off x="390364" y="1772816"/>
          <a:ext cx="8363272" cy="4135327"/>
        </p:xfrm>
        <a:graphic>
          <a:graphicData uri="http://schemas.openxmlformats.org/drawingml/2006/table">
            <a:tbl>
              <a:tblPr firstRow="1" firstCol="1" bandRow="1">
                <a:tableStyleId>{22838BEF-8BB2-4498-84A7-C5851F593DF1}</a:tableStyleId>
              </a:tblPr>
              <a:tblGrid>
                <a:gridCol w="4181636">
                  <a:extLst>
                    <a:ext uri="{9D8B030D-6E8A-4147-A177-3AD203B41FA5}">
                      <a16:colId xmlns:a16="http://schemas.microsoft.com/office/drawing/2014/main" val="20000"/>
                    </a:ext>
                  </a:extLst>
                </a:gridCol>
                <a:gridCol w="4181636">
                  <a:extLst>
                    <a:ext uri="{9D8B030D-6E8A-4147-A177-3AD203B41FA5}">
                      <a16:colId xmlns:a16="http://schemas.microsoft.com/office/drawing/2014/main" val="20001"/>
                    </a:ext>
                  </a:extLst>
                </a:gridCol>
              </a:tblGrid>
              <a:tr h="537457">
                <a:tc rowSpan="4">
                  <a:txBody>
                    <a:bodyPr/>
                    <a:lstStyle/>
                    <a:p>
                      <a:pPr marL="0" marR="0">
                        <a:spcBef>
                          <a:spcPts val="0"/>
                        </a:spcBef>
                        <a:spcAft>
                          <a:spcPts val="0"/>
                        </a:spcAft>
                      </a:pPr>
                      <a:r>
                        <a:rPr lang="en-US" sz="2400" dirty="0">
                          <a:effectLst/>
                        </a:rPr>
                        <a:t>Describe coral reefs and mangrove swamps and the conditions required for their development</a:t>
                      </a:r>
                      <a:endParaRPr lang="en-US" sz="2400" dirty="0">
                        <a:effectLst/>
                        <a:latin typeface="Calibri" charset="0"/>
                        <a:ea typeface="Calibri" charset="0"/>
                        <a:cs typeface="Times New Roman" charset="0"/>
                      </a:endParaRPr>
                    </a:p>
                  </a:txBody>
                  <a:tcPr marL="68580" marR="68580" marT="0" marB="0"/>
                </a:tc>
                <a:tc>
                  <a:txBody>
                    <a:bodyPr/>
                    <a:lstStyle/>
                    <a:p>
                      <a:pPr marL="0" marR="0">
                        <a:spcBef>
                          <a:spcPts val="0"/>
                        </a:spcBef>
                        <a:spcAft>
                          <a:spcPts val="0"/>
                        </a:spcAft>
                      </a:pPr>
                      <a:r>
                        <a:rPr lang="en-US" sz="1800" dirty="0">
                          <a:effectLst/>
                        </a:rPr>
                        <a:t> </a:t>
                      </a:r>
                      <a:r>
                        <a:rPr lang="en-US" sz="1800" b="0" dirty="0">
                          <a:effectLst/>
                        </a:rPr>
                        <a:t>I can use maps to describe the distribution of Mangrove swamps </a:t>
                      </a:r>
                      <a:endParaRPr lang="en-US" sz="1800" b="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0"/>
                  </a:ext>
                </a:extLst>
              </a:tr>
              <a:tr h="537457">
                <a:tc vMerge="1">
                  <a:txBody>
                    <a:bodyPr/>
                    <a:lstStyle/>
                    <a:p>
                      <a:endParaRPr lang="en-US"/>
                    </a:p>
                  </a:txBody>
                  <a:tcPr/>
                </a:tc>
                <a:tc>
                  <a:txBody>
                    <a:bodyPr/>
                    <a:lstStyle/>
                    <a:p>
                      <a:pPr marL="0" marR="0">
                        <a:spcBef>
                          <a:spcPts val="0"/>
                        </a:spcBef>
                        <a:spcAft>
                          <a:spcPts val="0"/>
                        </a:spcAft>
                      </a:pPr>
                      <a:r>
                        <a:rPr lang="en-US" sz="1800">
                          <a:effectLst/>
                        </a:rPr>
                        <a:t>I understand the conditions the Mangrove swamps need to develop</a:t>
                      </a:r>
                      <a:endParaRPr lang="en-US" sz="18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1"/>
                  </a:ext>
                </a:extLst>
              </a:tr>
              <a:tr h="537457">
                <a:tc vMerge="1">
                  <a:txBody>
                    <a:bodyPr/>
                    <a:lstStyle/>
                    <a:p>
                      <a:endParaRPr lang="en-US"/>
                    </a:p>
                  </a:txBody>
                  <a:tcPr/>
                </a:tc>
                <a:tc>
                  <a:txBody>
                    <a:bodyPr/>
                    <a:lstStyle/>
                    <a:p>
                      <a:pPr marL="0" marR="0">
                        <a:spcBef>
                          <a:spcPts val="0"/>
                        </a:spcBef>
                        <a:spcAft>
                          <a:spcPts val="0"/>
                        </a:spcAft>
                      </a:pPr>
                      <a:r>
                        <a:rPr lang="en-US" sz="1800">
                          <a:effectLst/>
                        </a:rPr>
                        <a:t>I can distinguish between different types of reef and describe – atoll, fringing and barrier</a:t>
                      </a:r>
                      <a:endParaRPr lang="en-US" sz="18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2"/>
                  </a:ext>
                </a:extLst>
              </a:tr>
              <a:tr h="537457">
                <a:tc vMerge="1">
                  <a:txBody>
                    <a:bodyPr/>
                    <a:lstStyle/>
                    <a:p>
                      <a:endParaRPr lang="en-US"/>
                    </a:p>
                  </a:txBody>
                  <a:tcPr/>
                </a:tc>
                <a:tc>
                  <a:txBody>
                    <a:bodyPr/>
                    <a:lstStyle/>
                    <a:p>
                      <a:pPr marL="0" marR="0">
                        <a:spcBef>
                          <a:spcPts val="0"/>
                        </a:spcBef>
                        <a:spcAft>
                          <a:spcPts val="0"/>
                        </a:spcAft>
                      </a:pPr>
                      <a:r>
                        <a:rPr lang="en-US" sz="1800" dirty="0">
                          <a:effectLst/>
                        </a:rPr>
                        <a:t>I can give named examples of mangrove swamps and coral reefs </a:t>
                      </a:r>
                      <a:endParaRPr lang="en-US" sz="18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3"/>
                  </a:ext>
                </a:extLst>
              </a:tr>
              <a:tr h="843487">
                <a:tc rowSpan="2">
                  <a:txBody>
                    <a:bodyPr/>
                    <a:lstStyle/>
                    <a:p>
                      <a:pPr marL="0" marR="0">
                        <a:spcBef>
                          <a:spcPts val="0"/>
                        </a:spcBef>
                        <a:spcAft>
                          <a:spcPts val="0"/>
                        </a:spcAft>
                      </a:pPr>
                      <a:r>
                        <a:rPr lang="en-US" sz="2400" dirty="0">
                          <a:effectLst/>
                        </a:rPr>
                        <a:t>Demonstrate an understanding that coasts present hazards and offer opportunities</a:t>
                      </a:r>
                      <a:endParaRPr lang="en-US" sz="2400" dirty="0">
                        <a:effectLst/>
                        <a:latin typeface="Calibri" charset="0"/>
                        <a:ea typeface="Calibri" charset="0"/>
                        <a:cs typeface="Times New Roman" charset="0"/>
                      </a:endParaRPr>
                    </a:p>
                  </a:txBody>
                  <a:tcPr marL="68580" marR="68580" marT="0" marB="0"/>
                </a:tc>
                <a:tc>
                  <a:txBody>
                    <a:bodyPr/>
                    <a:lstStyle/>
                    <a:p>
                      <a:pPr marL="0" marR="0">
                        <a:spcBef>
                          <a:spcPts val="0"/>
                        </a:spcBef>
                        <a:spcAft>
                          <a:spcPts val="0"/>
                        </a:spcAft>
                      </a:pPr>
                      <a:r>
                        <a:rPr lang="en-US" sz="1800" dirty="0">
                          <a:effectLst/>
                        </a:rPr>
                        <a:t>I can explain what opportunities are offered by the coast</a:t>
                      </a:r>
                      <a:endParaRPr lang="en-US" sz="18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4"/>
                  </a:ext>
                </a:extLst>
              </a:tr>
              <a:tr h="788458">
                <a:tc vMerge="1">
                  <a:txBody>
                    <a:bodyPr/>
                    <a:lstStyle/>
                    <a:p>
                      <a:endParaRPr lang="en-US"/>
                    </a:p>
                  </a:txBody>
                  <a:tcPr/>
                </a:tc>
                <a:tc>
                  <a:txBody>
                    <a:bodyPr/>
                    <a:lstStyle/>
                    <a:p>
                      <a:pPr marL="0" marR="0">
                        <a:spcBef>
                          <a:spcPts val="0"/>
                        </a:spcBef>
                        <a:spcAft>
                          <a:spcPts val="0"/>
                        </a:spcAft>
                      </a:pPr>
                      <a:r>
                        <a:rPr lang="en-US" sz="1800" dirty="0">
                          <a:effectLst/>
                        </a:rPr>
                        <a:t>I identify the hazards found on the coast including coastal erosion and tropical storms </a:t>
                      </a:r>
                      <a:endParaRPr lang="en-US" sz="18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5.media.tumblr.com/hRXZmpJmopgnkto2AKvgNF8Ko1_500.jpg"/>
          <p:cNvPicPr>
            <a:picLocks noChangeAspect="1" noChangeArrowheads="1"/>
          </p:cNvPicPr>
          <p:nvPr/>
        </p:nvPicPr>
        <p:blipFill>
          <a:blip r:embed="rId2" cstate="print"/>
          <a:srcRect/>
          <a:stretch>
            <a:fillRect/>
          </a:stretch>
        </p:blipFill>
        <p:spPr bwMode="auto">
          <a:xfrm>
            <a:off x="-20253" y="15298"/>
            <a:ext cx="9144001" cy="6309320"/>
          </a:xfrm>
          <a:prstGeom prst="rect">
            <a:avLst/>
          </a:prstGeom>
          <a:ln>
            <a:noFill/>
          </a:ln>
          <a:effectLst>
            <a:softEdge rad="112500"/>
          </a:effectLst>
        </p:spPr>
      </p:pic>
      <p:sp>
        <p:nvSpPr>
          <p:cNvPr id="2" name="Title 1"/>
          <p:cNvSpPr>
            <a:spLocks noGrp="1"/>
          </p:cNvSpPr>
          <p:nvPr>
            <p:ph type="title"/>
          </p:nvPr>
        </p:nvSpPr>
        <p:spPr/>
        <p:txBody>
          <a:bodyPr/>
          <a:lstStyle/>
          <a:p>
            <a:r>
              <a:rPr lang="en-GB" dirty="0">
                <a:solidFill>
                  <a:srgbClr val="FFFF00"/>
                </a:solidFill>
                <a:latin typeface="Arial Rounded MT Bold" pitchFamily="34" charset="0"/>
              </a:rPr>
              <a:t>What you need to know</a:t>
            </a:r>
          </a:p>
        </p:txBody>
      </p:sp>
      <p:sp>
        <p:nvSpPr>
          <p:cNvPr id="3" name="Content Placeholder 2"/>
          <p:cNvSpPr>
            <a:spLocks noGrp="1"/>
          </p:cNvSpPr>
          <p:nvPr>
            <p:ph idx="1"/>
          </p:nvPr>
        </p:nvSpPr>
        <p:spPr>
          <a:xfrm>
            <a:off x="442446" y="2204864"/>
            <a:ext cx="8229600" cy="2664296"/>
          </a:xfrm>
          <a:noFill/>
        </p:spPr>
        <p:style>
          <a:lnRef idx="2">
            <a:schemeClr val="accent2"/>
          </a:lnRef>
          <a:fillRef idx="1">
            <a:schemeClr val="lt1"/>
          </a:fillRef>
          <a:effectRef idx="0">
            <a:schemeClr val="accent2"/>
          </a:effectRef>
          <a:fontRef idx="minor">
            <a:schemeClr val="dk1"/>
          </a:fontRef>
        </p:style>
        <p:txBody>
          <a:bodyPr/>
          <a:lstStyle/>
          <a:p>
            <a:pPr algn="ctr">
              <a:buNone/>
            </a:pPr>
            <a:r>
              <a:rPr lang="en-GB" dirty="0">
                <a:solidFill>
                  <a:srgbClr val="FF0000"/>
                </a:solidFill>
                <a:latin typeface="Arial Rounded MT Bold" pitchFamily="34" charset="0"/>
              </a:rPr>
              <a:t>Distribution of ecosystems</a:t>
            </a:r>
          </a:p>
          <a:p>
            <a:pPr algn="ctr">
              <a:buNone/>
            </a:pPr>
            <a:r>
              <a:rPr lang="en-GB" dirty="0">
                <a:solidFill>
                  <a:srgbClr val="FF0000"/>
                </a:solidFill>
                <a:latin typeface="Arial Rounded MT Bold" pitchFamily="34" charset="0"/>
              </a:rPr>
              <a:t>Characteristics</a:t>
            </a:r>
          </a:p>
          <a:p>
            <a:pPr algn="ctr">
              <a:buNone/>
            </a:pPr>
            <a:r>
              <a:rPr lang="en-GB" dirty="0">
                <a:solidFill>
                  <a:srgbClr val="FF0000"/>
                </a:solidFill>
                <a:latin typeface="Arial Rounded MT Bold" pitchFamily="34" charset="0"/>
              </a:rPr>
              <a:t>Biodiversity</a:t>
            </a:r>
          </a:p>
          <a:p>
            <a:pPr algn="ctr">
              <a:buNone/>
            </a:pPr>
            <a:r>
              <a:rPr lang="en-GB" dirty="0">
                <a:solidFill>
                  <a:srgbClr val="FF0000"/>
                </a:solidFill>
                <a:latin typeface="Arial Rounded MT Bold" pitchFamily="34" charset="0"/>
              </a:rPr>
              <a:t>Opportunities and threats</a:t>
            </a:r>
          </a:p>
          <a:p>
            <a:pPr algn="ctr">
              <a:buNone/>
            </a:pPr>
            <a:endParaRPr lang="en-GB" dirty="0">
              <a:latin typeface="Arial Rounded MT Bold"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www.landscapeinstitute.org/casestudies/photo/1232465104sefton-428-jpg"/>
          <p:cNvPicPr>
            <a:picLocks noChangeAspect="1" noChangeArrowheads="1"/>
          </p:cNvPicPr>
          <p:nvPr/>
        </p:nvPicPr>
        <p:blipFill>
          <a:blip r:embed="rId2" cstate="print"/>
          <a:srcRect/>
          <a:stretch>
            <a:fillRect/>
          </a:stretch>
        </p:blipFill>
        <p:spPr bwMode="auto">
          <a:xfrm>
            <a:off x="4572000" y="3501009"/>
            <a:ext cx="4572000" cy="3356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2" name="Picture 8" descr="http://upload.wikimedia.org/wikipedia/commons/d/db/Fort_Fisher_State_Recreation_Area_Salt_Marsh.JPG"/>
          <p:cNvPicPr>
            <a:picLocks noChangeAspect="1" noChangeArrowheads="1"/>
          </p:cNvPicPr>
          <p:nvPr/>
        </p:nvPicPr>
        <p:blipFill>
          <a:blip r:embed="rId3" cstate="print"/>
          <a:srcRect/>
          <a:stretch>
            <a:fillRect/>
          </a:stretch>
        </p:blipFill>
        <p:spPr bwMode="auto">
          <a:xfrm>
            <a:off x="0" y="3501008"/>
            <a:ext cx="4499992" cy="3356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0" name="Picture 6" descr="http://1.bp.blogspot.com/_Zh4-VLyn8Q0/TUrMhkLKmBI/AAAAAAAAAiQ/8uOWovu9vm8/s1600/sundarban1.jpg"/>
          <p:cNvPicPr>
            <a:picLocks noChangeAspect="1" noChangeArrowheads="1"/>
          </p:cNvPicPr>
          <p:nvPr/>
        </p:nvPicPr>
        <p:blipFill>
          <a:blip r:embed="rId4" cstate="print"/>
          <a:srcRect/>
          <a:stretch>
            <a:fillRect/>
          </a:stretch>
        </p:blipFill>
        <p:spPr bwMode="auto">
          <a:xfrm>
            <a:off x="4572000" y="0"/>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http://laurademers.files.wordpress.com/2011/09/coral_reef_florida.jpg"/>
          <p:cNvPicPr>
            <a:picLocks noChangeAspect="1" noChangeArrowheads="1"/>
          </p:cNvPicPr>
          <p:nvPr/>
        </p:nvPicPr>
        <p:blipFill>
          <a:blip r:embed="rId5" cstate="print"/>
          <a:srcRect/>
          <a:stretch>
            <a:fillRect/>
          </a:stretch>
        </p:blipFill>
        <p:spPr bwMode="auto">
          <a:xfrm>
            <a:off x="0" y="0"/>
            <a:ext cx="4499992"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1763688" y="3068960"/>
            <a:ext cx="5331588" cy="707886"/>
          </a:xfrm>
          <a:prstGeom prst="rect">
            <a:avLst/>
          </a:prstGeom>
          <a:solidFill>
            <a:srgbClr val="FF0066"/>
          </a:solidFill>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abic Typesetting" pitchFamily="66" charset="-78"/>
              </a:rPr>
              <a:t>Coastal Ecosystems</a:t>
            </a:r>
          </a:p>
        </p:txBody>
      </p:sp>
      <p:sp>
        <p:nvSpPr>
          <p:cNvPr id="9" name="Rectangle 8"/>
          <p:cNvSpPr/>
          <p:nvPr/>
        </p:nvSpPr>
        <p:spPr>
          <a:xfrm>
            <a:off x="129019" y="980728"/>
            <a:ext cx="4221027"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dirty="0">
                <a:ln w="0">
                  <a:solidFill>
                    <a:schemeClr val="tx1"/>
                  </a:solidFill>
                </a:ln>
                <a:solidFill>
                  <a:schemeClr val="bg1"/>
                </a:solidFill>
                <a:effectLst>
                  <a:reflection blurRad="12700" stA="50000" endPos="50000" dist="5000" dir="5400000" sy="-100000" rotWithShape="0"/>
                </a:effectLst>
                <a:latin typeface="Arial Rounded MT Bold" pitchFamily="34" charset="0"/>
              </a:rPr>
              <a:t>CORAL REEFS</a:t>
            </a:r>
            <a:endParaRPr lang="en-US" sz="4400" b="1" cap="all" spc="0" dirty="0">
              <a:ln w="0">
                <a:solidFill>
                  <a:schemeClr val="tx1"/>
                </a:solidFill>
              </a:ln>
              <a:solidFill>
                <a:schemeClr val="bg1"/>
              </a:solidFill>
              <a:effectLst>
                <a:reflection blurRad="12700" stA="50000" endPos="50000" dist="5000" dir="5400000" sy="-100000" rotWithShape="0"/>
              </a:effectLst>
              <a:latin typeface="Arial Rounded MT Bold" pitchFamily="34" charset="0"/>
            </a:endParaRPr>
          </a:p>
        </p:txBody>
      </p:sp>
      <p:sp>
        <p:nvSpPr>
          <p:cNvPr id="11" name="Rectangle 10"/>
          <p:cNvSpPr/>
          <p:nvPr/>
        </p:nvSpPr>
        <p:spPr>
          <a:xfrm>
            <a:off x="4868398" y="980728"/>
            <a:ext cx="3916265"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dirty="0">
                <a:ln w="0">
                  <a:solidFill>
                    <a:schemeClr val="tx1"/>
                  </a:solidFill>
                </a:ln>
                <a:solidFill>
                  <a:schemeClr val="bg1"/>
                </a:solidFill>
                <a:effectLst>
                  <a:reflection blurRad="12700" stA="50000" endPos="50000" dist="5000" dir="5400000" sy="-100000" rotWithShape="0"/>
                </a:effectLst>
                <a:latin typeface="Arial Rounded MT Bold" pitchFamily="34" charset="0"/>
              </a:rPr>
              <a:t>MANGROVES</a:t>
            </a:r>
            <a:endParaRPr lang="en-US" sz="4400" b="1" cap="all" spc="0" dirty="0">
              <a:ln w="0">
                <a:solidFill>
                  <a:schemeClr val="tx1"/>
                </a:solidFill>
              </a:ln>
              <a:solidFill>
                <a:schemeClr val="bg1"/>
              </a:solidFill>
              <a:effectLst>
                <a:reflection blurRad="12700" stA="50000" endPos="50000" dist="5000" dir="5400000" sy="-100000" rotWithShape="0"/>
              </a:effectLst>
              <a:latin typeface="Arial Rounded MT Bold" pitchFamily="34" charset="0"/>
            </a:endParaRPr>
          </a:p>
        </p:txBody>
      </p:sp>
      <p:sp>
        <p:nvSpPr>
          <p:cNvPr id="13" name="Rectangle 12"/>
          <p:cNvSpPr/>
          <p:nvPr/>
        </p:nvSpPr>
        <p:spPr>
          <a:xfrm>
            <a:off x="319875" y="5013176"/>
            <a:ext cx="383932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solidFill>
                    <a:schemeClr val="tx1"/>
                  </a:solidFill>
                </a:ln>
                <a:solidFill>
                  <a:schemeClr val="bg1"/>
                </a:solidFill>
                <a:effectLst>
                  <a:reflection blurRad="12700" stA="50000" endPos="50000" dist="5000" dir="5400000" sy="-100000" rotWithShape="0"/>
                </a:effectLst>
              </a:rPr>
              <a:t>SALT MARSH</a:t>
            </a:r>
            <a:endParaRPr lang="en-US" sz="5400" b="1" cap="all" spc="0" dirty="0">
              <a:ln w="0">
                <a:solidFill>
                  <a:schemeClr val="tx1"/>
                </a:solidFill>
              </a:ln>
              <a:solidFill>
                <a:schemeClr val="bg1"/>
              </a:solidFill>
              <a:effectLst>
                <a:reflection blurRad="12700" stA="50000" endPos="50000" dist="5000" dir="5400000" sy="-100000" rotWithShape="0"/>
              </a:effectLst>
            </a:endParaRPr>
          </a:p>
        </p:txBody>
      </p:sp>
      <p:sp>
        <p:nvSpPr>
          <p:cNvPr id="14" name="Rectangle 13"/>
          <p:cNvSpPr/>
          <p:nvPr/>
        </p:nvSpPr>
        <p:spPr>
          <a:xfrm>
            <a:off x="4932040" y="5013176"/>
            <a:ext cx="3976602" cy="923330"/>
          </a:xfrm>
          <a:prstGeom prst="rect">
            <a:avLst/>
          </a:prstGeom>
          <a:noFill/>
          <a:ln>
            <a:noFill/>
          </a:ln>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solidFill>
                    <a:schemeClr val="tx1"/>
                  </a:solidFill>
                </a:ln>
                <a:solidFill>
                  <a:schemeClr val="bg1"/>
                </a:solidFill>
                <a:effectLst>
                  <a:reflection blurRad="12700" stA="50000" endPos="50000" dist="5000" dir="5400000" sy="-100000" rotWithShape="0"/>
                </a:effectLst>
              </a:rPr>
              <a:t>SAND DUNES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image to describe what a mangrove is like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628800"/>
            <a:ext cx="8229600" cy="4475311"/>
          </a:xfrm>
        </p:spPr>
      </p:pic>
    </p:spTree>
    <p:extLst>
      <p:ext uri="{BB962C8B-B14F-4D97-AF65-F5344CB8AC3E}">
        <p14:creationId xmlns:p14="http://schemas.microsoft.com/office/powerpoint/2010/main" val="958114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earJoe 5 CASUAL PRO" panose="02000000000000000000" pitchFamily="2" charset="0"/>
              </a:rPr>
              <a:t>What are Mangrove forests like? </a:t>
            </a:r>
          </a:p>
        </p:txBody>
      </p:sp>
      <p:sp>
        <p:nvSpPr>
          <p:cNvPr id="3" name="Content Placeholder 2"/>
          <p:cNvSpPr>
            <a:spLocks noGrp="1"/>
          </p:cNvSpPr>
          <p:nvPr>
            <p:ph idx="1"/>
          </p:nvPr>
        </p:nvSpPr>
        <p:spPr/>
        <p:txBody>
          <a:bodyPr>
            <a:normAutofit lnSpcReduction="10000"/>
          </a:bodyPr>
          <a:lstStyle/>
          <a:p>
            <a:r>
              <a:rPr lang="en-US" b="1" dirty="0">
                <a:solidFill>
                  <a:schemeClr val="accent3">
                    <a:lumMod val="75000"/>
                  </a:schemeClr>
                </a:solidFill>
              </a:rPr>
              <a:t>Mangroves are a tree or shrub which grows in tidal, chiefly tropical, coastal swamps. They have numerous tangled roots that grow above ground and form dense thickets. </a:t>
            </a:r>
          </a:p>
          <a:p>
            <a:r>
              <a:rPr lang="en-US" b="1" dirty="0">
                <a:solidFill>
                  <a:schemeClr val="accent3">
                    <a:lumMod val="75000"/>
                  </a:schemeClr>
                </a:solidFill>
              </a:rPr>
              <a:t>It is thought that originate from South-east Asia and then spread across the globe. Because they grow in the intertidal zone, they live in a constantly changing environment.</a:t>
            </a:r>
          </a:p>
        </p:txBody>
      </p:sp>
      <p:sp>
        <p:nvSpPr>
          <p:cNvPr id="4" name="Rectangle 3"/>
          <p:cNvSpPr/>
          <p:nvPr/>
        </p:nvSpPr>
        <p:spPr>
          <a:xfrm>
            <a:off x="118864" y="6460251"/>
            <a:ext cx="8567936" cy="246221"/>
          </a:xfrm>
          <a:prstGeom prst="rect">
            <a:avLst/>
          </a:prstGeom>
        </p:spPr>
        <p:txBody>
          <a:bodyPr wrap="square">
            <a:spAutoFit/>
          </a:bodyPr>
          <a:lstStyle/>
          <a:p>
            <a:r>
              <a:rPr lang="en-US" sz="1000" dirty="0">
                <a:hlinkClick r:id="rId2"/>
              </a:rPr>
              <a:t>https://</a:t>
            </a:r>
            <a:r>
              <a:rPr lang="en-US" sz="1000" dirty="0" err="1">
                <a:hlinkClick r:id="rId2"/>
              </a:rPr>
              <a:t>maxwatsongeography.wordpress.com</a:t>
            </a:r>
            <a:r>
              <a:rPr lang="en-US" sz="1000" dirty="0">
                <a:hlinkClick r:id="rId2"/>
              </a:rPr>
              <a:t>/section-a/coastal-environments/coastal-ecosystems/</a:t>
            </a:r>
            <a:endParaRPr lang="en-US" sz="1000" dirty="0"/>
          </a:p>
        </p:txBody>
      </p:sp>
    </p:spTree>
    <p:extLst>
      <p:ext uri="{BB962C8B-B14F-4D97-AF65-F5344CB8AC3E}">
        <p14:creationId xmlns:p14="http://schemas.microsoft.com/office/powerpoint/2010/main" val="724187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itchFamily="34" charset="0"/>
              </a:rPr>
              <a:t>Key Definitions</a:t>
            </a:r>
          </a:p>
        </p:txBody>
      </p:sp>
      <p:sp>
        <p:nvSpPr>
          <p:cNvPr id="3" name="Content Placeholder 2"/>
          <p:cNvSpPr>
            <a:spLocks noGrp="1"/>
          </p:cNvSpPr>
          <p:nvPr>
            <p:ph idx="1"/>
          </p:nvPr>
        </p:nvSpPr>
        <p:spPr/>
        <p:txBody>
          <a:bodyPr/>
          <a:lstStyle/>
          <a:p>
            <a:pPr>
              <a:buNone/>
            </a:pPr>
            <a:r>
              <a:rPr lang="en-GB" dirty="0">
                <a:latin typeface="Arial Rounded MT Bold" pitchFamily="34" charset="0"/>
              </a:rPr>
              <a:t>Ecosystem – </a:t>
            </a:r>
          </a:p>
          <a:p>
            <a:pPr>
              <a:buNone/>
            </a:pPr>
            <a:endParaRPr lang="en-GB" dirty="0">
              <a:latin typeface="Arial Rounded MT Bold" pitchFamily="34" charset="0"/>
            </a:endParaRPr>
          </a:p>
          <a:p>
            <a:pPr>
              <a:buNone/>
            </a:pPr>
            <a:endParaRPr lang="en-GB" dirty="0">
              <a:latin typeface="Arial Rounded MT Bold" pitchFamily="34" charset="0"/>
            </a:endParaRPr>
          </a:p>
          <a:p>
            <a:pPr>
              <a:buNone/>
            </a:pPr>
            <a:endParaRPr lang="en-GB" dirty="0">
              <a:latin typeface="Arial Rounded MT Bold" pitchFamily="34" charset="0"/>
            </a:endParaRPr>
          </a:p>
          <a:p>
            <a:pPr>
              <a:buNone/>
            </a:pPr>
            <a:r>
              <a:rPr lang="en-GB" dirty="0">
                <a:latin typeface="Arial Rounded MT Bold" pitchFamily="34" charset="0"/>
              </a:rPr>
              <a:t>Biodiversity -  </a:t>
            </a:r>
          </a:p>
        </p:txBody>
      </p:sp>
      <p:sp>
        <p:nvSpPr>
          <p:cNvPr id="4" name="TextBox 3"/>
          <p:cNvSpPr txBox="1"/>
          <p:nvPr/>
        </p:nvSpPr>
        <p:spPr>
          <a:xfrm>
            <a:off x="3203848" y="1556792"/>
            <a:ext cx="5616624"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latin typeface="Arial Rounded MT Bold" pitchFamily="34" charset="0"/>
              </a:rPr>
              <a:t>A living community of plant and animals sharing an environment with non-living elements such as climate and soil. </a:t>
            </a:r>
          </a:p>
        </p:txBody>
      </p:sp>
      <p:sp>
        <p:nvSpPr>
          <p:cNvPr id="5" name="TextBox 4"/>
          <p:cNvSpPr txBox="1"/>
          <p:nvPr/>
        </p:nvSpPr>
        <p:spPr>
          <a:xfrm>
            <a:off x="3203848" y="3933056"/>
            <a:ext cx="561662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latin typeface="Arial Rounded MT Bold" pitchFamily="34" charset="0"/>
              </a:rPr>
              <a:t>The number and variety of organisms found within a specified geographic region.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20547" y="260648"/>
            <a:ext cx="433452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solidFill>
                  <a:srgbClr val="FF0066"/>
                </a:solidFill>
                <a:effectLst>
                  <a:reflection blurRad="12700" stA="50000" endPos="50000" dist="5000" dir="5400000" sy="-100000" rotWithShape="0"/>
                </a:effectLst>
              </a:rPr>
              <a:t>distribution</a:t>
            </a:r>
            <a:endParaRPr lang="en-US" sz="5400" b="1" cap="all" spc="0" dirty="0">
              <a:ln w="0"/>
              <a:solidFill>
                <a:srgbClr val="FF0066"/>
              </a:solidFill>
              <a:effectLst>
                <a:reflection blurRad="12700" stA="50000" endPos="50000" dist="5000" dir="5400000" sy="-100000" rotWithShape="0"/>
              </a:effectLst>
            </a:endParaRPr>
          </a:p>
        </p:txBody>
      </p:sp>
      <p:pic>
        <p:nvPicPr>
          <p:cNvPr id="13314" name="Picture 2" descr="http://coastalcare.org/wp-content/uploads/2010/10/mangroves-map.jpg"/>
          <p:cNvPicPr>
            <a:picLocks noChangeAspect="1" noChangeArrowheads="1"/>
          </p:cNvPicPr>
          <p:nvPr/>
        </p:nvPicPr>
        <p:blipFill>
          <a:blip r:embed="rId2" cstate="print"/>
          <a:srcRect/>
          <a:stretch>
            <a:fillRect/>
          </a:stretch>
        </p:blipFill>
        <p:spPr bwMode="auto">
          <a:xfrm>
            <a:off x="0" y="1556792"/>
            <a:ext cx="9144000" cy="496855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latin typeface="Arial Rounded MT Bold" pitchFamily="34" charset="0"/>
            </a:endParaRPr>
          </a:p>
        </p:txBody>
      </p:sp>
      <p:sp>
        <p:nvSpPr>
          <p:cNvPr id="3" name="Content Placeholder 2"/>
          <p:cNvSpPr>
            <a:spLocks noGrp="1"/>
          </p:cNvSpPr>
          <p:nvPr>
            <p:ph idx="1"/>
          </p:nvPr>
        </p:nvSpPr>
        <p:spPr>
          <a:xfrm>
            <a:off x="457200" y="1988840"/>
            <a:ext cx="8229600" cy="4525963"/>
          </a:xfrm>
        </p:spPr>
        <p:style>
          <a:lnRef idx="2">
            <a:schemeClr val="accent2"/>
          </a:lnRef>
          <a:fillRef idx="1">
            <a:schemeClr val="lt1"/>
          </a:fillRef>
          <a:effectRef idx="0">
            <a:schemeClr val="accent2"/>
          </a:effectRef>
          <a:fontRef idx="minor">
            <a:schemeClr val="dk1"/>
          </a:fontRef>
        </p:style>
        <p:txBody>
          <a:bodyPr/>
          <a:lstStyle/>
          <a:p>
            <a:pPr marL="514350" indent="-514350">
              <a:buFont typeface="+mj-lt"/>
              <a:buAutoNum type="arabicPeriod"/>
            </a:pPr>
            <a:endParaRPr lang="en-GB" dirty="0">
              <a:latin typeface="Arial Rounded MT Bold" pitchFamily="34" charset="0"/>
            </a:endParaRPr>
          </a:p>
          <a:p>
            <a:pPr marL="514350" indent="-514350">
              <a:buFont typeface="+mj-lt"/>
              <a:buAutoNum type="arabicPeriod"/>
            </a:pPr>
            <a:endParaRPr lang="en-GB" dirty="0">
              <a:latin typeface="Arial Rounded MT Bold" pitchFamily="34" charset="0"/>
            </a:endParaRPr>
          </a:p>
          <a:p>
            <a:pPr marL="514350" indent="-514350">
              <a:buFont typeface="+mj-lt"/>
              <a:buAutoNum type="arabicPeriod"/>
            </a:pPr>
            <a:endParaRPr lang="en-GB" dirty="0">
              <a:latin typeface="Arial Rounded MT Bold" pitchFamily="34" charset="0"/>
            </a:endParaRPr>
          </a:p>
          <a:p>
            <a:pPr marL="514350" indent="-514350">
              <a:buFont typeface="+mj-lt"/>
              <a:buAutoNum type="arabicPeriod"/>
            </a:pPr>
            <a:endParaRPr lang="en-GB" dirty="0">
              <a:latin typeface="Arial Rounded MT Bold" pitchFamily="34" charset="0"/>
            </a:endParaRPr>
          </a:p>
          <a:p>
            <a:pPr marL="514350" indent="-514350">
              <a:buFont typeface="+mj-lt"/>
              <a:buAutoNum type="arabicPeriod"/>
            </a:pPr>
            <a:endParaRPr lang="en-GB" dirty="0">
              <a:latin typeface="Arial Rounded MT Bold" pitchFamily="34" charset="0"/>
            </a:endParaRPr>
          </a:p>
          <a:p>
            <a:pPr marL="0" indent="0">
              <a:buNone/>
            </a:pPr>
            <a:r>
              <a:rPr lang="en-GB" dirty="0">
                <a:latin typeface="Arial Rounded MT Bold" pitchFamily="34" charset="0"/>
              </a:rPr>
              <a:t>Describe the global distribution of mangrove swamps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 y="548680"/>
            <a:ext cx="9144000" cy="353767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448</Words>
  <Application>Microsoft Macintosh PowerPoint</Application>
  <PresentationFormat>On-screen Show (4:3)</PresentationFormat>
  <Paragraphs>91</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Rounded MT Bold</vt:lpstr>
      <vt:lpstr>Calibri</vt:lpstr>
      <vt:lpstr>dearJoe 5 CASUAL PRO</vt:lpstr>
      <vt:lpstr>Office Theme</vt:lpstr>
      <vt:lpstr>PowerPoint Presentation</vt:lpstr>
      <vt:lpstr>Lesson Objectives</vt:lpstr>
      <vt:lpstr>What you need to know</vt:lpstr>
      <vt:lpstr>PowerPoint Presentation</vt:lpstr>
      <vt:lpstr>Use image to describe what a mangrove is like</vt:lpstr>
      <vt:lpstr>What are Mangrove forests like? </vt:lpstr>
      <vt:lpstr>Key Definitions</vt:lpstr>
      <vt:lpstr>PowerPoint Presentation</vt:lpstr>
      <vt:lpstr>PowerPoint Presentation</vt:lpstr>
      <vt:lpstr>Distribution is controlled by the following factors of growth: </vt:lpstr>
      <vt:lpstr>PowerPoint Presentation</vt:lpstr>
      <vt:lpstr>The Sundarbans </vt:lpstr>
      <vt:lpstr>Task</vt:lpstr>
      <vt:lpstr>Sundarban case study</vt:lpstr>
      <vt:lpstr>The importance of Mangrove forests </vt:lpstr>
      <vt:lpstr>Value </vt:lpstr>
      <vt:lpstr>Threats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Ecosystems: Physical aspects</dc:title>
  <dc:creator>Marzan</dc:creator>
  <cp:lastModifiedBy>Ruth Capper</cp:lastModifiedBy>
  <cp:revision>9</cp:revision>
  <dcterms:created xsi:type="dcterms:W3CDTF">2012-06-13T08:30:19Z</dcterms:created>
  <dcterms:modified xsi:type="dcterms:W3CDTF">2019-03-10T17:06:25Z</dcterms:modified>
</cp:coreProperties>
</file>