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9" r:id="rId4"/>
    <p:sldId id="258" r:id="rId5"/>
    <p:sldId id="276" r:id="rId6"/>
    <p:sldId id="260" r:id="rId7"/>
    <p:sldId id="266" r:id="rId8"/>
    <p:sldId id="275" r:id="rId9"/>
    <p:sldId id="263" r:id="rId10"/>
    <p:sldId id="277" r:id="rId11"/>
    <p:sldId id="278" r:id="rId12"/>
    <p:sldId id="279" r:id="rId13"/>
    <p:sldId id="280" r:id="rId14"/>
    <p:sldId id="281" r:id="rId15"/>
    <p:sldId id="282" r:id="rId16"/>
    <p:sldId id="264" r:id="rId17"/>
    <p:sldId id="283" r:id="rId18"/>
    <p:sldId id="284" r:id="rId19"/>
    <p:sldId id="285" r:id="rId20"/>
    <p:sldId id="286" r:id="rId21"/>
    <p:sldId id="287" r:id="rId22"/>
    <p:sldId id="288" r:id="rId23"/>
    <p:sldId id="299" r:id="rId24"/>
    <p:sldId id="300" r:id="rId25"/>
    <p:sldId id="301" r:id="rId26"/>
    <p:sldId id="302" r:id="rId27"/>
    <p:sldId id="303" r:id="rId28"/>
    <p:sldId id="304" r:id="rId29"/>
    <p:sldId id="305" r:id="rId30"/>
    <p:sldId id="306" r:id="rId31"/>
    <p:sldId id="307" r:id="rId32"/>
    <p:sldId id="308" r:id="rId33"/>
    <p:sldId id="289" r:id="rId34"/>
    <p:sldId id="290" r:id="rId35"/>
    <p:sldId id="291" r:id="rId36"/>
    <p:sldId id="294" r:id="rId37"/>
    <p:sldId id="298" r:id="rId38"/>
    <p:sldId id="296" r:id="rId39"/>
    <p:sldId id="297" r:id="rId40"/>
    <p:sldId id="2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CF52F-ADC5-E346-A59A-4E94AC040FD6}" type="datetimeFigureOut">
              <a:rPr lang="en-US" smtClean="0"/>
              <a:t>4/11/18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A4BBF-011C-554E-B001-0BA7FBDC7A55}" type="slidenum">
              <a:rPr lang="en-US" smtClean="0"/>
              <a:t>‹#›</a:t>
            </a:fld>
            <a:endParaRPr lang="en-US"/>
          </a:p>
        </p:txBody>
      </p:sp>
    </p:spTree>
    <p:extLst>
      <p:ext uri="{BB962C8B-B14F-4D97-AF65-F5344CB8AC3E}">
        <p14:creationId xmlns:p14="http://schemas.microsoft.com/office/powerpoint/2010/main" val="240350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7819D-D73F-4DE2-BED1-98B406BD41BE}" type="slidenum">
              <a:rPr lang="en-US" smtClean="0"/>
              <a:pPr/>
              <a:t>30</a:t>
            </a:fld>
            <a:endParaRPr lang="en-US"/>
          </a:p>
        </p:txBody>
      </p:sp>
    </p:spTree>
    <p:extLst>
      <p:ext uri="{BB962C8B-B14F-4D97-AF65-F5344CB8AC3E}">
        <p14:creationId xmlns:p14="http://schemas.microsoft.com/office/powerpoint/2010/main" val="21556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A4B9-6861-564E-AC9D-8EBE74D528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E3B1E-4B91-424C-8AAE-CA9846BB8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8F902-5109-1A4E-93DA-FDF7BA5C4586}"/>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46AE06B3-336C-4844-9F56-54927B650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02AF8-16DA-B944-9B42-F5EF69D2351F}"/>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183183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8E2D-E915-B644-9585-BDEB04D3A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0005A-7915-2F4F-8945-6A319EC4E9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A621B-50BC-1C47-B552-AAFBD4A5B681}"/>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ED3DC67B-72C3-1B41-8882-F33B76457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68B0E-233D-9E45-9555-9163A73A3071}"/>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39275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E128C-48D5-3F40-90D9-A5D42F577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17D77-780F-BB47-B3EC-9A461EF045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15D15-9897-E641-8F24-CD424EB81A47}"/>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70834B0F-563A-E248-A164-B667FBD2C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0454A-2245-C449-8A53-A3AC291DEE32}"/>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110256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6859-9BC6-424C-9D5F-1071B8A8A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68AE4-B784-9A48-B58C-C5EB002814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30B10-863A-7345-AEE0-493A73F4728B}"/>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A6094E60-8439-5E40-858A-F548BB871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5EA9B-6ECA-B549-8484-DFC478C89E68}"/>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273618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78D6-3DA6-FB4B-A68E-0A0F7C97A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C7A8A-F776-194D-B55E-1B33AFBF6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B30353-EAF6-2B47-AFD1-0B995C711091}"/>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1B07D1B6-BB58-AA42-94F6-47A70C185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435F8-551C-2E46-8BB0-DDBF2EF9ABC0}"/>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246258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A5E8-4D4C-9D43-8B4E-371ACEE2F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B5828-6BD5-4C4B-B53B-B67147CE52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0880DA-76CC-044F-8F71-36243D952D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30492A-7FE3-0349-838F-57B37D940DED}"/>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6" name="Footer Placeholder 5">
            <a:extLst>
              <a:ext uri="{FF2B5EF4-FFF2-40B4-BE49-F238E27FC236}">
                <a16:creationId xmlns:a16="http://schemas.microsoft.com/office/drawing/2014/main" id="{F9E86ED6-B8B2-A148-8E29-190E0BE03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E8C97-1569-B24F-A7E9-7BABAFB7DE8B}"/>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49190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4429-ED4E-5249-BD58-F66D765EF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3E331-1EB9-C443-B19D-66D9627B4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96BC5B-8AE3-E847-A748-C6EE3CFF18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1D3F49-D466-5641-9DC5-D7AB0E6AE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2BBAF2-F563-BF46-98E3-CB2F1F01C3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EF36A-FE48-024D-82BC-53BE46B87936}"/>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8" name="Footer Placeholder 7">
            <a:extLst>
              <a:ext uri="{FF2B5EF4-FFF2-40B4-BE49-F238E27FC236}">
                <a16:creationId xmlns:a16="http://schemas.microsoft.com/office/drawing/2014/main" id="{16C0A7D0-DBDC-CB4A-92EF-56847EC1CA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AF8DB7-BD3B-3848-904D-44E2915E19EE}"/>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329535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3DEB-BB33-9C4C-A42A-81F37BE28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72667-1CB3-3E40-A64C-096932D0436A}"/>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4" name="Footer Placeholder 3">
            <a:extLst>
              <a:ext uri="{FF2B5EF4-FFF2-40B4-BE49-F238E27FC236}">
                <a16:creationId xmlns:a16="http://schemas.microsoft.com/office/drawing/2014/main" id="{90051D1E-3A5F-0349-A66E-5312CC5ABC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7D69D-99C6-F140-BBBC-4D8190CFC254}"/>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13242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1E63E-D5AC-6244-93B7-724720D090D8}"/>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3" name="Footer Placeholder 2">
            <a:extLst>
              <a:ext uri="{FF2B5EF4-FFF2-40B4-BE49-F238E27FC236}">
                <a16:creationId xmlns:a16="http://schemas.microsoft.com/office/drawing/2014/main" id="{896018F3-0BF4-1046-A784-CBF5A23046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25B359-E313-C941-A40E-7D0CBF950FDC}"/>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354241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43B7-3639-114B-8229-55F00E24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7197E7-45FD-8E40-8205-491B93E6B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B82B0-B7FF-4A4B-BC17-FF3DB0317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01200-15BB-9848-825F-C8FA2418CFC2}"/>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6" name="Footer Placeholder 5">
            <a:extLst>
              <a:ext uri="{FF2B5EF4-FFF2-40B4-BE49-F238E27FC236}">
                <a16:creationId xmlns:a16="http://schemas.microsoft.com/office/drawing/2014/main" id="{236591A6-524B-D64E-BACC-7A3947422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A282D-FEC0-4749-8500-77AF8EB4BFD4}"/>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7236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704C-42CF-DE49-BD07-AA5599E4F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D1EE2B-F363-5E42-A6E1-C939392EF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B4CB53-34B8-194A-8A20-49B1A52CC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5E1E0B-CB63-3B4F-B446-F04B79D4CC17}"/>
              </a:ext>
            </a:extLst>
          </p:cNvPr>
          <p:cNvSpPr>
            <a:spLocks noGrp="1"/>
          </p:cNvSpPr>
          <p:nvPr>
            <p:ph type="dt" sz="half" idx="10"/>
          </p:nvPr>
        </p:nvSpPr>
        <p:spPr/>
        <p:txBody>
          <a:bodyPr/>
          <a:lstStyle/>
          <a:p>
            <a:fld id="{744BD655-B751-9F40-8699-439D9A169EB0}" type="datetimeFigureOut">
              <a:rPr lang="en-US" smtClean="0"/>
              <a:t>4/11/18</a:t>
            </a:fld>
            <a:endParaRPr lang="en-US"/>
          </a:p>
        </p:txBody>
      </p:sp>
      <p:sp>
        <p:nvSpPr>
          <p:cNvPr id="6" name="Footer Placeholder 5">
            <a:extLst>
              <a:ext uri="{FF2B5EF4-FFF2-40B4-BE49-F238E27FC236}">
                <a16:creationId xmlns:a16="http://schemas.microsoft.com/office/drawing/2014/main" id="{30DBF462-CB96-BA4A-8432-FC1E3EE91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965A7-0BA0-CB4F-91FF-D4F3EB2A752B}"/>
              </a:ext>
            </a:extLst>
          </p:cNvPr>
          <p:cNvSpPr>
            <a:spLocks noGrp="1"/>
          </p:cNvSpPr>
          <p:nvPr>
            <p:ph type="sldNum" sz="quarter" idx="12"/>
          </p:nvPr>
        </p:nvSpPr>
        <p:spPr/>
        <p:txBody>
          <a:bodyPr/>
          <a:lstStyle/>
          <a:p>
            <a:fld id="{602B02B9-665D-3A4A-A266-BD74E3166C3B}" type="slidenum">
              <a:rPr lang="en-US" smtClean="0"/>
              <a:t>‹#›</a:t>
            </a:fld>
            <a:endParaRPr lang="en-US"/>
          </a:p>
        </p:txBody>
      </p:sp>
    </p:spTree>
    <p:extLst>
      <p:ext uri="{BB962C8B-B14F-4D97-AF65-F5344CB8AC3E}">
        <p14:creationId xmlns:p14="http://schemas.microsoft.com/office/powerpoint/2010/main" val="90247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C20EF-4D69-6642-BB0A-9E6DB0D47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A04A7-49BC-0D41-A368-78015832E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B22C8-DD19-2C49-BC10-288273A17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BD655-B751-9F40-8699-439D9A169EB0}" type="datetimeFigureOut">
              <a:rPr lang="en-US" smtClean="0"/>
              <a:t>4/11/18</a:t>
            </a:fld>
            <a:endParaRPr lang="en-US"/>
          </a:p>
        </p:txBody>
      </p:sp>
      <p:sp>
        <p:nvSpPr>
          <p:cNvPr id="5" name="Footer Placeholder 4">
            <a:extLst>
              <a:ext uri="{FF2B5EF4-FFF2-40B4-BE49-F238E27FC236}">
                <a16:creationId xmlns:a16="http://schemas.microsoft.com/office/drawing/2014/main" id="{D25AD662-E251-E54D-BE0E-BC5BD9897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8E0E9C-BB81-8747-87F3-432382D12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B02B9-665D-3A4A-A266-BD74E3166C3B}" type="slidenum">
              <a:rPr lang="en-US" smtClean="0"/>
              <a:t>‹#›</a:t>
            </a:fld>
            <a:endParaRPr lang="en-US"/>
          </a:p>
        </p:txBody>
      </p:sp>
    </p:spTree>
    <p:extLst>
      <p:ext uri="{BB962C8B-B14F-4D97-AF65-F5344CB8AC3E}">
        <p14:creationId xmlns:p14="http://schemas.microsoft.com/office/powerpoint/2010/main" val="403815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7gXixxYKM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k6gk1b4ACP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uYwGVVK3H2c"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ZNm9_LiyXk&amp;t=628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KnE6S_Mb-m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url?sa=i&amp;rct=j&amp;q=&amp;esrc=s&amp;frm=1&amp;source=images&amp;cd=&amp;cad=rja&amp;uact=8&amp;docid=S6Q8y9aXTUDtuM&amp;tbnid=5PNJPSNyIsSteM:&amp;ved=0CAUQjRw&amp;url=http://eatrio.net/pangea-maps&amp;ei=HmliU8iNJ8LU8AH5ioCIBg&amp;bvm=bv.65788261,d.b2I&amp;psig=AFQjCNGGpH39Cqs_iuFn5Npf3FJI-VXxdA&amp;ust=1399044759522005" TargetMode="External"/><Relationship Id="rId1" Type="http://schemas.openxmlformats.org/officeDocument/2006/relationships/slideLayout" Target="../slideLayouts/slideLayout2.xml"/><Relationship Id="rId4" Type="http://schemas.openxmlformats.org/officeDocument/2006/relationships/hyperlink" Target="https://www.youtube.com/watch?v=PDrMH7Rwup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ems9CbXmwN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uact=8&amp;docid=oJZKttcRQrt-iM&amp;tbnid=L1Iwld2yObH6xM:&amp;ved=0CAUQjRw&amp;url=http://learnthings.co.za/content/secondary/Home/Lessons/Geography/Grade10/thereg_00/theworld/physic_00/default.htm&amp;ei=E2piU8zMH6WC2wWsuYGwCA&amp;bvm=bv.65788261,d.b2I&amp;psig=AFQjCNHZF6bdSWO-vTNHbAkdVvj9pvBvYA&amp;ust=139904498975681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ABBB-7C08-2A4F-9574-222A5CC5001B}"/>
              </a:ext>
            </a:extLst>
          </p:cNvPr>
          <p:cNvSpPr>
            <a:spLocks noGrp="1"/>
          </p:cNvSpPr>
          <p:nvPr>
            <p:ph type="ctrTitle"/>
          </p:nvPr>
        </p:nvSpPr>
        <p:spPr/>
        <p:txBody>
          <a:bodyPr/>
          <a:lstStyle/>
          <a:p>
            <a:r>
              <a:rPr lang="en-US" dirty="0">
                <a:latin typeface="KBSticktoIt Medium" panose="02000603000000000000" pitchFamily="2" charset="0"/>
                <a:ea typeface="KBSticktoIt Medium" panose="02000603000000000000" pitchFamily="2" charset="0"/>
              </a:rPr>
              <a:t>The making of Everest</a:t>
            </a:r>
          </a:p>
        </p:txBody>
      </p:sp>
      <p:pic>
        <p:nvPicPr>
          <p:cNvPr id="5" name="Picture 4">
            <a:extLst>
              <a:ext uri="{FF2B5EF4-FFF2-40B4-BE49-F238E27FC236}">
                <a16:creationId xmlns:a16="http://schemas.microsoft.com/office/drawing/2014/main" id="{12CF996E-F358-8145-A6EE-3F5BC8F34843}"/>
              </a:ext>
            </a:extLst>
          </p:cNvPr>
          <p:cNvPicPr>
            <a:picLocks noChangeAspect="1"/>
          </p:cNvPicPr>
          <p:nvPr/>
        </p:nvPicPr>
        <p:blipFill>
          <a:blip r:embed="rId2"/>
          <a:stretch>
            <a:fillRect/>
          </a:stretch>
        </p:blipFill>
        <p:spPr>
          <a:xfrm>
            <a:off x="-88135" y="-99630"/>
            <a:ext cx="12192000" cy="8120417"/>
          </a:xfrm>
          <a:prstGeom prst="rect">
            <a:avLst/>
          </a:prstGeom>
        </p:spPr>
      </p:pic>
      <p:sp>
        <p:nvSpPr>
          <p:cNvPr id="3" name="Subtitle 2">
            <a:extLst>
              <a:ext uri="{FF2B5EF4-FFF2-40B4-BE49-F238E27FC236}">
                <a16:creationId xmlns:a16="http://schemas.microsoft.com/office/drawing/2014/main" id="{A8DD6C22-2D8C-5D4C-B042-FB59C0F423DB}"/>
              </a:ext>
            </a:extLst>
          </p:cNvPr>
          <p:cNvSpPr>
            <a:spLocks noGrp="1"/>
          </p:cNvSpPr>
          <p:nvPr>
            <p:ph type="subTitle" idx="1"/>
          </p:nvPr>
        </p:nvSpPr>
        <p:spPr>
          <a:xfrm>
            <a:off x="495759" y="0"/>
            <a:ext cx="11281272" cy="1655762"/>
          </a:xfrm>
        </p:spPr>
        <p:txBody>
          <a:bodyPr>
            <a:noAutofit/>
          </a:bodyPr>
          <a:lstStyle/>
          <a:p>
            <a:r>
              <a:rPr lang="en-US" sz="8000" dirty="0">
                <a:highlight>
                  <a:srgbClr val="FFFF00"/>
                </a:highlight>
                <a:latin typeface="KBSticktoIt Medium" panose="02000603000000000000" pitchFamily="2" charset="0"/>
                <a:ea typeface="KBSticktoIt Medium" panose="02000603000000000000" pitchFamily="2" charset="0"/>
              </a:rPr>
              <a:t>The making of Everest </a:t>
            </a:r>
          </a:p>
        </p:txBody>
      </p:sp>
    </p:spTree>
    <p:extLst>
      <p:ext uri="{BB962C8B-B14F-4D97-AF65-F5344CB8AC3E}">
        <p14:creationId xmlns:p14="http://schemas.microsoft.com/office/powerpoint/2010/main" val="311324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351EAD9-7D8E-A44D-9F21-C3351A62F2D8}"/>
              </a:ext>
            </a:extLst>
          </p:cNvPr>
          <p:cNvSpPr>
            <a:spLocks noGrp="1" noChangeArrowheads="1"/>
          </p:cNvSpPr>
          <p:nvPr>
            <p:ph type="title"/>
          </p:nvPr>
        </p:nvSpPr>
        <p:spPr/>
        <p:txBody>
          <a:bodyPr/>
          <a:lstStyle/>
          <a:p>
            <a:pPr eaLnBrk="1" hangingPunct="1"/>
            <a:endParaRPr lang="en-US" altLang="en-US"/>
          </a:p>
        </p:txBody>
      </p:sp>
      <p:sp>
        <p:nvSpPr>
          <p:cNvPr id="14339" name="Rectangle 3">
            <a:extLst>
              <a:ext uri="{FF2B5EF4-FFF2-40B4-BE49-F238E27FC236}">
                <a16:creationId xmlns:a16="http://schemas.microsoft.com/office/drawing/2014/main" id="{FEB018A5-F2C8-724A-B7C0-BB5F2D819EAB}"/>
              </a:ext>
            </a:extLst>
          </p:cNvPr>
          <p:cNvSpPr>
            <a:spLocks noGrp="1" noChangeArrowheads="1"/>
          </p:cNvSpPr>
          <p:nvPr>
            <p:ph type="body" idx="1"/>
          </p:nvPr>
        </p:nvSpPr>
        <p:spPr/>
        <p:txBody>
          <a:bodyPr/>
          <a:lstStyle/>
          <a:p>
            <a:pPr eaLnBrk="1" hangingPunct="1"/>
            <a:endParaRPr lang="en-US" altLang="en-US"/>
          </a:p>
        </p:txBody>
      </p:sp>
      <p:pic>
        <p:nvPicPr>
          <p:cNvPr id="14340" name="Picture 4" descr="12">
            <a:extLst>
              <a:ext uri="{FF2B5EF4-FFF2-40B4-BE49-F238E27FC236}">
                <a16:creationId xmlns:a16="http://schemas.microsoft.com/office/drawing/2014/main" id="{01A443F2-0F2E-DE4D-A807-06223A7BA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9276"/>
            <a:ext cx="91440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95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C5106ED-3B2E-C54B-84A9-5973A3110AAC}"/>
              </a:ext>
            </a:extLst>
          </p:cNvPr>
          <p:cNvSpPr>
            <a:spLocks noGrp="1" noChangeArrowheads="1"/>
          </p:cNvSpPr>
          <p:nvPr>
            <p:ph type="title"/>
          </p:nvPr>
        </p:nvSpPr>
        <p:spPr/>
        <p:txBody>
          <a:bodyPr/>
          <a:lstStyle/>
          <a:p>
            <a:pPr eaLnBrk="1" hangingPunct="1"/>
            <a:endParaRPr lang="en-US" altLang="en-US"/>
          </a:p>
        </p:txBody>
      </p:sp>
      <p:sp>
        <p:nvSpPr>
          <p:cNvPr id="15363" name="Rectangle 3">
            <a:extLst>
              <a:ext uri="{FF2B5EF4-FFF2-40B4-BE49-F238E27FC236}">
                <a16:creationId xmlns:a16="http://schemas.microsoft.com/office/drawing/2014/main" id="{48DC5D7C-E620-384B-B773-C4A21C88B6F4}"/>
              </a:ext>
            </a:extLst>
          </p:cNvPr>
          <p:cNvSpPr>
            <a:spLocks noGrp="1" noChangeArrowheads="1"/>
          </p:cNvSpPr>
          <p:nvPr>
            <p:ph type="body" idx="1"/>
          </p:nvPr>
        </p:nvSpPr>
        <p:spPr/>
        <p:txBody>
          <a:bodyPr/>
          <a:lstStyle/>
          <a:p>
            <a:pPr eaLnBrk="1" hangingPunct="1"/>
            <a:endParaRPr lang="en-US" altLang="en-US"/>
          </a:p>
        </p:txBody>
      </p:sp>
      <p:pic>
        <p:nvPicPr>
          <p:cNvPr id="15364" name="Picture 4" descr="13">
            <a:extLst>
              <a:ext uri="{FF2B5EF4-FFF2-40B4-BE49-F238E27FC236}">
                <a16:creationId xmlns:a16="http://schemas.microsoft.com/office/drawing/2014/main" id="{94D815CC-8EB7-A243-BFA6-C7306668F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328613"/>
            <a:ext cx="8569325" cy="562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31602B65-CEC8-4842-BAF8-007A4CFBE776}"/>
              </a:ext>
            </a:extLst>
          </p:cNvPr>
          <p:cNvSpPr>
            <a:spLocks noChangeArrowheads="1"/>
          </p:cNvSpPr>
          <p:nvPr/>
        </p:nvSpPr>
        <p:spPr bwMode="auto">
          <a:xfrm>
            <a:off x="1847851" y="6059488"/>
            <a:ext cx="864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6" name="Rectangle 6">
            <a:extLst>
              <a:ext uri="{FF2B5EF4-FFF2-40B4-BE49-F238E27FC236}">
                <a16:creationId xmlns:a16="http://schemas.microsoft.com/office/drawing/2014/main" id="{92A30B64-F213-CD45-A78E-D092B28B331B}"/>
              </a:ext>
            </a:extLst>
          </p:cNvPr>
          <p:cNvSpPr>
            <a:spLocks noChangeArrowheads="1"/>
          </p:cNvSpPr>
          <p:nvPr/>
        </p:nvSpPr>
        <p:spPr bwMode="auto">
          <a:xfrm>
            <a:off x="2351088" y="5872590"/>
            <a:ext cx="734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Rivers deposited huge quantities of sediments in depressions called geosynclines </a:t>
            </a:r>
            <a:endParaRPr lang="en-GB" altLang="en-US"/>
          </a:p>
        </p:txBody>
      </p:sp>
    </p:spTree>
    <p:extLst>
      <p:ext uri="{BB962C8B-B14F-4D97-AF65-F5344CB8AC3E}">
        <p14:creationId xmlns:p14="http://schemas.microsoft.com/office/powerpoint/2010/main" val="318906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F469B77-E5CA-9646-8026-1BC45A4AFD4B}"/>
              </a:ext>
            </a:extLst>
          </p:cNvPr>
          <p:cNvSpPr>
            <a:spLocks noGrp="1" noChangeArrowheads="1"/>
          </p:cNvSpPr>
          <p:nvPr>
            <p:ph type="title"/>
          </p:nvPr>
        </p:nvSpPr>
        <p:spPr/>
        <p:txBody>
          <a:bodyPr/>
          <a:lstStyle/>
          <a:p>
            <a:pPr eaLnBrk="1" hangingPunct="1"/>
            <a:endParaRPr lang="en-US" altLang="en-US"/>
          </a:p>
        </p:txBody>
      </p:sp>
      <p:sp>
        <p:nvSpPr>
          <p:cNvPr id="16387" name="Rectangle 3">
            <a:extLst>
              <a:ext uri="{FF2B5EF4-FFF2-40B4-BE49-F238E27FC236}">
                <a16:creationId xmlns:a16="http://schemas.microsoft.com/office/drawing/2014/main" id="{D7B36C05-E85A-2445-B176-A0AFF2101937}"/>
              </a:ext>
            </a:extLst>
          </p:cNvPr>
          <p:cNvSpPr>
            <a:spLocks noGrp="1" noChangeArrowheads="1"/>
          </p:cNvSpPr>
          <p:nvPr>
            <p:ph type="body" idx="1"/>
          </p:nvPr>
        </p:nvSpPr>
        <p:spPr>
          <a:xfrm>
            <a:off x="4295776" y="4724400"/>
            <a:ext cx="5686425" cy="1371600"/>
          </a:xfrm>
        </p:spPr>
        <p:txBody>
          <a:bodyPr/>
          <a:lstStyle/>
          <a:p>
            <a:pPr eaLnBrk="1" hangingPunct="1"/>
            <a:endParaRPr lang="en-US" altLang="en-US"/>
          </a:p>
        </p:txBody>
      </p:sp>
      <p:pic>
        <p:nvPicPr>
          <p:cNvPr id="16388" name="Picture 4">
            <a:extLst>
              <a:ext uri="{FF2B5EF4-FFF2-40B4-BE49-F238E27FC236}">
                <a16:creationId xmlns:a16="http://schemas.microsoft.com/office/drawing/2014/main" id="{96184075-A696-6D4D-BD86-776DA0917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88914"/>
            <a:ext cx="7775575"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Rectangle 5">
            <a:extLst>
              <a:ext uri="{FF2B5EF4-FFF2-40B4-BE49-F238E27FC236}">
                <a16:creationId xmlns:a16="http://schemas.microsoft.com/office/drawing/2014/main" id="{861809AB-9E8E-2E40-AFEC-D06ABA01CEE6}"/>
              </a:ext>
            </a:extLst>
          </p:cNvPr>
          <p:cNvSpPr>
            <a:spLocks noChangeArrowheads="1"/>
          </p:cNvSpPr>
          <p:nvPr/>
        </p:nvSpPr>
        <p:spPr bwMode="auto">
          <a:xfrm>
            <a:off x="1992313" y="5516564"/>
            <a:ext cx="77771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t>Over millions of years the sediments were compressed into sedimentary rocks such as sandstone and limestone</a:t>
            </a:r>
            <a:endParaRPr lang="en-US" altLang="en-US"/>
          </a:p>
        </p:txBody>
      </p:sp>
    </p:spTree>
    <p:extLst>
      <p:ext uri="{BB962C8B-B14F-4D97-AF65-F5344CB8AC3E}">
        <p14:creationId xmlns:p14="http://schemas.microsoft.com/office/powerpoint/2010/main" val="208178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DFB7DFA-3AB5-DE4E-8859-0B926ABC46C3}"/>
              </a:ext>
            </a:extLst>
          </p:cNvPr>
          <p:cNvSpPr>
            <a:spLocks noGrp="1" noChangeArrowheads="1"/>
          </p:cNvSpPr>
          <p:nvPr>
            <p:ph type="title"/>
          </p:nvPr>
        </p:nvSpPr>
        <p:spPr/>
        <p:txBody>
          <a:bodyPr/>
          <a:lstStyle/>
          <a:p>
            <a:pPr eaLnBrk="1" hangingPunct="1"/>
            <a:endParaRPr lang="en-US" altLang="en-US"/>
          </a:p>
        </p:txBody>
      </p:sp>
      <p:sp>
        <p:nvSpPr>
          <p:cNvPr id="17411" name="Rectangle 3">
            <a:extLst>
              <a:ext uri="{FF2B5EF4-FFF2-40B4-BE49-F238E27FC236}">
                <a16:creationId xmlns:a16="http://schemas.microsoft.com/office/drawing/2014/main" id="{12154E03-0131-AA46-A367-0FF5E5925027}"/>
              </a:ext>
            </a:extLst>
          </p:cNvPr>
          <p:cNvSpPr>
            <a:spLocks noGrp="1" noChangeArrowheads="1"/>
          </p:cNvSpPr>
          <p:nvPr>
            <p:ph type="body" idx="1"/>
          </p:nvPr>
        </p:nvSpPr>
        <p:spPr/>
        <p:txBody>
          <a:bodyPr/>
          <a:lstStyle/>
          <a:p>
            <a:pPr eaLnBrk="1" hangingPunct="1"/>
            <a:endParaRPr lang="en-US" altLang="en-US"/>
          </a:p>
        </p:txBody>
      </p:sp>
      <p:pic>
        <p:nvPicPr>
          <p:cNvPr id="17412" name="Picture 4" descr="22">
            <a:extLst>
              <a:ext uri="{FF2B5EF4-FFF2-40B4-BE49-F238E27FC236}">
                <a16:creationId xmlns:a16="http://schemas.microsoft.com/office/drawing/2014/main" id="{72E0BD8C-E623-DB4A-B534-BC42285E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5889"/>
            <a:ext cx="84074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C984F406-791A-5841-B33F-3B61048BC222}"/>
              </a:ext>
            </a:extLst>
          </p:cNvPr>
          <p:cNvSpPr txBox="1">
            <a:spLocks noChangeArrowheads="1"/>
          </p:cNvSpPr>
          <p:nvPr/>
        </p:nvSpPr>
        <p:spPr bwMode="auto">
          <a:xfrm>
            <a:off x="2208214" y="5661026"/>
            <a:ext cx="7775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The plates moved together (a compressional boundary) forcing the sedimentary rocks upwards into a series of folds. </a:t>
            </a:r>
          </a:p>
        </p:txBody>
      </p:sp>
    </p:spTree>
    <p:extLst>
      <p:ext uri="{BB962C8B-B14F-4D97-AF65-F5344CB8AC3E}">
        <p14:creationId xmlns:p14="http://schemas.microsoft.com/office/powerpoint/2010/main" val="374328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77D6061-991C-DE47-B5B9-82745111E736}"/>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BDE322ED-2F06-3847-87AF-FD3DFC800BDD}"/>
              </a:ext>
            </a:extLst>
          </p:cNvPr>
          <p:cNvSpPr>
            <a:spLocks noGrp="1" noChangeArrowheads="1"/>
          </p:cNvSpPr>
          <p:nvPr>
            <p:ph type="body" idx="1"/>
          </p:nvPr>
        </p:nvSpPr>
        <p:spPr/>
        <p:txBody>
          <a:bodyPr/>
          <a:lstStyle/>
          <a:p>
            <a:pPr eaLnBrk="1" hangingPunct="1"/>
            <a:endParaRPr lang="en-US" altLang="en-US"/>
          </a:p>
        </p:txBody>
      </p:sp>
      <p:pic>
        <p:nvPicPr>
          <p:cNvPr id="18436" name="Picture 4" descr="23">
            <a:extLst>
              <a:ext uri="{FF2B5EF4-FFF2-40B4-BE49-F238E27FC236}">
                <a16:creationId xmlns:a16="http://schemas.microsoft.com/office/drawing/2014/main" id="{12E57CFE-E10A-814D-8478-B9CA7BC2D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4" y="381000"/>
            <a:ext cx="90963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8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Convection currents</a:t>
            </a:r>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3505200" y="1905001"/>
            <a:ext cx="4967288" cy="3720671"/>
          </a:xfrm>
          <a:prstGeom prst="rect">
            <a:avLst/>
          </a:prstGeom>
          <a:noFill/>
          <a:ln w="9525">
            <a:noFill/>
            <a:miter lim="800000"/>
            <a:headEnd/>
            <a:tailEnd/>
          </a:ln>
        </p:spPr>
      </p:pic>
    </p:spTree>
    <p:extLst>
      <p:ext uri="{BB962C8B-B14F-4D97-AF65-F5344CB8AC3E}">
        <p14:creationId xmlns:p14="http://schemas.microsoft.com/office/powerpoint/2010/main" val="321405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making of Everest</a:t>
            </a:r>
          </a:p>
        </p:txBody>
      </p:sp>
      <p:sp>
        <p:nvSpPr>
          <p:cNvPr id="3" name="Content Placeholder 2"/>
          <p:cNvSpPr>
            <a:spLocks noGrp="1"/>
          </p:cNvSpPr>
          <p:nvPr>
            <p:ph idx="1"/>
          </p:nvPr>
        </p:nvSpPr>
        <p:spPr>
          <a:xfrm>
            <a:off x="1981200" y="1676401"/>
            <a:ext cx="8229600" cy="4525963"/>
          </a:xfrm>
        </p:spPr>
        <p:txBody>
          <a:bodyPr>
            <a:normAutofit/>
          </a:bodyPr>
          <a:lstStyle/>
          <a:p>
            <a:r>
              <a:rPr lang="en-US" dirty="0"/>
              <a:t>Indo-Australian plate began moving northwards. About 50 million years ago, the Indian continent (carried by the </a:t>
            </a:r>
            <a:r>
              <a:rPr lang="en-US" dirty="0">
                <a:solidFill>
                  <a:srgbClr val="FF0000"/>
                </a:solidFill>
              </a:rPr>
              <a:t>Indo- Australian plate</a:t>
            </a:r>
            <a:r>
              <a:rPr lang="en-US" dirty="0"/>
              <a:t>) started to collide with </a:t>
            </a:r>
            <a:r>
              <a:rPr lang="en-US" dirty="0">
                <a:solidFill>
                  <a:srgbClr val="FF0000"/>
                </a:solidFill>
              </a:rPr>
              <a:t>Eurasia</a:t>
            </a:r>
            <a:r>
              <a:rPr lang="en-US" dirty="0"/>
              <a:t>. This began to squash and thicken the edges of the plates and the result of this cataclysmic </a:t>
            </a:r>
            <a:r>
              <a:rPr lang="en-US" dirty="0">
                <a:solidFill>
                  <a:srgbClr val="FF0000"/>
                </a:solidFill>
              </a:rPr>
              <a:t>collision</a:t>
            </a:r>
            <a:r>
              <a:rPr lang="en-US" dirty="0"/>
              <a:t> was the buckling up of the land to form the Himalaya. This vast mountain range stretches approximately 2,414 km (1,500 miles) and is home to the world’s highest mountains.</a:t>
            </a:r>
          </a:p>
          <a:p>
            <a:r>
              <a:rPr lang="en-US" dirty="0">
                <a:hlinkClick r:id="rId2"/>
              </a:rPr>
              <a:t>http://www.youtube.com/watch?v=7gXixxYKM80</a:t>
            </a:r>
            <a:endParaRPr lang="en-US" dirty="0"/>
          </a:p>
        </p:txBody>
      </p:sp>
    </p:spTree>
    <p:extLst>
      <p:ext uri="{BB962C8B-B14F-4D97-AF65-F5344CB8AC3E}">
        <p14:creationId xmlns:p14="http://schemas.microsoft.com/office/powerpoint/2010/main" val="150185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checkdonc.ca/wp-content/uploads/2011/06/1308342122.jpg"/>
          <p:cNvPicPr>
            <a:picLocks noChangeAspect="1" noChangeArrowheads="1"/>
          </p:cNvPicPr>
          <p:nvPr/>
        </p:nvPicPr>
        <p:blipFill>
          <a:blip r:embed="rId2" cstate="print"/>
          <a:srcRect/>
          <a:stretch>
            <a:fillRect/>
          </a:stretch>
        </p:blipFill>
        <p:spPr bwMode="auto">
          <a:xfrm>
            <a:off x="1524000" y="-1"/>
            <a:ext cx="9144000" cy="6858001"/>
          </a:xfrm>
          <a:prstGeom prst="rect">
            <a:avLst/>
          </a:prstGeom>
          <a:noFill/>
        </p:spPr>
      </p:pic>
      <p:sp>
        <p:nvSpPr>
          <p:cNvPr id="2" name="Cloud Callout 1"/>
          <p:cNvSpPr/>
          <p:nvPr/>
        </p:nvSpPr>
        <p:spPr>
          <a:xfrm rot="5936522">
            <a:off x="7480066" y="302809"/>
            <a:ext cx="2272428" cy="3514511"/>
          </a:xfrm>
          <a:prstGeom prst="cloudCallout">
            <a:avLst>
              <a:gd name="adj1" fmla="val -29109"/>
              <a:gd name="adj2" fmla="val 8317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7608168" y="1268760"/>
            <a:ext cx="2016224" cy="1477328"/>
          </a:xfrm>
          <a:prstGeom prst="rect">
            <a:avLst/>
          </a:prstGeom>
          <a:noFill/>
        </p:spPr>
        <p:txBody>
          <a:bodyPr wrap="square" rtlCol="0">
            <a:spAutoFit/>
          </a:bodyPr>
          <a:lstStyle/>
          <a:p>
            <a:pPr algn="ctr"/>
            <a:r>
              <a:rPr lang="en-GB" b="1" dirty="0">
                <a:latin typeface="Comic Sans MS" pitchFamily="66" charset="0"/>
              </a:rPr>
              <a:t>WOW!!!</a:t>
            </a:r>
          </a:p>
          <a:p>
            <a:pPr algn="ctr"/>
            <a:endParaRPr lang="en-GB" b="1" dirty="0">
              <a:latin typeface="Comic Sans MS" pitchFamily="66" charset="0"/>
            </a:endParaRPr>
          </a:p>
          <a:p>
            <a:pPr algn="ctr"/>
            <a:r>
              <a:rPr lang="en-GB" b="1" dirty="0">
                <a:latin typeface="Comic Sans MS" pitchFamily="66" charset="0"/>
              </a:rPr>
              <a:t>I wonder how this valley was formed?</a:t>
            </a:r>
          </a:p>
        </p:txBody>
      </p:sp>
    </p:spTree>
    <p:extLst>
      <p:ext uri="{BB962C8B-B14F-4D97-AF65-F5344CB8AC3E}">
        <p14:creationId xmlns:p14="http://schemas.microsoft.com/office/powerpoint/2010/main" val="277483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 introduction to Glaciation- </a:t>
            </a:r>
            <a:br>
              <a:rPr lang="en-US" b="1" dirty="0"/>
            </a:br>
            <a:br>
              <a:rPr lang="en-US" b="1" dirty="0"/>
            </a:br>
            <a:r>
              <a:rPr lang="en-US" b="1" dirty="0"/>
              <a:t>Why: The shaping of Everest </a:t>
            </a:r>
          </a:p>
        </p:txBody>
      </p:sp>
      <p:sp>
        <p:nvSpPr>
          <p:cNvPr id="3" name="Content Placeholder 2"/>
          <p:cNvSpPr>
            <a:spLocks noGrp="1"/>
          </p:cNvSpPr>
          <p:nvPr>
            <p:ph idx="1"/>
          </p:nvPr>
        </p:nvSpPr>
        <p:spPr/>
        <p:txBody>
          <a:bodyPr/>
          <a:lstStyle/>
          <a:p>
            <a:pPr marL="514350" indent="-514350">
              <a:buNone/>
            </a:pPr>
            <a:r>
              <a:rPr lang="en-US" b="1" dirty="0">
                <a:solidFill>
                  <a:srgbClr val="00B0F0"/>
                </a:solidFill>
              </a:rPr>
              <a:t>Key Questions:</a:t>
            </a:r>
          </a:p>
          <a:p>
            <a:pPr marL="514350" indent="-514350">
              <a:buAutoNum type="arabicPeriod"/>
            </a:pPr>
            <a:r>
              <a:rPr lang="en-US" b="1" dirty="0">
                <a:solidFill>
                  <a:srgbClr val="00B0F0"/>
                </a:solidFill>
              </a:rPr>
              <a:t>What is a glacier</a:t>
            </a:r>
          </a:p>
          <a:p>
            <a:pPr marL="514350" indent="-514350">
              <a:buAutoNum type="arabicPeriod"/>
            </a:pPr>
            <a:r>
              <a:rPr lang="en-US" b="1" dirty="0">
                <a:solidFill>
                  <a:srgbClr val="00B0F0"/>
                </a:solidFill>
              </a:rPr>
              <a:t>Why study them?</a:t>
            </a:r>
          </a:p>
          <a:p>
            <a:pPr marL="514350" indent="-514350">
              <a:buAutoNum type="arabicPeriod"/>
            </a:pPr>
            <a:endParaRPr lang="en-US" dirty="0"/>
          </a:p>
          <a:p>
            <a:pPr marL="514350" indent="-514350">
              <a:buNone/>
            </a:pPr>
            <a:r>
              <a:rPr lang="en-US" b="1" dirty="0"/>
              <a:t>Answers on a post it!</a:t>
            </a:r>
          </a:p>
        </p:txBody>
      </p:sp>
    </p:spTree>
    <p:extLst>
      <p:ext uri="{BB962C8B-B14F-4D97-AF65-F5344CB8AC3E}">
        <p14:creationId xmlns:p14="http://schemas.microsoft.com/office/powerpoint/2010/main" val="184765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What is a glacier?</a:t>
            </a:r>
          </a:p>
        </p:txBody>
      </p:sp>
      <p:sp>
        <p:nvSpPr>
          <p:cNvPr id="3" name="Content Placeholder 2"/>
          <p:cNvSpPr>
            <a:spLocks noGrp="1"/>
          </p:cNvSpPr>
          <p:nvPr>
            <p:ph idx="1"/>
          </p:nvPr>
        </p:nvSpPr>
        <p:spPr>
          <a:xfrm>
            <a:off x="1981200" y="1600200"/>
            <a:ext cx="8435280" cy="4853136"/>
          </a:xfrm>
        </p:spPr>
        <p:txBody>
          <a:bodyPr/>
          <a:lstStyle/>
          <a:p>
            <a:r>
              <a:rPr lang="en-US" b="1" dirty="0"/>
              <a:t>A glacier is a huge mass of ice resting on land or floating in the sea next to land, they usually move very slowly. </a:t>
            </a:r>
            <a:r>
              <a:rPr lang="en-US" dirty="0"/>
              <a:t>A glacier acts in a similar way to an immense river of ice, often merging with other glaciers in a stream-like manner.</a:t>
            </a:r>
          </a:p>
          <a:p>
            <a:r>
              <a:rPr lang="en-US" b="1" dirty="0">
                <a:solidFill>
                  <a:srgbClr val="00B0F0"/>
                </a:solidFill>
              </a:rPr>
              <a:t>Why are glaciers worth knowing about?</a:t>
            </a:r>
          </a:p>
        </p:txBody>
      </p:sp>
    </p:spTree>
    <p:extLst>
      <p:ext uri="{BB962C8B-B14F-4D97-AF65-F5344CB8AC3E}">
        <p14:creationId xmlns:p14="http://schemas.microsoft.com/office/powerpoint/2010/main" val="43203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BSticktoIt Medium" panose="02000603000000000000" pitchFamily="2" charset="0"/>
                <a:ea typeface="KBSticktoIt Medium" panose="02000603000000000000" pitchFamily="2" charset="0"/>
              </a:rPr>
              <a:t>The making of Everest</a:t>
            </a:r>
          </a:p>
        </p:txBody>
      </p:sp>
      <p:sp>
        <p:nvSpPr>
          <p:cNvPr id="3" name="Content Placeholder 2"/>
          <p:cNvSpPr>
            <a:spLocks noGrp="1"/>
          </p:cNvSpPr>
          <p:nvPr>
            <p:ph idx="1"/>
          </p:nvPr>
        </p:nvSpPr>
        <p:spPr/>
        <p:txBody>
          <a:bodyPr>
            <a:normAutofit/>
          </a:bodyPr>
          <a:lstStyle/>
          <a:p>
            <a:r>
              <a:rPr lang="en-US" dirty="0"/>
              <a:t>What: To understand how Mt Everest was formed</a:t>
            </a:r>
          </a:p>
          <a:p>
            <a:endParaRPr lang="en-US" dirty="0"/>
          </a:p>
          <a:p>
            <a:r>
              <a:rPr lang="en-US" dirty="0"/>
              <a:t>Why: To understand the geographical </a:t>
            </a:r>
            <a:r>
              <a:rPr lang="en-US" dirty="0">
                <a:solidFill>
                  <a:srgbClr val="7030A0"/>
                </a:solidFill>
              </a:rPr>
              <a:t>processes</a:t>
            </a:r>
            <a:r>
              <a:rPr lang="en-US" dirty="0"/>
              <a:t> of tectonics, geology and glaciations</a:t>
            </a:r>
          </a:p>
          <a:p>
            <a:endParaRPr lang="en-US" dirty="0"/>
          </a:p>
          <a:p>
            <a:endParaRPr lang="en-US" dirty="0"/>
          </a:p>
          <a:p>
            <a:r>
              <a:rPr lang="en-US" dirty="0"/>
              <a:t>How: Collecting information from a variety of sources and transferring this into an easily understandable cartoon strip</a:t>
            </a:r>
          </a:p>
        </p:txBody>
      </p:sp>
    </p:spTree>
    <p:extLst>
      <p:ext uri="{BB962C8B-B14F-4D97-AF65-F5344CB8AC3E}">
        <p14:creationId xmlns:p14="http://schemas.microsoft.com/office/powerpoint/2010/main" val="272928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wallpapers-catalog.com/blue-glacier-wallpapers.1920x1200.jpg"/>
          <p:cNvPicPr>
            <a:picLocks noChangeAspect="1" noChangeArrowheads="1"/>
          </p:cNvPicPr>
          <p:nvPr/>
        </p:nvPicPr>
        <p:blipFill>
          <a:blip r:embed="rId2" cstate="print"/>
          <a:srcRect/>
          <a:stretch>
            <a:fillRect/>
          </a:stretch>
        </p:blipFill>
        <p:spPr bwMode="auto">
          <a:xfrm>
            <a:off x="1524000" y="836713"/>
            <a:ext cx="9144000" cy="5718495"/>
          </a:xfrm>
          <a:prstGeom prst="rect">
            <a:avLst/>
          </a:prstGeom>
          <a:noFill/>
        </p:spPr>
      </p:pic>
      <p:sp>
        <p:nvSpPr>
          <p:cNvPr id="6" name="TextBox 5"/>
          <p:cNvSpPr txBox="1"/>
          <p:nvPr/>
        </p:nvSpPr>
        <p:spPr>
          <a:xfrm>
            <a:off x="2063552" y="188641"/>
            <a:ext cx="8064896" cy="584775"/>
          </a:xfrm>
          <a:prstGeom prst="rect">
            <a:avLst/>
          </a:prstGeom>
          <a:noFill/>
        </p:spPr>
        <p:txBody>
          <a:bodyPr wrap="square" rtlCol="0">
            <a:spAutoFit/>
          </a:bodyPr>
          <a:lstStyle/>
          <a:p>
            <a:pPr algn="ctr"/>
            <a:r>
              <a:rPr lang="en-US" sz="3200" b="1" dirty="0">
                <a:solidFill>
                  <a:srgbClr val="00B0F0"/>
                </a:solidFill>
              </a:rPr>
              <a:t>Glaciers are beautiful natural features</a:t>
            </a:r>
          </a:p>
        </p:txBody>
      </p:sp>
    </p:spTree>
    <p:extLst>
      <p:ext uri="{BB962C8B-B14F-4D97-AF65-F5344CB8AC3E}">
        <p14:creationId xmlns:p14="http://schemas.microsoft.com/office/powerpoint/2010/main" val="97658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8964488" cy="360040"/>
          </a:xfrm>
        </p:spPr>
        <p:txBody>
          <a:bodyPr>
            <a:normAutofit fontScale="90000"/>
          </a:bodyPr>
          <a:lstStyle/>
          <a:p>
            <a:r>
              <a:rPr lang="en-US" sz="2400" b="1" dirty="0">
                <a:solidFill>
                  <a:srgbClr val="00B0F0"/>
                </a:solidFill>
              </a:rPr>
              <a:t>The action of glaciers produces some very distinctive landscape features</a:t>
            </a:r>
          </a:p>
        </p:txBody>
      </p:sp>
      <p:pic>
        <p:nvPicPr>
          <p:cNvPr id="56322" name="Picture 2" descr="http://farm3.staticflickr.com/2802/4073964656_5c6f52e59c_z.jpg"/>
          <p:cNvPicPr>
            <a:picLocks noChangeAspect="1" noChangeArrowheads="1"/>
          </p:cNvPicPr>
          <p:nvPr/>
        </p:nvPicPr>
        <p:blipFill>
          <a:blip r:embed="rId2" cstate="print"/>
          <a:srcRect/>
          <a:stretch>
            <a:fillRect/>
          </a:stretch>
        </p:blipFill>
        <p:spPr bwMode="auto">
          <a:xfrm>
            <a:off x="1847528" y="1196753"/>
            <a:ext cx="4968552" cy="3298925"/>
          </a:xfrm>
          <a:prstGeom prst="rect">
            <a:avLst/>
          </a:prstGeom>
          <a:noFill/>
        </p:spPr>
      </p:pic>
      <p:sp>
        <p:nvSpPr>
          <p:cNvPr id="5" name="TextBox 4"/>
          <p:cNvSpPr txBox="1"/>
          <p:nvPr/>
        </p:nvSpPr>
        <p:spPr>
          <a:xfrm>
            <a:off x="2207568" y="692696"/>
            <a:ext cx="1872208" cy="369332"/>
          </a:xfrm>
          <a:prstGeom prst="rect">
            <a:avLst/>
          </a:prstGeom>
          <a:noFill/>
        </p:spPr>
        <p:txBody>
          <a:bodyPr wrap="square" rtlCol="0">
            <a:spAutoFit/>
          </a:bodyPr>
          <a:lstStyle/>
          <a:p>
            <a:r>
              <a:rPr lang="en-US" b="1" dirty="0"/>
              <a:t>Pyramidal peak</a:t>
            </a:r>
          </a:p>
        </p:txBody>
      </p:sp>
      <p:cxnSp>
        <p:nvCxnSpPr>
          <p:cNvPr id="7" name="Straight Arrow Connector 6"/>
          <p:cNvCxnSpPr/>
          <p:nvPr/>
        </p:nvCxnSpPr>
        <p:spPr>
          <a:xfrm>
            <a:off x="3503712" y="1052736"/>
            <a:ext cx="720080" cy="6480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83832" y="836712"/>
            <a:ext cx="1224136" cy="369332"/>
          </a:xfrm>
          <a:prstGeom prst="rect">
            <a:avLst/>
          </a:prstGeom>
          <a:noFill/>
        </p:spPr>
        <p:txBody>
          <a:bodyPr wrap="square" rtlCol="0">
            <a:spAutoFit/>
          </a:bodyPr>
          <a:lstStyle/>
          <a:p>
            <a:r>
              <a:rPr lang="en-US" b="1" dirty="0" err="1"/>
              <a:t>arete</a:t>
            </a:r>
            <a:endParaRPr lang="en-US" b="1" dirty="0"/>
          </a:p>
        </p:txBody>
      </p:sp>
      <p:cxnSp>
        <p:nvCxnSpPr>
          <p:cNvPr id="11" name="Straight Arrow Connector 10"/>
          <p:cNvCxnSpPr/>
          <p:nvPr/>
        </p:nvCxnSpPr>
        <p:spPr>
          <a:xfrm flipH="1">
            <a:off x="4439816" y="1124744"/>
            <a:ext cx="576064"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www.citypictures.org/data/media/207/Fjord_End_Norway.jpg"/>
          <p:cNvPicPr>
            <a:picLocks noChangeAspect="1" noChangeArrowheads="1"/>
          </p:cNvPicPr>
          <p:nvPr/>
        </p:nvPicPr>
        <p:blipFill>
          <a:blip r:embed="rId3" cstate="print"/>
          <a:srcRect/>
          <a:stretch>
            <a:fillRect/>
          </a:stretch>
        </p:blipFill>
        <p:spPr bwMode="auto">
          <a:xfrm>
            <a:off x="6888088" y="3328636"/>
            <a:ext cx="3779912" cy="2836668"/>
          </a:xfrm>
          <a:prstGeom prst="rect">
            <a:avLst/>
          </a:prstGeom>
          <a:noFill/>
        </p:spPr>
      </p:pic>
      <p:sp>
        <p:nvSpPr>
          <p:cNvPr id="18" name="TextBox 17"/>
          <p:cNvSpPr txBox="1"/>
          <p:nvPr/>
        </p:nvSpPr>
        <p:spPr>
          <a:xfrm>
            <a:off x="5951984" y="5157192"/>
            <a:ext cx="792088" cy="369332"/>
          </a:xfrm>
          <a:prstGeom prst="rect">
            <a:avLst/>
          </a:prstGeom>
          <a:noFill/>
        </p:spPr>
        <p:txBody>
          <a:bodyPr wrap="square" rtlCol="0">
            <a:spAutoFit/>
          </a:bodyPr>
          <a:lstStyle/>
          <a:p>
            <a:r>
              <a:rPr lang="en-US" b="1" dirty="0"/>
              <a:t>Fjord</a:t>
            </a:r>
          </a:p>
        </p:txBody>
      </p:sp>
      <p:cxnSp>
        <p:nvCxnSpPr>
          <p:cNvPr id="20" name="Straight Arrow Connector 19"/>
          <p:cNvCxnSpPr/>
          <p:nvPr/>
        </p:nvCxnSpPr>
        <p:spPr>
          <a:xfrm>
            <a:off x="6672064" y="5373216"/>
            <a:ext cx="1152128"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What is a glacier?</a:t>
            </a:r>
          </a:p>
        </p:txBody>
      </p:sp>
      <p:sp>
        <p:nvSpPr>
          <p:cNvPr id="3" name="Content Placeholder 2"/>
          <p:cNvSpPr>
            <a:spLocks noGrp="1"/>
          </p:cNvSpPr>
          <p:nvPr>
            <p:ph idx="1"/>
          </p:nvPr>
        </p:nvSpPr>
        <p:spPr/>
        <p:txBody>
          <a:bodyPr/>
          <a:lstStyle/>
          <a:p>
            <a:r>
              <a:rPr lang="en-US" dirty="0">
                <a:hlinkClick r:id="rId2"/>
              </a:rPr>
              <a:t>https://www.youtube.com/watch?v=k6gk1b4ACP0</a:t>
            </a:r>
            <a:endParaRPr lang="en-US" dirty="0"/>
          </a:p>
          <a:p>
            <a:endParaRPr lang="en-US" dirty="0"/>
          </a:p>
        </p:txBody>
      </p:sp>
    </p:spTree>
    <p:extLst>
      <p:ext uri="{BB962C8B-B14F-4D97-AF65-F5344CB8AC3E}">
        <p14:creationId xmlns:p14="http://schemas.microsoft.com/office/powerpoint/2010/main" val="268218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sz="6600" b="1" dirty="0">
                <a:solidFill>
                  <a:srgbClr val="00B0F0"/>
                </a:solidFill>
              </a:rPr>
              <a:t>What is the difference between erosion and weathering?</a:t>
            </a:r>
          </a:p>
        </p:txBody>
      </p:sp>
    </p:spTree>
    <p:extLst>
      <p:ext uri="{BB962C8B-B14F-4D97-AF65-F5344CB8AC3E}">
        <p14:creationId xmlns:p14="http://schemas.microsoft.com/office/powerpoint/2010/main" val="4024699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Erosion and weathering</a:t>
            </a:r>
          </a:p>
        </p:txBody>
      </p:sp>
      <p:sp>
        <p:nvSpPr>
          <p:cNvPr id="8" name="Content Placeholder 7"/>
          <p:cNvSpPr>
            <a:spLocks noGrp="1"/>
          </p:cNvSpPr>
          <p:nvPr>
            <p:ph idx="1"/>
          </p:nvPr>
        </p:nvSpPr>
        <p:spPr/>
        <p:txBody>
          <a:bodyPr/>
          <a:lstStyle/>
          <a:p>
            <a:r>
              <a:rPr lang="en-US" b="1" dirty="0"/>
              <a:t>Erosion</a:t>
            </a:r>
            <a:r>
              <a:rPr lang="en-US" dirty="0"/>
              <a:t> is the wearing away and removal of  material</a:t>
            </a:r>
          </a:p>
          <a:p>
            <a:r>
              <a:rPr lang="en-US" b="1" dirty="0"/>
              <a:t>Weathering</a:t>
            </a:r>
            <a:r>
              <a:rPr lang="en-US" dirty="0"/>
              <a:t> is the action of the weather wearing away material in situ (where it is).</a:t>
            </a:r>
          </a:p>
        </p:txBody>
      </p:sp>
    </p:spTree>
    <p:extLst>
      <p:ext uri="{BB962C8B-B14F-4D97-AF65-F5344CB8AC3E}">
        <p14:creationId xmlns:p14="http://schemas.microsoft.com/office/powerpoint/2010/main" val="44186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Glacial Weathering/Erosion</a:t>
            </a:r>
            <a:endParaRPr lang="en-GB" dirty="0"/>
          </a:p>
        </p:txBody>
      </p:sp>
      <p:sp>
        <p:nvSpPr>
          <p:cNvPr id="3" name="Content Placeholder 2"/>
          <p:cNvSpPr>
            <a:spLocks noGrp="1"/>
          </p:cNvSpPr>
          <p:nvPr>
            <p:ph idx="1"/>
          </p:nvPr>
        </p:nvSpPr>
        <p:spPr/>
        <p:txBody>
          <a:bodyPr/>
          <a:lstStyle/>
          <a:p>
            <a:pPr>
              <a:buNone/>
            </a:pPr>
            <a:r>
              <a:rPr lang="en-GB" dirty="0"/>
              <a:t>There are THREE main types of glacial erosion:</a:t>
            </a:r>
          </a:p>
          <a:p>
            <a:pPr>
              <a:buNone/>
            </a:pPr>
            <a:r>
              <a:rPr lang="en-GB" dirty="0"/>
              <a:t> </a:t>
            </a:r>
          </a:p>
          <a:p>
            <a:r>
              <a:rPr lang="en-GB" dirty="0">
                <a:solidFill>
                  <a:srgbClr val="FF0000"/>
                </a:solidFill>
              </a:rPr>
              <a:t>Plucking</a:t>
            </a:r>
          </a:p>
          <a:p>
            <a:endParaRPr lang="en-GB" dirty="0">
              <a:solidFill>
                <a:srgbClr val="FF0000"/>
              </a:solidFill>
            </a:endParaRPr>
          </a:p>
          <a:p>
            <a:r>
              <a:rPr lang="en-GB" dirty="0">
                <a:solidFill>
                  <a:srgbClr val="FF0000"/>
                </a:solidFill>
              </a:rPr>
              <a:t>Abrasion </a:t>
            </a:r>
          </a:p>
          <a:p>
            <a:endParaRPr lang="en-GB" dirty="0">
              <a:solidFill>
                <a:srgbClr val="FF0000"/>
              </a:solidFill>
            </a:endParaRPr>
          </a:p>
          <a:p>
            <a:r>
              <a:rPr lang="en-GB" dirty="0">
                <a:solidFill>
                  <a:srgbClr val="FF0000"/>
                </a:solidFill>
              </a:rPr>
              <a:t>Freeze thaw </a:t>
            </a:r>
          </a:p>
        </p:txBody>
      </p:sp>
      <p:pic>
        <p:nvPicPr>
          <p:cNvPr id="4" name="Picture 2" descr="http://glamour-school.com/wp-content/uploads/2011/04/pluckeyebrows.jpg"/>
          <p:cNvPicPr>
            <a:picLocks noChangeAspect="1" noChangeArrowheads="1"/>
          </p:cNvPicPr>
          <p:nvPr/>
        </p:nvPicPr>
        <p:blipFill>
          <a:blip r:embed="rId2" cstate="print"/>
          <a:srcRect/>
          <a:stretch>
            <a:fillRect/>
          </a:stretch>
        </p:blipFill>
        <p:spPr bwMode="auto">
          <a:xfrm>
            <a:off x="5807968" y="2636912"/>
            <a:ext cx="1656184" cy="1820116"/>
          </a:xfrm>
          <a:prstGeom prst="rect">
            <a:avLst/>
          </a:prstGeom>
          <a:noFill/>
        </p:spPr>
      </p:pic>
      <p:pic>
        <p:nvPicPr>
          <p:cNvPr id="5" name="Picture 4" descr="http://gb.fotolibra.com/images/previews/371978-abrasion.jpeg"/>
          <p:cNvPicPr>
            <a:picLocks noChangeAspect="1" noChangeArrowheads="1"/>
          </p:cNvPicPr>
          <p:nvPr/>
        </p:nvPicPr>
        <p:blipFill>
          <a:blip r:embed="rId3" cstate="print"/>
          <a:srcRect/>
          <a:stretch>
            <a:fillRect/>
          </a:stretch>
        </p:blipFill>
        <p:spPr bwMode="auto">
          <a:xfrm>
            <a:off x="8544273" y="2996952"/>
            <a:ext cx="1113787" cy="3161718"/>
          </a:xfrm>
          <a:prstGeom prst="rect">
            <a:avLst/>
          </a:prstGeom>
          <a:noFill/>
        </p:spPr>
      </p:pic>
      <p:pic>
        <p:nvPicPr>
          <p:cNvPr id="6" name="Picture 8" descr="http://www.eorif.com/AnkleFoot/ImagesAnkleFoot/frostbite1w.jpg"/>
          <p:cNvPicPr>
            <a:picLocks noChangeAspect="1" noChangeArrowheads="1"/>
          </p:cNvPicPr>
          <p:nvPr/>
        </p:nvPicPr>
        <p:blipFill>
          <a:blip r:embed="rId4" cstate="print"/>
          <a:srcRect t="13608" b="15329"/>
          <a:stretch>
            <a:fillRect/>
          </a:stretch>
        </p:blipFill>
        <p:spPr bwMode="auto">
          <a:xfrm>
            <a:off x="5375920" y="4797153"/>
            <a:ext cx="2376264" cy="1688645"/>
          </a:xfrm>
          <a:prstGeom prst="rect">
            <a:avLst/>
          </a:prstGeom>
          <a:noFill/>
        </p:spPr>
      </p:pic>
    </p:spTree>
    <p:extLst>
      <p:ext uri="{BB962C8B-B14F-4D97-AF65-F5344CB8AC3E}">
        <p14:creationId xmlns:p14="http://schemas.microsoft.com/office/powerpoint/2010/main" val="33601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3512" y="332656"/>
            <a:ext cx="8712968" cy="4154984"/>
          </a:xfrm>
          <a:prstGeom prst="rect">
            <a:avLst/>
          </a:prstGeom>
          <a:noFill/>
        </p:spPr>
        <p:txBody>
          <a:bodyPr wrap="square" rtlCol="0">
            <a:spAutoFit/>
          </a:bodyPr>
          <a:lstStyle/>
          <a:p>
            <a:pPr algn="ctr"/>
            <a:r>
              <a:rPr lang="en-GB" sz="2200" b="1" u="sng" dirty="0"/>
              <a:t>Task</a:t>
            </a:r>
          </a:p>
          <a:p>
            <a:pPr algn="ctr"/>
            <a:endParaRPr lang="en-GB" sz="2200" b="1" u="sng" dirty="0"/>
          </a:p>
          <a:p>
            <a:pPr marL="457200" indent="-457200" algn="just">
              <a:buAutoNum type="arabicParenR"/>
            </a:pPr>
            <a:r>
              <a:rPr lang="en-GB" sz="2200" dirty="0"/>
              <a:t>Find a partner and sort yourself into the roles of </a:t>
            </a:r>
            <a:r>
              <a:rPr lang="en-GB" sz="2200" b="1" i="1" dirty="0"/>
              <a:t>TEACHER</a:t>
            </a:r>
            <a:r>
              <a:rPr lang="en-GB" sz="2200" dirty="0"/>
              <a:t> and </a:t>
            </a:r>
            <a:r>
              <a:rPr lang="en-GB" sz="2200" b="1" i="1" dirty="0"/>
              <a:t>STUDENT.</a:t>
            </a:r>
          </a:p>
          <a:p>
            <a:pPr marL="457200" indent="-457200" algn="just">
              <a:buAutoNum type="arabicParenR"/>
            </a:pPr>
            <a:endParaRPr lang="en-GB" sz="2200" b="1" i="1" dirty="0"/>
          </a:p>
          <a:p>
            <a:pPr algn="just"/>
            <a:r>
              <a:rPr lang="en-GB" sz="2200" dirty="0"/>
              <a:t>2)  The </a:t>
            </a:r>
            <a:r>
              <a:rPr lang="en-GB" sz="2200" b="1" dirty="0"/>
              <a:t>TEACHERS</a:t>
            </a:r>
            <a:r>
              <a:rPr lang="en-GB" sz="2200" dirty="0"/>
              <a:t> will be shown three statements about each erosional pattern for </a:t>
            </a:r>
            <a:r>
              <a:rPr lang="en-GB" sz="2200" b="1" i="1" dirty="0"/>
              <a:t>3mins</a:t>
            </a:r>
            <a:r>
              <a:rPr lang="en-GB" sz="2200" i="1" dirty="0"/>
              <a:t> </a:t>
            </a:r>
            <a:r>
              <a:rPr lang="en-GB" sz="2200" dirty="0"/>
              <a:t>only.</a:t>
            </a:r>
          </a:p>
          <a:p>
            <a:pPr algn="just"/>
            <a:endParaRPr lang="en-GB" sz="2200" b="1" i="1" dirty="0"/>
          </a:p>
          <a:p>
            <a:pPr algn="just"/>
            <a:r>
              <a:rPr lang="en-GB" sz="2200" dirty="0"/>
              <a:t>3) Using the knowledge recently gathered and the image the </a:t>
            </a:r>
            <a:r>
              <a:rPr lang="en-GB" sz="2200" b="1" dirty="0"/>
              <a:t>TEACHER</a:t>
            </a:r>
            <a:r>
              <a:rPr lang="en-GB" sz="2200" dirty="0"/>
              <a:t> needs to </a:t>
            </a:r>
            <a:r>
              <a:rPr lang="en-GB" sz="2200" b="1" u="sng" dirty="0"/>
              <a:t>EXPLAIN</a:t>
            </a:r>
            <a:r>
              <a:rPr lang="en-GB" sz="2200" dirty="0"/>
              <a:t> what's happening with the </a:t>
            </a:r>
            <a:r>
              <a:rPr lang="en-GB" sz="2200" b="1" dirty="0"/>
              <a:t>THREE</a:t>
            </a:r>
            <a:r>
              <a:rPr lang="en-GB" sz="2200" dirty="0"/>
              <a:t> glacial erosional patterns (</a:t>
            </a:r>
            <a:r>
              <a:rPr lang="en-GB" sz="2200" i="1" dirty="0"/>
              <a:t>abrasion, plucking and freeze thaw</a:t>
            </a:r>
            <a:r>
              <a:rPr lang="en-GB" sz="2200" dirty="0"/>
              <a:t>) to the </a:t>
            </a:r>
            <a:r>
              <a:rPr lang="en-GB" sz="2200" b="1" dirty="0"/>
              <a:t>STUDENT</a:t>
            </a:r>
            <a:r>
              <a:rPr lang="en-GB" sz="2200" dirty="0"/>
              <a:t>.</a:t>
            </a:r>
          </a:p>
          <a:p>
            <a:pPr algn="just"/>
            <a:endParaRPr lang="en-GB" sz="2200" b="1" i="1" u="sng" dirty="0"/>
          </a:p>
        </p:txBody>
      </p:sp>
      <p:pic>
        <p:nvPicPr>
          <p:cNvPr id="2050" name="Picture 2" descr="http://narusunflower09.files.wordpress.com/2011/08/teacher-and-student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48" y="5157193"/>
            <a:ext cx="2232248" cy="16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2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GB" dirty="0">
                <a:solidFill>
                  <a:srgbClr val="FF0000"/>
                </a:solidFill>
              </a:rPr>
              <a:t>Freeze-thaw</a:t>
            </a:r>
            <a:r>
              <a:rPr lang="en-GB" dirty="0"/>
              <a:t> is a process of weathering that happens when melt water or </a:t>
            </a:r>
            <a:r>
              <a:rPr lang="en-GB" b="1" dirty="0"/>
              <a:t>rain</a:t>
            </a:r>
            <a:r>
              <a:rPr lang="en-GB" dirty="0"/>
              <a:t> gets into </a:t>
            </a:r>
            <a:r>
              <a:rPr lang="en-GB" b="1" dirty="0"/>
              <a:t>cracks</a:t>
            </a:r>
            <a:r>
              <a:rPr lang="en-GB" dirty="0"/>
              <a:t> in the bedrock (usually the back wall). At night the water freezes and </a:t>
            </a:r>
            <a:r>
              <a:rPr lang="en-GB" b="1" dirty="0"/>
              <a:t>expands</a:t>
            </a:r>
            <a:r>
              <a:rPr lang="en-GB" dirty="0"/>
              <a:t> causing a crack to get </a:t>
            </a:r>
            <a:r>
              <a:rPr lang="en-GB" b="1" dirty="0"/>
              <a:t>larger. </a:t>
            </a:r>
            <a:r>
              <a:rPr lang="en-GB" dirty="0"/>
              <a:t>Fragments may then fall under</a:t>
            </a:r>
            <a:r>
              <a:rPr lang="en-GB" b="1" dirty="0"/>
              <a:t> gravity</a:t>
            </a:r>
            <a:r>
              <a:rPr lang="en-GB" dirty="0"/>
              <a:t>. </a:t>
            </a:r>
          </a:p>
          <a:p>
            <a:endParaRPr lang="en-US" dirty="0"/>
          </a:p>
        </p:txBody>
      </p:sp>
    </p:spTree>
    <p:extLst>
      <p:ext uri="{BB962C8B-B14F-4D97-AF65-F5344CB8AC3E}">
        <p14:creationId xmlns:p14="http://schemas.microsoft.com/office/powerpoint/2010/main" val="378592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solidFill>
                  <a:srgbClr val="FF0000"/>
                </a:solidFill>
              </a:rPr>
              <a:t>Plucking</a:t>
            </a:r>
            <a:r>
              <a:rPr lang="en-GB" dirty="0"/>
              <a:t> is when </a:t>
            </a:r>
            <a:r>
              <a:rPr lang="en-GB" b="1" dirty="0"/>
              <a:t>melt water </a:t>
            </a:r>
            <a:r>
              <a:rPr lang="en-GB" dirty="0"/>
              <a:t>from a glacier enters cracks in the rock. It then freezes to the glacier and base rocks. When the ice </a:t>
            </a:r>
            <a:r>
              <a:rPr lang="en-GB" b="1" dirty="0"/>
              <a:t>moves</a:t>
            </a:r>
            <a:r>
              <a:rPr lang="en-GB" dirty="0"/>
              <a:t> downhill, rock is </a:t>
            </a:r>
            <a:r>
              <a:rPr lang="en-GB" b="1" dirty="0"/>
              <a:t>plucked (pulled out)</a:t>
            </a:r>
            <a:r>
              <a:rPr lang="en-GB" dirty="0"/>
              <a:t> from the back wall and carried a long by the glacier. </a:t>
            </a:r>
          </a:p>
          <a:p>
            <a:endParaRPr lang="en-US" dirty="0"/>
          </a:p>
        </p:txBody>
      </p:sp>
    </p:spTree>
    <p:extLst>
      <p:ext uri="{BB962C8B-B14F-4D97-AF65-F5344CB8AC3E}">
        <p14:creationId xmlns:p14="http://schemas.microsoft.com/office/powerpoint/2010/main" val="2551847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solidFill>
                  <a:srgbClr val="FF0000"/>
                </a:solidFill>
              </a:rPr>
              <a:t>Abrasion</a:t>
            </a:r>
            <a:r>
              <a:rPr lang="en-GB" dirty="0"/>
              <a:t> is a </a:t>
            </a:r>
            <a:r>
              <a:rPr lang="en-GB" b="1" dirty="0"/>
              <a:t>sandpapering</a:t>
            </a:r>
            <a:r>
              <a:rPr lang="en-GB" dirty="0"/>
              <a:t> action. It happens when </a:t>
            </a:r>
            <a:r>
              <a:rPr lang="en-GB" b="1" dirty="0"/>
              <a:t>rocks</a:t>
            </a:r>
            <a:r>
              <a:rPr lang="en-GB" dirty="0"/>
              <a:t> in the base and sides of the glacier </a:t>
            </a:r>
            <a:r>
              <a:rPr lang="en-GB" b="1" dirty="0"/>
              <a:t>rub</a:t>
            </a:r>
            <a:r>
              <a:rPr lang="en-GB" dirty="0"/>
              <a:t> against the valley floor and sides as it moves. This wears away the rock, often leaving them with </a:t>
            </a:r>
            <a:r>
              <a:rPr lang="en-GB" b="1" dirty="0"/>
              <a:t>scratches.</a:t>
            </a:r>
          </a:p>
          <a:p>
            <a:endParaRPr lang="en-US" dirty="0"/>
          </a:p>
        </p:txBody>
      </p:sp>
    </p:spTree>
    <p:extLst>
      <p:ext uri="{BB962C8B-B14F-4D97-AF65-F5344CB8AC3E}">
        <p14:creationId xmlns:p14="http://schemas.microsoft.com/office/powerpoint/2010/main" val="396758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The climber you will see in the video is called Kenton Cool and he holds several Everest records including the one below where he sent the first ever tweet from the summit of Everest.</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4495800" y="3886200"/>
            <a:ext cx="5178468" cy="2514600"/>
          </a:xfrm>
          <a:prstGeom prst="rect">
            <a:avLst/>
          </a:prstGeom>
          <a:noFill/>
          <a:ln w="9525">
            <a:noFill/>
            <a:miter lim="800000"/>
            <a:headEnd/>
            <a:tailEnd/>
          </a:ln>
        </p:spPr>
      </p:pic>
    </p:spTree>
    <p:extLst>
      <p:ext uri="{BB962C8B-B14F-4D97-AF65-F5344CB8AC3E}">
        <p14:creationId xmlns:p14="http://schemas.microsoft.com/office/powerpoint/2010/main" val="160964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03512" y="188640"/>
            <a:ext cx="8784976" cy="6552728"/>
          </a:xfrm>
        </p:spPr>
        <p:style>
          <a:lnRef idx="2">
            <a:schemeClr val="dk1"/>
          </a:lnRef>
          <a:fillRef idx="1">
            <a:schemeClr val="lt1"/>
          </a:fillRef>
          <a:effectRef idx="0">
            <a:schemeClr val="dk1"/>
          </a:effectRef>
          <a:fontRef idx="minor">
            <a:schemeClr val="dk1"/>
          </a:fontRef>
        </p:style>
        <p:txBody>
          <a:bodyPr>
            <a:normAutofit/>
          </a:bodyPr>
          <a:lstStyle/>
          <a:p>
            <a:r>
              <a:rPr lang="en-GB" dirty="0">
                <a:solidFill>
                  <a:srgbClr val="FF0000"/>
                </a:solidFill>
              </a:rPr>
              <a:t>Plucking</a:t>
            </a:r>
            <a:r>
              <a:rPr lang="en-GB" dirty="0"/>
              <a:t> is when </a:t>
            </a:r>
            <a:r>
              <a:rPr lang="en-GB" b="1" dirty="0"/>
              <a:t>melt water </a:t>
            </a:r>
            <a:r>
              <a:rPr lang="en-GB" dirty="0"/>
              <a:t>from a glacier enters cracks in the rock. It then freezes to the glacier and base rocks. When the ice </a:t>
            </a:r>
            <a:r>
              <a:rPr lang="en-GB" b="1" dirty="0"/>
              <a:t>moves</a:t>
            </a:r>
            <a:r>
              <a:rPr lang="en-GB" dirty="0"/>
              <a:t> downhill, rock is </a:t>
            </a:r>
            <a:r>
              <a:rPr lang="en-GB" b="1" dirty="0"/>
              <a:t>plucked (pulled out)</a:t>
            </a:r>
            <a:r>
              <a:rPr lang="en-GB" dirty="0"/>
              <a:t> from the back wall and carried a long by the glacier. </a:t>
            </a:r>
          </a:p>
          <a:p>
            <a:pPr>
              <a:buNone/>
            </a:pPr>
            <a:endParaRPr lang="en-GB" dirty="0"/>
          </a:p>
          <a:p>
            <a:r>
              <a:rPr lang="en-GB" dirty="0">
                <a:solidFill>
                  <a:srgbClr val="FF0000"/>
                </a:solidFill>
              </a:rPr>
              <a:t>Abrasion</a:t>
            </a:r>
            <a:r>
              <a:rPr lang="en-GB" dirty="0"/>
              <a:t> is a </a:t>
            </a:r>
            <a:r>
              <a:rPr lang="en-GB" b="1" dirty="0"/>
              <a:t>sandpapering</a:t>
            </a:r>
            <a:r>
              <a:rPr lang="en-GB" dirty="0"/>
              <a:t> action. It happens when </a:t>
            </a:r>
            <a:r>
              <a:rPr lang="en-GB" b="1" dirty="0"/>
              <a:t>rocks</a:t>
            </a:r>
            <a:r>
              <a:rPr lang="en-GB" dirty="0"/>
              <a:t> in the base and sides of the glacier </a:t>
            </a:r>
            <a:r>
              <a:rPr lang="en-GB" b="1" dirty="0"/>
              <a:t>rub</a:t>
            </a:r>
            <a:r>
              <a:rPr lang="en-GB" dirty="0"/>
              <a:t> against the valley floor and sides as it moves. This wears away the rock, often leaving them with </a:t>
            </a:r>
            <a:r>
              <a:rPr lang="en-GB" b="1" dirty="0"/>
              <a:t>scratches.</a:t>
            </a:r>
          </a:p>
          <a:p>
            <a:endParaRPr lang="en-GB" dirty="0"/>
          </a:p>
          <a:p>
            <a:r>
              <a:rPr lang="en-GB" dirty="0">
                <a:solidFill>
                  <a:srgbClr val="FF0000"/>
                </a:solidFill>
              </a:rPr>
              <a:t>Freeze-thaw</a:t>
            </a:r>
            <a:r>
              <a:rPr lang="en-GB" dirty="0"/>
              <a:t> is a process of weathering that happens when melt water or </a:t>
            </a:r>
            <a:r>
              <a:rPr lang="en-GB" b="1" dirty="0"/>
              <a:t>rain</a:t>
            </a:r>
            <a:r>
              <a:rPr lang="en-GB" dirty="0"/>
              <a:t> gets into </a:t>
            </a:r>
            <a:r>
              <a:rPr lang="en-GB" b="1" dirty="0"/>
              <a:t>cracks</a:t>
            </a:r>
            <a:r>
              <a:rPr lang="en-GB" dirty="0"/>
              <a:t> in the bedrock (usually the back wall). At night the water freezes and </a:t>
            </a:r>
            <a:r>
              <a:rPr lang="en-GB" b="1" dirty="0"/>
              <a:t>expands</a:t>
            </a:r>
            <a:r>
              <a:rPr lang="en-GB" dirty="0"/>
              <a:t> causing a crack to get </a:t>
            </a:r>
            <a:r>
              <a:rPr lang="en-GB" b="1" dirty="0"/>
              <a:t>larger. </a:t>
            </a:r>
            <a:r>
              <a:rPr lang="en-GB" dirty="0"/>
              <a:t>Fragments may then fall under</a:t>
            </a:r>
            <a:r>
              <a:rPr lang="en-GB" b="1" dirty="0"/>
              <a:t> gravity</a:t>
            </a:r>
            <a:r>
              <a:rPr lang="en-GB" dirty="0"/>
              <a:t>. </a:t>
            </a:r>
          </a:p>
        </p:txBody>
      </p:sp>
    </p:spTree>
    <p:extLst>
      <p:ext uri="{BB962C8B-B14F-4D97-AF65-F5344CB8AC3E}">
        <p14:creationId xmlns:p14="http://schemas.microsoft.com/office/powerpoint/2010/main" val="151610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Glacial Erosion]"/>
          <p:cNvPicPr>
            <a:picLocks noChangeAspect="1" noChangeArrowheads="1"/>
          </p:cNvPicPr>
          <p:nvPr/>
        </p:nvPicPr>
        <p:blipFill>
          <a:blip r:embed="rId2" cstate="print"/>
          <a:srcRect b="18182"/>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092335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541792"/>
            <a:ext cx="7772400" cy="2763738"/>
          </a:xfrm>
        </p:spPr>
        <p:txBody>
          <a:bodyPr>
            <a:normAutofit fontScale="90000"/>
          </a:bodyPr>
          <a:lstStyle/>
          <a:p>
            <a:br>
              <a:rPr lang="en-US" b="1" dirty="0"/>
            </a:br>
            <a:br>
              <a:rPr lang="en-US" b="1" dirty="0"/>
            </a:br>
            <a:br>
              <a:rPr lang="en-US" b="1" dirty="0"/>
            </a:br>
            <a:br>
              <a:rPr lang="en-US" b="1" dirty="0"/>
            </a:br>
            <a:br>
              <a:rPr lang="en-US" b="1" dirty="0"/>
            </a:br>
            <a:r>
              <a:rPr lang="en-US" b="1" dirty="0"/>
              <a:t>Upland glacial features (erosion)</a:t>
            </a:r>
            <a:br>
              <a:rPr lang="en-US" b="1" dirty="0"/>
            </a:br>
            <a:r>
              <a:rPr lang="en-US" dirty="0"/>
              <a:t>THE FORMATION OF CORRIES, ARETES AND PYRAMIDAL PEAKS</a:t>
            </a:r>
          </a:p>
        </p:txBody>
      </p:sp>
      <p:sp>
        <p:nvSpPr>
          <p:cNvPr id="5" name="Subtitle 4"/>
          <p:cNvSpPr>
            <a:spLocks noGrp="1"/>
          </p:cNvSpPr>
          <p:nvPr>
            <p:ph type="subTitle" idx="1"/>
          </p:nvPr>
        </p:nvSpPr>
        <p:spPr>
          <a:xfrm>
            <a:off x="1524000" y="4692708"/>
            <a:ext cx="9144000" cy="1655762"/>
          </a:xfrm>
        </p:spPr>
        <p:txBody>
          <a:bodyPr/>
          <a:lstStyle/>
          <a:p>
            <a:r>
              <a:rPr lang="en-US" dirty="0">
                <a:solidFill>
                  <a:srgbClr val="00B0F0"/>
                </a:solidFill>
              </a:rPr>
              <a:t>Watch the video of the formation of a </a:t>
            </a:r>
            <a:r>
              <a:rPr lang="en-US" dirty="0" err="1">
                <a:solidFill>
                  <a:srgbClr val="00B0F0"/>
                </a:solidFill>
              </a:rPr>
              <a:t>corrie</a:t>
            </a:r>
            <a:r>
              <a:rPr lang="en-US" dirty="0">
                <a:solidFill>
                  <a:srgbClr val="00B0F0"/>
                </a:solidFill>
              </a:rPr>
              <a:t> and afterwards describe the formation to a partner.</a:t>
            </a:r>
          </a:p>
        </p:txBody>
      </p:sp>
    </p:spTree>
    <p:extLst>
      <p:ext uri="{BB962C8B-B14F-4D97-AF65-F5344CB8AC3E}">
        <p14:creationId xmlns:p14="http://schemas.microsoft.com/office/powerpoint/2010/main" val="150304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bbc.co.uk/bitesize/standard/geography/images/eiger_546_297.jpg"/>
          <p:cNvPicPr>
            <a:picLocks noChangeAspect="1" noChangeArrowheads="1"/>
          </p:cNvPicPr>
          <p:nvPr/>
        </p:nvPicPr>
        <p:blipFill>
          <a:blip r:embed="rId2" cstate="print"/>
          <a:srcRect/>
          <a:stretch>
            <a:fillRect/>
          </a:stretch>
        </p:blipFill>
        <p:spPr bwMode="auto">
          <a:xfrm>
            <a:off x="1775520" y="1412777"/>
            <a:ext cx="8507126" cy="4627503"/>
          </a:xfrm>
          <a:prstGeom prst="rect">
            <a:avLst/>
          </a:prstGeom>
          <a:noFill/>
        </p:spPr>
      </p:pic>
      <p:sp>
        <p:nvSpPr>
          <p:cNvPr id="5" name="TextBox 4"/>
          <p:cNvSpPr txBox="1"/>
          <p:nvPr/>
        </p:nvSpPr>
        <p:spPr>
          <a:xfrm>
            <a:off x="1524000" y="260648"/>
            <a:ext cx="9144000" cy="523220"/>
          </a:xfrm>
          <a:prstGeom prst="rect">
            <a:avLst/>
          </a:prstGeom>
          <a:noFill/>
        </p:spPr>
        <p:txBody>
          <a:bodyPr wrap="square" rtlCol="0">
            <a:spAutoFit/>
          </a:bodyPr>
          <a:lstStyle/>
          <a:p>
            <a:pPr algn="ctr"/>
            <a:r>
              <a:rPr lang="en-US" sz="2800" b="1" dirty="0" err="1">
                <a:solidFill>
                  <a:srgbClr val="00B0F0"/>
                </a:solidFill>
              </a:rPr>
              <a:t>Erosional</a:t>
            </a:r>
            <a:r>
              <a:rPr lang="en-US" sz="2800" b="1" dirty="0">
                <a:solidFill>
                  <a:srgbClr val="00B0F0"/>
                </a:solidFill>
              </a:rPr>
              <a:t> features: Pyramidal peaks, </a:t>
            </a:r>
            <a:r>
              <a:rPr lang="en-US" sz="2800" b="1" dirty="0" err="1">
                <a:solidFill>
                  <a:srgbClr val="00B0F0"/>
                </a:solidFill>
              </a:rPr>
              <a:t>aretes</a:t>
            </a:r>
            <a:r>
              <a:rPr lang="en-US" sz="2800" b="1" dirty="0">
                <a:solidFill>
                  <a:srgbClr val="00B0F0"/>
                </a:solidFill>
              </a:rPr>
              <a:t> and </a:t>
            </a:r>
            <a:r>
              <a:rPr lang="en-US" sz="2800" b="1" dirty="0" err="1">
                <a:solidFill>
                  <a:srgbClr val="00B0F0"/>
                </a:solidFill>
              </a:rPr>
              <a:t>corries</a:t>
            </a:r>
            <a:endParaRPr lang="en-US" sz="2800" b="1" dirty="0">
              <a:solidFill>
                <a:srgbClr val="00B0F0"/>
              </a:solidFill>
            </a:endParaRPr>
          </a:p>
        </p:txBody>
      </p:sp>
      <p:sp>
        <p:nvSpPr>
          <p:cNvPr id="4" name="TextBox 3"/>
          <p:cNvSpPr txBox="1"/>
          <p:nvPr/>
        </p:nvSpPr>
        <p:spPr>
          <a:xfrm>
            <a:off x="1847528" y="6309321"/>
            <a:ext cx="7488832" cy="646331"/>
          </a:xfrm>
          <a:prstGeom prst="rect">
            <a:avLst/>
          </a:prstGeom>
          <a:noFill/>
        </p:spPr>
        <p:txBody>
          <a:bodyPr wrap="square" rtlCol="0">
            <a:spAutoFit/>
          </a:bodyPr>
          <a:lstStyle/>
          <a:p>
            <a:r>
              <a:rPr lang="en-US" dirty="0">
                <a:hlinkClick r:id="rId3"/>
              </a:rPr>
              <a:t>http://www.youtube.com/watch?v=uYwGVVK3H2c</a:t>
            </a:r>
            <a:endParaRPr lang="en-US" dirty="0"/>
          </a:p>
          <a:p>
            <a:endParaRPr lang="en-US" dirty="0"/>
          </a:p>
        </p:txBody>
      </p:sp>
    </p:spTree>
    <p:extLst>
      <p:ext uri="{BB962C8B-B14F-4D97-AF65-F5344CB8AC3E}">
        <p14:creationId xmlns:p14="http://schemas.microsoft.com/office/powerpoint/2010/main" val="2239139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bbc.co.uk/bitesize/standard/geography/images/g93.gif"/>
          <p:cNvPicPr>
            <a:picLocks noChangeAspect="1" noChangeArrowheads="1"/>
          </p:cNvPicPr>
          <p:nvPr/>
        </p:nvPicPr>
        <p:blipFill>
          <a:blip r:embed="rId2" cstate="print"/>
          <a:srcRect/>
          <a:stretch>
            <a:fillRect/>
          </a:stretch>
        </p:blipFill>
        <p:spPr bwMode="auto">
          <a:xfrm>
            <a:off x="1524001" y="764704"/>
            <a:ext cx="8836575" cy="4968552"/>
          </a:xfrm>
          <a:prstGeom prst="rect">
            <a:avLst/>
          </a:prstGeom>
          <a:noFill/>
        </p:spPr>
      </p:pic>
    </p:spTree>
    <p:extLst>
      <p:ext uri="{BB962C8B-B14F-4D97-AF65-F5344CB8AC3E}">
        <p14:creationId xmlns:p14="http://schemas.microsoft.com/office/powerpoint/2010/main" val="3520848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y Documents\My Pictures\Corrie Formation.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98002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2074"/>
          </a:xfrm>
        </p:spPr>
        <p:txBody>
          <a:bodyPr>
            <a:normAutofit fontScale="90000"/>
          </a:bodyPr>
          <a:lstStyle/>
          <a:p>
            <a:r>
              <a:rPr lang="en-US" b="1" dirty="0">
                <a:solidFill>
                  <a:srgbClr val="0070C0"/>
                </a:solidFill>
              </a:rPr>
              <a:t>Exam question - recap</a:t>
            </a:r>
          </a:p>
        </p:txBody>
      </p:sp>
      <p:sp>
        <p:nvSpPr>
          <p:cNvPr id="3" name="Content Placeholder 2"/>
          <p:cNvSpPr>
            <a:spLocks noGrp="1"/>
          </p:cNvSpPr>
          <p:nvPr>
            <p:ph idx="1"/>
          </p:nvPr>
        </p:nvSpPr>
        <p:spPr>
          <a:xfrm>
            <a:off x="420520" y="1049795"/>
            <a:ext cx="8229600" cy="4525963"/>
          </a:xfrm>
        </p:spPr>
        <p:txBody>
          <a:bodyPr>
            <a:normAutofit lnSpcReduction="10000"/>
          </a:bodyPr>
          <a:lstStyle/>
          <a:p>
            <a:pPr>
              <a:buNone/>
            </a:pPr>
            <a:r>
              <a:rPr lang="en-US" dirty="0"/>
              <a:t>Explain the formation of a </a:t>
            </a:r>
            <a:r>
              <a:rPr lang="en-US" dirty="0" err="1"/>
              <a:t>corrie</a:t>
            </a:r>
            <a:r>
              <a:rPr lang="en-US" dirty="0"/>
              <a:t> (4 marks)</a:t>
            </a:r>
          </a:p>
          <a:p>
            <a:pPr>
              <a:buNone/>
            </a:pPr>
            <a:endParaRPr lang="en-US" dirty="0"/>
          </a:p>
          <a:p>
            <a:pPr>
              <a:buNone/>
            </a:pPr>
            <a:r>
              <a:rPr lang="en-US" sz="2400" dirty="0"/>
              <a:t>A </a:t>
            </a:r>
            <a:r>
              <a:rPr lang="en-US" sz="2400" dirty="0" err="1"/>
              <a:t>corrie</a:t>
            </a:r>
            <a:r>
              <a:rPr lang="en-US" sz="2400" dirty="0"/>
              <a:t> is an arm chair shaped hollow on a hillside. It is formed when snow and ice collect in a hollow. </a:t>
            </a:r>
          </a:p>
          <a:p>
            <a:pPr>
              <a:buNone/>
            </a:pPr>
            <a:r>
              <a:rPr lang="en-US" sz="2400" dirty="0"/>
              <a:t>The snow and ice move downhill under the force of gravity and the back wall of the hollow is plucked out and steepened.</a:t>
            </a:r>
          </a:p>
          <a:p>
            <a:pPr>
              <a:buNone/>
            </a:pPr>
            <a:r>
              <a:rPr lang="en-US" sz="2400" dirty="0"/>
              <a:t>The plucked material is carried by the glacier – it rubs against the base of the hollow and deepens it.</a:t>
            </a:r>
          </a:p>
          <a:p>
            <a:pPr>
              <a:buNone/>
            </a:pPr>
            <a:r>
              <a:rPr lang="en-US" sz="2400" dirty="0"/>
              <a:t>Ice is thinner at the front of the hollow and so there is less erosion – this leads to the development of a rock lip.</a:t>
            </a:r>
          </a:p>
          <a:p>
            <a:pPr>
              <a:buNone/>
            </a:pPr>
            <a:r>
              <a:rPr lang="en-US" sz="2400" dirty="0"/>
              <a:t>When glaciation is over and the snow and ice melt the </a:t>
            </a:r>
            <a:r>
              <a:rPr lang="en-US" sz="2400" dirty="0" err="1"/>
              <a:t>corrie</a:t>
            </a:r>
            <a:r>
              <a:rPr lang="en-US" sz="2400" dirty="0"/>
              <a:t> may fill with water forming a </a:t>
            </a:r>
            <a:r>
              <a:rPr lang="en-US" sz="2400" dirty="0" err="1"/>
              <a:t>corrie</a:t>
            </a:r>
            <a:r>
              <a:rPr lang="en-US" sz="2400" dirty="0"/>
              <a:t> lake (tarn lake)</a:t>
            </a:r>
          </a:p>
        </p:txBody>
      </p:sp>
      <p:pic>
        <p:nvPicPr>
          <p:cNvPr id="4" name="Picture 2" descr="http://www.bbc.co.uk/bitesize/standard/geography/images/g93.gif">
            <a:extLst>
              <a:ext uri="{FF2B5EF4-FFF2-40B4-BE49-F238E27FC236}">
                <a16:creationId xmlns:a16="http://schemas.microsoft.com/office/drawing/2014/main" id="{40CD9BED-5089-6942-BE3A-61D1DFAFC925}"/>
              </a:ext>
            </a:extLst>
          </p:cNvPr>
          <p:cNvPicPr>
            <a:picLocks noChangeAspect="1" noChangeArrowheads="1"/>
          </p:cNvPicPr>
          <p:nvPr/>
        </p:nvPicPr>
        <p:blipFill>
          <a:blip r:embed="rId2" cstate="print"/>
          <a:srcRect/>
          <a:stretch>
            <a:fillRect/>
          </a:stretch>
        </p:blipFill>
        <p:spPr bwMode="auto">
          <a:xfrm>
            <a:off x="8178180" y="4293847"/>
            <a:ext cx="4013820" cy="2256854"/>
          </a:xfrm>
          <a:prstGeom prst="rect">
            <a:avLst/>
          </a:prstGeom>
          <a:noFill/>
        </p:spPr>
      </p:pic>
    </p:spTree>
    <p:extLst>
      <p:ext uri="{BB962C8B-B14F-4D97-AF65-F5344CB8AC3E}">
        <p14:creationId xmlns:p14="http://schemas.microsoft.com/office/powerpoint/2010/main" val="2849259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GB" dirty="0"/>
          </a:p>
        </p:txBody>
      </p:sp>
      <p:sp>
        <p:nvSpPr>
          <p:cNvPr id="8" name="Footer Placeholder 2"/>
          <p:cNvSpPr>
            <a:spLocks noGrp="1"/>
          </p:cNvSpPr>
          <p:nvPr>
            <p:ph type="ftr" sz="quarter" idx="11"/>
          </p:nvPr>
        </p:nvSpPr>
        <p:spPr/>
        <p:txBody>
          <a:bodyPr/>
          <a:lstStyle/>
          <a:p>
            <a:endParaRPr lang="en-GB" dirty="0"/>
          </a:p>
        </p:txBody>
      </p:sp>
      <p:sp>
        <p:nvSpPr>
          <p:cNvPr id="9" name="Slide Number Placeholder 3"/>
          <p:cNvSpPr>
            <a:spLocks noGrp="1"/>
          </p:cNvSpPr>
          <p:nvPr>
            <p:ph type="sldNum" sz="quarter" idx="12"/>
          </p:nvPr>
        </p:nvSpPr>
        <p:spPr/>
        <p:txBody>
          <a:bodyPr/>
          <a:lstStyle/>
          <a:p>
            <a:fld id="{8A31102F-EEAB-436C-8D38-DF1102DF6350}" type="slidenum">
              <a:rPr lang="en-GB"/>
              <a:pPr/>
              <a:t>37</a:t>
            </a:fld>
            <a:endParaRPr lang="en-GB"/>
          </a:p>
        </p:txBody>
      </p:sp>
      <p:sp>
        <p:nvSpPr>
          <p:cNvPr id="35843" name="Rectangle 3"/>
          <p:cNvSpPr>
            <a:spLocks noGrp="1" noChangeArrowheads="1"/>
          </p:cNvSpPr>
          <p:nvPr>
            <p:ph type="title" idx="4294967295"/>
          </p:nvPr>
        </p:nvSpPr>
        <p:spPr bwMode="auto">
          <a:xfrm>
            <a:off x="2423592" y="116632"/>
            <a:ext cx="7772400" cy="1143000"/>
          </a:xfrm>
          <a:prstGeom prst="rect">
            <a:avLst/>
          </a:prstGeom>
          <a:ln>
            <a:headEnd/>
            <a:tailEnd/>
          </a:ln>
        </p:spPr>
        <p:style>
          <a:lnRef idx="2">
            <a:schemeClr val="dk1"/>
          </a:lnRef>
          <a:fillRef idx="1">
            <a:schemeClr val="lt1"/>
          </a:fillRef>
          <a:effectRef idx="0">
            <a:schemeClr val="dk1"/>
          </a:effectRef>
          <a:fontRef idx="minor">
            <a:schemeClr val="dk1"/>
          </a:fontRef>
        </p:style>
        <p:txBody>
          <a:bodyPr>
            <a:normAutofit/>
          </a:bodyPr>
          <a:lstStyle/>
          <a:p>
            <a:pPr>
              <a:spcBef>
                <a:spcPct val="50000"/>
              </a:spcBef>
            </a:pPr>
            <a:r>
              <a:rPr lang="en-GB" sz="2400" b="1" u="sng" dirty="0">
                <a:solidFill>
                  <a:sysClr val="windowText" lastClr="000000"/>
                </a:solidFill>
              </a:rPr>
              <a:t>Pyramidal Peak  </a:t>
            </a:r>
            <a:r>
              <a:rPr lang="en-GB" sz="2400" b="1" dirty="0">
                <a:solidFill>
                  <a:sysClr val="windowText" lastClr="000000"/>
                </a:solidFill>
              </a:rPr>
              <a:t>- formed where three or more corries intersect back to back, forming a sharp, pointed hilltop between them</a:t>
            </a:r>
          </a:p>
        </p:txBody>
      </p:sp>
      <p:pic>
        <p:nvPicPr>
          <p:cNvPr id="4" name="Picture 3">
            <a:extLst>
              <a:ext uri="{FF2B5EF4-FFF2-40B4-BE49-F238E27FC236}">
                <a16:creationId xmlns:a16="http://schemas.microsoft.com/office/drawing/2014/main" id="{BB3A6E72-23F5-FE42-ABC2-3DD77EEC5C48}"/>
              </a:ext>
            </a:extLst>
          </p:cNvPr>
          <p:cNvPicPr>
            <a:picLocks noChangeAspect="1"/>
          </p:cNvPicPr>
          <p:nvPr/>
        </p:nvPicPr>
        <p:blipFill>
          <a:blip r:embed="rId2"/>
          <a:stretch>
            <a:fillRect/>
          </a:stretch>
        </p:blipFill>
        <p:spPr>
          <a:xfrm>
            <a:off x="5817823" y="1467921"/>
            <a:ext cx="6718300" cy="4406900"/>
          </a:xfrm>
          <a:prstGeom prst="rect">
            <a:avLst/>
          </a:prstGeom>
        </p:spPr>
      </p:pic>
      <p:pic>
        <p:nvPicPr>
          <p:cNvPr id="6" name="Picture 5">
            <a:extLst>
              <a:ext uri="{FF2B5EF4-FFF2-40B4-BE49-F238E27FC236}">
                <a16:creationId xmlns:a16="http://schemas.microsoft.com/office/drawing/2014/main" id="{900448FE-1957-FA46-BA8F-F81691A4E734}"/>
              </a:ext>
            </a:extLst>
          </p:cNvPr>
          <p:cNvPicPr>
            <a:picLocks noChangeAspect="1"/>
          </p:cNvPicPr>
          <p:nvPr/>
        </p:nvPicPr>
        <p:blipFill>
          <a:blip r:embed="rId3"/>
          <a:stretch>
            <a:fillRect/>
          </a:stretch>
        </p:blipFill>
        <p:spPr>
          <a:xfrm>
            <a:off x="80024" y="1467921"/>
            <a:ext cx="5727700" cy="4495800"/>
          </a:xfrm>
          <a:prstGeom prst="rect">
            <a:avLst/>
          </a:prstGeom>
        </p:spPr>
      </p:pic>
    </p:spTree>
    <p:extLst>
      <p:ext uri="{BB962C8B-B14F-4D97-AF65-F5344CB8AC3E}">
        <p14:creationId xmlns:p14="http://schemas.microsoft.com/office/powerpoint/2010/main" val="22498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www.scalloway.org.uk/images/corrie.gif"/>
          <p:cNvPicPr>
            <a:picLocks noChangeAspect="1" noChangeArrowheads="1"/>
          </p:cNvPicPr>
          <p:nvPr/>
        </p:nvPicPr>
        <p:blipFill>
          <a:blip r:embed="rId2" cstate="print"/>
          <a:srcRect/>
          <a:stretch>
            <a:fillRect/>
          </a:stretch>
        </p:blipFill>
        <p:spPr bwMode="auto">
          <a:xfrm>
            <a:off x="1775520" y="764704"/>
            <a:ext cx="8496944" cy="5013433"/>
          </a:xfrm>
          <a:prstGeom prst="rect">
            <a:avLst/>
          </a:prstGeom>
          <a:noFill/>
        </p:spPr>
      </p:pic>
    </p:spTree>
    <p:extLst>
      <p:ext uri="{BB962C8B-B14F-4D97-AF65-F5344CB8AC3E}">
        <p14:creationId xmlns:p14="http://schemas.microsoft.com/office/powerpoint/2010/main" val="336210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rstagg-geography.wikispaces.com/file/view/PyramidalPeak.jpg/47313471/626x414/PyramidalPeak.jpg"/>
          <p:cNvPicPr>
            <a:picLocks noChangeAspect="1" noChangeArrowheads="1"/>
          </p:cNvPicPr>
          <p:nvPr/>
        </p:nvPicPr>
        <p:blipFill>
          <a:blip r:embed="rId2" cstate="print"/>
          <a:srcRect/>
          <a:stretch>
            <a:fillRect/>
          </a:stretch>
        </p:blipFill>
        <p:spPr bwMode="auto">
          <a:xfrm>
            <a:off x="1847528" y="548680"/>
            <a:ext cx="8208912" cy="5428897"/>
          </a:xfrm>
          <a:prstGeom prst="rect">
            <a:avLst/>
          </a:prstGeom>
          <a:noFill/>
        </p:spPr>
      </p:pic>
    </p:spTree>
    <p:extLst>
      <p:ext uri="{BB962C8B-B14F-4D97-AF65-F5344CB8AC3E}">
        <p14:creationId xmlns:p14="http://schemas.microsoft.com/office/powerpoint/2010/main" val="406702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000" b="1" dirty="0"/>
              <a:t>Objective: </a:t>
            </a:r>
            <a:r>
              <a:rPr lang="en-US" sz="2000" dirty="0"/>
              <a:t>To find out how and when Mount Everest (a Fold Mountain) was formed and to see if it is getting taller. </a:t>
            </a:r>
            <a:endParaRPr lang="en-US" dirty="0"/>
          </a:p>
          <a:p>
            <a:endParaRPr lang="en-US" dirty="0"/>
          </a:p>
          <a:p>
            <a:r>
              <a:rPr lang="en-US" b="1" dirty="0"/>
              <a:t>Task 1 </a:t>
            </a:r>
            <a:r>
              <a:rPr lang="en-US" dirty="0"/>
              <a:t>-  Watch the YouTube video. This is a documentary but you only need to watch up to 10.35. You might find it helpful to make some notes on what you see and hear. </a:t>
            </a:r>
          </a:p>
          <a:p>
            <a:pPr>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=rZNm9_LiyXk&amp;t=628s</a:t>
            </a:r>
            <a:br>
              <a:rPr lang="en-US" dirty="0"/>
            </a:br>
            <a:br>
              <a:rPr lang="en-US" dirty="0"/>
            </a:br>
            <a:r>
              <a:rPr lang="en-US" dirty="0" err="1"/>
              <a:t>i</a:t>
            </a:r>
            <a:r>
              <a:rPr lang="en-US" dirty="0"/>
              <a:t>. What are the three main layers of rock called that are found on Mount Everest?</a:t>
            </a:r>
            <a:br>
              <a:rPr lang="en-US" dirty="0"/>
            </a:br>
            <a:r>
              <a:rPr lang="en-US" dirty="0"/>
              <a:t>ii. What were the risks in collecting the samples?</a:t>
            </a:r>
            <a:br>
              <a:rPr lang="en-US" dirty="0"/>
            </a:br>
            <a:r>
              <a:rPr lang="en-US" dirty="0"/>
              <a:t>iii. What evidence exists to prove that this rock was formed under the oceans?</a:t>
            </a:r>
          </a:p>
        </p:txBody>
      </p:sp>
      <p:pic>
        <p:nvPicPr>
          <p:cNvPr id="5122" name="Picture 2"/>
          <p:cNvPicPr>
            <a:picLocks noChangeAspect="1" noChangeArrowheads="1"/>
          </p:cNvPicPr>
          <p:nvPr/>
        </p:nvPicPr>
        <p:blipFill>
          <a:blip r:embed="rId3" cstate="print"/>
          <a:srcRect/>
          <a:stretch>
            <a:fillRect/>
          </a:stretch>
        </p:blipFill>
        <p:spPr bwMode="auto">
          <a:xfrm>
            <a:off x="1524001" y="457200"/>
            <a:ext cx="8905875" cy="781050"/>
          </a:xfrm>
          <a:prstGeom prst="rect">
            <a:avLst/>
          </a:prstGeom>
          <a:noFill/>
          <a:ln w="9525">
            <a:noFill/>
            <a:miter lim="800000"/>
            <a:headEnd/>
            <a:tailEnd/>
          </a:ln>
        </p:spPr>
      </p:pic>
    </p:spTree>
    <p:extLst>
      <p:ext uri="{BB962C8B-B14F-4D97-AF65-F5344CB8AC3E}">
        <p14:creationId xmlns:p14="http://schemas.microsoft.com/office/powerpoint/2010/main" val="3981629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KBSticktoIt Medium" panose="02000603000000000000" pitchFamily="2" charset="0"/>
                <a:ea typeface="KBSticktoIt Medium" panose="02000603000000000000" pitchFamily="2" charset="0"/>
              </a:rPr>
              <a:t>Task: The making of Everest Cartoon strip </a:t>
            </a:r>
          </a:p>
        </p:txBody>
      </p:sp>
      <p:sp>
        <p:nvSpPr>
          <p:cNvPr id="3" name="Content Placeholder 2"/>
          <p:cNvSpPr>
            <a:spLocks noGrp="1"/>
          </p:cNvSpPr>
          <p:nvPr>
            <p:ph idx="1"/>
          </p:nvPr>
        </p:nvSpPr>
        <p:spPr>
          <a:xfrm>
            <a:off x="717015" y="1690688"/>
            <a:ext cx="6521067" cy="4351338"/>
          </a:xfrm>
        </p:spPr>
        <p:txBody>
          <a:bodyPr>
            <a:normAutofit fontScale="25000" lnSpcReduction="20000"/>
          </a:bodyPr>
          <a:lstStyle/>
          <a:p>
            <a:pPr>
              <a:buNone/>
            </a:pPr>
            <a:r>
              <a:rPr lang="en-US" sz="6000" dirty="0">
                <a:hlinkClick r:id="rId2"/>
              </a:rPr>
              <a:t>https://www.youtube.com/watch?v=KnE6S_Mb-mY</a:t>
            </a:r>
            <a:endParaRPr lang="en-US" sz="5600" b="1" dirty="0"/>
          </a:p>
          <a:p>
            <a:pPr>
              <a:buNone/>
            </a:pPr>
            <a:endParaRPr lang="en-US" sz="5600" b="1" dirty="0"/>
          </a:p>
          <a:p>
            <a:pPr>
              <a:buNone/>
            </a:pPr>
            <a:r>
              <a:rPr lang="en-US" sz="5600" b="1" dirty="0"/>
              <a:t>Stage 1</a:t>
            </a:r>
            <a:r>
              <a:rPr lang="en-US" sz="5600" dirty="0"/>
              <a:t> - Continental Drift - India on the Move </a:t>
            </a:r>
            <a:br>
              <a:rPr lang="en-US" sz="5600" dirty="0"/>
            </a:br>
            <a:r>
              <a:rPr lang="en-US" sz="5600" dirty="0"/>
              <a:t>(16:00 - 16:51)</a:t>
            </a:r>
            <a:br>
              <a:rPr lang="en-US" sz="5600" dirty="0"/>
            </a:br>
            <a:br>
              <a:rPr lang="en-US" sz="5600" dirty="0"/>
            </a:br>
            <a:r>
              <a:rPr lang="en-US" sz="5600" b="1" dirty="0"/>
              <a:t>Stage 2 </a:t>
            </a:r>
            <a:r>
              <a:rPr lang="en-US" sz="5600" dirty="0"/>
              <a:t>- Crashing &amp; Folding (17:15 - 19:46)</a:t>
            </a:r>
            <a:br>
              <a:rPr lang="en-US" sz="5600" dirty="0"/>
            </a:br>
            <a:br>
              <a:rPr lang="en-US" sz="5600" dirty="0"/>
            </a:br>
            <a:r>
              <a:rPr lang="en-US" sz="5600" b="1" dirty="0"/>
              <a:t>Stage 3 </a:t>
            </a:r>
            <a:r>
              <a:rPr lang="en-US" sz="5600" dirty="0"/>
              <a:t>- Folding &amp; Thrusting (19:46 - 22:30)</a:t>
            </a:r>
            <a:br>
              <a:rPr lang="en-US" sz="5600" dirty="0"/>
            </a:br>
            <a:br>
              <a:rPr lang="en-US" sz="5600" dirty="0"/>
            </a:br>
            <a:r>
              <a:rPr lang="en-US" sz="5600" b="1" dirty="0"/>
              <a:t>Stage 4</a:t>
            </a:r>
            <a:r>
              <a:rPr lang="en-US" sz="5600" dirty="0"/>
              <a:t> - Everest in 2013 - Most Famous Mountain in the World</a:t>
            </a:r>
            <a:br>
              <a:rPr lang="en-US" sz="5600" dirty="0"/>
            </a:br>
            <a:br>
              <a:rPr lang="en-US" sz="5600" dirty="0"/>
            </a:br>
            <a:r>
              <a:rPr lang="en-US" sz="5600" b="1" dirty="0"/>
              <a:t>Stage 5</a:t>
            </a:r>
            <a:r>
              <a:rPr lang="en-US" sz="5600" dirty="0"/>
              <a:t> - Growing Pains - The Quakes</a:t>
            </a:r>
            <a:br>
              <a:rPr lang="en-US" sz="5600" dirty="0"/>
            </a:br>
            <a:r>
              <a:rPr lang="en-US" sz="5600" dirty="0"/>
              <a:t>(27:55 - 31:30)</a:t>
            </a:r>
            <a:br>
              <a:rPr lang="en-US" sz="5600" dirty="0"/>
            </a:br>
            <a:br>
              <a:rPr lang="en-US" sz="5600" dirty="0"/>
            </a:br>
            <a:r>
              <a:rPr lang="en-US" sz="5600" b="1" dirty="0"/>
              <a:t>Stage 6 </a:t>
            </a:r>
            <a:r>
              <a:rPr lang="en-US" sz="5600" dirty="0"/>
              <a:t>- Monsoon &amp; Glaciers - Cutting Everest Down? (31:43 - 34.55)</a:t>
            </a:r>
            <a:br>
              <a:rPr lang="en-US" sz="5600" dirty="0"/>
            </a:br>
            <a:br>
              <a:rPr lang="en-US" sz="5600" dirty="0"/>
            </a:br>
            <a:r>
              <a:rPr lang="en-US" sz="5600" b="1" dirty="0"/>
              <a:t>Extension</a:t>
            </a:r>
            <a:r>
              <a:rPr lang="en-US" sz="5600" dirty="0"/>
              <a:t>- Is Everest shrinking or growing? (36:55 37:50)</a:t>
            </a:r>
          </a:p>
          <a:p>
            <a:endParaRPr lang="en-US" dirty="0"/>
          </a:p>
          <a:p>
            <a:pPr>
              <a:buNone/>
            </a:pPr>
            <a:endParaRPr lang="en-US" dirty="0"/>
          </a:p>
          <a:p>
            <a:pPr>
              <a:buNone/>
            </a:pPr>
            <a:r>
              <a:rPr lang="en-US" sz="4800" dirty="0"/>
              <a:t>Suggested video timings to help you with cartoon. </a:t>
            </a:r>
          </a:p>
          <a:p>
            <a:pPr>
              <a:buNone/>
            </a:pPr>
            <a:endParaRPr lang="en-US" dirty="0"/>
          </a:p>
        </p:txBody>
      </p:sp>
      <p:sp>
        <p:nvSpPr>
          <p:cNvPr id="6" name="TextBox 5">
            <a:extLst>
              <a:ext uri="{FF2B5EF4-FFF2-40B4-BE49-F238E27FC236}">
                <a16:creationId xmlns:a16="http://schemas.microsoft.com/office/drawing/2014/main" id="{40FA4321-BD59-044E-ACA7-C3256F7ADBFC}"/>
              </a:ext>
            </a:extLst>
          </p:cNvPr>
          <p:cNvSpPr txBox="1"/>
          <p:nvPr/>
        </p:nvSpPr>
        <p:spPr>
          <a:xfrm>
            <a:off x="6555036" y="1333041"/>
            <a:ext cx="4483865" cy="4431983"/>
          </a:xfrm>
          <a:prstGeom prst="rect">
            <a:avLst/>
          </a:prstGeom>
          <a:solidFill>
            <a:srgbClr val="FFFF00"/>
          </a:solidFill>
        </p:spPr>
        <p:txBody>
          <a:bodyPr wrap="square" rtlCol="0">
            <a:spAutoFit/>
          </a:bodyPr>
          <a:lstStyle/>
          <a:p>
            <a:pPr>
              <a:buNone/>
            </a:pPr>
            <a:r>
              <a:rPr lang="en-US" sz="2400" b="1" u="sng" dirty="0"/>
              <a:t>Success criteria for cartoon strip</a:t>
            </a:r>
          </a:p>
          <a:p>
            <a:pPr>
              <a:buNone/>
            </a:pPr>
            <a:r>
              <a:rPr lang="en-US" sz="2400" dirty="0"/>
              <a:t>Link to </a:t>
            </a:r>
            <a:r>
              <a:rPr lang="en-US" sz="2400" b="1" dirty="0">
                <a:solidFill>
                  <a:srgbClr val="7030A0"/>
                </a:solidFill>
              </a:rPr>
              <a:t>processes:</a:t>
            </a:r>
          </a:p>
          <a:p>
            <a:r>
              <a:rPr lang="en-US" sz="2400" dirty="0"/>
              <a:t>Include tectonics theory</a:t>
            </a:r>
          </a:p>
          <a:p>
            <a:r>
              <a:rPr lang="en-US" sz="2400" dirty="0"/>
              <a:t> geology and </a:t>
            </a:r>
          </a:p>
          <a:p>
            <a:r>
              <a:rPr lang="en-US" sz="2400" dirty="0"/>
              <a:t> glaciation theory</a:t>
            </a:r>
          </a:p>
          <a:p>
            <a:endParaRPr lang="en-US" sz="2400" dirty="0"/>
          </a:p>
          <a:p>
            <a:r>
              <a:rPr lang="en-US" sz="2400" dirty="0"/>
              <a:t>Include a range of appropriate geographical terminology </a:t>
            </a:r>
          </a:p>
          <a:p>
            <a:r>
              <a:rPr lang="en-US" sz="2400" dirty="0"/>
              <a:t>Include well annotated diagrams</a:t>
            </a:r>
          </a:p>
          <a:p>
            <a:r>
              <a:rPr lang="en-US" sz="2400" dirty="0"/>
              <a:t>Include the correct </a:t>
            </a:r>
            <a:r>
              <a:rPr lang="en-US" sz="2400" dirty="0">
                <a:solidFill>
                  <a:srgbClr val="00B0F0"/>
                </a:solidFill>
              </a:rPr>
              <a:t>processes </a:t>
            </a:r>
            <a:r>
              <a:rPr lang="en-US" sz="2400" dirty="0"/>
              <a:t>in a logical order</a:t>
            </a:r>
            <a:br>
              <a:rPr lang="en-US" dirty="0"/>
            </a:br>
            <a:endParaRPr lang="en-US" dirty="0"/>
          </a:p>
        </p:txBody>
      </p:sp>
    </p:spTree>
    <p:extLst>
      <p:ext uri="{BB962C8B-B14F-4D97-AF65-F5344CB8AC3E}">
        <p14:creationId xmlns:p14="http://schemas.microsoft.com/office/powerpoint/2010/main" val="290269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2104"/>
            <a:ext cx="8229600" cy="1143000"/>
          </a:xfrm>
        </p:spPr>
        <p:txBody>
          <a:bodyPr/>
          <a:lstStyle/>
          <a:p>
            <a:r>
              <a:rPr lang="en-US" dirty="0" err="1"/>
              <a:t>Pangea</a:t>
            </a:r>
            <a:endParaRPr lang="en-US" dirty="0"/>
          </a:p>
        </p:txBody>
      </p:sp>
      <p:sp>
        <p:nvSpPr>
          <p:cNvPr id="1026" name="AutoShape 2" descr="data:image/jpeg;base64,/9j/4AAQSkZJRgABAQAAAQABAAD/2wCEAAkGBxQSEhUUExQWFhUWGBgaGRYXFxccHhoYGBgYGBgYGxgbHSsgGyAmHRwdITEhJSkrLi4uGB8zODMsNygtLisBCgoKDg0OGxAQGy8mICQsLCw0NDQsLDQ0MC8sLDQsLDIsLCw4LzQ0NCw0LCwsLCwsLCwsLCwvNDQsLCwsLCwsLP/AABEIALgBAAMBEQACEQEDEQH/xAAbAAEAAgMBAQAAAAAAAAAAAAAABAUBAgMGB//EAEMQAAIBAgQDBAYFCgYCAwAAAAECEQADBBIhMQVBUSJhcYEGEzJSkaEUQpKTwQcjM0NicoKx0/AVY6Ky0eFzg1PC8f/EABsBAQACAwEBAAAAAAAAAAAAAAADBAECBQYH/8QANxEAAgECAwUGBgEDBAMAAAAAAAECAxEEITEFEkFRYRMicZGh8BQygbHB0eEjQvEGFTM0JFKC/9oADAMBAAIRAxEAPwD7jQCgFAKAUAoBQCgFAQuI8XsYcTeupb/eYAnwG58qagoMV6eWB+jt3rvgoUfG4R8qmjh6j4EUq0FxKi96cYpvZs2LQ72e6fkLYHzqZYN8WQvFrgivvekGMca4gr/40Rf5gn51KsJA0eKlwRV8R4y4P5zFX5OuVbrg+SpFYqRw9FXnZeLM05V6rtDM87xQm/7SvlkZlNxizgaQSWIAjSNd/KuJW2th5VFGKtDi+L5W6c+J0qWCqqm233msuS/kjXuF2rnt27e8hVUADz3PnXPxW1qlWT3Fur3xLVHBQgu9mzQcFsgZcgjpA/nE1D/ueI3d2/oiT4Sle9jtZsG26G3nCoNFS9cTujTTLHLTarGC2hGm71235EWIw0pK1OyPQYX0hdT+nxSfv3HYad5LDnzrvUcXga2Sdn1yOXUo4qnm1cusL6SYsLKYrODsXS24/wBIH86ufCU3o2V/iZp2aLK16cYpfas2Lo7me0fmHB8NKieDfBm6xa4ouML6eWDpdt3bXeyhl8ZQmB4xUMsPUXAmjWhLiX3D+LWL4mzdS51CsCR4jcedQkqdybQCgFAKAUAoBQCgFAKAUAoBQCgFAaXboUFmIVQJJJAAHUk7UB5Tifp3aXTDIb596clv7ZBJ/hBqanQnMiqVow1PM47j2Kve3eKA/UsjIPtaufGR4VbhhIr5syrPEyemRV2cMiklVAY7t9Y+LHU+ZqyoqOiIJScs2dayaigOONxHq7bv7qkweZ5D41rKSjFyfA2hFykoriUFq3EyZY6s3vHmf+uVfPMRiJ16jnPieup0404qMdEb1CbigFAKAzQGgtgHMJVuqmD5xv51YoYutR/45NfbyIqlCnU+dXJFrH3V5i4Ojdk/aAg/Dzrt0P8AUEllVjfqv0c6tsqLzpuxMt8Xt/WlP3hp8RI+dduhtHDVvlkr8nkcyrg61PVeRJNu3chuyxGzAiR4MNR5GrjUZrPMrqUovLItsBx7FWPYvFwPq3u2PtyHHiSfCq08LB6ZE8MTJa5npuG+ndptMShsH3pz2/tgAj+ICqk8POGZahWhLiertXQwDKQykSCCCCOoI3qElN6AUAoBQCgFAKAUAoBQCgPI8a9N0SUwoF59i8xbWN+0NXPcvTUipqVCVTwIqlaMNTxnEbz4lg2Ib1pBkAiEU9Vt7A95k99X6dCEPEpTryka1MQigFAR8VjUt6Mdd8oEmOsCoa+Ip0I71R2RLSozqu0Fc7W7gYBlIIOoI5ipk01dEbTTsyPxVC1pgoJOhgbmCDA+FQ4mm6lGcFq00SUJqFSMnomiie6QA5EWySAxkGQJ2jY7A9Qe6vGy2XXjQVVrO9rcT0ixlN1HC+ivc3uMU9tWQdWGnxGg860r7MxNFXlG66ZmaWMo1HaLNga55ZFAKAUAoBQGaA5YO3bt3fWMGGpOdSQBpqHUbjnPefGvR7Ix1GK7Opk+D5+Jysfh6s+9DNcuXgejs3lcSrBh1BmvTppq6OE007M3rJg24defDMWw7+qJMsAJRj1a3sfEQe+oalCE+jJqdeUfA9nwX03R4TFAWX2DzNtidBDHVD3N8TVCrQlDwLlOtGfieuqEmFAKAUAoBQCgFAQ+KcTtYe2bl1sq7DcknkqqNWPcKyk27Iw2krs+ccd47dxkq027B/Ug6sP81hv+4NN5LVfpYVLOZSqYhvKJXgRoNhVsqigFAR+I3WS27LEqJ1EwBuY56TpWlRyUG4q7tkb00nJJ6FRfxT3QA0Ksa5GPaPWdCB3a715XG7bnVgo0k48/4O7h9mwpybnnyONqyq+yAPAVxJ1JTd5O50lFLRD1r2wfVsQD9SAZY7ZZ9kknX49a62A2liYJUIWd3lfgUcVg6Mr1J5W1txPR2gcozEFoEkbTzivZHnHa+RsRNDAoDzaDV+nrHiNozGI7q8Nta3xk7e8j1OB/68PA2rmlozQGKAUAoBQCgMKCrZ1OVuvUdGHMf2Ku4PHVcLK8dOKK+Iw0K0bS1Lrh+L9YsxDAww6EfhzHjXt8NiIYimqkOPp0PNV6MqM3BkmpyEETodjQFhwLj13BwqD1lgfqSdVH+Ux2jXsHQ6QVqpVwyecdS1SxDWUj6PwvidrE2xctNmXY8iDzVgdVPcaoNWdmXU01dEysGRQCgFAKAreO8Zt4W3nfVjoiDd26D8TyFbRi5OyNZSUVdnzLG4u5iLnrb7S+oVROW2DuqD4S25geA6lKjGmstTnVazn4HOpSIUAoBQCgPOeqyMyclMD906r8AY8q8NtbDqjiWlo8/M9Rga3a0U3qsjauaWzCtlZGgkKZgb7Ec9OddHZmJpYetv1FwfmVcZRnVp7kCY3F2nS1p3uAe+AAR8SK70tv4dNJJ2OWtk1LZtG13jGnZQk/tEKAOctr8hUtTbWGjG8W5PlYjhsys3aWSOeL4kzALblZUMzc1zCQoHXqeWnXRtLanw0VGC7z9DOCwSqtyl8q9SIiwAByrxs5OcnKTu2egSSVkZrUyV3Fgc1uCQIeey7CezEhGBnePOrNC27L6cUvvciqK7X15/gxiMS4kIDIJjsEjLlGXx15b1mFODs5ffjcSnI1u4i6HYAEgBtSvMZYIheevXwrMYU3FN9OPv8AHiYcp3aXv37scmxV6CQrAwOXPt93cOQ8prZU6V7X95e9fM1cp6r7ePvTyLe20gE7kA/KqbVnYsLQ2rAFAZtXTbbOonSGUfWUTA8QSSPEjnXU2XtD4WpaXyvXp1KWNwvbwy+ZaF/bcMAVIIIkEcwdjXt/A8yzagFAdcDi7li562y2V9AwM5bgGyuB4mG3EnwqGrRjU8SalWcH0PpnAuM28Vbzpow0dDujdD+B2NcyUXF2Z0IyUldFlWpsKAUBE4rxFMPaa7cPZXkNyToFA5knQVlJt2Rhu2bPleLxly/cN69GdhGUGRbXfIp/meZ16AdSjSVNdTnVqu+8tDnUxCKAUAoBQHDF4xLcZjqZgDUmN4HmPiKjq1qdKO9UdkSUqU6r3Yq5SvcLuzkRmjTeANBJ68/OvFbTxscXV3oqySsekweHdCnut56lLhrV1AgIaFtqM251Kllg8xB1108NYpypyb0zb/NvM3ipKy6L39Do6XSe0WABtQABqM5zFv4QNK1TprS3H7ZWNu99jtwtHUBWkjIu8aNLAiR3RWldwk7x5szS3kknyJzqCCCJBEEdxqBNp3RKRmLJc1YsrczJIIgDU78v7FdSU3jaUpS+eCv4x4+RUUVQmoxXdl6P+SVXKLYoDNAKAUAoDFAKAzQGEDMSFUsRExECdtTV/CbOrYpNwWXNlavi6dHKTzLXhWGa2hDQJYnKNcs7685Mnzr2OBoVKNFU6ju17seexdWFWq5QVkTatlYUAoDphMZcsXBesxnAgqTAuLv6tjyHQ6wdeoMVakqkepLRq7kuh9T4TxFMRaW7bPZbkdwRoykciDIPhXKaadmdJNNXRMrBkUB8v9JuMfS7/ZM2bJZbfRn2e7381Xuk/WroYWlZb7KWJqXe6isq2VBQCgFAKAUB525dzu7jUEgA9VXbykk+deK2ziO1xLSeUcv2em2fS7Oir6vMwzAAk6Aak91cpK+SLpW2Mex0jtMQVD9mFaY2BmI1/eFWZUYrO+S5Z6fshVSXFa+/Q5rxkkDsKCQrCX0hlZgCcuh7MfHpW3wqvq+K05f5Havl79o7PxAjXKMuaB2/2ZltCANe/aa0VFaXz8OvAz2j1MrxLtKvY3AJDzqSQI012/vmdDut5+Q7TOx1x2pQc80/Aj/mp8DaMKsn/wCrXmR4jNwj1+xMrnlk1LiQJEmYHWIn+Y+NZs7XMXV7GawZFAKAUAoDUtqFXVzsPxPd31awmEniaihD6vkRV60aMHKRa2+E2wBmBZubEsJPWAdK9rDZ+GhFR3Fl0+55qeLrSk3vPzJdiwqCFAA6D+dW4xUVuxVkQSnKTvJ3OlZNRQCgFAKAs/Rji/0S/wBoxZvELcnZX2S73e63dlP1aqYqldbyLeGqW7rPqFc8unnfTriZs4bKhIuXj6tSN1kEs3koMd8VJShvySNKk92LZ88toFAAEAAADoBoBXXOUbUAoBQCgFAUWOxBuswki2CVy7ZiDqT1E6R3d9eY2vtSam6NJ2tq/wAHcwGCjuqpPNvQ515s65gigBFLg1NsbQI8By2rO8xZGLzKoJaAOZPfpWYqUnZGHZanNnQfV9lgmw0mI8tRWyUnx1VzF0Q/8SJB0g5CQIaQ0hYExn1OsbedTdgk/r78CPtHn7/yaXnuFpE5lBGXK0FlMgyrDLmB5zt8doqCVuD6rj4rO30Du3fl796nT6AxOhC5QchAG5ZmE9ABAgcprTto8Ve+vlYKm/AsqrEwoBQCgMO0Ak7AT8Kyld2BbcIw+S2CR23AZj3nUDwAMV9CwuHjh6Spx9s8niKzq1HJk2rBAKAUAoBQCgFAYuIGBVgCpBBB2IIgg+IoD6H6D8Ua/hsrkm5ZPq2Y7tABVz1JUgk9Zrj1IbknE6tOe/FM8r6a4n1uNI5WEyL3Nch7nyFseVXMHHJyK2KlpEp6uFMUAoBQCgOWKxAtoXPIbdTyA8TpWspxhFylojaEHOSitWeew6FVUHcDXx5187r1O1qynzbZ66nHdio8lY6VEbigFAZoCvt4ZsgtxlVT7UgyoOmkHl1qw5x3t/iyNRdrGUwSgxnb6vZ6hSSoPPTXXTatt6coOajkuPV/s1UUnu3/AMIliyvQbztzPOq+8+ZLZHStTIoCqxfF/V3SjIciqGZxrGYmCV6aVap4bfpqSebdrEMqu7KzWXMs7bhgCCCDqCOYqs007MmTvmjNYAoDljP0b/ut/I1vT+deKNZfKz0ts6DSNBp07q+ks8czasAUAoBQCgFAKAUBceheJ9VjQOV9MjfvW8z2z8DcH8VU8ZG6Ui5hZaxKi7iPW3Lt3/5LtwjSOyGKrI/dAqbDxtTRDXd5sxUxCKAUAoBQEDjgHqtfeT/cKpbS/wCrU8C3gf8AniVteBPUGKAUAoDNAcfpSe+un7QqWNGpLSL8ma78eZH4g6ZMxJlRIOo3IGnUTG3dV/B069GqoSjaM9d5ZWWfoVqsqdSN4u7XJ5kqzIUZjrGprn1dx1HuLK+XgWYXUVvanDiF51tM9oBmAkTseu1Zowi6ijPJGJt7t4ldwbEZjnGdwwl7rnKogTCJ0Gv/ACas4mFluuytolm/q/fgR0p3zWfU6Y/AG5iEPaFtrbBypiYIIBI1gz8q1pVlCi1xTVridPemuVidw/hwtkrZU9ozlk5V315hee29T4bDV8fK3Bav3qRVq1LCq/F8CwPDbw52j5uNemxrpv8A06uFT0/kpra6vnD1MWsBdYwRkA3bQz3L/wAn4Vrh9gPffbSy6cf0Zq7Vju9xZ/YlW+ECe25ce6QAPPrXTw+x8PRmpq7a5lKrtGtOO7oWVdQoCgFAKAUBWY3EkX1XMFXKp1uKmucg7qc2nIRWknmkSRj3b/g0Xi5zGcmUR9bVZuer7c7bT8u+sb5ns8vfI1u8YOYKuWTmA1MyA8N3jsjad9xzw6mdgqaNf8YYLMIxCTAJkn1YfP3ITpPeKdo7GezTa6/susNfNu5ZuGJS7bJidi4Vo5+yTWK6vTdxRdqisUnA0v8A0azlezHq1ibb9OZ9Zqe+s01LdVrCpubzvcnZMR79n7t/6lb2lzXqadzqMmI9+z92/wDUrHf6Ducn5jJiPfs/dv8A1KzafQdzqMmI9+z92/l+srHf6DudRkxHv2fun/qVnv8AT1Hc6kXiGCxN1QvrbS6gyLb8vF6gxFDt6bpy0ZLRrRpT34p8Sms2rwEB7cAsB2HOgYgal9a8ZjVSjiJx3Xk+GXpY9FQ7R0ou/A44vE3k0Bts0EwEcad5zwOXx+O+FwtKtq3FN2WazfJZdTFWrOGmfF9F70NrN6+d8inmPVuQNYic/WAdK3rbPUN5x727rZq68VY0hiXLdTyvplr9Tpea8v17ZOv6t+Uft9/8qgw2HhXbsmks221ZehJUqSppXeb0VjQ2r7Zpa3H1ZRvOVzwe6fhVmGIwuFl/Tjvvm/wiN0q1ZLfe70X7NjYv++nh+cjwgPEd1aS2nVlrOXml+DKwcF/bHyDZLZT1uWWYqsKQuZu4k6naedRwxWIlGShJ2tfN3fWz+9jd0qaa3kuXTw/RG4xBvWUu/omzaH2TcEZQ34A1Hh7qlOUPmVvLjY2qWc4xlo/uacMvMl/1IW2EylgLZnLroWMfW6eFbVoqdLtG3e9s+Ph4CDcZ7iSt04eJIsej6lyCWZC2YWtlBOpnqJ16CtqVWrWlGFKPe0vx/jxNJwp04uUn3eR6bD8NUAT8BoB3V3cLsKnHvVnvP0/n0OXW2pJ5U1ZHLEXrluAblhZnKDbufCQ+vwrspbi3Y2S8Dn5Td3d/U63TfUS1ywAOZtvy3/WdK37/AE9THcfBm2TEe/Z+7f8AqUtPoY7nUFMR79n7t/6lO/0Hc6jJiPfs/dv/AFKd/oO5yYyYj37P3b/1KWlzXqO519BkxHv2fu38v1lY7/QdzqMmI9+z90/9Ss2n09R3OoyYj37P3b/1Kd/oO51MG3iPfs/dP3f5n9xWLS6Gbw6mDYvzOazMET6p9p2/SUtLoLw6+ZtkxHv2fu3/AKlZtLmvUXh1MerxHv2fu38v1lY7/QXh18yFx1L/ANHvS9ojI21twdv/ACaVrNS3XobU9zeVrlnw/D+qQWjvaLWzrP6Nim/Pbes0neC8DWqrTZIqQjFAKAUAoCnxHELmdguVVUxqCxO2u4C8+RrhY/bEsNVdOML24s62F2dGrTU5S15FddtOSSHAkyQFIE8+enwrjVMfRqy3qlFX6No6MMNUpx3YVH9UmYCHNEKmeATJI8idSTJ7JG/OrlP4bGzhGL3d3+3g+dnz8SCfa4eEm+9fjx8uhzRly9hoRdFOssp9kQBsdietTQwsO0r1FUW601xyb5+HuxHKtJQpwcHdNenI6i1NzMSDAERrqRI17gf9RrnY6l8JTjh07t96XLkvyW8NPtpOrbJZL8+ZviLwRS7bKJPhXLhFzkorVlttJXZywWNS+kodNiNiJ5Hoa3qUp0pWkjWE4zWR5wYG9F3Dhs4GoS5zQzldG5EHQjbaul2tK8atrdVz4prqVNyTvTvfxL3B2zdsqMRbGb6ytBkjnp1qhUkqdVui8izC84WmiThcKloRbQAE6hYE/GsKp2k06zdvX6GXHdi9xK5e8Ouoy9jQ81PtDxH9ivcYCnh40v8Ax9PX6nmsXKs6n9XX0+hLq4VSPirLMRlbLAbXmGKwpHhJPwrEk3obJpFNY4WrwmdGKzmUMSVnIpgwDrlae/rFQqCeSZM6jWZMTAuHMGFyt1ylizFANZ7IJnvIjnW+675GjmrEzh+G9WgXTSdpMa7Sd/HSa2irKxpOV2Sa2NRQCgFAKAUAoBQCgI+Pw3rUNob3Stv7xgn41HVdoPwJKXzoteP4f1eMxCaQWFwAdLgn/cGqLCu8LciTExtO/MhVZK4oBQCgFAeevNN26eWePsgKfmDXjNuTUsU0uCS/J6TZsXGgr8czFccvmHQEEESDuKzGTi7rUPMj4vBC4CHJM8yFJnrmiT5zXTe1q8lapZ/TPzKfwVOLvDL7eRw4pjmF1bVtVQ3ASGb2QFGwH1iPKtKkliJSry0vovehvBOko04+bNOG4hr9lw0Ey6Zh7L8sw7v+KgrQVGonHo7cV0N4S7SD+qKzhOAuXUt3xcFtwoUZV3CmD6yT2jp3bVaxFaFOUqTjdXvm+fLkQ06cpJTTt74no/UqWDEAsBAaOR3A7q5u87bq0Ldle/E3rUyKA0u2Vb2gD4j+VbwqTg7xdjDinqjCWAvsyvLssw/GrMMfiYu6m/MilhqMtYryLDAY5gQjnNm0V41mCYbl4GvS7M2r8S+zqK0vucbG4Dslvw0+xh+HXSIlQJHZVmgjtFxJUlQWIOWCBl3rquMmiipxOmF4fcW4rM+YKsbmToAJEdZMyfKsxi0+nv3+jEppppIs6kIhQCgFAKAUAoBQCgFATeAYb1uMw6RIDG4fC2JB+0VqtipWhbmWcKrzuX35R8DBs4kbD80/g5BtnyfT/wBh6VXws7StzJ8TG8b8jyldE54oBQCgFAecy5WdTuHb/Ucw+Rrw21qTp4qV+OfmeowM1KhG3gZrmlsh2uIAlgRAWeYJ3jVdxPLrU0qLSTXH3r9zRVEdhi067RyPM5dus6RWvZy9+ZnfRU8SKYq1kgqxCshYHQkEgHpMEVaoqWHnvcM0yCbjVjYt7bZVUEAGNlGgPTuFQ06Sq1Gt5LqyWU3CN7N+BtauBhp3fA7HvHfTEYarh5btRWv6mKVWFSN4M0xeIyLIGYnZZiee/gDUVOG87aG85bqucTxFc5WDELDa6lgW5DaBM1J2D3b+PpkY7RXaN7eOUiddgdATuAYBjWJrV0ZJ2G+jtYuh1DLqDtWkouLszZNNXRvWpkw6z8j4EGQfjUlKpKnNTi80azipxcXxOjY+4gLl80CSpCwe4Rsf+q7mH25XlVSlFNPLL8HMq7MpKDcXZov69WcEUAoBQCgFAKAUAoBQCgPWfk5wEm7iTsfzVsdAhJuN/E0D/wBYrm4qe9O3I6GGhuxvzPX8RwSX7T2rglHUqw7iOXfVdOxYPkj4d7TNau63LZysQIDe64HIMNY1jUcq61KpvxucurT3JWFSEYoBQCgKri+Gg+tG0Q4jkNm8tZ7j3Vx9sYJ4impQ+aPqveh0tnYlU5bktH9yEDXjD0JBGFtsxGYsybAmSmY5tDE6lec7VP2k4xvayfrb/JEoRbtyOh4eJBzNynX2iGzCdOs7dax2z0sv1lYz2a9+Ys4JUAAJ0ygfwzGw76Sqym7+PqZ3UiXUJuQ5i6ANoJPcTJOnfCnx8TXT3pTwHf4SW75O6+xVslictXHPzy/J3u2FYgsAYmAdRrziudGbjoWWk9TnawSLsIjYTtoR/I/yraVWUtTG4jQcOSI7UCIEmNI1jnsN627eV7mvZIkWbQUBRsKjlJyd2bpJKyNidgASSYAG5PdUlDDzrzUILM1q1Y0470nkZvIyxnNu3O3rH1+yBr8a7UNgyWdWol7+hzntSLypxbJyYK3ahrrhjykACR7qyZPxrtYbZ+Hwa3+PN+8jm1sXWxD3VpyRKtcRtscobXlIInwJFWaeLoVJbsJpvxIJ4arBb0otIlVYIRQCgFAKAUAoBQCgMph3uutm0QLlwwpIkL7zkcwo1jnoOdR1am5G5JShvysfWsBg0s20tWxCIoVR3ARr1PfXIOoSKA8v6bcAN5RetCb1sEZQf0iblOmYHVSe8aZjUtGq6cr8CKrT31Y8FauBgGBkHb++XhXWunoc1qzszahgUAoBQFPjuHZJe37IktbjlzKdPD4RXE2jsiFa9SllPlwf8nUwm0XC0Kma58ijHDywBzZs3tA7FSwfTSeXOvM9sk7Wtb9WO12bfE0PCY9nIPakRAILhlUxyABHntWfib/Nfh9rMx2Xv6m44XvqASEAYAyuUNMTykiPCsfEafX63CpZZ65HK9wpiAALaxyUEZTKnMD1Md2/Oto4iKed2YdJ9CfY1djz1juliD8go8AtWMblhqCj8tn58SOg/wCtUvrdeXAkVyy2KAUAoDW6BGuw15jbbapKMqkZp0734WNZxi42lob4LDWwHe5EKdbY1bNOnrOZM6ZT59B6vCYJUk6+JlvSX13f5OJiMTKVqVBWT9fDoYc5ndyIzHSTJA6T05xXB2ljI4mrvQvbq/xwOng8O6FPdla/Qw6yIPy0+B5VQhOUJKUdUWZRUlZlrw7HZuw3tgfaA5jv6ivc7Px8cXTvpJar3wPMYvCSoS6PQnV0CoKAUBxxGLRIzGCdhuTHcKjq1qdJb02kupJTpTqO0Vcini6aQrme6I+NUZ7XwkP7r+CLMdn13wO2Ex6XDAkN7rCD5dfKrOHxdHEL+nK5DWw1Sj86JVWSA1u3AoLHYamsNpK7MpXdke99CeANYVr10ReugDKT+jtgyE6Sd27wBrlFcutV7SV+B06VNQjbieoqEkFAKA8P6ZejbAnEYdCxJm9aUat/mIPe6r9bfca2aFfcyehBWoqea1PJW7gYBlIIOoI510jntWyZtQwKAUAoCgxNn1dwrEK0sn/2WO7fwPdXkNt4Psqvax0l6P8Ak9Ds3EdpDclqvsaVwzpHPE3siM0TlBMeFbQjvSUeZiUt1NnBMUQ2Vyv8IOje7B1MjUEb5TtUjppq8ffviaqVnZm+HtdovIIMxH7UT8lX4VNXxClRhRStu3v1bNIU7TlO+tiRVMmFAKAj3bxnKu/WJ16ASO6SdpGhmr+HwtPs3WrtqN7K2rfTwK1WtNTVOmrv7ePiaq7W2V5BYEZVOo03Mx2dPrAad9dDAYqEayWHpZcW3nbx4FbE0HOm+2l9Fz4ZcTfDWoECcoiCRBYCcsrOkST4se4CtjcXTUZUaLupNtt8eX0JqFGbkqlXVKyXLmRxi2B2BAI8TmdlAHLl/e9Uezi/fJJk6m/fiaW8eSC0rGkQTAlCxB0nTn+FbOisl71Ne14kjCXTeVY0ck5SORXTNzgD/rnVrA4aq8UlSdrWbfJEWIrQVFup/k9ZXtzzBAxHFFUkKC5GhiAARyk/hNc7FbUoYeW7J3fJFyhgatVbyyXUiXeI3W0AVO8Sx+JAA+BrlVf9Qtr+nDPqy/DZKv3pehHA1J3J3J3PnXArV6laW/Ud2dWnTjTjuxVkKhNzW4swNySAIMGZ0g8jVrBQqzrxVF2kQ4iUI026mhfq+VAbhAhRmPKY1Pxr6BfLM8o1d5HsPQ30bYkYjEIVIM2bTDVf8xx73Rfq77nTnV6+/wB1aF+jRUM3qe4qsTigFAKAUB4/0o9Ei5N7DABySXtHQXJ3ZT9V/kecb1PRrunk80Q1aCnnxPEpckkEFWUwyMIZT0YcvxrpRkpK6Zz5RcXZm9bGooBQHDG4b1iFZg7g9GGxqKvRjWpunLRklKrKlNTjwKK0xI1EHUEdCDBHxr59Xoyo1HTlwPWU5qpFTWjN6iNyGMGEINsICoIg9HiNf4Nu41aSq1KcpyTcU1d+/EibjGaS1IaM9pjOY5gW20ARjmIXkWDDnzHStmo1Flwy81l5WNbuGr9pkxMWVYLcAmAZU6CQxMztGU68+6oXTTW9D3p+/obqbvaR3s4hXAKncSOsTEx41HKEouzN001dHSa1MkCxeK2y53MDmd9duepmPCu5iKKrYmGFTtGKt9bXdlz4eJQp1NylKs1m3f8AC8juhA1J3g9ZHImPjA0HfvWlaNaUOxw9KSjxyzfi/wAaGYOClv1ZpvxyXh+zYYlSY59JE/ZmflVf/acVa+76o3WOoczdbs6AMT0CmfPTQd5qKOz8TJ2VN+RJLFUYq7kvM5DFTscoM9o6+ECdfiKsU8DSjK1eol0V2/TIjliZtXhH6vL7ltwzEWQpIJ2LFn5gGCZ2gSNBtPfXqMBLCxpuFB6a8/F3OHio4iUk6q10OeJ4kzSE7K+8dyO4fV8T8BXOxm3IwbhQV3z4fRcS3htmN96r5FPgsZOkc1y6Edls0b7+yZPfXnK1N33m887+PH7nXhPRJcvI1fiRyyq6xKydCenw8+6ioZ2bDq5XSOmI4hkk5DALcxMIYLad5/8AysQo71lfl6mXU3btr2jU47LmkSVJ200BfUeS1nsb2tx/j9mHUavfh/P6JBuhsqBS73PYtKJdzEwF/HYbkilCjVlP+nqnry+pmpOMV3j6t6HeiDWxbu4uGuqAVtjVUYD2mP1379hy11r11SvKaS9s4cKMYNtf4Pa1CSigFAKAUAoBQFPx/wBHLWKEtKXQIW6vtDuPJh3H5VtCcoO8TWcFNWZ8+4xwu9hP04GQfrkByH94HW34Eka+0a6FPExlk8ijUw7jmsyLVkrigFAUnEcOUuF/qPE/svoNe46eY7685tzAyl/XgtNf3+ztbMxKt2UvocK8udkgFm9YZPZzAxprAy7+e3eN5rv0abqYNUYtd5N//Senloc6pJRr9o1pZfR8fMlevRtJUzpBj4Qa406FalnKLX0ZejUhPRpnN8Ahy6aKwaOpAgTO4/4rCrSV+qsZ3I3RCGAZRAYMVymCNWOaROukDQb7k1P2qlna1/T/ADx0InBr37+hlrty2dmbMWZR36gWyeQkqfj0rCjCa4K1l/P3M95P35HbDXizC2xkgPnkCTBXLpOghv5VpOKit+OWlvX9GYybe6+tyP8ASU7WS2rGVIAHtKzQTrodpHiKsOVaSSnN2z48kR91XaijuuKLnLbVGWCYYkA6iAOyQPwqDs9zvSbTJd5t2VjtYsW2UMEEMAdusH+4rM8ViItxc3l1ZhU6clfdWZuuDQcvmdto0qR7SxPCdvDL7GiwtLXdNntGIBG4MlZbQyBnmSPGdqsx2vKVPs60d5PV3s34sheBip79N2fmvI527x9l1A5bzPfEbcvwqCeEg6cq1Gd0uDyauSqs1JQqLN+R3uWlbcA+I86oKTWjLDinwOVyxbEkqg0jUDbp/wBVvGVSTtFs1ailnY6DBesEi0CBJlwFGu51H4V1cNsjF1M33V1/RSrY6hDqW/BvQ25jRKhTbY63CsW+eoPtXd/qwN9RXSpbPw+H1bk/JLy/ZUeJq1dEor1Pqvoz6K2MCp9UsuwAa4faIHIe6J5D51M2YSsXlYMigFAKAUAoBQCgFAYYSIOoNAeU4t6DWnlsMfo77wFm2T325EfwkedTU604aEc6UZ6nkuJcKxGGE3rRyje5bl056mBmUacxHfV2GKhLXIpzw0o6ZkO1dVgGUhlOxUgg+BFWCBq2TMugIIIkHQg8xQwUeMwptHmya6iSV7mA1I6H49/ltp7Hal2mHWT1XLw6dOB3sHtBSW7VdnzKy+1tj+kg6rpz6iIqjQWKpRdPst5a2aeT5rkW59lJqW9Z9HwO9rhrerJYKLYnV5XKo3kD5bc9q7UcFiJqNRTdPLNZv0fPV3ObLEUYtwUd98HkcLGEkMIyCTEbmfHl5azXMxG0IRtGKjNrWTjr4Iu0sM5d6V4rgkzewbctB1Q6zyJnXodyJ8ap4jF4irFRllF8ErLyRPSo0oNta82dfpaSRnXQAnUbNMH5VT7OeWRPvLmLyW2PbCE6bxPdv31mLmvluYe69TQXLbGeyckidIWCAR3agfAVm045czHdf0MNhLZJGx1kBiNGMmQDsTRVJpX95DcjoSgKiNwaAj3cQYGQTmJAbkSBOnveRroUcA9ztq73Yer8F+WVp4hOW5Tzl9vExhLBZswm4dpGoHdm0H8vCrcaFfEw7OhT3YdePi+PgiCVWnRlvVZXl9vBFl/h5AzXbgtqN4jTxc6DwjzroYfYNOGdaV/DJFOrtSbdqaLvgvo5cvQ1ixpyu3ZUeILAsRr9URXRjKhh1alFfT9lVwrVneo/fge14R6DWkhsS30h+hEWx4W5M+LE+VQ1K856smhSjDQ9WogQNAKhJTNAKAUAoBQCgFAKAUAoBQCgFAUvEvRXC32LtaCud7lslGPiV9rzmtozlHRmJRUsmebxXoHeU/mb63F928uVvvE0P2POrMcZJaq5XlhYvTIpcVwfFWvbw7+NuLg/09r5VPHFQeuRA8NNaFc+PQNkZwre45yt9loPLpU0ZxloyF02tUVXEr5d8o9hCP4n3+C6efhXntuY5x/8eD1Wf4R2Nm4VNdrJeBwNeYOyV/8Ahfs9onbNm1zQ2aYnTWftd1WPiNcvDplb9EXZZ/f7mp4We1DLrGmXoX5g7drlG1bfEaXXr4fowqTu+v8APv6AcKhYBUnTVrcggW/V6rm10k78zWPiLyu0/Prcz2WXvlYz/hpmcy6ExKyDLBu0JE6/hTt1a1vXpbIOnnkLGAK3FIIYwYVUgmVg84A0/wC6no06mKvTpxfjfJZ8SKpKFHvyZd2eFO3ttk/ZTU/aOnkB513MNsCnHOq79Fkjm1tqyeVNW8TpasYbOFEXLnJZNxp02QSRy5V1KdDDUF3UkUZVa9XJtsvbPAsRfELhWK/5oVF8w2v+mtp4qn4iOHnroXmD9A7zH89fW2vuWVk935x9B4ZPOoJYyT0ViaOFitXc9Hwz0Uwthg62gzja5cJdh4FvZ8oqtKcpassKKWhd1qZFAKAUAoBQCgFAKAUAoBQCgFAKAUAoBQCgOeIw6XFyuqsp+qwBHwNAUuI9DcC8k4a0pPNBkP8ApitZQjL5kmZUmtGV138nOCM5RdQ/s3X6zsxIqF4Si9YokVeouJDufkvsHbEYldeRtHy7Vs1G8BQfA2WJqLicr35Lk+pi7w3nMtpvCIURWn+3UOT8zPxVQWfyXJrnxd47RlW0vjMqZ+VP9uocn5j4qoaj8nWED+rOMvFzByF7AaN9FFuYrdYCgv7TDxNR8S1wX5OsHaBAF0yZJN55OsgGCJA5VepydOO5DJdCtKCm7yzZY2fRHBLB+j22I5uM/wDvmkpylqzKSWiLjD4dLa5UVVUclAA+ArUybXHCgkkADUkmAB1JoDk2LtgqC6Av7AzDtfu66+VAdLV1WnKwMEgwQYI0IMcx0oDLuAJJAHU0Bqt9SQAykmYEjWN4+PzoDpQCgFAKAUAoBQCgFAKAUAoBQCgFAKAUAoBQCgFAKAUB45/Rm4zX75ym6br3bVsqgl0AWxmvQXCnKCQOvjIEC1wfiBtOGuXpi+1sesyNmZbK2lZg76BhdeMxiQO6gI1y5i7926th7+a36wXWnssDcCW1toSAri2GbUrqZnUEAWOG4bxD1uGDXHyW4ZnkSQWYsjr6yDAyKNH0J7QIkgXPHbGINhgUtYgkrlQWoAIYHOwe9DgROWRJG9AUGJ9G7wj6Pba3dW1lS672sqgC40ZFXsObjn2NBAM6RQE/h/BLluxeFi39GN1rSIqFM1u2gS2bhjs54zHnIC0BwPB8YrSr3GX84crXcwIF4PZQh9uwhBO/52OVAcMD6PYmwkKrZVVAVtuod/YS4VYnsnJaUgyP0rCZ1AFjw3hmLz22uu8i4gIF0lRaVGJn/wCQlmCEkT2ZoCNxC3jbxxX0e6RbV4tke0WIRbwUMVHYCtlkwWuHbKKAj2+HcSV7Az3GW3282cSwL3GNpxnj2QiD29HJzAiSBN4dwnFW7+GDPeuKltRddr0qz5e20AgzmgZSpEagqZkCJxb6bbvX77M1uyoZYVpBUvbCle0crZM5zFVAJAJI1oDXhGFxdwo49etpnDWw979GguEN63NJuBrQXKIIBZpOzUB//9k=">
            <a:hlinkClick r:id="rId2"/>
          </p:cNvPr>
          <p:cNvSpPr>
            <a:spLocks noChangeAspect="1" noChangeArrowheads="1"/>
          </p:cNvSpPr>
          <p:nvPr/>
        </p:nvSpPr>
        <p:spPr bwMode="auto">
          <a:xfrm>
            <a:off x="1651000" y="-1050925"/>
            <a:ext cx="3048000"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2628977" y="1676401"/>
            <a:ext cx="6934047" cy="4983847"/>
          </a:xfrm>
          <a:prstGeom prst="rect">
            <a:avLst/>
          </a:prstGeom>
          <a:noFill/>
          <a:ln w="9525">
            <a:noFill/>
            <a:miter lim="800000"/>
            <a:headEnd/>
            <a:tailEnd/>
          </a:ln>
        </p:spPr>
      </p:pic>
      <p:sp>
        <p:nvSpPr>
          <p:cNvPr id="3" name="Rectangle 2"/>
          <p:cNvSpPr/>
          <p:nvPr/>
        </p:nvSpPr>
        <p:spPr>
          <a:xfrm>
            <a:off x="1981200" y="244477"/>
            <a:ext cx="5867400" cy="646331"/>
          </a:xfrm>
          <a:prstGeom prst="rect">
            <a:avLst/>
          </a:prstGeom>
        </p:spPr>
        <p:txBody>
          <a:bodyPr wrap="square">
            <a:spAutoFit/>
          </a:bodyPr>
          <a:lstStyle/>
          <a:p>
            <a:r>
              <a:rPr lang="en-US" dirty="0">
                <a:hlinkClick r:id="rId4"/>
              </a:rPr>
              <a:t>The formation of the Himalyas: https://www.youtube.com/watch?v=PDrMH7RwupQ</a:t>
            </a:r>
            <a:endParaRPr lang="en-US" dirty="0"/>
          </a:p>
        </p:txBody>
      </p:sp>
    </p:spTree>
    <p:extLst>
      <p:ext uri="{BB962C8B-B14F-4D97-AF65-F5344CB8AC3E}">
        <p14:creationId xmlns:p14="http://schemas.microsoft.com/office/powerpoint/2010/main" val="209826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EVEREST - 50 MILLION YEARS IN THE MAKING.</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28801" y="1066801"/>
            <a:ext cx="3171825" cy="494894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91200" y="1371600"/>
            <a:ext cx="4343400" cy="4636124"/>
          </a:xfrm>
          <a:prstGeom prst="rect">
            <a:avLst/>
          </a:prstGeom>
          <a:noFill/>
          <a:ln w="9525">
            <a:noFill/>
            <a:miter lim="800000"/>
            <a:headEnd/>
            <a:tailEnd/>
          </a:ln>
        </p:spPr>
      </p:pic>
      <p:sp>
        <p:nvSpPr>
          <p:cNvPr id="5" name="TextBox 4"/>
          <p:cNvSpPr txBox="1"/>
          <p:nvPr/>
        </p:nvSpPr>
        <p:spPr>
          <a:xfrm>
            <a:off x="1905000" y="5867401"/>
            <a:ext cx="6477000" cy="646331"/>
          </a:xfrm>
          <a:prstGeom prst="rect">
            <a:avLst/>
          </a:prstGeom>
          <a:noFill/>
        </p:spPr>
        <p:txBody>
          <a:bodyPr wrap="square" rtlCol="0">
            <a:spAutoFit/>
          </a:bodyPr>
          <a:lstStyle/>
          <a:p>
            <a:r>
              <a:rPr lang="en-US" dirty="0"/>
              <a:t>Draw a 4-8 stage cartoon to explain how plate tectonics formed Everest </a:t>
            </a:r>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=ems9CbXmwNw</a:t>
            </a:r>
            <a:endParaRPr lang="en-US" dirty="0"/>
          </a:p>
        </p:txBody>
      </p:sp>
    </p:spTree>
    <p:extLst>
      <p:ext uri="{BB962C8B-B14F-4D97-AF65-F5344CB8AC3E}">
        <p14:creationId xmlns:p14="http://schemas.microsoft.com/office/powerpoint/2010/main" val="297780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7L95-3b_SM-Lewis_Thrust_fold"/>
          <p:cNvPicPr>
            <a:picLocks noChangeAspect="1" noChangeArrowheads="1"/>
          </p:cNvPicPr>
          <p:nvPr/>
        </p:nvPicPr>
        <p:blipFill>
          <a:blip r:embed="rId2" cstate="print"/>
          <a:srcRect/>
          <a:stretch>
            <a:fillRect/>
          </a:stretch>
        </p:blipFill>
        <p:spPr bwMode="auto">
          <a:xfrm>
            <a:off x="2038350" y="738189"/>
            <a:ext cx="8115300" cy="5381625"/>
          </a:xfrm>
          <a:prstGeom prst="rect">
            <a:avLst/>
          </a:prstGeom>
          <a:noFill/>
        </p:spPr>
      </p:pic>
    </p:spTree>
    <p:extLst>
      <p:ext uri="{BB962C8B-B14F-4D97-AF65-F5344CB8AC3E}">
        <p14:creationId xmlns:p14="http://schemas.microsoft.com/office/powerpoint/2010/main" val="426477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C0D0F8-5E19-0841-9244-E2AFF7510C0B}"/>
              </a:ext>
            </a:extLst>
          </p:cNvPr>
          <p:cNvPicPr>
            <a:picLocks noChangeAspect="1"/>
          </p:cNvPicPr>
          <p:nvPr/>
        </p:nvPicPr>
        <p:blipFill>
          <a:blip r:embed="rId2"/>
          <a:stretch>
            <a:fillRect/>
          </a:stretch>
        </p:blipFill>
        <p:spPr>
          <a:xfrm>
            <a:off x="1905000" y="228600"/>
            <a:ext cx="8102600" cy="6083300"/>
          </a:xfrm>
          <a:prstGeom prst="rect">
            <a:avLst/>
          </a:prstGeom>
        </p:spPr>
      </p:pic>
    </p:spTree>
    <p:extLst>
      <p:ext uri="{BB962C8B-B14F-4D97-AF65-F5344CB8AC3E}">
        <p14:creationId xmlns:p14="http://schemas.microsoft.com/office/powerpoint/2010/main" val="17384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s://encrypted-tbn0.gstatic.com/images?q=tbn:ANd9GcSPqTJkNGZ4iVkJ3eX2URE9Ls0nvGX1qhn1BX0x473gB0LLBmQDkA">
            <a:hlinkClick r:id="rId2"/>
          </p:cNvPr>
          <p:cNvPicPr>
            <a:picLocks noChangeAspect="1" noChangeArrowheads="1"/>
          </p:cNvPicPr>
          <p:nvPr/>
        </p:nvPicPr>
        <p:blipFill>
          <a:blip r:embed="rId3" cstate="print"/>
          <a:srcRect/>
          <a:stretch>
            <a:fillRect/>
          </a:stretch>
        </p:blipFill>
        <p:spPr bwMode="auto">
          <a:xfrm>
            <a:off x="1359807" y="870333"/>
            <a:ext cx="9701559" cy="4616067"/>
          </a:xfrm>
          <a:prstGeom prst="rect">
            <a:avLst/>
          </a:prstGeom>
          <a:noFill/>
        </p:spPr>
      </p:pic>
    </p:spTree>
    <p:extLst>
      <p:ext uri="{BB962C8B-B14F-4D97-AF65-F5344CB8AC3E}">
        <p14:creationId xmlns:p14="http://schemas.microsoft.com/office/powerpoint/2010/main" val="308267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1107</Words>
  <Application>Microsoft Macintosh PowerPoint</Application>
  <PresentationFormat>Widescreen</PresentationFormat>
  <Paragraphs>102</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Comic Sans MS</vt:lpstr>
      <vt:lpstr>KBSticktoIt Medium</vt:lpstr>
      <vt:lpstr>Times New Roman</vt:lpstr>
      <vt:lpstr>Office Theme</vt:lpstr>
      <vt:lpstr>The making of Everest</vt:lpstr>
      <vt:lpstr>The making of Everest</vt:lpstr>
      <vt:lpstr>PowerPoint Presentation</vt:lpstr>
      <vt:lpstr>PowerPoint Presentation</vt:lpstr>
      <vt:lpstr>Pangea</vt:lpstr>
      <vt:lpstr> EVEREST - 50 MILLION YEARS IN THE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Convection currents</vt:lpstr>
      <vt:lpstr>The making of Everest</vt:lpstr>
      <vt:lpstr>PowerPoint Presentation</vt:lpstr>
      <vt:lpstr>An introduction to Glaciation-   Why: The shaping of Everest </vt:lpstr>
      <vt:lpstr>What is a glacier?</vt:lpstr>
      <vt:lpstr>PowerPoint Presentation</vt:lpstr>
      <vt:lpstr>The action of glaciers produces some very distinctive landscape features</vt:lpstr>
      <vt:lpstr>What is a glacier?</vt:lpstr>
      <vt:lpstr>What is the difference between erosion and weathering?</vt:lpstr>
      <vt:lpstr>Erosion and weathering</vt:lpstr>
      <vt:lpstr>Glacial Weathering/Erosion</vt:lpstr>
      <vt:lpstr>PowerPoint Presentation</vt:lpstr>
      <vt:lpstr>PowerPoint Presentation</vt:lpstr>
      <vt:lpstr>PowerPoint Presentation</vt:lpstr>
      <vt:lpstr>PowerPoint Presentation</vt:lpstr>
      <vt:lpstr>PowerPoint Presentation</vt:lpstr>
      <vt:lpstr>PowerPoint Presentation</vt:lpstr>
      <vt:lpstr>     Upland glacial features (erosion) THE FORMATION OF CORRIES, ARETES AND PYRAMIDAL PEAKS</vt:lpstr>
      <vt:lpstr>PowerPoint Presentation</vt:lpstr>
      <vt:lpstr>PowerPoint Presentation</vt:lpstr>
      <vt:lpstr>PowerPoint Presentation</vt:lpstr>
      <vt:lpstr>Exam question - recap</vt:lpstr>
      <vt:lpstr>Pyramidal Peak  - formed where three or more corries intersect back to back, forming a sharp, pointed hilltop between them</vt:lpstr>
      <vt:lpstr>PowerPoint Presentation</vt:lpstr>
      <vt:lpstr>PowerPoint Presentation</vt:lpstr>
      <vt:lpstr>Task: The making of Everest Cartoon strip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4</cp:revision>
  <dcterms:created xsi:type="dcterms:W3CDTF">2018-04-11T18:36:34Z</dcterms:created>
  <dcterms:modified xsi:type="dcterms:W3CDTF">2018-04-11T21:17:55Z</dcterms:modified>
</cp:coreProperties>
</file>