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7" r:id="rId3"/>
    <p:sldId id="259" r:id="rId4"/>
    <p:sldId id="260" r:id="rId5"/>
    <p:sldId id="256" r:id="rId6"/>
    <p:sldId id="265" r:id="rId7"/>
    <p:sldId id="261" r:id="rId8"/>
    <p:sldId id="262" r:id="rId9"/>
    <p:sldId id="268"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8"/>
  </p:normalViewPr>
  <p:slideViewPr>
    <p:cSldViewPr snapToGrid="0" snapToObjects="1">
      <p:cViewPr varScale="1">
        <p:scale>
          <a:sx n="113" d="100"/>
          <a:sy n="113" d="100"/>
        </p:scale>
        <p:origin x="16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42021A7-8E43-7D48-887D-F5EB37CC9876}" type="datetimeFigureOut">
              <a:rPr lang="en-US" smtClean="0"/>
              <a:t>4/18/20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199739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42021A7-8E43-7D48-887D-F5EB37CC9876}" type="datetimeFigureOut">
              <a:rPr lang="en-US" smtClean="0"/>
              <a:t>4/18/20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11785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42021A7-8E43-7D48-887D-F5EB37CC9876}" type="datetimeFigureOut">
              <a:rPr lang="en-US" smtClean="0"/>
              <a:t>4/18/20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130778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a:extLst>
              <a:ext uri="{FF2B5EF4-FFF2-40B4-BE49-F238E27FC236}">
                <a16:creationId xmlns:a16="http://schemas.microsoft.com/office/drawing/2014/main" id="{F394EBA3-3A59-1E48-B5C6-270C5DD3109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3EA3FA9-9240-B146-A324-E64B0603527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B0C6249-CCA7-894F-B30E-2DEE0CE71D90}"/>
              </a:ext>
            </a:extLst>
          </p:cNvPr>
          <p:cNvSpPr>
            <a:spLocks noGrp="1" noChangeArrowheads="1"/>
          </p:cNvSpPr>
          <p:nvPr>
            <p:ph type="sldNum" sz="quarter" idx="12"/>
          </p:nvPr>
        </p:nvSpPr>
        <p:spPr>
          <a:ln/>
        </p:spPr>
        <p:txBody>
          <a:bodyPr/>
          <a:lstStyle>
            <a:lvl1pPr>
              <a:defRPr/>
            </a:lvl1pPr>
          </a:lstStyle>
          <a:p>
            <a:fld id="{FF59369F-C433-4840-9622-CD9D3038B4E4}" type="slidenum">
              <a:rPr lang="en-GB" altLang="en-US"/>
              <a:pPr/>
              <a:t>‹#›</a:t>
            </a:fld>
            <a:endParaRPr lang="en-GB" altLang="en-US"/>
          </a:p>
        </p:txBody>
      </p:sp>
    </p:spTree>
    <p:extLst>
      <p:ext uri="{BB962C8B-B14F-4D97-AF65-F5344CB8AC3E}">
        <p14:creationId xmlns:p14="http://schemas.microsoft.com/office/powerpoint/2010/main" val="257302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42021A7-8E43-7D48-887D-F5EB37CC9876}" type="datetimeFigureOut">
              <a:rPr lang="en-US" smtClean="0"/>
              <a:t>4/18/20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295177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42021A7-8E43-7D48-887D-F5EB37CC9876}" type="datetimeFigureOut">
              <a:rPr lang="en-US" smtClean="0"/>
              <a:t>4/18/20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360742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42021A7-8E43-7D48-887D-F5EB37CC9876}" type="datetimeFigureOut">
              <a:rPr lang="en-US" smtClean="0"/>
              <a:t>4/18/20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204277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42021A7-8E43-7D48-887D-F5EB37CC9876}" type="datetimeFigureOut">
              <a:rPr lang="en-US" smtClean="0"/>
              <a:t>4/18/20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278795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42021A7-8E43-7D48-887D-F5EB37CC9876}" type="datetimeFigureOut">
              <a:rPr lang="en-US" smtClean="0"/>
              <a:t>4/18/20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149032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021A7-8E43-7D48-887D-F5EB37CC9876}" type="datetimeFigureOut">
              <a:rPr lang="en-US" smtClean="0"/>
              <a:t>4/18/20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208577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42021A7-8E43-7D48-887D-F5EB37CC9876}" type="datetimeFigureOut">
              <a:rPr lang="en-US" smtClean="0"/>
              <a:t>4/18/20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211911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42021A7-8E43-7D48-887D-F5EB37CC9876}" type="datetimeFigureOut">
              <a:rPr lang="en-US" smtClean="0"/>
              <a:t>4/18/20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8FC14-FB9A-E548-ABFC-4ED0F57C9E31}" type="slidenum">
              <a:rPr lang="en-US" smtClean="0"/>
              <a:t>‹#›</a:t>
            </a:fld>
            <a:endParaRPr lang="en-US"/>
          </a:p>
        </p:txBody>
      </p:sp>
    </p:spTree>
    <p:extLst>
      <p:ext uri="{BB962C8B-B14F-4D97-AF65-F5344CB8AC3E}">
        <p14:creationId xmlns:p14="http://schemas.microsoft.com/office/powerpoint/2010/main" val="7583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021A7-8E43-7D48-887D-F5EB37CC9876}" type="datetimeFigureOut">
              <a:rPr lang="en-US" smtClean="0"/>
              <a:t>4/18/20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8FC14-FB9A-E548-ABFC-4ED0F57C9E31}" type="slidenum">
              <a:rPr lang="en-US" smtClean="0"/>
              <a:t>‹#›</a:t>
            </a:fld>
            <a:endParaRPr lang="en-US"/>
          </a:p>
        </p:txBody>
      </p:sp>
    </p:spTree>
    <p:extLst>
      <p:ext uri="{BB962C8B-B14F-4D97-AF65-F5344CB8AC3E}">
        <p14:creationId xmlns:p14="http://schemas.microsoft.com/office/powerpoint/2010/main" val="1878070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3949557" cy="6878812"/>
          </a:xfrm>
          <a:prstGeom prst="rect">
            <a:avLst/>
          </a:prstGeom>
        </p:spPr>
      </p:pic>
      <p:sp>
        <p:nvSpPr>
          <p:cNvPr id="5" name="TextBox 4"/>
          <p:cNvSpPr txBox="1"/>
          <p:nvPr/>
        </p:nvSpPr>
        <p:spPr>
          <a:xfrm>
            <a:off x="3949556" y="0"/>
            <a:ext cx="5194444" cy="2308324"/>
          </a:xfrm>
          <a:prstGeom prst="rect">
            <a:avLst/>
          </a:prstGeom>
          <a:noFill/>
        </p:spPr>
        <p:txBody>
          <a:bodyPr wrap="square" rtlCol="0">
            <a:spAutoFit/>
          </a:bodyPr>
          <a:lstStyle/>
          <a:p>
            <a:r>
              <a:rPr lang="en-US" b="1" dirty="0">
                <a:latin typeface="Comic Sans MS"/>
                <a:cs typeface="Comic Sans MS"/>
              </a:rPr>
              <a:t>The image on the left shows the Transamerica pyramid in San Francisco.</a:t>
            </a:r>
          </a:p>
          <a:p>
            <a:br>
              <a:rPr lang="en-US" b="1" dirty="0">
                <a:latin typeface="Comic Sans MS"/>
                <a:cs typeface="Comic Sans MS"/>
              </a:rPr>
            </a:br>
            <a:endParaRPr lang="en-US" b="1" dirty="0">
              <a:latin typeface="Comic Sans MS"/>
              <a:cs typeface="Comic Sans MS"/>
            </a:endParaRPr>
          </a:p>
          <a:p>
            <a:pPr marL="342900" indent="-342900">
              <a:buAutoNum type="arabicPeriod"/>
            </a:pPr>
            <a:r>
              <a:rPr lang="en-US" b="1" dirty="0">
                <a:latin typeface="Comic Sans MS"/>
                <a:cs typeface="Comic Sans MS"/>
              </a:rPr>
              <a:t>How is this building different to those around it?</a:t>
            </a:r>
          </a:p>
          <a:p>
            <a:pPr marL="342900" indent="-342900">
              <a:buAutoNum type="arabicPeriod"/>
            </a:pPr>
            <a:r>
              <a:rPr lang="en-US" b="1" dirty="0">
                <a:latin typeface="Comic Sans MS"/>
                <a:cs typeface="Comic Sans MS"/>
              </a:rPr>
              <a:t>Why do you think its features are different?</a:t>
            </a:r>
          </a:p>
        </p:txBody>
      </p:sp>
      <p:sp>
        <p:nvSpPr>
          <p:cNvPr id="6" name="Left Arrow 5"/>
          <p:cNvSpPr/>
          <p:nvPr/>
        </p:nvSpPr>
        <p:spPr>
          <a:xfrm rot="19562957">
            <a:off x="2214849" y="758988"/>
            <a:ext cx="1223588" cy="57311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11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C3C4-AB66-7246-A86E-FA909C8EF6A1}"/>
              </a:ext>
            </a:extLst>
          </p:cNvPr>
          <p:cNvSpPr>
            <a:spLocks noGrp="1"/>
          </p:cNvSpPr>
          <p:nvPr>
            <p:ph type="title"/>
          </p:nvPr>
        </p:nvSpPr>
        <p:spPr>
          <a:xfrm rot="16200000">
            <a:off x="-2856090" y="2857500"/>
            <a:ext cx="8229600" cy="1143000"/>
          </a:xfrm>
        </p:spPr>
        <p:txBody>
          <a:bodyPr/>
          <a:lstStyle/>
          <a:p>
            <a:r>
              <a:rPr lang="en-US" dirty="0">
                <a:latin typeface="dearJoe 5 CASUAL PRO" panose="02000000000000000000" pitchFamily="2" charset="0"/>
              </a:rPr>
              <a:t>Success criteria 2</a:t>
            </a:r>
          </a:p>
        </p:txBody>
      </p:sp>
      <p:pic>
        <p:nvPicPr>
          <p:cNvPr id="6" name="Picture 5">
            <a:extLst>
              <a:ext uri="{FF2B5EF4-FFF2-40B4-BE49-F238E27FC236}">
                <a16:creationId xmlns:a16="http://schemas.microsoft.com/office/drawing/2014/main" id="{F1AB07EB-9AC0-4949-873F-BD94314D02A0}"/>
              </a:ext>
            </a:extLst>
          </p:cNvPr>
          <p:cNvPicPr>
            <a:picLocks noChangeAspect="1"/>
          </p:cNvPicPr>
          <p:nvPr/>
        </p:nvPicPr>
        <p:blipFill>
          <a:blip r:embed="rId2"/>
          <a:stretch>
            <a:fillRect/>
          </a:stretch>
        </p:blipFill>
        <p:spPr>
          <a:xfrm>
            <a:off x="2177603" y="0"/>
            <a:ext cx="6376292" cy="6858000"/>
          </a:xfrm>
          <a:prstGeom prst="rect">
            <a:avLst/>
          </a:prstGeom>
        </p:spPr>
      </p:pic>
      <p:pic>
        <p:nvPicPr>
          <p:cNvPr id="9" name="Content Placeholder 5">
            <a:extLst>
              <a:ext uri="{FF2B5EF4-FFF2-40B4-BE49-F238E27FC236}">
                <a16:creationId xmlns:a16="http://schemas.microsoft.com/office/drawing/2014/main" id="{A678187E-6B97-254A-AEC4-9C5C8150737B}"/>
              </a:ext>
            </a:extLst>
          </p:cNvPr>
          <p:cNvPicPr>
            <a:picLocks noChangeAspect="1"/>
          </p:cNvPicPr>
          <p:nvPr/>
        </p:nvPicPr>
        <p:blipFill>
          <a:blip r:embed="rId3"/>
          <a:stretch>
            <a:fillRect/>
          </a:stretch>
        </p:blipFill>
        <p:spPr>
          <a:xfrm>
            <a:off x="184149" y="199993"/>
            <a:ext cx="2149122" cy="1205605"/>
          </a:xfrm>
          <a:prstGeom prst="rect">
            <a:avLst/>
          </a:prstGeom>
        </p:spPr>
      </p:pic>
      <p:pic>
        <p:nvPicPr>
          <p:cNvPr id="10" name="Picture 9">
            <a:extLst>
              <a:ext uri="{FF2B5EF4-FFF2-40B4-BE49-F238E27FC236}">
                <a16:creationId xmlns:a16="http://schemas.microsoft.com/office/drawing/2014/main" id="{DB57A8F4-1882-6E40-A992-CD5C8703A907}"/>
              </a:ext>
            </a:extLst>
          </p:cNvPr>
          <p:cNvPicPr>
            <a:picLocks noChangeAspect="1"/>
          </p:cNvPicPr>
          <p:nvPr/>
        </p:nvPicPr>
        <p:blipFill>
          <a:blip r:embed="rId4"/>
          <a:stretch>
            <a:fillRect/>
          </a:stretch>
        </p:blipFill>
        <p:spPr>
          <a:xfrm>
            <a:off x="439692" y="5354592"/>
            <a:ext cx="1390519" cy="1390519"/>
          </a:xfrm>
          <a:prstGeom prst="rect">
            <a:avLst/>
          </a:prstGeom>
        </p:spPr>
      </p:pic>
    </p:spTree>
    <p:extLst>
      <p:ext uri="{BB962C8B-B14F-4D97-AF65-F5344CB8AC3E}">
        <p14:creationId xmlns:p14="http://schemas.microsoft.com/office/powerpoint/2010/main" val="48604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B1E2E39-6DB3-7B4C-BC02-A0C7B3304C37}"/>
              </a:ext>
            </a:extLst>
          </p:cNvPr>
          <p:cNvPicPr>
            <a:picLocks noGrp="1" noChangeAspect="1"/>
          </p:cNvPicPr>
          <p:nvPr>
            <p:ph idx="1"/>
          </p:nvPr>
        </p:nvPicPr>
        <p:blipFill>
          <a:blip r:embed="rId2"/>
          <a:stretch>
            <a:fillRect/>
          </a:stretch>
        </p:blipFill>
        <p:spPr>
          <a:xfrm>
            <a:off x="4408311" y="5517059"/>
            <a:ext cx="2149122" cy="1205605"/>
          </a:xfrm>
        </p:spPr>
      </p:pic>
      <p:pic>
        <p:nvPicPr>
          <p:cNvPr id="4" name="Picture 3">
            <a:extLst>
              <a:ext uri="{FF2B5EF4-FFF2-40B4-BE49-F238E27FC236}">
                <a16:creationId xmlns:a16="http://schemas.microsoft.com/office/drawing/2014/main" id="{CC9CF503-69CE-0C42-8091-A7A1D2F989E9}"/>
              </a:ext>
            </a:extLst>
          </p:cNvPr>
          <p:cNvPicPr>
            <a:picLocks noChangeAspect="1"/>
          </p:cNvPicPr>
          <p:nvPr/>
        </p:nvPicPr>
        <p:blipFill>
          <a:blip r:embed="rId3"/>
          <a:stretch>
            <a:fillRect/>
          </a:stretch>
        </p:blipFill>
        <p:spPr>
          <a:xfrm>
            <a:off x="6865760" y="4840947"/>
            <a:ext cx="1695319" cy="1695319"/>
          </a:xfrm>
          <a:prstGeom prst="rect">
            <a:avLst/>
          </a:prstGeom>
        </p:spPr>
      </p:pic>
      <p:sp>
        <p:nvSpPr>
          <p:cNvPr id="7" name="TextBox 6">
            <a:extLst>
              <a:ext uri="{FF2B5EF4-FFF2-40B4-BE49-F238E27FC236}">
                <a16:creationId xmlns:a16="http://schemas.microsoft.com/office/drawing/2014/main" id="{D785515C-A423-6C41-A60F-BF442BB7F92D}"/>
              </a:ext>
            </a:extLst>
          </p:cNvPr>
          <p:cNvSpPr txBox="1"/>
          <p:nvPr/>
        </p:nvSpPr>
        <p:spPr>
          <a:xfrm>
            <a:off x="660400" y="555195"/>
            <a:ext cx="7495822" cy="4524315"/>
          </a:xfrm>
          <a:prstGeom prst="rect">
            <a:avLst/>
          </a:prstGeom>
          <a:noFill/>
        </p:spPr>
        <p:txBody>
          <a:bodyPr wrap="square" rtlCol="0">
            <a:spAutoFit/>
          </a:bodyPr>
          <a:lstStyle/>
          <a:p>
            <a:r>
              <a:rPr lang="en-US" sz="3200" b="1" dirty="0"/>
              <a:t>What: </a:t>
            </a:r>
            <a:r>
              <a:rPr lang="en-US" sz="3200" dirty="0"/>
              <a:t>Designing an Earthquake resistant building</a:t>
            </a:r>
          </a:p>
          <a:p>
            <a:r>
              <a:rPr lang="en-US" sz="3200" b="1" dirty="0"/>
              <a:t>Why: </a:t>
            </a:r>
            <a:r>
              <a:rPr lang="en-US" sz="3200" dirty="0"/>
              <a:t>To understand how we can reduce the risks of earthquakes</a:t>
            </a:r>
          </a:p>
          <a:p>
            <a:r>
              <a:rPr lang="en-US" sz="3200" b="1" dirty="0"/>
              <a:t>How:  </a:t>
            </a:r>
            <a:r>
              <a:rPr lang="en-US" sz="3200" dirty="0"/>
              <a:t>By designing or making an earthquake proof building and explaining the choices made (extension: </a:t>
            </a:r>
            <a:r>
              <a:rPr lang="en-US" sz="3200" dirty="0" err="1"/>
              <a:t>condsidering</a:t>
            </a:r>
            <a:r>
              <a:rPr lang="en-US" sz="3200" dirty="0"/>
              <a:t> how may this be different in an LEDC like Haiti?)</a:t>
            </a:r>
            <a:endParaRPr lang="en-US" sz="3200" b="1" dirty="0"/>
          </a:p>
        </p:txBody>
      </p:sp>
      <p:sp>
        <p:nvSpPr>
          <p:cNvPr id="2" name="TextBox 1">
            <a:extLst>
              <a:ext uri="{FF2B5EF4-FFF2-40B4-BE49-F238E27FC236}">
                <a16:creationId xmlns:a16="http://schemas.microsoft.com/office/drawing/2014/main" id="{180E3C9C-3EDE-4945-BC7C-3F3464F4C39C}"/>
              </a:ext>
            </a:extLst>
          </p:cNvPr>
          <p:cNvSpPr txBox="1"/>
          <p:nvPr/>
        </p:nvSpPr>
        <p:spPr>
          <a:xfrm>
            <a:off x="564444" y="5328356"/>
            <a:ext cx="3431823" cy="1200329"/>
          </a:xfrm>
          <a:prstGeom prst="rect">
            <a:avLst/>
          </a:prstGeom>
          <a:solidFill>
            <a:srgbClr val="FFFF00"/>
          </a:solidFill>
        </p:spPr>
        <p:txBody>
          <a:bodyPr wrap="square" rtlCol="0">
            <a:spAutoFit/>
          </a:bodyPr>
          <a:lstStyle/>
          <a:p>
            <a:r>
              <a:rPr lang="en-US" dirty="0"/>
              <a:t>Final essay question: </a:t>
            </a:r>
            <a:r>
              <a:rPr lang="en-US" b="1" i="1" dirty="0"/>
              <a:t>“Was the Haiti 2010 Earthquake a bigger disaster than the Japanese Earthquake of 2011?”</a:t>
            </a:r>
            <a:endParaRPr lang="en-US" dirty="0"/>
          </a:p>
        </p:txBody>
      </p:sp>
    </p:spTree>
    <p:extLst>
      <p:ext uri="{BB962C8B-B14F-4D97-AF65-F5344CB8AC3E}">
        <p14:creationId xmlns:p14="http://schemas.microsoft.com/office/powerpoint/2010/main" val="250290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6" descr="building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82414" y="3494087"/>
            <a:ext cx="5361586" cy="3363913"/>
          </a:xfrm>
          <a:prstGeom prst="rect">
            <a:avLst/>
          </a:prstGeom>
          <a:noFill/>
          <a:ln w="9525">
            <a:noFill/>
            <a:miter lim="800000"/>
            <a:headEnd/>
            <a:tailEnd/>
          </a:ln>
        </p:spPr>
      </p:pic>
      <p:sp>
        <p:nvSpPr>
          <p:cNvPr id="5" name="TextBox 4"/>
          <p:cNvSpPr txBox="1"/>
          <p:nvPr/>
        </p:nvSpPr>
        <p:spPr>
          <a:xfrm>
            <a:off x="0" y="0"/>
            <a:ext cx="9144000" cy="1077218"/>
          </a:xfrm>
          <a:prstGeom prst="rect">
            <a:avLst/>
          </a:prstGeom>
          <a:noFill/>
        </p:spPr>
        <p:txBody>
          <a:bodyPr wrap="square" rtlCol="0">
            <a:spAutoFit/>
          </a:bodyPr>
          <a:lstStyle/>
          <a:p>
            <a:pPr algn="ctr"/>
            <a:r>
              <a:rPr lang="en-US" sz="3200" b="1" dirty="0">
                <a:latin typeface="Comic Sans MS"/>
                <a:cs typeface="Comic Sans MS"/>
              </a:rPr>
              <a:t>How can we make a building more ‘earthquake-proof?</a:t>
            </a:r>
          </a:p>
        </p:txBody>
      </p:sp>
      <p:sp>
        <p:nvSpPr>
          <p:cNvPr id="6" name="TextBox 5"/>
          <p:cNvSpPr txBox="1"/>
          <p:nvPr/>
        </p:nvSpPr>
        <p:spPr>
          <a:xfrm>
            <a:off x="347205" y="1549884"/>
            <a:ext cx="3453927" cy="523220"/>
          </a:xfrm>
          <a:prstGeom prst="rect">
            <a:avLst/>
          </a:prstGeom>
          <a:solidFill>
            <a:srgbClr val="FFFF00"/>
          </a:solidFill>
        </p:spPr>
        <p:txBody>
          <a:bodyPr wrap="square" rtlCol="0">
            <a:spAutoFit/>
          </a:bodyPr>
          <a:lstStyle/>
          <a:p>
            <a:pPr algn="ctr"/>
            <a:r>
              <a:rPr lang="en-US" sz="2800" b="1" dirty="0">
                <a:latin typeface="Comic Sans MS"/>
                <a:cs typeface="Comic Sans MS"/>
              </a:rPr>
              <a:t>Wide base</a:t>
            </a:r>
          </a:p>
        </p:txBody>
      </p:sp>
      <p:sp>
        <p:nvSpPr>
          <p:cNvPr id="7" name="TextBox 6"/>
          <p:cNvSpPr txBox="1"/>
          <p:nvPr/>
        </p:nvSpPr>
        <p:spPr>
          <a:xfrm>
            <a:off x="5139683" y="1825271"/>
            <a:ext cx="3453927" cy="1384995"/>
          </a:xfrm>
          <a:prstGeom prst="rect">
            <a:avLst/>
          </a:prstGeom>
          <a:solidFill>
            <a:srgbClr val="FFFF00"/>
          </a:solidFill>
        </p:spPr>
        <p:txBody>
          <a:bodyPr wrap="square" rtlCol="0">
            <a:spAutoFit/>
          </a:bodyPr>
          <a:lstStyle/>
          <a:p>
            <a:pPr algn="ctr"/>
            <a:r>
              <a:rPr lang="en-US" sz="2800" b="1" dirty="0">
                <a:latin typeface="Comic Sans MS"/>
                <a:cs typeface="Comic Sans MS"/>
              </a:rPr>
              <a:t>Plenty of support / weight at the base</a:t>
            </a:r>
          </a:p>
        </p:txBody>
      </p:sp>
      <p:sp>
        <p:nvSpPr>
          <p:cNvPr id="8" name="TextBox 7"/>
          <p:cNvSpPr txBox="1"/>
          <p:nvPr/>
        </p:nvSpPr>
        <p:spPr>
          <a:xfrm>
            <a:off x="347205" y="2999982"/>
            <a:ext cx="3453927" cy="523220"/>
          </a:xfrm>
          <a:prstGeom prst="rect">
            <a:avLst/>
          </a:prstGeom>
          <a:solidFill>
            <a:srgbClr val="FFFF00"/>
          </a:solidFill>
        </p:spPr>
        <p:txBody>
          <a:bodyPr wrap="square" rtlCol="0">
            <a:spAutoFit/>
          </a:bodyPr>
          <a:lstStyle/>
          <a:p>
            <a:pPr algn="ctr"/>
            <a:r>
              <a:rPr lang="en-US" sz="2800" b="1" dirty="0">
                <a:latin typeface="Comic Sans MS"/>
                <a:cs typeface="Comic Sans MS"/>
              </a:rPr>
              <a:t>Thin-pointed top</a:t>
            </a:r>
          </a:p>
        </p:txBody>
      </p:sp>
      <p:sp>
        <p:nvSpPr>
          <p:cNvPr id="9" name="TextBox 8"/>
          <p:cNvSpPr txBox="1"/>
          <p:nvPr/>
        </p:nvSpPr>
        <p:spPr>
          <a:xfrm>
            <a:off x="328487" y="4701337"/>
            <a:ext cx="3453927" cy="523220"/>
          </a:xfrm>
          <a:prstGeom prst="rect">
            <a:avLst/>
          </a:prstGeom>
          <a:solidFill>
            <a:srgbClr val="FFFF00"/>
          </a:solidFill>
        </p:spPr>
        <p:txBody>
          <a:bodyPr wrap="square" rtlCol="0">
            <a:spAutoFit/>
          </a:bodyPr>
          <a:lstStyle/>
          <a:p>
            <a:pPr algn="ctr"/>
            <a:r>
              <a:rPr lang="en-US" sz="2800" b="1" dirty="0">
                <a:latin typeface="Comic Sans MS"/>
                <a:cs typeface="Comic Sans MS"/>
              </a:rPr>
              <a:t>Cross bracing</a:t>
            </a:r>
          </a:p>
        </p:txBody>
      </p:sp>
    </p:spTree>
    <p:extLst>
      <p:ext uri="{BB962C8B-B14F-4D97-AF65-F5344CB8AC3E}">
        <p14:creationId xmlns:p14="http://schemas.microsoft.com/office/powerpoint/2010/main" val="1563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9DD533A-64ED-424D-A7A5-C5F546ABB16B}"/>
              </a:ext>
            </a:extLst>
          </p:cNvPr>
          <p:cNvSpPr>
            <a:spLocks noGrp="1" noChangeArrowheads="1"/>
          </p:cNvSpPr>
          <p:nvPr>
            <p:ph type="title"/>
          </p:nvPr>
        </p:nvSpPr>
        <p:spPr/>
        <p:txBody>
          <a:bodyPr/>
          <a:lstStyle/>
          <a:p>
            <a:pPr eaLnBrk="1" hangingPunct="1"/>
            <a:r>
              <a:rPr lang="en-GB" altLang="en-US" sz="3600"/>
              <a:t>How is this building ‘earthquake proof’? </a:t>
            </a:r>
          </a:p>
        </p:txBody>
      </p:sp>
      <p:pic>
        <p:nvPicPr>
          <p:cNvPr id="3075" name="Picture 15" descr="598828">
            <a:extLst>
              <a:ext uri="{FF2B5EF4-FFF2-40B4-BE49-F238E27FC236}">
                <a16:creationId xmlns:a16="http://schemas.microsoft.com/office/drawing/2014/main" id="{C41436CC-AD94-4744-B666-CC0A1457C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41438"/>
            <a:ext cx="253841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 Box 16">
            <a:extLst>
              <a:ext uri="{FF2B5EF4-FFF2-40B4-BE49-F238E27FC236}">
                <a16:creationId xmlns:a16="http://schemas.microsoft.com/office/drawing/2014/main" id="{DE25D9BF-850D-2542-BF22-556F229B06EA}"/>
              </a:ext>
            </a:extLst>
          </p:cNvPr>
          <p:cNvSpPr txBox="1">
            <a:spLocks noChangeArrowheads="1"/>
          </p:cNvSpPr>
          <p:nvPr/>
        </p:nvSpPr>
        <p:spPr bwMode="auto">
          <a:xfrm>
            <a:off x="4067175" y="1412875"/>
            <a:ext cx="4681538"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Counter-weighting: Large weights are placed on top of the building to help counter the effects of sway when the ground shakes. </a:t>
            </a:r>
          </a:p>
          <a:p>
            <a:pPr eaLnBrk="1" hangingPunct="1">
              <a:spcBef>
                <a:spcPct val="50000"/>
              </a:spcBef>
            </a:pPr>
            <a:endParaRPr lang="en-GB" altLang="en-US"/>
          </a:p>
          <a:p>
            <a:pPr eaLnBrk="1" hangingPunct="1">
              <a:spcBef>
                <a:spcPct val="50000"/>
              </a:spcBef>
            </a:pPr>
            <a:r>
              <a:rPr lang="en-GB" altLang="en-US"/>
              <a:t>Steel K-bracing: Steel bracing has been used at the base of the building to help hold the walls together. When the ground shakes the walls are more likely to stay held together by the steel braces, which are light-weight and fairly flexible. The steel bends with the seismic waves and so is less likely to break apart. </a:t>
            </a:r>
          </a:p>
          <a:p>
            <a:pPr eaLnBrk="1" hangingPunct="1">
              <a:spcBef>
                <a:spcPct val="50000"/>
              </a:spcBef>
            </a:pPr>
            <a:endParaRPr lang="en-GB" altLang="en-US"/>
          </a:p>
          <a:p>
            <a:pPr eaLnBrk="1" hangingPunct="1">
              <a:spcBef>
                <a:spcPct val="50000"/>
              </a:spcBef>
            </a:pPr>
            <a:r>
              <a:rPr lang="en-GB" altLang="en-US"/>
              <a:t>Geology: The building is built on a hard rock, through which seismic waves travel slowly, reducing the shaking to a minimum. </a:t>
            </a:r>
            <a:endParaRPr lang="en-US" altLang="en-US"/>
          </a:p>
        </p:txBody>
      </p:sp>
    </p:spTree>
    <p:extLst>
      <p:ext uri="{BB962C8B-B14F-4D97-AF65-F5344CB8AC3E}">
        <p14:creationId xmlns:p14="http://schemas.microsoft.com/office/powerpoint/2010/main" val="2031068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500" fill="hold"/>
                                        <p:tgtEl>
                                          <p:spTgt spid="3088"/>
                                        </p:tgtEl>
                                        <p:attrNameLst>
                                          <p:attrName>ppt_x</p:attrName>
                                        </p:attrNameLst>
                                      </p:cBhvr>
                                      <p:tavLst>
                                        <p:tav tm="0">
                                          <p:val>
                                            <p:strVal val="#ppt_x"/>
                                          </p:val>
                                        </p:tav>
                                        <p:tav tm="100000">
                                          <p:val>
                                            <p:strVal val="#ppt_x"/>
                                          </p:val>
                                        </p:tav>
                                      </p:tavLst>
                                    </p:anim>
                                    <p:anim calcmode="lin" valueType="num">
                                      <p:cBhvr additive="base">
                                        <p:cTn id="8" dur="500" fill="hold"/>
                                        <p:tgtEl>
                                          <p:spTgt spid="3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048000" cy="5308600"/>
          </a:xfrm>
          <a:prstGeom prst="rect">
            <a:avLst/>
          </a:prstGeom>
        </p:spPr>
      </p:pic>
      <p:pic>
        <p:nvPicPr>
          <p:cNvPr id="5" name="Picture 20"/>
          <p:cNvPicPr>
            <a:picLocks noChangeAspect="1" noChangeArrowheads="1"/>
          </p:cNvPicPr>
          <p:nvPr/>
        </p:nvPicPr>
        <p:blipFill>
          <a:blip r:embed="rId3"/>
          <a:srcRect t="3613"/>
          <a:stretch>
            <a:fillRect/>
          </a:stretch>
        </p:blipFill>
        <p:spPr bwMode="auto">
          <a:xfrm>
            <a:off x="3162300" y="0"/>
            <a:ext cx="5981700" cy="6858000"/>
          </a:xfrm>
          <a:prstGeom prst="rect">
            <a:avLst/>
          </a:prstGeom>
          <a:noFill/>
          <a:ln w="9525">
            <a:noFill/>
            <a:miter lim="800000"/>
            <a:headEnd/>
            <a:tailEnd/>
          </a:ln>
        </p:spPr>
      </p:pic>
      <p:sp>
        <p:nvSpPr>
          <p:cNvPr id="2" name="TextBox 1">
            <a:extLst>
              <a:ext uri="{FF2B5EF4-FFF2-40B4-BE49-F238E27FC236}">
                <a16:creationId xmlns:a16="http://schemas.microsoft.com/office/drawing/2014/main" id="{788FB0B7-E525-9444-BA5A-9CAC40B8573E}"/>
              </a:ext>
            </a:extLst>
          </p:cNvPr>
          <p:cNvSpPr txBox="1"/>
          <p:nvPr/>
        </p:nvSpPr>
        <p:spPr>
          <a:xfrm>
            <a:off x="158044" y="5308600"/>
            <a:ext cx="2641600" cy="1477328"/>
          </a:xfrm>
          <a:prstGeom prst="rect">
            <a:avLst/>
          </a:prstGeom>
          <a:solidFill>
            <a:srgbClr val="FFFF00"/>
          </a:solidFill>
        </p:spPr>
        <p:txBody>
          <a:bodyPr wrap="square" rtlCol="0">
            <a:spAutoFit/>
          </a:bodyPr>
          <a:lstStyle/>
          <a:p>
            <a:r>
              <a:rPr lang="en-US" dirty="0"/>
              <a:t>Watch the videos on the </a:t>
            </a:r>
            <a:r>
              <a:rPr lang="en-US" dirty="0" err="1"/>
              <a:t>weebly</a:t>
            </a:r>
            <a:r>
              <a:rPr lang="en-US" dirty="0"/>
              <a:t> to add more understanding of Earthquake resistant building design</a:t>
            </a:r>
          </a:p>
        </p:txBody>
      </p:sp>
    </p:spTree>
    <p:extLst>
      <p:ext uri="{BB962C8B-B14F-4D97-AF65-F5344CB8AC3E}">
        <p14:creationId xmlns:p14="http://schemas.microsoft.com/office/powerpoint/2010/main" val="10556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81D2-03C9-1A43-A911-47C74C755024}"/>
              </a:ext>
            </a:extLst>
          </p:cNvPr>
          <p:cNvSpPr>
            <a:spLocks noGrp="1"/>
          </p:cNvSpPr>
          <p:nvPr>
            <p:ph type="title"/>
          </p:nvPr>
        </p:nvSpPr>
        <p:spPr>
          <a:xfrm>
            <a:off x="0" y="941596"/>
            <a:ext cx="9144000" cy="691690"/>
          </a:xfrm>
          <a:solidFill>
            <a:srgbClr val="FFC000"/>
          </a:solidFill>
        </p:spPr>
        <p:txBody>
          <a:bodyPr>
            <a:normAutofit fontScale="90000"/>
          </a:bodyPr>
          <a:lstStyle/>
          <a:p>
            <a:pPr algn="ctr"/>
            <a:r>
              <a:rPr lang="en-US" dirty="0">
                <a:latin typeface="dearJoe 5 CASUAL PRO" panose="02000000000000000000" pitchFamily="2" charset="0"/>
              </a:rPr>
              <a:t>Building safe houses in LICs</a:t>
            </a:r>
          </a:p>
        </p:txBody>
      </p:sp>
      <p:pic>
        <p:nvPicPr>
          <p:cNvPr id="5" name="Content Placeholder 4">
            <a:extLst>
              <a:ext uri="{FF2B5EF4-FFF2-40B4-BE49-F238E27FC236}">
                <a16:creationId xmlns:a16="http://schemas.microsoft.com/office/drawing/2014/main" id="{AC6395DF-F616-8A45-807E-6340B6AC0F86}"/>
              </a:ext>
            </a:extLst>
          </p:cNvPr>
          <p:cNvPicPr>
            <a:picLocks noGrp="1" noChangeAspect="1"/>
          </p:cNvPicPr>
          <p:nvPr>
            <p:ph idx="1"/>
          </p:nvPr>
        </p:nvPicPr>
        <p:blipFill>
          <a:blip r:embed="rId2"/>
          <a:stretch>
            <a:fillRect/>
          </a:stretch>
        </p:blipFill>
        <p:spPr>
          <a:xfrm>
            <a:off x="1501317" y="1738438"/>
            <a:ext cx="6519068" cy="4177967"/>
          </a:xfrm>
        </p:spPr>
      </p:pic>
    </p:spTree>
    <p:extLst>
      <p:ext uri="{BB962C8B-B14F-4D97-AF65-F5344CB8AC3E}">
        <p14:creationId xmlns:p14="http://schemas.microsoft.com/office/powerpoint/2010/main" val="165259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CD0B7A1-6BCE-864A-8B48-5CAC164DB185}"/>
              </a:ext>
            </a:extLst>
          </p:cNvPr>
          <p:cNvSpPr>
            <a:spLocks noGrp="1" noChangeArrowheads="1"/>
          </p:cNvSpPr>
          <p:nvPr>
            <p:ph type="title"/>
          </p:nvPr>
        </p:nvSpPr>
        <p:spPr/>
        <p:txBody>
          <a:bodyPr/>
          <a:lstStyle/>
          <a:p>
            <a:pPr eaLnBrk="1" hangingPunct="1"/>
            <a:r>
              <a:rPr lang="en-GB" altLang="en-US" dirty="0">
                <a:latin typeface="dearJoe 5 CASUAL PRO" panose="02000000000000000000" pitchFamily="2" charset="0"/>
              </a:rPr>
              <a:t>This week’s Task</a:t>
            </a:r>
          </a:p>
        </p:txBody>
      </p:sp>
      <p:sp>
        <p:nvSpPr>
          <p:cNvPr id="5123" name="Rectangle 3">
            <a:extLst>
              <a:ext uri="{FF2B5EF4-FFF2-40B4-BE49-F238E27FC236}">
                <a16:creationId xmlns:a16="http://schemas.microsoft.com/office/drawing/2014/main" id="{AB08497D-2894-BB4B-9D8A-43637CA82F1A}"/>
              </a:ext>
            </a:extLst>
          </p:cNvPr>
          <p:cNvSpPr>
            <a:spLocks noGrp="1" noChangeArrowheads="1"/>
          </p:cNvSpPr>
          <p:nvPr>
            <p:ph type="body" idx="1"/>
          </p:nvPr>
        </p:nvSpPr>
        <p:spPr>
          <a:xfrm>
            <a:off x="457200" y="1196975"/>
            <a:ext cx="8229600" cy="5400675"/>
          </a:xfrm>
        </p:spPr>
        <p:txBody>
          <a:bodyPr/>
          <a:lstStyle/>
          <a:p>
            <a:pPr eaLnBrk="1" hangingPunct="1">
              <a:lnSpc>
                <a:spcPct val="90000"/>
              </a:lnSpc>
            </a:pPr>
            <a:r>
              <a:rPr lang="en-GB" altLang="en-US" b="1" dirty="0"/>
              <a:t>Design a earthquake proof building</a:t>
            </a:r>
          </a:p>
          <a:p>
            <a:pPr eaLnBrk="1" hangingPunct="1">
              <a:lnSpc>
                <a:spcPct val="90000"/>
              </a:lnSpc>
            </a:pPr>
            <a:r>
              <a:rPr lang="en-GB" altLang="en-US" dirty="0"/>
              <a:t>Your building should take into consideration design, construction and geology</a:t>
            </a:r>
          </a:p>
          <a:p>
            <a:pPr eaLnBrk="1" hangingPunct="1">
              <a:lnSpc>
                <a:spcPct val="90000"/>
              </a:lnSpc>
            </a:pPr>
            <a:r>
              <a:rPr lang="en-GB" altLang="en-US" dirty="0"/>
              <a:t>Pick between </a:t>
            </a:r>
            <a:r>
              <a:rPr lang="en-GB" altLang="en-US" b="1" dirty="0"/>
              <a:t>5-10 characteristics</a:t>
            </a:r>
            <a:r>
              <a:rPr lang="en-GB" altLang="en-US" dirty="0"/>
              <a:t> from the next page</a:t>
            </a:r>
          </a:p>
          <a:p>
            <a:pPr eaLnBrk="1" hangingPunct="1">
              <a:lnSpc>
                <a:spcPct val="90000"/>
              </a:lnSpc>
            </a:pPr>
            <a:r>
              <a:rPr lang="en-GB" altLang="en-US" b="1" dirty="0"/>
              <a:t>Draw</a:t>
            </a:r>
            <a:r>
              <a:rPr lang="en-GB" altLang="en-US" dirty="0"/>
              <a:t> your building at the centre of your page or make a model of the building using resources you find around your home . </a:t>
            </a:r>
          </a:p>
          <a:p>
            <a:pPr eaLnBrk="1" hangingPunct="1">
              <a:lnSpc>
                <a:spcPct val="90000"/>
              </a:lnSpc>
            </a:pPr>
            <a:r>
              <a:rPr lang="en-GB" altLang="en-US" b="1" dirty="0"/>
              <a:t>Annotate </a:t>
            </a:r>
            <a:r>
              <a:rPr lang="en-GB" altLang="en-US" dirty="0"/>
              <a:t> your building to </a:t>
            </a:r>
            <a:r>
              <a:rPr lang="en-GB" altLang="en-US" u="sng" dirty="0"/>
              <a:t>describe</a:t>
            </a:r>
            <a:r>
              <a:rPr lang="en-GB" altLang="en-US" dirty="0"/>
              <a:t> the characteristics you’ve chosen and </a:t>
            </a:r>
            <a:r>
              <a:rPr lang="en-GB" altLang="en-US" u="sng" dirty="0"/>
              <a:t>explain</a:t>
            </a:r>
            <a:r>
              <a:rPr lang="en-GB" altLang="en-US" dirty="0"/>
              <a:t> why you’ve included them. </a:t>
            </a:r>
          </a:p>
        </p:txBody>
      </p:sp>
    </p:spTree>
    <p:extLst>
      <p:ext uri="{BB962C8B-B14F-4D97-AF65-F5344CB8AC3E}">
        <p14:creationId xmlns:p14="http://schemas.microsoft.com/office/powerpoint/2010/main" val="380497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A5357DC-65E4-F845-A60B-EB0226712595}"/>
              </a:ext>
            </a:extLst>
          </p:cNvPr>
          <p:cNvSpPr>
            <a:spLocks noGrp="1" noChangeArrowheads="1"/>
          </p:cNvSpPr>
          <p:nvPr>
            <p:ph type="title"/>
          </p:nvPr>
        </p:nvSpPr>
        <p:spPr>
          <a:xfrm>
            <a:off x="0" y="0"/>
            <a:ext cx="9144000" cy="1143000"/>
          </a:xfrm>
        </p:spPr>
        <p:txBody>
          <a:bodyPr>
            <a:normAutofit fontScale="90000"/>
          </a:bodyPr>
          <a:lstStyle/>
          <a:p>
            <a:pPr eaLnBrk="1" hangingPunct="1"/>
            <a:r>
              <a:rPr lang="en-GB" altLang="en-US" sz="4000"/>
              <a:t>Pick between </a:t>
            </a:r>
            <a:r>
              <a:rPr lang="en-GB" altLang="en-US" sz="4000" b="1"/>
              <a:t>5-10 characteristics </a:t>
            </a:r>
            <a:r>
              <a:rPr lang="en-GB" altLang="en-US" sz="4000"/>
              <a:t>from the list below</a:t>
            </a:r>
            <a:endParaRPr lang="en-US" altLang="en-US" sz="4000"/>
          </a:p>
        </p:txBody>
      </p:sp>
      <p:graphicFrame>
        <p:nvGraphicFramePr>
          <p:cNvPr id="10374" name="Group 134">
            <a:extLst>
              <a:ext uri="{FF2B5EF4-FFF2-40B4-BE49-F238E27FC236}">
                <a16:creationId xmlns:a16="http://schemas.microsoft.com/office/drawing/2014/main" id="{84972035-4F70-CF4E-93C4-90A77369D739}"/>
              </a:ext>
            </a:extLst>
          </p:cNvPr>
          <p:cNvGraphicFramePr>
            <a:graphicFrameLocks noGrp="1"/>
          </p:cNvGraphicFramePr>
          <p:nvPr>
            <p:ph type="tbl" idx="1"/>
          </p:nvPr>
        </p:nvGraphicFramePr>
        <p:xfrm>
          <a:off x="0" y="1412875"/>
          <a:ext cx="9144000" cy="5232400"/>
        </p:xfrm>
        <a:graphic>
          <a:graphicData uri="http://schemas.openxmlformats.org/drawingml/2006/table">
            <a:tbl>
              <a:tblPr/>
              <a:tblGrid>
                <a:gridCol w="2286000">
                  <a:extLst>
                    <a:ext uri="{9D8B030D-6E8A-4147-A177-3AD203B41FA5}">
                      <a16:colId xmlns:a16="http://schemas.microsoft.com/office/drawing/2014/main" val="20000"/>
                    </a:ext>
                  </a:extLst>
                </a:gridCol>
                <a:gridCol w="2287588">
                  <a:extLst>
                    <a:ext uri="{9D8B030D-6E8A-4147-A177-3AD203B41FA5}">
                      <a16:colId xmlns:a16="http://schemas.microsoft.com/office/drawing/2014/main" val="20001"/>
                    </a:ext>
                  </a:extLst>
                </a:gridCol>
                <a:gridCol w="2284412">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823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Triangular shape</a:t>
                      </a:r>
                      <a:r>
                        <a:rPr kumimoji="0" lang="en-US" sz="2400" b="0" i="0" u="none" strike="noStrike" cap="none" normalizeH="0" baseline="0">
                          <a:ln>
                            <a:noFill/>
                          </a:ln>
                          <a:solidFill>
                            <a:schemeClr val="tx1"/>
                          </a:solidFill>
                          <a:effectLst/>
                          <a:latin typeface="Arial"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Square shape</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Circular shape</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X bracing</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7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Short building</a:t>
                      </a:r>
                      <a:endParaRPr kumimoji="0" lang="en-US" sz="2400" b="0" i="0" u="none" strike="noStrike" cap="none" normalizeH="0" baseline="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Tall building</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Base isolators</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K bracing</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823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Counter-weights</a:t>
                      </a:r>
                      <a:endParaRPr kumimoji="0" lang="en-US" sz="2400" b="0" i="0" u="none" strike="noStrike" cap="none" normalizeH="0" baseline="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Shock absorbers</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Fixed base</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No bracing</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646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Steel </a:t>
                      </a:r>
                      <a:endParaRPr kumimoji="0" lang="en-US" sz="2400" b="0" i="0" u="none" strike="noStrike" cap="none" normalizeH="0" baseline="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Concrete</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Paper</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Wood</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extLst>
                  <a:ext uri="{0D108BD9-81ED-4DB2-BD59-A6C34878D82A}">
                    <a16:rowId xmlns:a16="http://schemas.microsoft.com/office/drawing/2014/main" val="10003"/>
                  </a:ext>
                </a:extLst>
              </a:tr>
              <a:tr h="646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Glass</a:t>
                      </a:r>
                      <a:endParaRPr kumimoji="0" lang="en-US" sz="2400" b="0" i="0" u="none" strike="noStrike" cap="none" normalizeH="0" baseline="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Bricks</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Plastic</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Tiles</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extLst>
                  <a:ext uri="{0D108BD9-81ED-4DB2-BD59-A6C34878D82A}">
                    <a16:rowId xmlns:a16="http://schemas.microsoft.com/office/drawing/2014/main" val="10004"/>
                  </a:ext>
                </a:extLst>
              </a:tr>
              <a:tr h="823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Sand</a:t>
                      </a:r>
                      <a:endParaRPr kumimoji="0" lang="en-US" sz="2400" b="0" i="0" u="none" strike="noStrike" cap="none" normalizeH="0" baseline="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Soft mud</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Hard bedrock</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Reclaimed land</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extLst>
                  <a:ext uri="{0D108BD9-81ED-4DB2-BD59-A6C34878D82A}">
                    <a16:rowId xmlns:a16="http://schemas.microsoft.com/office/drawing/2014/main" val="10005"/>
                  </a:ext>
                </a:extLst>
              </a:tr>
              <a:tr h="823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Steep Slope</a:t>
                      </a:r>
                      <a:endParaRPr kumimoji="0" lang="en-US" sz="2400" b="0" i="0" u="none" strike="noStrike" cap="none" normalizeH="0" baseline="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Flat land</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Near a fault line</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Arial" charset="0"/>
                        </a:rPr>
                        <a:t>Away from a fault</a:t>
                      </a:r>
                      <a:endParaRPr kumimoji="0" lang="en-US" sz="2400" b="0" i="0" u="none" strike="noStrike" cap="none" normalizeH="0" baseline="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4599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DF0F66-C7DD-D94A-B73A-5393B5BECA09}"/>
              </a:ext>
            </a:extLst>
          </p:cNvPr>
          <p:cNvSpPr>
            <a:spLocks noGrp="1"/>
          </p:cNvSpPr>
          <p:nvPr>
            <p:ph type="title"/>
          </p:nvPr>
        </p:nvSpPr>
        <p:spPr>
          <a:xfrm>
            <a:off x="457200" y="0"/>
            <a:ext cx="8229600" cy="1143000"/>
          </a:xfrm>
        </p:spPr>
        <p:txBody>
          <a:bodyPr/>
          <a:lstStyle/>
          <a:p>
            <a:r>
              <a:rPr lang="en-US" dirty="0">
                <a:latin typeface="dearJoe 5 CASUAL PRO" panose="02000000000000000000" pitchFamily="2" charset="0"/>
              </a:rPr>
              <a:t>Success criteria 1</a:t>
            </a:r>
            <a:endParaRPr lang="en-US" dirty="0"/>
          </a:p>
        </p:txBody>
      </p:sp>
      <p:sp>
        <p:nvSpPr>
          <p:cNvPr id="6" name="Content Placeholder 5">
            <a:extLst>
              <a:ext uri="{FF2B5EF4-FFF2-40B4-BE49-F238E27FC236}">
                <a16:creationId xmlns:a16="http://schemas.microsoft.com/office/drawing/2014/main" id="{D74CBDF9-7A5B-0A4F-A7F0-17C8FF3F23EC}"/>
              </a:ext>
            </a:extLst>
          </p:cNvPr>
          <p:cNvSpPr>
            <a:spLocks noGrp="1"/>
          </p:cNvSpPr>
          <p:nvPr>
            <p:ph idx="1"/>
          </p:nvPr>
        </p:nvSpPr>
        <p:spPr>
          <a:xfrm>
            <a:off x="457200" y="883355"/>
            <a:ext cx="8229600" cy="5974645"/>
          </a:xfrm>
        </p:spPr>
        <p:txBody>
          <a:bodyPr>
            <a:normAutofit fontScale="32500" lnSpcReduction="20000"/>
          </a:bodyPr>
          <a:lstStyle/>
          <a:p>
            <a:pPr marL="0" indent="0">
              <a:buNone/>
            </a:pPr>
            <a:r>
              <a:rPr lang="en-GB" sz="5500" b="1" dirty="0"/>
              <a:t>You all must:</a:t>
            </a:r>
            <a:endParaRPr lang="en-US" sz="5500" b="1" dirty="0"/>
          </a:p>
          <a:p>
            <a:pPr marL="0" lvl="0" indent="0">
              <a:buNone/>
            </a:pPr>
            <a:r>
              <a:rPr lang="en-GB" sz="5500" dirty="0"/>
              <a:t>Write a supporting statement about your design describing the features included, explaining your choices and if you can justifying your decision making. </a:t>
            </a:r>
            <a:endParaRPr lang="en-US" sz="5500" dirty="0"/>
          </a:p>
          <a:p>
            <a:pPr marL="0" indent="0">
              <a:buNone/>
            </a:pPr>
            <a:r>
              <a:rPr lang="en-GB" sz="5500" dirty="0"/>
              <a:t> </a:t>
            </a:r>
            <a:endParaRPr lang="en-US" sz="5500" dirty="0"/>
          </a:p>
          <a:p>
            <a:pPr marL="0" indent="0">
              <a:buNone/>
            </a:pPr>
            <a:r>
              <a:rPr lang="en-GB" sz="5500" b="1" dirty="0"/>
              <a:t>You may:</a:t>
            </a:r>
            <a:endParaRPr lang="en-US" sz="5500" b="1" dirty="0"/>
          </a:p>
          <a:p>
            <a:pPr marL="0" lvl="0" indent="0">
              <a:buNone/>
            </a:pPr>
            <a:r>
              <a:rPr lang="en-GB" sz="5500" dirty="0"/>
              <a:t>Draw your design on A3</a:t>
            </a:r>
            <a:endParaRPr lang="en-US" sz="5500" dirty="0"/>
          </a:p>
          <a:p>
            <a:pPr marL="0" lvl="0" indent="0">
              <a:buNone/>
            </a:pPr>
            <a:r>
              <a:rPr lang="en-GB" sz="5500" dirty="0"/>
              <a:t>Build a 3D model of your design</a:t>
            </a:r>
            <a:endParaRPr lang="en-US" sz="5500" dirty="0"/>
          </a:p>
          <a:p>
            <a:pPr marL="0" indent="0">
              <a:buNone/>
            </a:pPr>
            <a:r>
              <a:rPr lang="en-GB" sz="5500" dirty="0"/>
              <a:t> </a:t>
            </a:r>
            <a:endParaRPr lang="en-US" sz="5500" dirty="0"/>
          </a:p>
          <a:p>
            <a:pPr marL="0" indent="0">
              <a:buNone/>
            </a:pPr>
            <a:r>
              <a:rPr lang="en-GB" sz="5500" b="1" dirty="0"/>
              <a:t>You could:</a:t>
            </a:r>
            <a:endParaRPr lang="en-US" sz="5500" b="1" dirty="0"/>
          </a:p>
          <a:p>
            <a:pPr marL="0" lvl="0" indent="0">
              <a:buNone/>
            </a:pPr>
            <a:r>
              <a:rPr lang="en-GB" sz="5500" dirty="0"/>
              <a:t>Include maps showing where you would build your building</a:t>
            </a:r>
            <a:endParaRPr lang="en-US" sz="5500" dirty="0"/>
          </a:p>
          <a:p>
            <a:pPr marL="0" lvl="0" indent="0">
              <a:buNone/>
            </a:pPr>
            <a:r>
              <a:rPr lang="en-GB" sz="5500" dirty="0"/>
              <a:t>Include photographs of real life buildings to support your decision</a:t>
            </a:r>
            <a:endParaRPr lang="en-US" sz="5500" dirty="0"/>
          </a:p>
          <a:p>
            <a:pPr marL="0" indent="0">
              <a:buNone/>
            </a:pPr>
            <a:r>
              <a:rPr lang="en-GB" sz="5500" dirty="0"/>
              <a:t> </a:t>
            </a:r>
            <a:endParaRPr lang="en-US" sz="5500" dirty="0"/>
          </a:p>
          <a:p>
            <a:pPr marL="0" indent="0">
              <a:buNone/>
            </a:pPr>
            <a:r>
              <a:rPr lang="en-GB" sz="5500" b="1" dirty="0"/>
              <a:t>Please consider:</a:t>
            </a:r>
            <a:endParaRPr lang="en-US" sz="5500" b="1" dirty="0"/>
          </a:p>
          <a:p>
            <a:pPr marL="0" lvl="0" indent="0">
              <a:buNone/>
            </a:pPr>
            <a:r>
              <a:rPr lang="en-GB" sz="5500" dirty="0"/>
              <a:t>DESIGN: What design features will help your building to stay standing in an earthquake? Think about shape and size in particular.  </a:t>
            </a:r>
            <a:endParaRPr lang="en-US" sz="5500" dirty="0"/>
          </a:p>
          <a:p>
            <a:pPr marL="0" indent="0">
              <a:buNone/>
            </a:pPr>
            <a:r>
              <a:rPr lang="en-GB" sz="5500" dirty="0"/>
              <a:t> </a:t>
            </a:r>
            <a:endParaRPr lang="en-US" sz="5500" dirty="0"/>
          </a:p>
          <a:p>
            <a:pPr marL="0" lvl="0" indent="0">
              <a:buNone/>
            </a:pPr>
            <a:r>
              <a:rPr lang="en-GB" sz="5500" dirty="0"/>
              <a:t>CONSTUCTION: What type of materials are likely to stay strong and stay together in an earthquake? Think about what your building will be made from. How may these vary be different in an LEDC and MEDC?</a:t>
            </a:r>
            <a:endParaRPr lang="en-US" sz="5500" dirty="0"/>
          </a:p>
          <a:p>
            <a:pPr marL="0" indent="0">
              <a:buNone/>
            </a:pPr>
            <a:r>
              <a:rPr lang="en-GB" sz="5500" dirty="0"/>
              <a:t> </a:t>
            </a:r>
            <a:endParaRPr lang="en-US" sz="5500" dirty="0"/>
          </a:p>
          <a:p>
            <a:pPr marL="0" lvl="0" indent="0">
              <a:buNone/>
            </a:pPr>
            <a:r>
              <a:rPr lang="en-GB" sz="5500" dirty="0"/>
              <a:t>GEOLOGY: What does your building need to be built upon to help withstand or limit the shaking? Think about rock type and landscape in particular. </a:t>
            </a:r>
            <a:endParaRPr lang="en-US" sz="5500" dirty="0"/>
          </a:p>
          <a:p>
            <a:endParaRPr lang="en-US" dirty="0"/>
          </a:p>
        </p:txBody>
      </p:sp>
      <p:pic>
        <p:nvPicPr>
          <p:cNvPr id="7" name="Content Placeholder 5">
            <a:extLst>
              <a:ext uri="{FF2B5EF4-FFF2-40B4-BE49-F238E27FC236}">
                <a16:creationId xmlns:a16="http://schemas.microsoft.com/office/drawing/2014/main" id="{EE2118A7-DD64-A34F-9524-CA05C5E24BD9}"/>
              </a:ext>
            </a:extLst>
          </p:cNvPr>
          <p:cNvPicPr>
            <a:picLocks noChangeAspect="1"/>
          </p:cNvPicPr>
          <p:nvPr/>
        </p:nvPicPr>
        <p:blipFill>
          <a:blip r:embed="rId2"/>
          <a:stretch>
            <a:fillRect/>
          </a:stretch>
        </p:blipFill>
        <p:spPr>
          <a:xfrm>
            <a:off x="564444" y="53201"/>
            <a:ext cx="1385004" cy="776953"/>
          </a:xfrm>
          <a:prstGeom prst="rect">
            <a:avLst/>
          </a:prstGeom>
        </p:spPr>
      </p:pic>
      <p:pic>
        <p:nvPicPr>
          <p:cNvPr id="8" name="Picture 7">
            <a:extLst>
              <a:ext uri="{FF2B5EF4-FFF2-40B4-BE49-F238E27FC236}">
                <a16:creationId xmlns:a16="http://schemas.microsoft.com/office/drawing/2014/main" id="{23443B7F-E6B0-1843-842D-76FDA0D30AD7}"/>
              </a:ext>
            </a:extLst>
          </p:cNvPr>
          <p:cNvPicPr>
            <a:picLocks noChangeAspect="1"/>
          </p:cNvPicPr>
          <p:nvPr/>
        </p:nvPicPr>
        <p:blipFill>
          <a:blip r:embed="rId3"/>
          <a:stretch>
            <a:fillRect/>
          </a:stretch>
        </p:blipFill>
        <p:spPr>
          <a:xfrm>
            <a:off x="7492156" y="53201"/>
            <a:ext cx="929354" cy="929354"/>
          </a:xfrm>
          <a:prstGeom prst="rect">
            <a:avLst/>
          </a:prstGeom>
        </p:spPr>
      </p:pic>
    </p:spTree>
    <p:extLst>
      <p:ext uri="{BB962C8B-B14F-4D97-AF65-F5344CB8AC3E}">
        <p14:creationId xmlns:p14="http://schemas.microsoft.com/office/powerpoint/2010/main" val="247231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Words>560</Words>
  <Application>Microsoft Macintosh PowerPoint</Application>
  <PresentationFormat>On-screen Show (4:3)</PresentationFormat>
  <Paragraphs>75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dearJoe 5 CASUAL PRO</vt:lpstr>
      <vt:lpstr>Office Theme</vt:lpstr>
      <vt:lpstr>PowerPoint Presentation</vt:lpstr>
      <vt:lpstr>PowerPoint Presentation</vt:lpstr>
      <vt:lpstr>PowerPoint Presentation</vt:lpstr>
      <vt:lpstr>How is this building ‘earthquake proof’? </vt:lpstr>
      <vt:lpstr>PowerPoint Presentation</vt:lpstr>
      <vt:lpstr>Building safe houses in LICs</vt:lpstr>
      <vt:lpstr>This week’s Task</vt:lpstr>
      <vt:lpstr>Pick between 5-10 characteristics from the list below</vt:lpstr>
      <vt:lpstr>Success criteria 1</vt:lpstr>
      <vt:lpstr>Success criteria 2</vt:lpstr>
    </vt:vector>
  </TitlesOfParts>
  <Company>The Mosslands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Williams</dc:creator>
  <cp:lastModifiedBy>Anna Bennett</cp:lastModifiedBy>
  <cp:revision>8</cp:revision>
  <dcterms:created xsi:type="dcterms:W3CDTF">2017-02-21T11:08:48Z</dcterms:created>
  <dcterms:modified xsi:type="dcterms:W3CDTF">2020-04-18T23:20:58Z</dcterms:modified>
</cp:coreProperties>
</file>