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7" r:id="rId2"/>
    <p:sldId id="258" r:id="rId3"/>
    <p:sldId id="259" r:id="rId4"/>
    <p:sldId id="260" r:id="rId5"/>
    <p:sldId id="261" r:id="rId6"/>
    <p:sldId id="262" r:id="rId7"/>
    <p:sldId id="263" r:id="rId8"/>
    <p:sldId id="264" r:id="rId9"/>
    <p:sldId id="268" r:id="rId10"/>
    <p:sldId id="266" r:id="rId11"/>
    <p:sldId id="267" r:id="rId12"/>
    <p:sldId id="26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48"/>
    <p:restoredTop sz="94611"/>
  </p:normalViewPr>
  <p:slideViewPr>
    <p:cSldViewPr snapToGrid="0" snapToObjects="1">
      <p:cViewPr>
        <p:scale>
          <a:sx n="91" d="100"/>
          <a:sy n="91" d="100"/>
        </p:scale>
        <p:origin x="1168" y="7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D34256-20E5-B244-AADB-70575EA08FB4}" type="datetimeFigureOut">
              <a:rPr lang="en-US" smtClean="0"/>
              <a:t>9/11/17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F3A368-8A24-B54B-A93B-0264BB553FAF}" type="slidenum">
              <a:rPr lang="en-US" smtClean="0"/>
              <a:t>‹#›</a:t>
            </a:fld>
            <a:endParaRPr lang="en-US"/>
          </a:p>
        </p:txBody>
      </p:sp>
    </p:spTree>
    <p:extLst>
      <p:ext uri="{BB962C8B-B14F-4D97-AF65-F5344CB8AC3E}">
        <p14:creationId xmlns:p14="http://schemas.microsoft.com/office/powerpoint/2010/main" val="735593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0A8F204-D81E-1942-B2D7-E08EF82EA1DE}" type="datetimeFigureOut">
              <a:rPr lang="en-US" smtClean="0"/>
              <a:t>9/11/17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C387D1-8E2F-EF4A-88F6-423E1BBE7175}" type="slidenum">
              <a:rPr lang="en-US" smtClean="0"/>
              <a:t>‹#›</a:t>
            </a:fld>
            <a:endParaRPr lang="en-US"/>
          </a:p>
        </p:txBody>
      </p:sp>
    </p:spTree>
    <p:extLst>
      <p:ext uri="{BB962C8B-B14F-4D97-AF65-F5344CB8AC3E}">
        <p14:creationId xmlns:p14="http://schemas.microsoft.com/office/powerpoint/2010/main" val="320914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A8F204-D81E-1942-B2D7-E08EF82EA1DE}" type="datetimeFigureOut">
              <a:rPr lang="en-US" smtClean="0"/>
              <a:t>9/11/17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C387D1-8E2F-EF4A-88F6-423E1BBE7175}" type="slidenum">
              <a:rPr lang="en-US" smtClean="0"/>
              <a:t>‹#›</a:t>
            </a:fld>
            <a:endParaRPr lang="en-US"/>
          </a:p>
        </p:txBody>
      </p:sp>
    </p:spTree>
    <p:extLst>
      <p:ext uri="{BB962C8B-B14F-4D97-AF65-F5344CB8AC3E}">
        <p14:creationId xmlns:p14="http://schemas.microsoft.com/office/powerpoint/2010/main" val="608465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A8F204-D81E-1942-B2D7-E08EF82EA1DE}" type="datetimeFigureOut">
              <a:rPr lang="en-US" smtClean="0"/>
              <a:t>9/11/17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C387D1-8E2F-EF4A-88F6-423E1BBE7175}" type="slidenum">
              <a:rPr lang="en-US" smtClean="0"/>
              <a:t>‹#›</a:t>
            </a:fld>
            <a:endParaRPr lang="en-US"/>
          </a:p>
        </p:txBody>
      </p:sp>
    </p:spTree>
    <p:extLst>
      <p:ext uri="{BB962C8B-B14F-4D97-AF65-F5344CB8AC3E}">
        <p14:creationId xmlns:p14="http://schemas.microsoft.com/office/powerpoint/2010/main" val="165674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A8F204-D81E-1942-B2D7-E08EF82EA1DE}" type="datetimeFigureOut">
              <a:rPr lang="en-US" smtClean="0"/>
              <a:t>9/11/17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C387D1-8E2F-EF4A-88F6-423E1BBE7175}" type="slidenum">
              <a:rPr lang="en-US" smtClean="0"/>
              <a:t>‹#›</a:t>
            </a:fld>
            <a:endParaRPr lang="en-US"/>
          </a:p>
        </p:txBody>
      </p:sp>
    </p:spTree>
    <p:extLst>
      <p:ext uri="{BB962C8B-B14F-4D97-AF65-F5344CB8AC3E}">
        <p14:creationId xmlns:p14="http://schemas.microsoft.com/office/powerpoint/2010/main" val="1273488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0A8F204-D81E-1942-B2D7-E08EF82EA1DE}" type="datetimeFigureOut">
              <a:rPr lang="en-US" smtClean="0"/>
              <a:t>9/11/17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C387D1-8E2F-EF4A-88F6-423E1BBE7175}" type="slidenum">
              <a:rPr lang="en-US" smtClean="0"/>
              <a:t>‹#›</a:t>
            </a:fld>
            <a:endParaRPr lang="en-US"/>
          </a:p>
        </p:txBody>
      </p:sp>
    </p:spTree>
    <p:extLst>
      <p:ext uri="{BB962C8B-B14F-4D97-AF65-F5344CB8AC3E}">
        <p14:creationId xmlns:p14="http://schemas.microsoft.com/office/powerpoint/2010/main" val="1693630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0A8F204-D81E-1942-B2D7-E08EF82EA1DE}" type="datetimeFigureOut">
              <a:rPr lang="en-US" smtClean="0"/>
              <a:t>9/11/17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C387D1-8E2F-EF4A-88F6-423E1BBE7175}" type="slidenum">
              <a:rPr lang="en-US" smtClean="0"/>
              <a:t>‹#›</a:t>
            </a:fld>
            <a:endParaRPr lang="en-US"/>
          </a:p>
        </p:txBody>
      </p:sp>
    </p:spTree>
    <p:extLst>
      <p:ext uri="{BB962C8B-B14F-4D97-AF65-F5344CB8AC3E}">
        <p14:creationId xmlns:p14="http://schemas.microsoft.com/office/powerpoint/2010/main" val="2097556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0A8F204-D81E-1942-B2D7-E08EF82EA1DE}" type="datetimeFigureOut">
              <a:rPr lang="en-US" smtClean="0"/>
              <a:t>9/11/17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C387D1-8E2F-EF4A-88F6-423E1BBE7175}" type="slidenum">
              <a:rPr lang="en-US" smtClean="0"/>
              <a:t>‹#›</a:t>
            </a:fld>
            <a:endParaRPr lang="en-US"/>
          </a:p>
        </p:txBody>
      </p:sp>
    </p:spTree>
    <p:extLst>
      <p:ext uri="{BB962C8B-B14F-4D97-AF65-F5344CB8AC3E}">
        <p14:creationId xmlns:p14="http://schemas.microsoft.com/office/powerpoint/2010/main" val="534310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0A8F204-D81E-1942-B2D7-E08EF82EA1DE}" type="datetimeFigureOut">
              <a:rPr lang="en-US" smtClean="0"/>
              <a:t>9/11/17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C387D1-8E2F-EF4A-88F6-423E1BBE7175}" type="slidenum">
              <a:rPr lang="en-US" smtClean="0"/>
              <a:t>‹#›</a:t>
            </a:fld>
            <a:endParaRPr lang="en-US"/>
          </a:p>
        </p:txBody>
      </p:sp>
    </p:spTree>
    <p:extLst>
      <p:ext uri="{BB962C8B-B14F-4D97-AF65-F5344CB8AC3E}">
        <p14:creationId xmlns:p14="http://schemas.microsoft.com/office/powerpoint/2010/main" val="1535025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A8F204-D81E-1942-B2D7-E08EF82EA1DE}" type="datetimeFigureOut">
              <a:rPr lang="en-US" smtClean="0"/>
              <a:t>9/11/17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C387D1-8E2F-EF4A-88F6-423E1BBE7175}" type="slidenum">
              <a:rPr lang="en-US" smtClean="0"/>
              <a:t>‹#›</a:t>
            </a:fld>
            <a:endParaRPr lang="en-US"/>
          </a:p>
        </p:txBody>
      </p:sp>
    </p:spTree>
    <p:extLst>
      <p:ext uri="{BB962C8B-B14F-4D97-AF65-F5344CB8AC3E}">
        <p14:creationId xmlns:p14="http://schemas.microsoft.com/office/powerpoint/2010/main" val="1450006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A8F204-D81E-1942-B2D7-E08EF82EA1DE}" type="datetimeFigureOut">
              <a:rPr lang="en-US" smtClean="0"/>
              <a:t>9/11/17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C387D1-8E2F-EF4A-88F6-423E1BBE7175}" type="slidenum">
              <a:rPr lang="en-US" smtClean="0"/>
              <a:t>‹#›</a:t>
            </a:fld>
            <a:endParaRPr lang="en-US"/>
          </a:p>
        </p:txBody>
      </p:sp>
    </p:spTree>
    <p:extLst>
      <p:ext uri="{BB962C8B-B14F-4D97-AF65-F5344CB8AC3E}">
        <p14:creationId xmlns:p14="http://schemas.microsoft.com/office/powerpoint/2010/main" val="607071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A8F204-D81E-1942-B2D7-E08EF82EA1DE}" type="datetimeFigureOut">
              <a:rPr lang="en-US" smtClean="0"/>
              <a:t>9/11/17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C387D1-8E2F-EF4A-88F6-423E1BBE7175}" type="slidenum">
              <a:rPr lang="en-US" smtClean="0"/>
              <a:t>‹#›</a:t>
            </a:fld>
            <a:endParaRPr lang="en-US"/>
          </a:p>
        </p:txBody>
      </p:sp>
    </p:spTree>
    <p:extLst>
      <p:ext uri="{BB962C8B-B14F-4D97-AF65-F5344CB8AC3E}">
        <p14:creationId xmlns:p14="http://schemas.microsoft.com/office/powerpoint/2010/main" val="35281792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A8F204-D81E-1942-B2D7-E08EF82EA1DE}" type="datetimeFigureOut">
              <a:rPr lang="en-US" smtClean="0"/>
              <a:t>9/11/17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C387D1-8E2F-EF4A-88F6-423E1BBE7175}" type="slidenum">
              <a:rPr lang="en-US" smtClean="0"/>
              <a:t>‹#›</a:t>
            </a:fld>
            <a:endParaRPr lang="en-US"/>
          </a:p>
        </p:txBody>
      </p:sp>
    </p:spTree>
    <p:extLst>
      <p:ext uri="{BB962C8B-B14F-4D97-AF65-F5344CB8AC3E}">
        <p14:creationId xmlns:p14="http://schemas.microsoft.com/office/powerpoint/2010/main" val="7965570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tiff"/></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tiff"/><Relationship Id="rId1" Type="http://schemas.openxmlformats.org/officeDocument/2006/relationships/slideLayout" Target="../slideLayouts/slideLayout6.xml"/><Relationship Id="rId2" Type="http://schemas.openxmlformats.org/officeDocument/2006/relationships/hyperlink" Target="http://www.bishoustonhumanities.net/introduction-to-leisure-sport-and-tourism.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7.tiff"/><Relationship Id="rId5" Type="http://schemas.openxmlformats.org/officeDocument/2006/relationships/image" Target="../media/image8.tiff"/><Relationship Id="rId1" Type="http://schemas.openxmlformats.org/officeDocument/2006/relationships/slideLayout" Target="../slideLayouts/slideLayout1.xml"/><Relationship Id="rId2" Type="http://schemas.openxmlformats.org/officeDocument/2006/relationships/image" Target="../media/image5.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351434" cy="1001858"/>
          </a:xfrm>
        </p:spPr>
        <p:txBody>
          <a:bodyPr>
            <a:normAutofit/>
          </a:bodyPr>
          <a:lstStyle/>
          <a:p>
            <a:r>
              <a:rPr lang="en-US" sz="6600" b="1" dirty="0" smtClean="0">
                <a:solidFill>
                  <a:srgbClr val="00B0F0"/>
                </a:solidFill>
              </a:rPr>
              <a:t>Changing leisure patterns</a:t>
            </a:r>
            <a:endParaRPr lang="en-US" sz="6600" b="1" dirty="0">
              <a:solidFill>
                <a:srgbClr val="00B0F0"/>
              </a:solidFill>
            </a:endParaRPr>
          </a:p>
        </p:txBody>
      </p:sp>
      <p:sp>
        <p:nvSpPr>
          <p:cNvPr id="3" name="Subtitle 2"/>
          <p:cNvSpPr>
            <a:spLocks noGrp="1"/>
          </p:cNvSpPr>
          <p:nvPr>
            <p:ph type="subTitle" idx="1"/>
          </p:nvPr>
        </p:nvSpPr>
        <p:spPr>
          <a:xfrm>
            <a:off x="1692812" y="5373858"/>
            <a:ext cx="9144000" cy="974727"/>
          </a:xfrm>
        </p:spPr>
        <p:txBody>
          <a:bodyPr>
            <a:normAutofit/>
          </a:bodyPr>
          <a:lstStyle/>
          <a:p>
            <a:r>
              <a:rPr lang="en-US" sz="3200" b="1" dirty="0" smtClean="0">
                <a:solidFill>
                  <a:srgbClr val="002060"/>
                </a:solidFill>
              </a:rPr>
              <a:t>How do human development processes give rise to leisure activities?</a:t>
            </a:r>
            <a:endParaRPr lang="en-US" sz="3200" b="1" dirty="0">
              <a:solidFill>
                <a:srgbClr val="002060"/>
              </a:solidFill>
            </a:endParaRPr>
          </a:p>
        </p:txBody>
      </p:sp>
      <p:pic>
        <p:nvPicPr>
          <p:cNvPr id="4" name="Picture 3"/>
          <p:cNvPicPr>
            <a:picLocks noChangeAspect="1"/>
          </p:cNvPicPr>
          <p:nvPr/>
        </p:nvPicPr>
        <p:blipFill>
          <a:blip r:embed="rId2"/>
          <a:stretch>
            <a:fillRect/>
          </a:stretch>
        </p:blipFill>
        <p:spPr>
          <a:xfrm>
            <a:off x="1063888" y="1142535"/>
            <a:ext cx="9772924" cy="4090646"/>
          </a:xfrm>
          <a:prstGeom prst="rect">
            <a:avLst/>
          </a:prstGeom>
        </p:spPr>
      </p:pic>
    </p:spTree>
    <p:extLst>
      <p:ext uri="{BB962C8B-B14F-4D97-AF65-F5344CB8AC3E}">
        <p14:creationId xmlns:p14="http://schemas.microsoft.com/office/powerpoint/2010/main" val="14777267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8979" y="1659987"/>
            <a:ext cx="4923692" cy="2862322"/>
          </a:xfrm>
          <a:prstGeom prst="rect">
            <a:avLst/>
          </a:prstGeom>
          <a:noFill/>
        </p:spPr>
        <p:txBody>
          <a:bodyPr wrap="square" rtlCol="0">
            <a:spAutoFit/>
          </a:bodyPr>
          <a:lstStyle/>
          <a:p>
            <a:pPr algn="ctr"/>
            <a:r>
              <a:rPr lang="en-US" sz="3600" b="1" dirty="0" smtClean="0"/>
              <a:t>Describe the overall pattern of employees working 50 hours per week or more in selected OECD countries</a:t>
            </a:r>
            <a:endParaRPr lang="en-US" sz="3600" b="1" dirty="0"/>
          </a:p>
        </p:txBody>
      </p:sp>
      <p:pic>
        <p:nvPicPr>
          <p:cNvPr id="5" name="Picture 4"/>
          <p:cNvPicPr>
            <a:picLocks noChangeAspect="1"/>
          </p:cNvPicPr>
          <p:nvPr/>
        </p:nvPicPr>
        <p:blipFill>
          <a:blip r:embed="rId2"/>
          <a:stretch>
            <a:fillRect/>
          </a:stretch>
        </p:blipFill>
        <p:spPr>
          <a:xfrm>
            <a:off x="6617574" y="0"/>
            <a:ext cx="3975398" cy="6858000"/>
          </a:xfrm>
          <a:prstGeom prst="rect">
            <a:avLst/>
          </a:prstGeom>
        </p:spPr>
      </p:pic>
    </p:spTree>
    <p:extLst>
      <p:ext uri="{BB962C8B-B14F-4D97-AF65-F5344CB8AC3E}">
        <p14:creationId xmlns:p14="http://schemas.microsoft.com/office/powerpoint/2010/main" val="833331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Geographical skills: graphs and statistical analysis</a:t>
            </a:r>
            <a:endParaRPr lang="en-US" b="1" dirty="0"/>
          </a:p>
        </p:txBody>
      </p:sp>
      <p:sp>
        <p:nvSpPr>
          <p:cNvPr id="3" name="Content Placeholder 2"/>
          <p:cNvSpPr>
            <a:spLocks noGrp="1"/>
          </p:cNvSpPr>
          <p:nvPr>
            <p:ph idx="1"/>
          </p:nvPr>
        </p:nvSpPr>
        <p:spPr>
          <a:xfrm>
            <a:off x="838200" y="2053883"/>
            <a:ext cx="10515600" cy="4375052"/>
          </a:xfrm>
        </p:spPr>
        <p:txBody>
          <a:bodyPr>
            <a:normAutofit/>
          </a:bodyPr>
          <a:lstStyle/>
          <a:p>
            <a:pPr marL="514350" lvl="0" indent="-514350">
              <a:buFont typeface="+mj-lt"/>
              <a:buAutoNum type="arabicPeriod"/>
            </a:pPr>
            <a:r>
              <a:rPr lang="en-US" dirty="0" smtClean="0"/>
              <a:t>Draw </a:t>
            </a:r>
            <a:r>
              <a:rPr lang="en-US" dirty="0"/>
              <a:t>a scatter graph of the </a:t>
            </a:r>
            <a:r>
              <a:rPr lang="en-US" dirty="0" smtClean="0"/>
              <a:t>data in 1.7. </a:t>
            </a:r>
            <a:r>
              <a:rPr lang="en-US" dirty="0"/>
              <a:t>GNP should be on the vertical axis and employees working 50 hours or more on the horizontal axis. Try to draw a line of best fit through the scatter points.</a:t>
            </a:r>
          </a:p>
          <a:p>
            <a:pPr marL="514350" lvl="0" indent="-514350">
              <a:buFont typeface="+mj-lt"/>
              <a:buAutoNum type="arabicPeriod"/>
            </a:pPr>
            <a:r>
              <a:rPr lang="en-US" dirty="0"/>
              <a:t>Describe the relationship you have found in the graph.</a:t>
            </a:r>
          </a:p>
          <a:p>
            <a:pPr marL="514350" lvl="0" indent="-514350">
              <a:buFont typeface="+mj-lt"/>
              <a:buAutoNum type="arabicPeriod"/>
            </a:pPr>
            <a:r>
              <a:rPr lang="en-US" dirty="0"/>
              <a:t>Calculate a more statistically precise analysis of the data by performing a Spearman’s Rank statistical test. Instructions for how to do this are </a:t>
            </a:r>
            <a:r>
              <a:rPr lang="en-US" dirty="0" smtClean="0"/>
              <a:t>on the worksheet provided.</a:t>
            </a:r>
            <a:endParaRPr lang="en-US" dirty="0"/>
          </a:p>
          <a:p>
            <a:pPr marL="514350" lvl="0" indent="-514350">
              <a:buFont typeface="+mj-lt"/>
              <a:buAutoNum type="arabicPeriod"/>
            </a:pPr>
            <a:r>
              <a:rPr lang="en-US" dirty="0"/>
              <a:t>Describe the findings of your statistical analysis</a:t>
            </a:r>
            <a:r>
              <a:rPr lang="en-US" dirty="0" smtClean="0"/>
              <a:t>.</a:t>
            </a:r>
            <a:endParaRPr lang="en-US" dirty="0"/>
          </a:p>
        </p:txBody>
      </p:sp>
    </p:spTree>
    <p:extLst>
      <p:ext uri="{BB962C8B-B14F-4D97-AF65-F5344CB8AC3E}">
        <p14:creationId xmlns:p14="http://schemas.microsoft.com/office/powerpoint/2010/main" val="734483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sers/admin/Desktop/Screen Shot 2017-09-10 at 11.43.33 AM.png"/>
          <p:cNvPicPr/>
          <p:nvPr/>
        </p:nvPicPr>
        <p:blipFill>
          <a:blip r:embed="rId2">
            <a:extLst>
              <a:ext uri="{28A0092B-C50C-407E-A947-70E740481C1C}">
                <a14:useLocalDpi xmlns:a14="http://schemas.microsoft.com/office/drawing/2010/main" val="0"/>
              </a:ext>
            </a:extLst>
          </a:blip>
          <a:srcRect/>
          <a:stretch>
            <a:fillRect/>
          </a:stretch>
        </p:blipFill>
        <p:spPr bwMode="auto">
          <a:xfrm>
            <a:off x="6003176" y="0"/>
            <a:ext cx="3425564" cy="6858000"/>
          </a:xfrm>
          <a:prstGeom prst="rect">
            <a:avLst/>
          </a:prstGeom>
          <a:noFill/>
          <a:ln>
            <a:noFill/>
          </a:ln>
        </p:spPr>
      </p:pic>
      <p:sp>
        <p:nvSpPr>
          <p:cNvPr id="3" name="TextBox 2"/>
          <p:cNvSpPr txBox="1"/>
          <p:nvPr/>
        </p:nvSpPr>
        <p:spPr>
          <a:xfrm>
            <a:off x="436097" y="1350497"/>
            <a:ext cx="5201319" cy="3170099"/>
          </a:xfrm>
          <a:prstGeom prst="rect">
            <a:avLst/>
          </a:prstGeom>
          <a:noFill/>
        </p:spPr>
        <p:txBody>
          <a:bodyPr wrap="square" rtlCol="0">
            <a:spAutoFit/>
          </a:bodyPr>
          <a:lstStyle/>
          <a:p>
            <a:r>
              <a:rPr lang="en-US" sz="4000" b="1" dirty="0" smtClean="0"/>
              <a:t>Instructions for conducting a statistical test:</a:t>
            </a:r>
          </a:p>
          <a:p>
            <a:r>
              <a:rPr lang="en-US" sz="4000" b="1" dirty="0" smtClean="0"/>
              <a:t>Spearman’s Rank for Correlation Coefficient</a:t>
            </a:r>
            <a:endParaRPr lang="en-US" sz="4000" b="1" dirty="0"/>
          </a:p>
        </p:txBody>
      </p:sp>
    </p:spTree>
    <p:extLst>
      <p:ext uri="{BB962C8B-B14F-4D97-AF65-F5344CB8AC3E}">
        <p14:creationId xmlns:p14="http://schemas.microsoft.com/office/powerpoint/2010/main" val="720198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t>IB Objectives</a:t>
            </a:r>
            <a:endParaRPr lang="en-US" b="1" dirty="0"/>
          </a:p>
        </p:txBody>
      </p:sp>
      <p:pic>
        <p:nvPicPr>
          <p:cNvPr id="5" name="Picture 4"/>
          <p:cNvPicPr>
            <a:picLocks noChangeAspect="1"/>
          </p:cNvPicPr>
          <p:nvPr/>
        </p:nvPicPr>
        <p:blipFill>
          <a:blip r:embed="rId2"/>
          <a:stretch>
            <a:fillRect/>
          </a:stretch>
        </p:blipFill>
        <p:spPr>
          <a:xfrm>
            <a:off x="3013277" y="1547543"/>
            <a:ext cx="6165446" cy="4628173"/>
          </a:xfrm>
          <a:prstGeom prst="rect">
            <a:avLst/>
          </a:prstGeom>
        </p:spPr>
      </p:pic>
    </p:spTree>
    <p:extLst>
      <p:ext uri="{BB962C8B-B14F-4D97-AF65-F5344CB8AC3E}">
        <p14:creationId xmlns:p14="http://schemas.microsoft.com/office/powerpoint/2010/main" val="2016158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Add your thoughts to the </a:t>
            </a:r>
            <a:r>
              <a:rPr lang="en-US" b="1" dirty="0" err="1" smtClean="0"/>
              <a:t>padlet</a:t>
            </a:r>
            <a:r>
              <a:rPr lang="en-US" b="1" dirty="0" smtClean="0"/>
              <a:t> on the </a:t>
            </a:r>
            <a:r>
              <a:rPr lang="en-US" b="1" dirty="0" err="1" smtClean="0"/>
              <a:t>Geog</a:t>
            </a:r>
            <a:r>
              <a:rPr lang="en-US" b="1" dirty="0" smtClean="0"/>
              <a:t> </a:t>
            </a:r>
            <a:r>
              <a:rPr lang="en-US" dirty="0" err="1" smtClean="0">
                <a:hlinkClick r:id="rId2"/>
              </a:rPr>
              <a:t>weebly</a:t>
            </a:r>
            <a:endParaRPr lang="en-US" dirty="0"/>
          </a:p>
        </p:txBody>
      </p:sp>
      <p:pic>
        <p:nvPicPr>
          <p:cNvPr id="4" name="Picture 3"/>
          <p:cNvPicPr>
            <a:picLocks noChangeAspect="1"/>
          </p:cNvPicPr>
          <p:nvPr/>
        </p:nvPicPr>
        <p:blipFill>
          <a:blip r:embed="rId3"/>
          <a:stretch>
            <a:fillRect/>
          </a:stretch>
        </p:blipFill>
        <p:spPr>
          <a:xfrm>
            <a:off x="2869809" y="1237758"/>
            <a:ext cx="8932280" cy="5289652"/>
          </a:xfrm>
          <a:prstGeom prst="rect">
            <a:avLst/>
          </a:prstGeom>
        </p:spPr>
      </p:pic>
      <p:pic>
        <p:nvPicPr>
          <p:cNvPr id="5" name="Picture 4"/>
          <p:cNvPicPr>
            <a:picLocks noChangeAspect="1"/>
          </p:cNvPicPr>
          <p:nvPr/>
        </p:nvPicPr>
        <p:blipFill>
          <a:blip r:embed="rId4"/>
          <a:stretch>
            <a:fillRect/>
          </a:stretch>
        </p:blipFill>
        <p:spPr>
          <a:xfrm>
            <a:off x="417146" y="2517627"/>
            <a:ext cx="1901388" cy="2525932"/>
          </a:xfrm>
          <a:prstGeom prst="rect">
            <a:avLst/>
          </a:prstGeom>
        </p:spPr>
      </p:pic>
    </p:spTree>
    <p:extLst>
      <p:ext uri="{BB962C8B-B14F-4D97-AF65-F5344CB8AC3E}">
        <p14:creationId xmlns:p14="http://schemas.microsoft.com/office/powerpoint/2010/main" val="1024238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122363"/>
            <a:ext cx="12192000" cy="2387600"/>
          </a:xfrm>
        </p:spPr>
        <p:txBody>
          <a:bodyPr/>
          <a:lstStyle/>
          <a:p>
            <a:r>
              <a:rPr lang="en-US" b="1" dirty="0" smtClean="0"/>
              <a:t>What do we mean by leisure?</a:t>
            </a:r>
            <a:endParaRPr lang="en-US" b="1" dirty="0"/>
          </a:p>
        </p:txBody>
      </p:sp>
      <p:pic>
        <p:nvPicPr>
          <p:cNvPr id="5" name="Picture 4"/>
          <p:cNvPicPr>
            <a:picLocks noChangeAspect="1"/>
          </p:cNvPicPr>
          <p:nvPr/>
        </p:nvPicPr>
        <p:blipFill>
          <a:blip r:embed="rId2"/>
          <a:stretch>
            <a:fillRect/>
          </a:stretch>
        </p:blipFill>
        <p:spPr>
          <a:xfrm>
            <a:off x="7329267" y="3760988"/>
            <a:ext cx="3826413" cy="2192787"/>
          </a:xfrm>
          <a:prstGeom prst="rect">
            <a:avLst/>
          </a:prstGeom>
        </p:spPr>
      </p:pic>
      <p:pic>
        <p:nvPicPr>
          <p:cNvPr id="6" name="Picture 5"/>
          <p:cNvPicPr>
            <a:picLocks noChangeAspect="1"/>
          </p:cNvPicPr>
          <p:nvPr/>
        </p:nvPicPr>
        <p:blipFill>
          <a:blip r:embed="rId3"/>
          <a:stretch>
            <a:fillRect/>
          </a:stretch>
        </p:blipFill>
        <p:spPr>
          <a:xfrm>
            <a:off x="7216725" y="468744"/>
            <a:ext cx="3164254" cy="1689283"/>
          </a:xfrm>
          <a:prstGeom prst="rect">
            <a:avLst/>
          </a:prstGeom>
        </p:spPr>
      </p:pic>
      <p:pic>
        <p:nvPicPr>
          <p:cNvPr id="7" name="Picture 6"/>
          <p:cNvPicPr>
            <a:picLocks noChangeAspect="1"/>
          </p:cNvPicPr>
          <p:nvPr/>
        </p:nvPicPr>
        <p:blipFill>
          <a:blip r:embed="rId4"/>
          <a:stretch>
            <a:fillRect/>
          </a:stretch>
        </p:blipFill>
        <p:spPr>
          <a:xfrm>
            <a:off x="872196" y="3558417"/>
            <a:ext cx="5326575" cy="2597931"/>
          </a:xfrm>
          <a:prstGeom prst="rect">
            <a:avLst/>
          </a:prstGeom>
        </p:spPr>
      </p:pic>
      <p:pic>
        <p:nvPicPr>
          <p:cNvPr id="8" name="Picture 7"/>
          <p:cNvPicPr>
            <a:picLocks noChangeAspect="1"/>
          </p:cNvPicPr>
          <p:nvPr/>
        </p:nvPicPr>
        <p:blipFill>
          <a:blip r:embed="rId5"/>
          <a:stretch>
            <a:fillRect/>
          </a:stretch>
        </p:blipFill>
        <p:spPr>
          <a:xfrm>
            <a:off x="1396415" y="305603"/>
            <a:ext cx="2687420" cy="2015566"/>
          </a:xfrm>
          <a:prstGeom prst="rect">
            <a:avLst/>
          </a:prstGeom>
        </p:spPr>
      </p:pic>
    </p:spTree>
    <p:extLst>
      <p:ext uri="{BB962C8B-B14F-4D97-AF65-F5344CB8AC3E}">
        <p14:creationId xmlns:p14="http://schemas.microsoft.com/office/powerpoint/2010/main" val="2085420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Callout 4"/>
          <p:cNvSpPr/>
          <p:nvPr/>
        </p:nvSpPr>
        <p:spPr>
          <a:xfrm>
            <a:off x="4670472" y="2982351"/>
            <a:ext cx="4403189" cy="2953576"/>
          </a:xfrm>
          <a:prstGeom prst="wedgeEllipseCallout">
            <a:avLst>
              <a:gd name="adj1" fmla="val -58213"/>
              <a:gd name="adj2" fmla="val -594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dirty="0" smtClean="0"/>
              <a:t>What is leisure?</a:t>
            </a:r>
            <a:endParaRPr lang="en-US" b="1" dirty="0"/>
          </a:p>
        </p:txBody>
      </p:sp>
      <p:sp>
        <p:nvSpPr>
          <p:cNvPr id="3" name="Content Placeholder 2"/>
          <p:cNvSpPr>
            <a:spLocks noGrp="1"/>
          </p:cNvSpPr>
          <p:nvPr>
            <p:ph idx="1"/>
          </p:nvPr>
        </p:nvSpPr>
        <p:spPr>
          <a:xfrm>
            <a:off x="838200" y="1477109"/>
            <a:ext cx="10515600" cy="1505242"/>
          </a:xfrm>
        </p:spPr>
        <p:txBody>
          <a:bodyPr>
            <a:normAutofit fontScale="92500" lnSpcReduction="10000"/>
          </a:bodyPr>
          <a:lstStyle/>
          <a:p>
            <a:pPr marL="0" indent="0">
              <a:buNone/>
            </a:pPr>
            <a:r>
              <a:rPr lang="en-US" b="1" dirty="0" smtClean="0">
                <a:solidFill>
                  <a:srgbClr val="00B0F0"/>
                </a:solidFill>
              </a:rPr>
              <a:t>Leisure: </a:t>
            </a:r>
            <a:r>
              <a:rPr lang="en-US" b="1" i="1" dirty="0" smtClean="0"/>
              <a:t>Any freely chosen activity or experience that takes place in non-work time. </a:t>
            </a:r>
            <a:r>
              <a:rPr lang="en-US" dirty="0" smtClean="0"/>
              <a:t>People use their leisure time in many different ways and these differences are often based on the context of their location and level of economic development.</a:t>
            </a:r>
          </a:p>
        </p:txBody>
      </p:sp>
      <p:sp>
        <p:nvSpPr>
          <p:cNvPr id="4" name="TextBox 3"/>
          <p:cNvSpPr txBox="1"/>
          <p:nvPr/>
        </p:nvSpPr>
        <p:spPr>
          <a:xfrm>
            <a:off x="4867420" y="3766641"/>
            <a:ext cx="4009291" cy="1384995"/>
          </a:xfrm>
          <a:prstGeom prst="rect">
            <a:avLst/>
          </a:prstGeom>
          <a:noFill/>
        </p:spPr>
        <p:txBody>
          <a:bodyPr wrap="square" rtlCol="0">
            <a:spAutoFit/>
          </a:bodyPr>
          <a:lstStyle/>
          <a:p>
            <a:r>
              <a:rPr lang="en-US" sz="2800" b="1" dirty="0" smtClean="0">
                <a:solidFill>
                  <a:schemeClr val="bg1"/>
                </a:solidFill>
              </a:rPr>
              <a:t>How do you think leisure might vary depending on location/development?</a:t>
            </a:r>
            <a:endParaRPr lang="en-US" sz="2800" b="1" dirty="0">
              <a:solidFill>
                <a:schemeClr val="bg1"/>
              </a:solidFill>
            </a:endParaRPr>
          </a:p>
        </p:txBody>
      </p:sp>
    </p:spTree>
    <p:extLst>
      <p:ext uri="{BB962C8B-B14F-4D97-AF65-F5344CB8AC3E}">
        <p14:creationId xmlns:p14="http://schemas.microsoft.com/office/powerpoint/2010/main" val="56037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4273" y="137478"/>
            <a:ext cx="10515600" cy="1325563"/>
          </a:xfrm>
        </p:spPr>
        <p:txBody>
          <a:bodyPr/>
          <a:lstStyle/>
          <a:p>
            <a:r>
              <a:rPr lang="en-US" b="1" dirty="0" smtClean="0"/>
              <a:t>Categories of leisure</a:t>
            </a:r>
            <a:endParaRPr lang="en-US" b="1" dirty="0"/>
          </a:p>
        </p:txBody>
      </p:sp>
      <p:sp>
        <p:nvSpPr>
          <p:cNvPr id="3" name="Content Placeholder 2"/>
          <p:cNvSpPr>
            <a:spLocks noGrp="1"/>
          </p:cNvSpPr>
          <p:nvPr>
            <p:ph idx="1"/>
          </p:nvPr>
        </p:nvSpPr>
        <p:spPr>
          <a:xfrm>
            <a:off x="393895" y="1463041"/>
            <a:ext cx="11296357" cy="4459458"/>
          </a:xfrm>
        </p:spPr>
        <p:txBody>
          <a:bodyPr>
            <a:normAutofit fontScale="92500" lnSpcReduction="10000"/>
          </a:bodyPr>
          <a:lstStyle/>
          <a:p>
            <a:pPr marL="0" indent="0">
              <a:buNone/>
            </a:pPr>
            <a:r>
              <a:rPr lang="en-US" sz="3500" b="1" dirty="0" smtClean="0">
                <a:solidFill>
                  <a:srgbClr val="00B0F0"/>
                </a:solidFill>
              </a:rPr>
              <a:t>Leisure, as a concept, can be divided into 3 main categories:</a:t>
            </a:r>
          </a:p>
          <a:p>
            <a:pPr marL="0" indent="0">
              <a:buNone/>
            </a:pPr>
            <a:endParaRPr lang="en-US" dirty="0"/>
          </a:p>
          <a:p>
            <a:pPr marL="514350" indent="-514350">
              <a:buAutoNum type="arabicPeriod"/>
            </a:pPr>
            <a:r>
              <a:rPr lang="en-US" b="1" dirty="0" smtClean="0">
                <a:solidFill>
                  <a:srgbClr val="00B0F0"/>
                </a:solidFill>
              </a:rPr>
              <a:t>Recreation</a:t>
            </a:r>
            <a:r>
              <a:rPr lang="en-US" dirty="0" smtClean="0"/>
              <a:t> is a leisure-time activity undertaken voluntarily and for enjoyment. It includes individual pursuits, </a:t>
            </a:r>
            <a:r>
              <a:rPr lang="en-US" dirty="0" err="1" smtClean="0"/>
              <a:t>organised</a:t>
            </a:r>
            <a:r>
              <a:rPr lang="en-US" dirty="0" smtClean="0"/>
              <a:t> outings and events, as well as non-paid (non-professional) sports.</a:t>
            </a:r>
          </a:p>
          <a:p>
            <a:pPr marL="514350" indent="-514350">
              <a:buAutoNum type="arabicPeriod"/>
            </a:pPr>
            <a:r>
              <a:rPr lang="en-US" b="1" dirty="0" smtClean="0">
                <a:solidFill>
                  <a:srgbClr val="00B0F0"/>
                </a:solidFill>
              </a:rPr>
              <a:t>Sports</a:t>
            </a:r>
            <a:r>
              <a:rPr lang="en-US" dirty="0" smtClean="0"/>
              <a:t> are physical activities that involve using skills in events and competitions at the local, regional, national and international scales. Sport can either be amateur (if participants are unpaid) or professional (if the competitors are paid).</a:t>
            </a:r>
          </a:p>
          <a:p>
            <a:pPr marL="514350" indent="-514350">
              <a:buAutoNum type="arabicPeriod"/>
            </a:pPr>
            <a:r>
              <a:rPr lang="en-US" b="1" dirty="0" smtClean="0">
                <a:solidFill>
                  <a:srgbClr val="00B0F0"/>
                </a:solidFill>
              </a:rPr>
              <a:t>Tourism</a:t>
            </a:r>
            <a:r>
              <a:rPr lang="en-US" dirty="0" smtClean="0"/>
              <a:t> refers to travel away from home for at least one night for the purpose of leisure; day ripping is not regarded as tourism.</a:t>
            </a:r>
          </a:p>
          <a:p>
            <a:endParaRPr lang="en-US" dirty="0"/>
          </a:p>
        </p:txBody>
      </p:sp>
    </p:spTree>
    <p:extLst>
      <p:ext uri="{BB962C8B-B14F-4D97-AF65-F5344CB8AC3E}">
        <p14:creationId xmlns:p14="http://schemas.microsoft.com/office/powerpoint/2010/main" val="3254754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5421" y="74466"/>
            <a:ext cx="11559234" cy="6783534"/>
          </a:xfrm>
          <a:prstGeom prst="rect">
            <a:avLst/>
          </a:prstGeom>
        </p:spPr>
      </p:pic>
    </p:spTree>
    <p:extLst>
      <p:ext uri="{BB962C8B-B14F-4D97-AF65-F5344CB8AC3E}">
        <p14:creationId xmlns:p14="http://schemas.microsoft.com/office/powerpoint/2010/main" val="186196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Leisure in different geographical and developmental contexts</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An important facet of human well-being is achieving an appropriate work-life balance. </a:t>
            </a:r>
          </a:p>
          <a:p>
            <a:r>
              <a:rPr lang="en-US" dirty="0" smtClean="0"/>
              <a:t>Too little work may prevent people from achieving an adequate income, while working too much may lead to poor health and cause problems in personal life/relationships. </a:t>
            </a:r>
          </a:p>
          <a:p>
            <a:r>
              <a:rPr lang="en-US" dirty="0" smtClean="0"/>
              <a:t>The OECD (</a:t>
            </a:r>
            <a:r>
              <a:rPr lang="en-US" dirty="0" err="1" smtClean="0"/>
              <a:t>Organisation</a:t>
            </a:r>
            <a:r>
              <a:rPr lang="en-US" dirty="0" smtClean="0"/>
              <a:t> for Economic Co-operation and Development) evaluates work-life balance using international statistics in two areas:</a:t>
            </a:r>
          </a:p>
          <a:p>
            <a:pPr marL="514350" indent="-514350">
              <a:buFont typeface="+mj-lt"/>
              <a:buAutoNum type="arabicPeriod"/>
            </a:pPr>
            <a:r>
              <a:rPr lang="en-US" b="1" dirty="0" smtClean="0">
                <a:solidFill>
                  <a:srgbClr val="00B050"/>
                </a:solidFill>
              </a:rPr>
              <a:t>The proportion of employees who usually work for pay for 50 hours per week or more.</a:t>
            </a:r>
          </a:p>
          <a:p>
            <a:pPr marL="514350" indent="-514350">
              <a:buFont typeface="+mj-lt"/>
              <a:buAutoNum type="arabicPeriod"/>
            </a:pPr>
            <a:r>
              <a:rPr lang="en-US" b="1" dirty="0" smtClean="0">
                <a:solidFill>
                  <a:srgbClr val="00B050"/>
                </a:solidFill>
              </a:rPr>
              <a:t>The time in a typical day that full-time employed workers devote to leisure and personal care.</a:t>
            </a:r>
            <a:endParaRPr lang="en-US" b="1" dirty="0">
              <a:solidFill>
                <a:srgbClr val="00B050"/>
              </a:solidFill>
            </a:endParaRPr>
          </a:p>
        </p:txBody>
      </p:sp>
    </p:spTree>
    <p:extLst>
      <p:ext uri="{BB962C8B-B14F-4D97-AF65-F5344CB8AC3E}">
        <p14:creationId xmlns:p14="http://schemas.microsoft.com/office/powerpoint/2010/main" val="545009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sers/admin/Desktop/Screen Shot 2017-09-10 at 11.44.01 AM.png"/>
          <p:cNvPicPr/>
          <p:nvPr/>
        </p:nvPicPr>
        <p:blipFill>
          <a:blip r:embed="rId2">
            <a:extLst>
              <a:ext uri="{28A0092B-C50C-407E-A947-70E740481C1C}">
                <a14:useLocalDpi xmlns:a14="http://schemas.microsoft.com/office/drawing/2010/main" val="0"/>
              </a:ext>
            </a:extLst>
          </a:blip>
          <a:srcRect/>
          <a:stretch>
            <a:fillRect/>
          </a:stretch>
        </p:blipFill>
        <p:spPr bwMode="auto">
          <a:xfrm>
            <a:off x="5147527" y="140676"/>
            <a:ext cx="5431376" cy="6569613"/>
          </a:xfrm>
          <a:prstGeom prst="rect">
            <a:avLst/>
          </a:prstGeom>
          <a:noFill/>
          <a:ln>
            <a:noFill/>
          </a:ln>
        </p:spPr>
      </p:pic>
      <p:sp>
        <p:nvSpPr>
          <p:cNvPr id="3" name="TextBox 2"/>
          <p:cNvSpPr txBox="1"/>
          <p:nvPr/>
        </p:nvSpPr>
        <p:spPr>
          <a:xfrm>
            <a:off x="604911" y="1440323"/>
            <a:ext cx="4262511" cy="3970318"/>
          </a:xfrm>
          <a:prstGeom prst="rect">
            <a:avLst/>
          </a:prstGeom>
          <a:noFill/>
        </p:spPr>
        <p:txBody>
          <a:bodyPr wrap="square" rtlCol="0">
            <a:spAutoFit/>
          </a:bodyPr>
          <a:lstStyle/>
          <a:p>
            <a:pPr algn="ctr"/>
            <a:r>
              <a:rPr lang="en-US" sz="3600" b="1" dirty="0" smtClean="0"/>
              <a:t>Describe the overall pattern of leisure time (excluding personal care time) for societies in different geographic contexts</a:t>
            </a:r>
            <a:endParaRPr lang="en-US" sz="3600" b="1" dirty="0"/>
          </a:p>
        </p:txBody>
      </p:sp>
      <p:sp>
        <p:nvSpPr>
          <p:cNvPr id="4" name="TextBox 3"/>
          <p:cNvSpPr txBox="1"/>
          <p:nvPr/>
        </p:nvSpPr>
        <p:spPr>
          <a:xfrm>
            <a:off x="239151" y="6316394"/>
            <a:ext cx="4628271" cy="369332"/>
          </a:xfrm>
          <a:prstGeom prst="rect">
            <a:avLst/>
          </a:prstGeom>
          <a:noFill/>
        </p:spPr>
        <p:txBody>
          <a:bodyPr wrap="square" rtlCol="0">
            <a:spAutoFit/>
          </a:bodyPr>
          <a:lstStyle/>
          <a:p>
            <a:r>
              <a:rPr lang="en-US" b="1" i="1" dirty="0" smtClean="0"/>
              <a:t>Personal care = washing, eating, sleeping </a:t>
            </a:r>
            <a:r>
              <a:rPr lang="en-US" b="1" i="1" dirty="0" err="1" smtClean="0"/>
              <a:t>etc</a:t>
            </a:r>
            <a:endParaRPr lang="en-US" b="1" i="1" dirty="0"/>
          </a:p>
        </p:txBody>
      </p:sp>
    </p:spTree>
    <p:extLst>
      <p:ext uri="{BB962C8B-B14F-4D97-AF65-F5344CB8AC3E}">
        <p14:creationId xmlns:p14="http://schemas.microsoft.com/office/powerpoint/2010/main" val="554390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TotalTime>
  <Words>461</Words>
  <Application>Microsoft Macintosh PowerPoint</Application>
  <PresentationFormat>Widescreen</PresentationFormat>
  <Paragraphs>30</Paragraphs>
  <Slides>12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Calibri</vt:lpstr>
      <vt:lpstr>Calibri Light</vt:lpstr>
      <vt:lpstr>Arial</vt:lpstr>
      <vt:lpstr>Office Theme</vt:lpstr>
      <vt:lpstr>Changing leisure patterns</vt:lpstr>
      <vt:lpstr>IB Objectives</vt:lpstr>
      <vt:lpstr>Add your thoughts to the padlet on the Geog weebly</vt:lpstr>
      <vt:lpstr>What do we mean by leisure?</vt:lpstr>
      <vt:lpstr>What is leisure?</vt:lpstr>
      <vt:lpstr>Categories of leisure</vt:lpstr>
      <vt:lpstr>PowerPoint Presentation</vt:lpstr>
      <vt:lpstr>Leisure in different geographical and developmental contexts</vt:lpstr>
      <vt:lpstr>PowerPoint Presentation</vt:lpstr>
      <vt:lpstr>PowerPoint Presentation</vt:lpstr>
      <vt:lpstr>Geographical skills: graphs and statistical analysis</vt:lpstr>
      <vt:lpstr>PowerPoint Presentation</vt:lpstr>
    </vt:vector>
  </TitlesOfParts>
  <Company/>
  <LinksUpToDate>false</LinksUpToDate>
  <SharedDoc>false</SharedDoc>
  <HyperlinksChanged>false</HyperlinksChanged>
  <AppVersion>15.0035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Bennett</dc:creator>
  <cp:lastModifiedBy>Anna Bennett</cp:lastModifiedBy>
  <cp:revision>19</cp:revision>
  <dcterms:created xsi:type="dcterms:W3CDTF">2017-09-10T16:46:17Z</dcterms:created>
  <dcterms:modified xsi:type="dcterms:W3CDTF">2017-09-11T08:33:38Z</dcterms:modified>
</cp:coreProperties>
</file>