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7" r:id="rId3"/>
    <p:sldId id="288" r:id="rId4"/>
    <p:sldId id="258" r:id="rId5"/>
    <p:sldId id="266" r:id="rId6"/>
    <p:sldId id="267" r:id="rId7"/>
    <p:sldId id="265" r:id="rId8"/>
    <p:sldId id="289" r:id="rId9"/>
    <p:sldId id="293" r:id="rId10"/>
    <p:sldId id="268" r:id="rId11"/>
    <p:sldId id="291" r:id="rId12"/>
    <p:sldId id="269" r:id="rId13"/>
    <p:sldId id="270" r:id="rId14"/>
    <p:sldId id="283" r:id="rId15"/>
    <p:sldId id="292" r:id="rId16"/>
    <p:sldId id="294" r:id="rId17"/>
    <p:sldId id="2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73"/>
    <p:restoredTop sz="95952"/>
  </p:normalViewPr>
  <p:slideViewPr>
    <p:cSldViewPr snapToGrid="0" snapToObjects="1">
      <p:cViewPr>
        <p:scale>
          <a:sx n="106" d="100"/>
          <a:sy n="106" d="100"/>
        </p:scale>
        <p:origin x="728" y="408"/>
      </p:cViewPr>
      <p:guideLst/>
    </p:cSldViewPr>
  </p:slideViewPr>
  <p:outlineViewPr>
    <p:cViewPr>
      <p:scale>
        <a:sx n="33" d="100"/>
        <a:sy n="33" d="100"/>
      </p:scale>
      <p:origin x="0" y="-1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235CC-388B-D240-9196-E96F2DF8D63C}"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319751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35CC-388B-D240-9196-E96F2DF8D63C}"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169788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35CC-388B-D240-9196-E96F2DF8D63C}"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258717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urple">
    <p:spTree>
      <p:nvGrpSpPr>
        <p:cNvPr id="1" name=""/>
        <p:cNvGrpSpPr/>
        <p:nvPr/>
      </p:nvGrpSpPr>
      <p:grpSpPr>
        <a:xfrm>
          <a:off x="0" y="0"/>
          <a:ext cx="0" cy="0"/>
          <a:chOff x="0" y="0"/>
          <a:chExt cx="0" cy="0"/>
        </a:xfrm>
      </p:grpSpPr>
      <p:sp>
        <p:nvSpPr>
          <p:cNvPr id="90" name="Image"/>
          <p:cNvSpPr>
            <a:spLocks noGrp="1"/>
          </p:cNvSpPr>
          <p:nvPr>
            <p:ph type="pic" idx="21"/>
          </p:nvPr>
        </p:nvSpPr>
        <p:spPr>
          <a:xfrm>
            <a:off x="-1" y="0"/>
            <a:ext cx="9144001" cy="4724400"/>
          </a:xfrm>
          <a:prstGeom prst="rect">
            <a:avLst/>
          </a:prstGeom>
        </p:spPr>
        <p:txBody>
          <a:bodyPr lIns="91439" tIns="45719" rIns="91439" bIns="45719">
            <a:noAutofit/>
          </a:bodyPr>
          <a:lstStyle/>
          <a:p>
            <a:endParaRPr/>
          </a:p>
        </p:txBody>
      </p:sp>
      <p:sp>
        <p:nvSpPr>
          <p:cNvPr id="92"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00018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35CC-388B-D240-9196-E96F2DF8D63C}"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178228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35CC-388B-D240-9196-E96F2DF8D63C}" type="datetimeFigureOut">
              <a:rPr lang="en-US" smtClean="0"/>
              <a:t>8/15/21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147970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235CC-388B-D240-9196-E96F2DF8D63C}"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35687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235CC-388B-D240-9196-E96F2DF8D63C}" type="datetimeFigureOut">
              <a:rPr lang="en-US" smtClean="0"/>
              <a:t>8/15/21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255651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235CC-388B-D240-9196-E96F2DF8D63C}" type="datetimeFigureOut">
              <a:rPr lang="en-US" smtClean="0"/>
              <a:t>8/15/21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193292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235CC-388B-D240-9196-E96F2DF8D63C}" type="datetimeFigureOut">
              <a:rPr lang="en-US" smtClean="0"/>
              <a:t>8/15/21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298684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235CC-388B-D240-9196-E96F2DF8D63C}"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367798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235CC-388B-D240-9196-E96F2DF8D63C}" type="datetimeFigureOut">
              <a:rPr lang="en-US" smtClean="0"/>
              <a:t>8/15/21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A226-ECE3-7742-A9B9-C07959B30546}" type="slidenum">
              <a:rPr lang="en-US" smtClean="0"/>
              <a:t>‹#›</a:t>
            </a:fld>
            <a:endParaRPr lang="en-US"/>
          </a:p>
        </p:txBody>
      </p:sp>
    </p:spTree>
    <p:extLst>
      <p:ext uri="{BB962C8B-B14F-4D97-AF65-F5344CB8AC3E}">
        <p14:creationId xmlns:p14="http://schemas.microsoft.com/office/powerpoint/2010/main" val="405272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235CC-388B-D240-9196-E96F2DF8D63C}" type="datetimeFigureOut">
              <a:rPr lang="en-US" smtClean="0"/>
              <a:t>8/15/21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9A226-ECE3-7742-A9B9-C07959B30546}" type="slidenum">
              <a:rPr lang="en-US" smtClean="0"/>
              <a:t>‹#›</a:t>
            </a:fld>
            <a:endParaRPr lang="en-US"/>
          </a:p>
        </p:txBody>
      </p:sp>
    </p:spTree>
    <p:extLst>
      <p:ext uri="{BB962C8B-B14F-4D97-AF65-F5344CB8AC3E}">
        <p14:creationId xmlns:p14="http://schemas.microsoft.com/office/powerpoint/2010/main" val="3986718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cMp3-fDL6D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s://worldpopulationreview.com/us-cities" TargetMode="External"/><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8E6C8-A00D-6344-A62E-A4E5226E7E31}"/>
              </a:ext>
            </a:extLst>
          </p:cNvPr>
          <p:cNvPicPr>
            <a:picLocks noChangeAspect="1"/>
          </p:cNvPicPr>
          <p:nvPr/>
        </p:nvPicPr>
        <p:blipFill>
          <a:blip r:embed="rId2"/>
          <a:stretch>
            <a:fillRect/>
          </a:stretch>
        </p:blipFill>
        <p:spPr>
          <a:xfrm>
            <a:off x="-9293" y="-36610"/>
            <a:ext cx="9144000" cy="3125315"/>
          </a:xfrm>
          <a:prstGeom prst="rect">
            <a:avLst/>
          </a:prstGeom>
        </p:spPr>
      </p:pic>
      <p:pic>
        <p:nvPicPr>
          <p:cNvPr id="9" name="Picture 8">
            <a:extLst>
              <a:ext uri="{FF2B5EF4-FFF2-40B4-BE49-F238E27FC236}">
                <a16:creationId xmlns:a16="http://schemas.microsoft.com/office/drawing/2014/main" id="{6D5B8455-7F97-344C-A6E1-954427B96BB9}"/>
              </a:ext>
            </a:extLst>
          </p:cNvPr>
          <p:cNvPicPr>
            <a:picLocks noChangeAspect="1"/>
          </p:cNvPicPr>
          <p:nvPr/>
        </p:nvPicPr>
        <p:blipFill rotWithShape="1">
          <a:blip r:embed="rId3"/>
          <a:srcRect t="14553"/>
          <a:stretch/>
        </p:blipFill>
        <p:spPr>
          <a:xfrm>
            <a:off x="9293" y="2615882"/>
            <a:ext cx="9153293" cy="4399440"/>
          </a:xfrm>
          <a:prstGeom prst="rect">
            <a:avLst/>
          </a:prstGeom>
        </p:spPr>
      </p:pic>
      <p:sp>
        <p:nvSpPr>
          <p:cNvPr id="255" name="Slide Number"/>
          <p:cNvSpPr txBox="1">
            <a:spLocks noGrp="1"/>
          </p:cNvSpPr>
          <p:nvPr>
            <p:ph type="sldNum" sz="quarter" idx="12"/>
          </p:nvPr>
        </p:nvSpPr>
        <p:spPr>
          <a:xfrm>
            <a:off x="8595291" y="6555387"/>
            <a:ext cx="167709" cy="214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6" name="TextBox 5">
            <a:extLst>
              <a:ext uri="{FF2B5EF4-FFF2-40B4-BE49-F238E27FC236}">
                <a16:creationId xmlns:a16="http://schemas.microsoft.com/office/drawing/2014/main" id="{336E7C54-C06B-8C41-A625-168418A59D6B}"/>
              </a:ext>
            </a:extLst>
          </p:cNvPr>
          <p:cNvSpPr txBox="1"/>
          <p:nvPr/>
        </p:nvSpPr>
        <p:spPr>
          <a:xfrm>
            <a:off x="1672409" y="3438327"/>
            <a:ext cx="5827059" cy="646331"/>
          </a:xfrm>
          <a:prstGeom prst="rect">
            <a:avLst/>
          </a:prstGeom>
          <a:solidFill>
            <a:schemeClr val="bg1"/>
          </a:solidFill>
        </p:spPr>
        <p:txBody>
          <a:bodyPr wrap="square" rtlCol="0">
            <a:spAutoFit/>
          </a:bodyPr>
          <a:lstStyle/>
          <a:p>
            <a:pPr algn="ctr"/>
            <a:r>
              <a:rPr lang="en-US" sz="3600" b="1" dirty="0">
                <a:latin typeface="Avenir Next" panose="020B0503020202020204" pitchFamily="34" charset="0"/>
              </a:rPr>
              <a:t>Population Density</a:t>
            </a:r>
          </a:p>
        </p:txBody>
      </p:sp>
      <p:pic>
        <p:nvPicPr>
          <p:cNvPr id="14" name="Picture 13">
            <a:extLst>
              <a:ext uri="{FF2B5EF4-FFF2-40B4-BE49-F238E27FC236}">
                <a16:creationId xmlns:a16="http://schemas.microsoft.com/office/drawing/2014/main" id="{81752084-8799-CC4D-B491-5E8F9C6BC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699" y="3809419"/>
            <a:ext cx="6224016" cy="725424"/>
          </a:xfrm>
          <a:prstGeom prst="rect">
            <a:avLst/>
          </a:prstGeom>
        </p:spPr>
      </p:pic>
      <p:pic>
        <p:nvPicPr>
          <p:cNvPr id="15" name="Picture 14">
            <a:extLst>
              <a:ext uri="{FF2B5EF4-FFF2-40B4-BE49-F238E27FC236}">
                <a16:creationId xmlns:a16="http://schemas.microsoft.com/office/drawing/2014/main" id="{85D59A9F-CCF7-2B4F-B0FF-4322D0A99FDB}"/>
              </a:ext>
            </a:extLst>
          </p:cNvPr>
          <p:cNvPicPr>
            <a:picLocks noChangeAspect="1"/>
          </p:cNvPicPr>
          <p:nvPr/>
        </p:nvPicPr>
        <p:blipFill>
          <a:blip r:embed="rId5"/>
          <a:stretch>
            <a:fillRect/>
          </a:stretch>
        </p:blipFill>
        <p:spPr>
          <a:xfrm>
            <a:off x="-559558" y="4084658"/>
            <a:ext cx="4749913" cy="3125315"/>
          </a:xfrm>
          <a:prstGeom prst="rect">
            <a:avLst/>
          </a:prstGeom>
        </p:spPr>
      </p:pic>
      <p:pic>
        <p:nvPicPr>
          <p:cNvPr id="16" name="Picture 15">
            <a:extLst>
              <a:ext uri="{FF2B5EF4-FFF2-40B4-BE49-F238E27FC236}">
                <a16:creationId xmlns:a16="http://schemas.microsoft.com/office/drawing/2014/main" id="{7A76CF7E-1F37-7941-8860-88CBD78CA1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81" y="3959366"/>
            <a:ext cx="773148" cy="895279"/>
          </a:xfrm>
          <a:prstGeom prst="rect">
            <a:avLst/>
          </a:prstGeom>
        </p:spPr>
      </p:pic>
      <p:sp>
        <p:nvSpPr>
          <p:cNvPr id="7" name="TextBox 6">
            <a:extLst>
              <a:ext uri="{FF2B5EF4-FFF2-40B4-BE49-F238E27FC236}">
                <a16:creationId xmlns:a16="http://schemas.microsoft.com/office/drawing/2014/main" id="{14807E50-BC37-7047-AC19-3C6AB75F4D6E}"/>
              </a:ext>
            </a:extLst>
          </p:cNvPr>
          <p:cNvSpPr txBox="1"/>
          <p:nvPr/>
        </p:nvSpPr>
        <p:spPr>
          <a:xfrm rot="10800000" flipV="1">
            <a:off x="382970" y="4815602"/>
            <a:ext cx="2864858" cy="1569660"/>
          </a:xfrm>
          <a:prstGeom prst="rect">
            <a:avLst/>
          </a:prstGeom>
          <a:noFill/>
        </p:spPr>
        <p:txBody>
          <a:bodyPr wrap="square" rtlCol="0">
            <a:spAutoFit/>
          </a:bodyPr>
          <a:lstStyle/>
          <a:p>
            <a:r>
              <a:rPr lang="en-US" sz="2400" dirty="0">
                <a:solidFill>
                  <a:schemeClr val="bg1"/>
                </a:solidFill>
              </a:rPr>
              <a:t>IN Pairs: Discuss what you understand by the term Population Density.</a:t>
            </a:r>
          </a:p>
        </p:txBody>
      </p:sp>
      <p:sp>
        <p:nvSpPr>
          <p:cNvPr id="17" name="TextBox 16">
            <a:extLst>
              <a:ext uri="{FF2B5EF4-FFF2-40B4-BE49-F238E27FC236}">
                <a16:creationId xmlns:a16="http://schemas.microsoft.com/office/drawing/2014/main" id="{461FA163-DF8B-E54E-8579-4958026566FC}"/>
              </a:ext>
            </a:extLst>
          </p:cNvPr>
          <p:cNvSpPr txBox="1"/>
          <p:nvPr/>
        </p:nvSpPr>
        <p:spPr>
          <a:xfrm>
            <a:off x="6866965" y="5923597"/>
            <a:ext cx="2267742" cy="923330"/>
          </a:xfrm>
          <a:prstGeom prst="rect">
            <a:avLst/>
          </a:prstGeom>
          <a:solidFill>
            <a:schemeClr val="accent4">
              <a:lumMod val="60000"/>
              <a:lumOff val="40000"/>
            </a:schemeClr>
          </a:solidFill>
        </p:spPr>
        <p:txBody>
          <a:bodyPr wrap="square" rtlCol="0">
            <a:spAutoFit/>
          </a:bodyPr>
          <a:lstStyle/>
          <a:p>
            <a:r>
              <a:rPr lang="en-US" b="1" u="sng" dirty="0">
                <a:solidFill>
                  <a:schemeClr val="accent1">
                    <a:lumMod val="50000"/>
                  </a:schemeClr>
                </a:solidFill>
              </a:rPr>
              <a:t>Big question: </a:t>
            </a:r>
            <a:r>
              <a:rPr lang="en-US" b="1" dirty="0">
                <a:solidFill>
                  <a:schemeClr val="accent1">
                    <a:lumMod val="50000"/>
                  </a:schemeClr>
                </a:solidFill>
              </a:rPr>
              <a:t>Where is the riskiest place to live in the USA?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213359" y="1180307"/>
            <a:ext cx="8610601" cy="1143000"/>
          </a:xfrm>
          <a:prstGeom prst="rect">
            <a:avLst/>
          </a:prstGeom>
          <a:noFill/>
          <a:ln w="9525">
            <a:noFill/>
            <a:miter lim="800000"/>
            <a:headEnd/>
            <a:tailEnd/>
          </a:ln>
        </p:spPr>
      </p:pic>
      <p:pic>
        <p:nvPicPr>
          <p:cNvPr id="24580" name="Picture 4"/>
          <p:cNvPicPr>
            <a:picLocks noGrp="1" noChangeAspect="1" noChangeArrowheads="1"/>
          </p:cNvPicPr>
          <p:nvPr>
            <p:ph idx="1"/>
          </p:nvPr>
        </p:nvPicPr>
        <p:blipFill>
          <a:blip r:embed="rId3" cstate="print"/>
          <a:srcRect/>
          <a:stretch>
            <a:fillRect/>
          </a:stretch>
        </p:blipFill>
        <p:spPr bwMode="auto">
          <a:xfrm>
            <a:off x="373379" y="2631328"/>
            <a:ext cx="7497607" cy="1903366"/>
          </a:xfrm>
          <a:prstGeom prst="rect">
            <a:avLst/>
          </a:prstGeom>
          <a:noFill/>
          <a:ln w="9525">
            <a:noFill/>
            <a:miter lim="800000"/>
            <a:headEnd/>
            <a:tailEnd/>
          </a:ln>
        </p:spPr>
      </p:pic>
      <p:pic>
        <p:nvPicPr>
          <p:cNvPr id="5" name="Picture 4">
            <a:extLst>
              <a:ext uri="{FF2B5EF4-FFF2-40B4-BE49-F238E27FC236}">
                <a16:creationId xmlns:a16="http://schemas.microsoft.com/office/drawing/2014/main" id="{8508EA8E-81E3-9C48-B4DE-0D6929A05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4" y="-169067"/>
            <a:ext cx="9806748" cy="1143000"/>
          </a:xfrm>
          <a:prstGeom prst="rect">
            <a:avLst/>
          </a:prstGeom>
        </p:spPr>
      </p:pic>
      <p:sp>
        <p:nvSpPr>
          <p:cNvPr id="3" name="Rectangle 2">
            <a:extLst>
              <a:ext uri="{FF2B5EF4-FFF2-40B4-BE49-F238E27FC236}">
                <a16:creationId xmlns:a16="http://schemas.microsoft.com/office/drawing/2014/main" id="{FDAB34A7-8D9B-BF4C-B98C-D82996A4F9BE}"/>
              </a:ext>
            </a:extLst>
          </p:cNvPr>
          <p:cNvSpPr/>
          <p:nvPr/>
        </p:nvSpPr>
        <p:spPr>
          <a:xfrm>
            <a:off x="1841156" y="171600"/>
            <a:ext cx="5461688" cy="461665"/>
          </a:xfrm>
          <a:prstGeom prst="rect">
            <a:avLst/>
          </a:prstGeom>
        </p:spPr>
        <p:txBody>
          <a:bodyPr wrap="none">
            <a:spAutoFit/>
          </a:bodyPr>
          <a:lstStyle/>
          <a:p>
            <a:r>
              <a:rPr lang="en-US" sz="2400" b="1" dirty="0">
                <a:solidFill>
                  <a:schemeClr val="accent1">
                    <a:lumMod val="50000"/>
                  </a:schemeClr>
                </a:solidFill>
              </a:rPr>
              <a:t>How do we calculate Population Density?</a:t>
            </a:r>
          </a:p>
        </p:txBody>
      </p:sp>
      <p:sp>
        <p:nvSpPr>
          <p:cNvPr id="8" name="Rectangle 7">
            <a:extLst>
              <a:ext uri="{FF2B5EF4-FFF2-40B4-BE49-F238E27FC236}">
                <a16:creationId xmlns:a16="http://schemas.microsoft.com/office/drawing/2014/main" id="{2B9BDC19-DFF5-0E40-A202-A5239452CAAB}"/>
              </a:ext>
            </a:extLst>
          </p:cNvPr>
          <p:cNvSpPr/>
          <p:nvPr/>
        </p:nvSpPr>
        <p:spPr>
          <a:xfrm rot="20257159">
            <a:off x="1266898" y="3267450"/>
            <a:ext cx="4362941" cy="830997"/>
          </a:xfrm>
          <a:prstGeom prst="rect">
            <a:avLst/>
          </a:prstGeom>
          <a:solidFill>
            <a:schemeClr val="accent6">
              <a:lumMod val="40000"/>
              <a:lumOff val="60000"/>
            </a:schemeClr>
          </a:solidFill>
        </p:spPr>
        <p:txBody>
          <a:bodyPr wrap="square">
            <a:spAutoFit/>
          </a:bodyPr>
          <a:lstStyle/>
          <a:p>
            <a:pPr algn="ctr"/>
            <a:r>
              <a:rPr lang="en-US" sz="2400" i="1" dirty="0">
                <a:solidFill>
                  <a:srgbClr val="000000"/>
                </a:solidFill>
                <a:latin typeface="GeographEditWeb"/>
              </a:rPr>
              <a:t>Number of people ÷ the area they occupy = population density</a:t>
            </a:r>
            <a:endParaRPr lang="en-US" sz="2400" dirty="0"/>
          </a:p>
        </p:txBody>
      </p:sp>
      <p:pic>
        <p:nvPicPr>
          <p:cNvPr id="9" name="Picture 8">
            <a:extLst>
              <a:ext uri="{FF2B5EF4-FFF2-40B4-BE49-F238E27FC236}">
                <a16:creationId xmlns:a16="http://schemas.microsoft.com/office/drawing/2014/main" id="{CF52CE98-5F92-2C4B-AFDA-CD1E59F973C0}"/>
              </a:ext>
            </a:extLst>
          </p:cNvPr>
          <p:cNvPicPr>
            <a:picLocks noChangeAspect="1"/>
          </p:cNvPicPr>
          <p:nvPr/>
        </p:nvPicPr>
        <p:blipFill>
          <a:blip r:embed="rId5"/>
          <a:stretch>
            <a:fillRect/>
          </a:stretch>
        </p:blipFill>
        <p:spPr>
          <a:xfrm>
            <a:off x="3996812" y="4331998"/>
            <a:ext cx="4827147" cy="2691389"/>
          </a:xfrm>
          <a:prstGeom prst="rect">
            <a:avLst/>
          </a:prstGeom>
        </p:spPr>
      </p:pic>
      <p:sp>
        <p:nvSpPr>
          <p:cNvPr id="2" name="TextBox 1">
            <a:extLst>
              <a:ext uri="{FF2B5EF4-FFF2-40B4-BE49-F238E27FC236}">
                <a16:creationId xmlns:a16="http://schemas.microsoft.com/office/drawing/2014/main" id="{4750D622-1415-DA43-91C9-658C72D5201C}"/>
              </a:ext>
            </a:extLst>
          </p:cNvPr>
          <p:cNvSpPr txBox="1"/>
          <p:nvPr/>
        </p:nvSpPr>
        <p:spPr>
          <a:xfrm>
            <a:off x="4743817" y="5042590"/>
            <a:ext cx="3333136" cy="1200329"/>
          </a:xfrm>
          <a:prstGeom prst="rect">
            <a:avLst/>
          </a:prstGeom>
          <a:noFill/>
        </p:spPr>
        <p:txBody>
          <a:bodyPr wrap="square" rtlCol="0">
            <a:spAutoFit/>
          </a:bodyPr>
          <a:lstStyle/>
          <a:p>
            <a:r>
              <a:rPr lang="en-US" sz="2400" dirty="0"/>
              <a:t>Work in pairs to calculate the population Density of the 50 States of the USA.</a:t>
            </a:r>
          </a:p>
        </p:txBody>
      </p:sp>
    </p:spTree>
    <p:extLst>
      <p:ext uri="{BB962C8B-B14F-4D97-AF65-F5344CB8AC3E}">
        <p14:creationId xmlns:p14="http://schemas.microsoft.com/office/powerpoint/2010/main" val="26094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5CA940-BDC7-7C42-A0E5-2287CAACB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34" y="0"/>
            <a:ext cx="9414478" cy="1097280"/>
          </a:xfrm>
          <a:prstGeom prst="rect">
            <a:avLst/>
          </a:prstGeom>
        </p:spPr>
      </p:pic>
      <p:sp>
        <p:nvSpPr>
          <p:cNvPr id="2" name="TextBox 1">
            <a:extLst>
              <a:ext uri="{FF2B5EF4-FFF2-40B4-BE49-F238E27FC236}">
                <a16:creationId xmlns:a16="http://schemas.microsoft.com/office/drawing/2014/main" id="{1EB78D61-A153-6341-B9D1-7585635024C0}"/>
              </a:ext>
            </a:extLst>
          </p:cNvPr>
          <p:cNvSpPr txBox="1"/>
          <p:nvPr/>
        </p:nvSpPr>
        <p:spPr>
          <a:xfrm>
            <a:off x="342900" y="317807"/>
            <a:ext cx="8206740" cy="461665"/>
          </a:xfrm>
          <a:prstGeom prst="rect">
            <a:avLst/>
          </a:prstGeom>
          <a:noFill/>
        </p:spPr>
        <p:txBody>
          <a:bodyPr wrap="square" rtlCol="0">
            <a:spAutoFit/>
          </a:bodyPr>
          <a:lstStyle/>
          <a:p>
            <a:pPr algn="ctr"/>
            <a:r>
              <a:rPr lang="en-US" sz="2400" b="1" dirty="0">
                <a:solidFill>
                  <a:schemeClr val="bg1"/>
                </a:solidFill>
              </a:rPr>
              <a:t>How do we represent Population Density?</a:t>
            </a:r>
          </a:p>
        </p:txBody>
      </p:sp>
      <p:pic>
        <p:nvPicPr>
          <p:cNvPr id="5" name="Picture 4">
            <a:extLst>
              <a:ext uri="{FF2B5EF4-FFF2-40B4-BE49-F238E27FC236}">
                <a16:creationId xmlns:a16="http://schemas.microsoft.com/office/drawing/2014/main" id="{F977E4AC-7828-2340-B60A-F8E299FC479A}"/>
              </a:ext>
            </a:extLst>
          </p:cNvPr>
          <p:cNvPicPr>
            <a:picLocks noChangeAspect="1"/>
          </p:cNvPicPr>
          <p:nvPr/>
        </p:nvPicPr>
        <p:blipFill>
          <a:blip r:embed="rId3"/>
          <a:stretch>
            <a:fillRect/>
          </a:stretch>
        </p:blipFill>
        <p:spPr>
          <a:xfrm>
            <a:off x="1921817" y="4079326"/>
            <a:ext cx="5300366" cy="2205933"/>
          </a:xfrm>
          <a:prstGeom prst="rect">
            <a:avLst/>
          </a:prstGeom>
        </p:spPr>
      </p:pic>
      <p:pic>
        <p:nvPicPr>
          <p:cNvPr id="7" name="Picture 6">
            <a:extLst>
              <a:ext uri="{FF2B5EF4-FFF2-40B4-BE49-F238E27FC236}">
                <a16:creationId xmlns:a16="http://schemas.microsoft.com/office/drawing/2014/main" id="{BBEB9F8A-04A2-D049-99D7-53C1E1036063}"/>
              </a:ext>
            </a:extLst>
          </p:cNvPr>
          <p:cNvPicPr>
            <a:picLocks noChangeAspect="1"/>
          </p:cNvPicPr>
          <p:nvPr/>
        </p:nvPicPr>
        <p:blipFill>
          <a:blip r:embed="rId4"/>
          <a:stretch>
            <a:fillRect/>
          </a:stretch>
        </p:blipFill>
        <p:spPr>
          <a:xfrm>
            <a:off x="5038138" y="1351780"/>
            <a:ext cx="3145038" cy="2407920"/>
          </a:xfrm>
          <a:prstGeom prst="rect">
            <a:avLst/>
          </a:prstGeom>
        </p:spPr>
      </p:pic>
      <p:pic>
        <p:nvPicPr>
          <p:cNvPr id="9" name="Picture 8">
            <a:extLst>
              <a:ext uri="{FF2B5EF4-FFF2-40B4-BE49-F238E27FC236}">
                <a16:creationId xmlns:a16="http://schemas.microsoft.com/office/drawing/2014/main" id="{29CBFAD8-B72C-EC4B-9573-BC97BA779A9A}"/>
              </a:ext>
            </a:extLst>
          </p:cNvPr>
          <p:cNvPicPr>
            <a:picLocks noChangeAspect="1"/>
          </p:cNvPicPr>
          <p:nvPr/>
        </p:nvPicPr>
        <p:blipFill>
          <a:blip r:embed="rId5"/>
          <a:stretch>
            <a:fillRect/>
          </a:stretch>
        </p:blipFill>
        <p:spPr>
          <a:xfrm>
            <a:off x="758189" y="1319780"/>
            <a:ext cx="3202285" cy="2407920"/>
          </a:xfrm>
          <a:prstGeom prst="rect">
            <a:avLst/>
          </a:prstGeom>
        </p:spPr>
      </p:pic>
    </p:spTree>
    <p:extLst>
      <p:ext uri="{BB962C8B-B14F-4D97-AF65-F5344CB8AC3E}">
        <p14:creationId xmlns:p14="http://schemas.microsoft.com/office/powerpoint/2010/main" val="188696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Choropleth map</a:t>
            </a:r>
          </a:p>
        </p:txBody>
      </p:sp>
      <p:sp>
        <p:nvSpPr>
          <p:cNvPr id="26626" name="AutoShape 2" descr="data:image/jpeg;base64,/9j/4AAQSkZJRgABAQAAAQABAAD/2wCEAAkGBhQRERUUERIVFRUWFRcUFhcXGBgYFxgWFxUXFRcXGBwXHSYeGBojHxgZHy8gIycpLCwsGB4yNTAqNScrLCkBCQoKDgwOGg8PGikkHyQsLCkpLyksKSwtLiwsLCkvLCksLCwsLCwsLC8tLCwsLCwsKSwtKS0sLCksLC0tLS8sLP/AABEIALEBHQMBIgACEQEDEQH/xAAcAAABBQEBAQAAAAAAAAAAAAAAAwQFBgcCAQj/xABLEAACAQIDBAUHCAcGBQUBAAABAhEAAwQSIQUxQVEGEyJhcRQyQlKBkbEHI5KhosHR0hUzU2JyssIkNENzgpMWY4Oz8FTD4eLxCP/EABoBAQADAQEBAAAAAAAAAAAAAAABAgMEBQb/xAAwEQACAgECBAQEBQUAAAAAAAAAAQIRAwQhEjFBUROhsfAiYXHhBTKBkcEjJDNCQ//aAAwDAQACEQMRAD8A3GiiigI3bu1/JrYuZcwzqpG4wZkjv0pljOk6NhrlzDtLJkkMp0zOBqDvnXdR03ScI2hMMpEcNdSe6J+qqG2O+Z6pQQCwdyTMsAQIECBB79wr0dPp45IKXWyjdFkwvyhOP1tpT3oSPqM/GpjC9N8M/nFkP7yn4rIrOaK7JaPFLpX0I4ma/hsYlwZrbqw5qQfZpS1VPYFjJZtDiUe57XBI+yFpymKYbmPvrypYak0mXssdFQibVccQfEfhS6ba5r7jWbxyFkpRTEbYTkw9g/GlF2nbPpfUarwvsSOqKSTFKdzA+2u+sHMe+ooHVFeZq9qAFFeE15buBgGUyCAQRuIOoNAdUUUUAUUUUAUUUUAUUUUAUUUUAUUUli7+RGY+ipPuFSlYFaKqWz9uXWvpnfQkKRuGugMc5O+rbV8mN43TITsKKKKzJCiiigCiiublwKCSYAEk9woCv9KccVKIpgiXPtlQPjpVVxex1dma3cQSZVCCsA6xJGUR4xT/AGhi+tuM/M6dwGgpvXsYYvHFUZvcjv0Hd/5f+7a/NXL7FvD/AA2I5rDj3pIqTpbB4cu4AMcSeQG8/wDndWzyyW7oiicbstC7l7I8FGUfUKLyDeNx3d3MeyubjSZ//fb30pcgqCJ0hY8ZPxn3ivNLiNFFFSAooooBS1ub+H4stJ0onmN4qPifupOiAUTRRQFT6QgjE3N+pzDvBAINdYDpNiLK5UuSsQAwzAeE6jw3Ut0rtnrUaNDbAB71LSPZI94qFr1IRjPGuJWUfMtey+nrrAvrn185YDR4aA/VVl2Nt04nVbLqmsOSsGOETM+EjTfWebNs29XvZsiFQVUDM2bNAkkQOyZNW6x0zQ2Ys2vnQDktTlWAdAGiJy6xxiK49Rgj/pHfyXv9iyfctJb693xr2suxXS7F27/XXbIUxlRXRwqCZbJMatGra+6p1/lF6xQuGw9x7x3oRIA4nsSTy3D7q55aLKqrcniRdKKr2x9tYtnW3iMIVOpa4rDKAZywJM8jqTuPGrDXLODg6fk7JTCiiiqEhRRUD0m6ZWMBlF3MztJCIATA4mSABOnv5GrQhKbqK3BPVG9IbgGHeeMAeMj4b/ZVUs/KYb1stashYfKc7SQCsqYUDfD8dMveKYvtpr18C6RmazMAQAVZ3QRzyMx9q12Y9JkTuW1FXJCytBkcNauGwdqNeUhgcy72gQZJjdxAqH2Bsg3Gzus24I14ndp4Va7doKIUADkBAqNTki/h6hI6oooriLBRRRQBUT0lVjZhQTLCQATpBOscJipasq+VbpFmu28PacfNHO5UmRcIICyN0KZ09burp02N5MiSIbpEhRVFw3S/FJvum4OV0C59bgsPYRVq6Kbb8suMly0qZULl7bMPSVQMr5t5bmNxr1p45QVvkZ2SFSOxx+sPCFHtLT/SaH2R6tweDAqfqkU7weCZLeo1LEmIIgAAajxNcs5xcdiyR1XdpwJB3ERp7wa4ornJF7SoT6RgE6xGgJ4GuM68V9zH75os7mP7vxIH40nUUBTsfvD3H8KMi+v71P3TSdFTQHE5U7Lb2G6eAPMDnSflLesfbr8aD5g/iP1BaTqEgKeUt3e0Kfuo8oPJfor+FJ0VNIED0vJJtHTLlYAARDAjMdOYK+731+rP0mwrutrIjNBuTlUtH6vfA0qB/Rd79jd/23/CvTwSXhr31KPmKYh4sWgNJZywHpQQFY9+rLHCJ4mmNSmHs3goR8PcdNdDbYMs7yjZZU8eI5g00x+E6pyuu5WEjK0MoYBhwImD3itINXRB7gMSwYKO0rEK1s+a4JHZIOmvPhvrQ9k27GFwxyHsWswZyNSQZczx1005RWZVoW2MNGy2W2n+ApgcuyzH3Sa5NXG3Fd2WiUbpB0ruXsT1tm4yAKqplJUgEBmB59qRy0FaF0O2q2IwqPcbM4LKxgDUHTdpuIrHas2xulr272HCjJaQC2bYJhs5Ae4ebT2u6I51vqdKpY1GC5e/MiMtzV6KKh+lu1Dh8JcuJcS24HZLjMC0+aBxY6gct+4V4MYuTUV1NSYrAemOMe7jbxuMrFXKAr5uVTCganh375rvE9OMbcUq2KeG5ZVPHQFADGu6mWH6P4hwCtl4OgLDIp5AM8A+E17el03gNym0ZN2O+jN7tPb9Zc4/ityf5WuVK48PavLc0twtohrhCLpaTfmiRzAnjVc2cpF3LLIxW7bBAOZXe09tdJBBzMBvFReyNnW8TeyWrV/EXCrMASEzFULAMFzFQxGWS4gkV05JcDb+Xv0IR9IbBuo2GtNbMoyK6nUSGGb0gDx4iaf1Xeg2yMThcObWKu9YVuMLXErZEKik8TAnumOFWKvnJ/mdM2QUUUVQBRRRQBWFfKFZRdo3xb3EqzdzsgZvrM+01utY78p+xGTGtcRWYXLYutAJC5YtsZ5aKe7N4V6H4fJLK0+xSfIpVaF8m2Cy2Lt0/wCJcCD+G2JPvLj6NZ7Ws9EggwNjIQRlOYj9oXLOD3gkDwAO4ivT1kqx13ZWPMl69DRuryivJLiyYk+kZABJmDoATx8KZWsYxtm4balQ2U5SwI0BneRHspTEtFpz3BfpMB8JqIt4llVlViAwhhzArWELRDJrD4kPbJCkdoDUg7gTpoOYoqKw20GQZRlImYInUxOu/gKeDafYDG2JLFdCw0CqZ1J51EsbT2Fjmimo2qnFGHgwPxUV2u0bR4uPFQfg1RwS7E2e4/HNbCBcuoLagH0iOPhTUbYf1U+ifuNdY4pcKlbi6KB2g44sfVPOmd7DlYMggzBBkaaGtYRjW6IHY2wf2afbH9VKJtZSO0hB4ZTp7c01GUVfw4kWHSa8GS0yTlBcGdIYhCAYPJSZ/A1AZzzNWB0zW7q7+wXH8SdoEezMPAmq9XTh2jw9iGe5zzNPwVvW1zMwa0jDKFzl1DM5K9oagN5vJdJ3COmvcbjxh7K3FUNcdnRZMBYQdsKB2/O5gAxoZ00mu3PoQIHbGF/aXj4WVj67orWNlbQRsHbugl06kNu1IVdRlBPa0IjXXSvnsCrTgdp3VwNtEuME668GUGNwssBpw7RMczWWo03i8KvqSnRyux75Eixdj/Lf8Ks/QTo6TiC99MuRZVHjMWOk5TrA13jeRVc2NdJxNnMSZuIpJPBiF3nxqrJKnSQRpI0PI6iujJGc04XW3vqVRvXSLphh8Es3GzPMC2hBcmJ1E9kd5rMulvSx714i7at3LYFu5ZVs4yC5aV/QZc5IYTmkaaRqDUam9tbMuFcK6qW6zDWxCgkygiIX9w2z4MK5sWlhhavdlnJsbf8AEN4fq2WyP+Si2z9JBnPtY1H3rrOZdix5sSx951qQ/wCHrw89Rbjf1rKhHHzWOf3DhXOBwVi5cFsYnrGMkixauXIUAlmLP1awACSQT7a6uPHHdeRA/wAPfN3aGFw9y2hd8Mt3rXYobl3LcuWwW1W5ut2yQM0g6yIrV+jfRx8NvNq2vCzYWFkzLXLj9u62u8wO7llY6MYm7tPA2LVthhrF0YjrWBZS6uGvguFC5gbQthF5BvSJrda8PUZXfCnsaJBRRRXEWCiiigCiiigCqp8pfW+QXBaVWUx1s71QHNmXXWCBPdNWuoPprsp8Tgrtu2WDZcwC+mV7WQ8w273VrgaWSLfch8jBKsnQnpD5Pd6u4Ys3SASdyPuW54cD3GfRFVuivp5wU4uLMTcWWNDXlVjoL0g6+11Ln5y0vZJ3vaGg8Smg8MvI1Z68OcHCTizVDbajRbA9Z59ir/8AaoqpXamGdsmVWICzoJ1Yk8O6Ki3QjeCPHT41virhKs8pe/pbtj+Nve2X+ikKXxnoDlbT6xn/AKqu+aAhRRRVgFPHCdXbDFgcrHRQd7sOLDl9VM6XxfoDlbX6yzffVX0AZbfrXPoL+ejLb9a59Bfz0hRSvmB3Ye2jBgzmDMFFg8we3uI0qK2nfe08A2yrDOvzVqcpJADdjfp4U6pDa+tlJ4XGA7gVUx4TrVoL4tyBl+l7vr/ZT8tQnTHO5tXTqnVi2SAABczuzAgaKxBDT6Wp1gw/pfBkFsjBClwqrh5yRnUyYIOhAMg866aUd0iCjVO4D+5juxDx7bVufgKjNqYY271xcjW4dsqvowUklZnfpGvGp7ZezLjYRBbR36y413QEhQs2QP4iQxPcqngY2lJbMgQwV3JcRvVdW9zA/dTDbuybli7czoVXrHytvUgOwHaEidNxM86nUsLhwWdrb3YAW3GfIzCSzyMhyjcAT2iPVNNLW07qszLddSxJYhiJJMkmN5pvJ3EDLo/sYXmZ7pi1bguJhnLKxRF00zZd/Aa8qsq455AtkqOwFRSwWFARFiddABrqa8wOJfE2ihZ3uWybhmWLocq795KmYB4OY3QVLVo4ci7dAXJ2kViAzOsFRl86JyyYECdaxk7bvn2JPMftU4fs2xbW4xLuFW2UTtscoUSC7GHZjJ83xpTopcV8QjfNo9wYi1fK5bTP1i2zaZoy9acyuJEsC401JqsUrhHYOCglgZAADfUQQfaDUz08XBx69xZfegeBxOHxF2zftkZbNoPcF1Wt3XRVtpcS3lDLmVTmZjqVI4VeqZbNvJdm6quC0Kc6MjdmY0YAx2j7zT2vnssnKVs1QUUUVkSFFFFAFFFFAFFFFAYL0x2NdsYq8z2mRHvXGRiOyys7EQd0wd2+oKvo7aOzreItNauqGRxBH3jkRvB4Vi3TXoc2BuyoJsOYtsTJBgEq0AQd8cwPGve0mrWT4JbP1MpRogcBjns3FuWzDoZB+48wRII4gmtf2btW3fsC+o7JGqg6q+ZVZCe6Z7xB41jNWzoFiG/tFvXIUVzvyhkcATwBIY8pyga1rqcSkuLt6BMtmMxGdywEbgOcAAD4UJjrg3O0cpJHuOlI0VzcKqiRfy0neqN4oAfesGpfFYS2WMpqIGjMPNAXjPKobB281xBzZR9YqadpJPMk++sMmzVEobHZtv8AfHtU/wBIrg7JThcYeKg/Bqd0VTjl3JojcVs8W1LG6gUECWDDfu3A8qQxF+2xGW9agIg8+NyAHeJ3zTrb2La3YlGKk3FEjllc1XP0xe43CfEK38wMV1YoSmuL36FWSsp+2tfTFe5V4XbX+4g+JBqK2jcLLaYxJttJAAmLtwDcBwAHsplWyx2uZFliyD9pa/3bf5qb7XHzCwyt86ZysrRKCJykxuPuqFp/gr+WzdgKYa23aVWEdtSYYGPOGtT4bjuLI+iaefpV+GQeFu0PgtB2xe/auPAlf5Y07q1uXbz+xAjc2SMVaIfODZ7QZELt1ZkG2BIHnlGAJ3Z4jili9m3GCrbtstm2uROtItzqWZiLjDUs7buEDWKd9ItpTbtQWVn+cftSSFUWkYmAZOW4dZ3zOulfLFzvLHdzPhU44yfxBjv9Ex516wv/AFA3/azV75FaHnYkf6Ldxv5wlcWtk3n82zdPgjn7qd4Lo9cLfOqUUAsQWRWaNyrmOhJ4nQAE6xBu5Jc5ehA7tpYuIEs9f1aEO7MbVsZzoGdyxCwBCiJ1aJJqPv4mwrtksm4Mxhrlx+0J0YhAm/fv404xmH7K9c6WrWpt27RF0kjRjKtlLbgWZp9gimgTDHTNeXTRmCET3qusd4J8OVIpc9/P+Of6Eh+lo8yzYX/phz77pauX21fIjrnA5Kci+5IH1V2uzFfSzdFx/UKlC38Ek5j+7oTwBrnZGyHxF9bK6MSZkeaB5xI7uXPStP6aTb6d/uRuX/oA7ZDGH6u20P1hcsbh83jx0O4ADQd9XCo3YGw1wloW1d24ksTE8co3KO4fXUlXzWeankco8jZciO2vjnt5AmWWJksCdAJ3Aj40xG2LwKybZBdFICMDDOqmDnMb+VedLMQU6kqATmYakgeZ3A1CW9ouzoCiAG7aBhmJ/XJ+7VoY7hdCyzHpLY627ZzNntCWAVjMKjFUgdtgLidkSe2BSey+lljEXBats2fKzQVIHYYK6zuLAkbjuYESKjdp3tmreum/lF1iocst2ZKEZ7ZiFhbetxIy9WMzDLp6t7Z2ButBCXLFtLbfrXKIwBVeInKi7tQiCeyojnJLVRXgM6ivaAKKKKAKh+luxmxeEuWUy52ylS24FWDbwCRoCJjjUxRVoycWpLoDHD8neMt27lvye1dL5CrrcUMhRvRzRIYEgjwPCpPYuxzhcOqOmS67FroJBaVLKg0MBcpkcy7d0ahTLH7Jt3h2hB4MND/8+2u5a2Utp8vkU4Sj0VI7R2Fcs6+cvrDh4jh8Kjq6oyUlaIHeyh86p5Bm9yk1J0w2Ovac8k+LKPhNP658v5iUFFFFZEkP0qb5q2Odxj7lX81VmrD0sOlkf5h95QfdVer1NP8A4176lHzH4ti6ltVYZ1VlyGQWJdnGUxB86IJBkcZFNcRhHtx1iMk7swKz4TSVL4fHPbnI5AO8eieGoOh9orSmuRA3mneEPzV7wt/9xa6O2bvrweYVA0cgwEgdwNOcBj2usLV2HW4VUk6MuoMhhrv1gyKiTlW6BFUphsOXaAQNCSToAoElj4DWvRaT/wBRZ99z7rdOsFky3sl5HY2jAUXAYDoW89APNDcd01MpbbegDFbVYucmUKOynzdvMEB7IkrO7v3zSt3ad3qFPWvJuXAYYjQJagacNT76i6d3P7un+bd/ks1DhFVsBu2IYmSzEgyCSTqNx1pnt2wBeYqAFuRdXwuDMR7GzL/ppzRtRM1i23G25tH+F5uJ7iLnvFaR2kv2A0wW0igKOWa00hknn6SzoHBAIPdroTSeNwXVwQcyMJRwCAwkgiDuYEEFeHeIJbU92diwJtuT1VwZWAkwfRuKOLKQO8iRxrVqt17+5AjgsG151t21LMxgACfE+A31tOztlJZUACXChTcOrtHrMdT4TpUV0R6KphUDmTdZYYmYAmYUEAjhM66VYq8LW6nxZcMeS8zSMaCiiivPLlV6e4nItkhZ7bCJj0D3Gqvgdplr1odXE3rInNP+KnDLU/8AKbeyWrBgn50jSP2bcyKpex8dmxFgZGE37OvZ/apyNerp4Xgb+pR8y9bU2bs97t1sRe7Zu2hczXCoVzaZUtg6QDbd5SYh2aBJNc7Y2Bs0M/XutvKgletKC0t1tSqg/Ni4V15wx5mu9q9E8HdvO928Ve46IVD2k1a3cTq4Cyxdbj+dLQeyRFebR6O4G7bLtiMqNls5xeUjMr3ZAe5mlj1txIJMCAAIEeUXLHgdoWrmZbNxH6turYKQcrDTKY3cvYeVOqgdhYHC4Z3Fm8pa7cZcpuISGQu7WkA17JuOSDLDNqYiJ6gE2xABjj4E/CvPKV7/AKLfhSF7Em3nYW3udpRCROoUT2iNBTypoCXlK9/0W/Cjyle/6LfhStFQBHypeZ9x/CvfKV7/AKLfhQ3nr/C3xSlaAS8pXv8Aot+FR2I2Vh3JJQgn1Qw+oaVLVy9wDUkDxq0ZNcgROH2NbWQjMC0bxyk6SBz+qpA4BPVHw+FKKyuNCCP/AD3V4HK6Nu4N9xqXOTe7BWelC3sP87aKm3oCpRDlO4axJB7zM/VX06V3ONu0fYw+DVpLoCCCAQdCDqDWXdI8ALOJuIBCzmUclYTHs1Hsr0dJKGT4JLdFJbCe1dqG+VJQLlXLAJPpFuPjTGuktFpgEwJMAmBzMbhXNelFKKpFAoooqwClsFfCXEcyQrAmN8A6xSNFQ1aoEdjcGbNxrZM5TAI3MIlWHcQQfbT/AGIuUXLp4L1Sjm11XE+AUNz3jxrjb5+cUerZtDxm2r/1R7KbYTady0CLblQTJEA6xE6gwa03nD6kdR7mp4/93XuuvPtS3H8ppxsQXcSMj4lHN1WVbbXO2rIQ6sVI3HJGhmGJqy2OgsW2RroMwwIUiHCXF56gFlP+ndrXHlzxg6k9yyVlQXZd06i1cjnlYD3kRRiMGxsOghnD27gRWR3KgXEY5UJaBnXWONWrG/JhYv3esu3LpLSXAIgseIkHKJkwKp+2fkwxNm6ows3VYnKwhGSBPbMgDTSQdeQ3VWGphN1xV+n82GmR6bIvHdYun/pv+FSGx9gv11s3h1S9baX5wMuYs2iqCupOUjXTdzpfb3yZ4i1YV0utfYCblvUwY1NuT2410gH4VSExLrADMIYOBJgONzRuzDnXTHJ40XwSRFUfSVFQvRTpMmOsB1IDgAXU4q8a/wCk6kH7wamq+blFxfC+ZsFFFFVBRPlavhLFgmf1xGn+W9ULo/j1bF4cANriLPAftU76uny03wmGsFjA6+NxP+E/Ks26LY9Gx2FAOpxNng37Ve6va0r/ALZ79zOXM2XaXQyzeuu5ulS163cdVyDUIEg6TLQNd/KmydArVvDm2uJcLmAcsRkZEVLWRlBCiUtrbZtGILiQGIr3a/QDyi9cum6i53RhltahVt3LZBOeGebrOLhEghN4WKSPycnye5ZGJMO+fzOwGC2kW4VVgxujqw2bOFLkkqdAPFNBXB/J9Zt3luC85K3S2XsawbTqmgmQbKkneRM91wqlWvk3C3xd8oJi+b0dWNfn0xG/N+sJTIbkaoSsDfV1oBK15z+I/lFJ7Q2cl9MlwErIOjMpkGRqpBpSz5z+I/lFK1KbTtATuEqvZGYgaCdTA3SePeaLDkqCy5SRJUkGDykaGlKo21bmO/SLDDksoVGCmRaycmnSZzajXlu01xY/EtWl13Iboujeev8AC3xSlaR9NZ9VvilLViSeMNN8d9V7Elsxz76mcZhS8ZWykVEYx2zEM0xpW2IhiSXCu4keFPMHjnLBWMg6GQKY0rhT21/iHxrWSTRBOeZ3r9Y/EfD4NNrbCtYkdsaxCuPOHHwI7jUjSRQrqu7iv3jl4VzRk4u0WG+yNlrh7QtqZiSTABJJmTHu8AKiOmOwlu2muqPnEWdPSUakHwEkVYkcESK9Iq8csoz4+pFGN0VOdLNhjDXQU8x5Kj1SIlfDURTLYezDfvKsNlkZyomB38gYia99ZYuHH0MqG9jAXHjJbZsxgQDBOvHdwPuNXrY3RG2tlRiLaM+bMYnlopPGJ3bt2+p3A4FLKBLawo4fEmd5pevJzayU9o7LzNFEi8Z0Yw10HPYQyZJAytP8Swe6JpjtPoNh7tkW0UWynmOJJEmSGky437zpwqxUVzRzZI1UmTSKdsr5PBYbP156wQUYIIVpMnKScwI0jxMzEW3DBsg6wqXjtFQQs9wJJA9tKUUyZp5Xc3YSoKKKKyJCsa+VWz/biyoQOrthmgwXOcjXcTlA+j3VstVrp30VOOsKEYLcttmUmYIIhl056R3iuvSZVjypvlyKyVoy7oHt0YTGIzsRbebdzlDbmPcGg+E1u1fPWy7tm31y4qyzMbTJbA0Nu7wLAkbjod8RuNbD8nm0HvYC01wyy5rc8SEYqs98AV1/iGP/AKL6EQfQslFFFeSXMw+XxwMHhyTH9p/9m5WUdCsQp2jgwCP7zZ/7q1qv/wDQGFe5gsOLaM5GJkhVLGOquCdBWSdBtl3l2lgy1m6AMTZJJtuAB1i6kkaV6GHLw4nH6lGtzd9rdBr16/duLfVFuXLTx2ySUt3LYYmdGTOrKB2ZtgwCSa7sdB7y4a9ZOKJ6wlgBmAzRaAdjOeSbbOyg5SbrSDvK21ejmLuXme1iSqG/auAG5cGVVTKwAURE69X5rTqajcH0N2gCubHFYVgWFy45UmyyEgOsPnuFbhzeZlhZ3155c7vfJ7ea6zjF5Qb73RAeVzXVuBx2v1uUdTO7IT4VZOi2xmwuGW07hiGc9mcoDMWCrOsCaebJwr2rNtLt03XVQGuMACxG8mP/ADnrTugG62pZ9SNRuMeiK78n/eb30WfOfxH8opQ0An5P+83vo8n/AHm99K0UAmlgAzJJiNTO+PwrtmgSeFe0UBEbRxD5tCQAAdJG/nUeTVhxWGzrExxqIbAxcCTPMgbhXRCSogaxXVrzh4j41NW8EpykHsjUcieJPOvbuzUYzEHup4iFDqikLlxlBkTyPLTWe7313YvhxIrCiTkiHEcQZ74iKWpJ/PXwb+mlagER0l2F5VbAUgOplSd2uhGnA/cKr/RjZF/DYr5y2cpVkLDVdQGEEd4A1q70V0Q1EowcOhFdQooornJCiiigCiiigCiiigCiiigKN05+T5cQDewyxiCwLDMArgwpJzGFIAmRv10M1YOh+yGwuDtWnC51BLZTIzMxY68d9S5tiZ411W0s85QWNvZEVvZEXukqJee0UudiAWVSwzFUYCFltQ4jTgeVeHpXYyswZjlUtGRhmAOUFcwAIJ0B3GDTba204a5bOE6xJ7RIDB2FtWBKx2vRWZ9E8hMZh9o2uqZ/IUUpcXNnUeddnrGnKWUyJ1GoKc9MSSZTphhyxVS5ggSEYyxLAKsCS3ZmI3Ed8LJ0lsFC6sxUEDS3cJM5tVAWWXsNqNOyaiXxlgWswwKwb3k5UogM+kYCmQGGXSdR3UxvdJLbqA+ADKAjMB5uc6gaoAQCzkzwhuOgFjw3SnD3AxtuWCKzsQjkZUgkjTWZERv4bqLXSjDtuc7swOR4I1mDEGIIMbiIp1hcJaKkraRQ4OYZVBObzg0bzwPhXA2Bh82bqLUwo8xfQnLpESJMHfrQDROmGGOWLh7TBR2H3lmWN37jewTU1TRNkWQABZtgAhgAiiCJgjTeJOvead0AlZ85/EfyilaQBIZuyTJB0jkBxPdXXXH1G+z+agFCKC3dSfXH1G+z+ajrj6jfZ/NQHbOBvoV53Ty5fGuOuPqN9n81HXH1G+z+agPWzHdC9+8/hSb4JSsSdTJM6nxrvrj6jfZ/NR1x9Rvs/mqbAoqwIG4aV7SXXH1G+z+ajrj6jfZ/NUAVpncssrTbG8eyd+vdS/XH1G+z+ajrj6jfZ/NUp0DwntLOhyt/TS1IAksDlIAB3xxjkaXqAFFFFAFFFFAFFFFAFFFFAFFFFAFFFFAFFFFAV/apxfWt1HWBNI/U5SchjLPaChsobNqQWiIGbjZxxvWL1ubJxnqo/VtmnL2o6zLkj0ZzVY6KArFjE4/cLFpBlmSAO2TLdlbp3knjroeMV0doY/K39nTNmbKezGUBiJHWTJOUD/UeVWWigKztfHY2184iSptJ2AofLd7RIAVwWk5V3wBqJO/u/jsfqUsW9CBDR2ubAi55siNYMNOkQbHRQDDZF+8yt5QgRg7AREFZ7J840/oooAooooAooooAooooAooooAooooAooooAooooAooooAooooAooooAooooAooooAooooAooooAooooAooooAooooAooooD/9k="/>
          <p:cNvSpPr>
            <a:spLocks noChangeAspect="1" noChangeArrowheads="1"/>
          </p:cNvSpPr>
          <p:nvPr/>
        </p:nvSpPr>
        <p:spPr bwMode="auto">
          <a:xfrm>
            <a:off x="155575" y="-1766888"/>
            <a:ext cx="5934075" cy="3686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p:cNvPicPr>
            <a:picLocks noGrp="1" noChangeAspect="1" noChangeArrowheads="1"/>
          </p:cNvPicPr>
          <p:nvPr>
            <p:ph idx="1"/>
          </p:nvPr>
        </p:nvPicPr>
        <p:blipFill>
          <a:blip r:embed="rId2" cstate="print"/>
          <a:srcRect/>
          <a:stretch>
            <a:fillRect/>
          </a:stretch>
        </p:blipFill>
        <p:spPr bwMode="auto">
          <a:xfrm>
            <a:off x="1600200" y="1719560"/>
            <a:ext cx="5715000" cy="3549314"/>
          </a:xfrm>
          <a:prstGeom prst="rect">
            <a:avLst/>
          </a:prstGeom>
          <a:noFill/>
          <a:ln w="9525">
            <a:noFill/>
            <a:miter lim="800000"/>
            <a:headEnd/>
            <a:tailEnd/>
          </a:ln>
        </p:spPr>
      </p:pic>
      <p:sp>
        <p:nvSpPr>
          <p:cNvPr id="3" name="Rounded Rectangle 2">
            <a:extLst>
              <a:ext uri="{FF2B5EF4-FFF2-40B4-BE49-F238E27FC236}">
                <a16:creationId xmlns:a16="http://schemas.microsoft.com/office/drawing/2014/main" id="{7A4F23DA-5401-0945-A989-E1DB672BDCEA}"/>
              </a:ext>
            </a:extLst>
          </p:cNvPr>
          <p:cNvSpPr/>
          <p:nvPr/>
        </p:nvSpPr>
        <p:spPr>
          <a:xfrm>
            <a:off x="6905767" y="1078172"/>
            <a:ext cx="2082658" cy="2350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Choropleth Map uses shades of </a:t>
            </a:r>
            <a:r>
              <a:rPr lang="en-US" dirty="0" err="1"/>
              <a:t>colour</a:t>
            </a:r>
            <a:r>
              <a:rPr lang="en-US" dirty="0"/>
              <a:t> to show differences in population density.</a:t>
            </a:r>
          </a:p>
        </p:txBody>
      </p:sp>
    </p:spTree>
    <p:extLst>
      <p:ext uri="{BB962C8B-B14F-4D97-AF65-F5344CB8AC3E}">
        <p14:creationId xmlns:p14="http://schemas.microsoft.com/office/powerpoint/2010/main" val="387256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085850" y="457199"/>
            <a:ext cx="6991350" cy="5959839"/>
          </a:xfrm>
          <a:prstGeom prst="rect">
            <a:avLst/>
          </a:prstGeom>
          <a:noFill/>
          <a:ln w="9525">
            <a:noFill/>
            <a:miter lim="800000"/>
            <a:headEnd/>
            <a:tailEnd/>
          </a:ln>
        </p:spPr>
      </p:pic>
    </p:spTree>
    <p:extLst>
      <p:ext uri="{BB962C8B-B14F-4D97-AF65-F5344CB8AC3E}">
        <p14:creationId xmlns:p14="http://schemas.microsoft.com/office/powerpoint/2010/main" val="66250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dirty="0"/>
              <a:t>Choropleth map and population patterns analysis</a:t>
            </a:r>
          </a:p>
        </p:txBody>
      </p:sp>
      <p:sp>
        <p:nvSpPr>
          <p:cNvPr id="3" name="Content Placeholder 2"/>
          <p:cNvSpPr>
            <a:spLocks noGrp="1"/>
          </p:cNvSpPr>
          <p:nvPr>
            <p:ph idx="1"/>
          </p:nvPr>
        </p:nvSpPr>
        <p:spPr>
          <a:xfrm>
            <a:off x="457200" y="1371600"/>
            <a:ext cx="8229600" cy="5334000"/>
          </a:xfrm>
        </p:spPr>
        <p:txBody>
          <a:bodyPr>
            <a:normAutofit fontScale="62500" lnSpcReduction="20000"/>
          </a:bodyPr>
          <a:lstStyle/>
          <a:p>
            <a:pPr marL="0" indent="0">
              <a:buNone/>
            </a:pPr>
            <a:r>
              <a:rPr lang="en-US" b="1" u="sng" dirty="0">
                <a:solidFill>
                  <a:srgbClr val="0070C0"/>
                </a:solidFill>
              </a:rPr>
              <a:t>1. Produce your choropleth map</a:t>
            </a:r>
          </a:p>
          <a:p>
            <a:r>
              <a:rPr lang="en-US" dirty="0"/>
              <a:t>Using the population density data, produce a choropleth map. </a:t>
            </a:r>
          </a:p>
          <a:p>
            <a:r>
              <a:rPr lang="en-US" dirty="0"/>
              <a:t>The map should have a key and a clear and descriptive title should be provided.</a:t>
            </a:r>
          </a:p>
          <a:p>
            <a:pPr marL="0" indent="0">
              <a:buNone/>
            </a:pPr>
            <a:r>
              <a:rPr lang="en-US" b="1" u="sng" dirty="0">
                <a:solidFill>
                  <a:srgbClr val="0070C0"/>
                </a:solidFill>
              </a:rPr>
              <a:t>2. </a:t>
            </a:r>
            <a:r>
              <a:rPr lang="en-US" u="sng" dirty="0"/>
              <a:t> </a:t>
            </a:r>
            <a:r>
              <a:rPr lang="en-US" b="1" u="sng" dirty="0">
                <a:solidFill>
                  <a:srgbClr val="0070C0"/>
                </a:solidFill>
              </a:rPr>
              <a:t>Data analysis/ conclusion </a:t>
            </a:r>
            <a:endParaRPr lang="en-US" u="sng" dirty="0"/>
          </a:p>
          <a:p>
            <a:r>
              <a:rPr lang="en-US" dirty="0"/>
              <a:t>Describe data- what is the general trend? i.e. How is population spread out across the USA (distribution)? Which regions of the USA are more densely/sparsely populated?</a:t>
            </a:r>
          </a:p>
          <a:p>
            <a:r>
              <a:rPr lang="en-US" dirty="0"/>
              <a:t>Use specific examples from the map to back up your description. Also use figures (numerical data).</a:t>
            </a:r>
          </a:p>
          <a:p>
            <a:r>
              <a:rPr lang="en-US" dirty="0"/>
              <a:t>Are there any anomalies in your data (things that do not fit the overall pattern)?</a:t>
            </a:r>
          </a:p>
          <a:p>
            <a:r>
              <a:rPr lang="en-US" dirty="0"/>
              <a:t>Explain why you may have got the patterns you have found (may require additional research)</a:t>
            </a:r>
          </a:p>
          <a:p>
            <a:r>
              <a:rPr lang="en-US" dirty="0"/>
              <a:t>What conclusions can we draw from this?</a:t>
            </a:r>
          </a:p>
          <a:p>
            <a:pPr marL="0" indent="0">
              <a:buNone/>
            </a:pPr>
            <a:r>
              <a:rPr lang="en-US" b="1" u="sng" dirty="0">
                <a:solidFill>
                  <a:srgbClr val="0070C0"/>
                </a:solidFill>
              </a:rPr>
              <a:t>3. Evaluation</a:t>
            </a:r>
            <a:endParaRPr lang="en-US" dirty="0">
              <a:solidFill>
                <a:srgbClr val="0070C0"/>
              </a:solidFill>
            </a:endParaRPr>
          </a:p>
          <a:p>
            <a:r>
              <a:rPr lang="en-US" dirty="0"/>
              <a:t>How successful is a choropleth map in showing the pattern of population distribution in the USA?</a:t>
            </a:r>
          </a:p>
          <a:p>
            <a:r>
              <a:rPr lang="en-US" dirty="0"/>
              <a:t>Does your data tell the whole story? </a:t>
            </a:r>
          </a:p>
          <a:p>
            <a:endParaRPr lang="en-US" dirty="0"/>
          </a:p>
        </p:txBody>
      </p:sp>
    </p:spTree>
    <p:extLst>
      <p:ext uri="{BB962C8B-B14F-4D97-AF65-F5344CB8AC3E}">
        <p14:creationId xmlns:p14="http://schemas.microsoft.com/office/powerpoint/2010/main" val="240582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EA8FC-2DB7-6E42-8AA6-E0ADA1E08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54" y="0"/>
            <a:ext cx="9325754" cy="1086939"/>
          </a:xfrm>
          <a:prstGeom prst="rect">
            <a:avLst/>
          </a:prstGeom>
        </p:spPr>
      </p:pic>
      <p:sp>
        <p:nvSpPr>
          <p:cNvPr id="2" name="TextBox 1">
            <a:extLst>
              <a:ext uri="{FF2B5EF4-FFF2-40B4-BE49-F238E27FC236}">
                <a16:creationId xmlns:a16="http://schemas.microsoft.com/office/drawing/2014/main" id="{9458C9BD-D9AF-254B-904C-BD0B04445D6E}"/>
              </a:ext>
            </a:extLst>
          </p:cNvPr>
          <p:cNvSpPr txBox="1"/>
          <p:nvPr/>
        </p:nvSpPr>
        <p:spPr>
          <a:xfrm>
            <a:off x="1493634" y="312636"/>
            <a:ext cx="5974977" cy="461665"/>
          </a:xfrm>
          <a:prstGeom prst="rect">
            <a:avLst/>
          </a:prstGeom>
          <a:noFill/>
        </p:spPr>
        <p:txBody>
          <a:bodyPr wrap="square" rtlCol="0">
            <a:spAutoFit/>
          </a:bodyPr>
          <a:lstStyle/>
          <a:p>
            <a:r>
              <a:rPr lang="en-US" sz="2400" b="1" dirty="0">
                <a:solidFill>
                  <a:schemeClr val="accent1">
                    <a:lumMod val="50000"/>
                  </a:schemeClr>
                </a:solidFill>
              </a:rPr>
              <a:t>Why does population density present a risk?</a:t>
            </a:r>
          </a:p>
        </p:txBody>
      </p:sp>
      <p:sp>
        <p:nvSpPr>
          <p:cNvPr id="3" name="TextBox 2">
            <a:extLst>
              <a:ext uri="{FF2B5EF4-FFF2-40B4-BE49-F238E27FC236}">
                <a16:creationId xmlns:a16="http://schemas.microsoft.com/office/drawing/2014/main" id="{F2EFF3C7-D829-E249-B606-7F75B08C39F7}"/>
              </a:ext>
            </a:extLst>
          </p:cNvPr>
          <p:cNvSpPr txBox="1"/>
          <p:nvPr/>
        </p:nvSpPr>
        <p:spPr>
          <a:xfrm>
            <a:off x="10722" y="1086937"/>
            <a:ext cx="8940799" cy="2585323"/>
          </a:xfrm>
          <a:prstGeom prst="rect">
            <a:avLst/>
          </a:prstGeom>
          <a:noFill/>
        </p:spPr>
        <p:txBody>
          <a:bodyPr wrap="square" rtlCol="0">
            <a:spAutoFit/>
          </a:bodyPr>
          <a:lstStyle/>
          <a:p>
            <a:pPr fontAlgn="base"/>
            <a:r>
              <a:rPr lang="en-US" dirty="0"/>
              <a:t>A large, violent tornado, passing through an open field presents little danger. On the other hand, a relatively weak tornado can pose significant risks to human life and can result in great economic losses in densely populated areas. </a:t>
            </a:r>
          </a:p>
          <a:p>
            <a:pPr fontAlgn="base"/>
            <a:endParaRPr lang="en-US" dirty="0"/>
          </a:p>
          <a:p>
            <a:pPr fontAlgn="base"/>
            <a:r>
              <a:rPr lang="en-US" dirty="0"/>
              <a:t>While the intensity is important, of equal or greater importance is the presence of a population whose socioeconomic characteristics may place its members at greater risk of harm before, during, and after a disaster.</a:t>
            </a:r>
          </a:p>
          <a:p>
            <a:pPr fontAlgn="base"/>
            <a:endParaRPr lang="en-US" dirty="0"/>
          </a:p>
          <a:p>
            <a:endParaRPr lang="en-US" dirty="0"/>
          </a:p>
        </p:txBody>
      </p:sp>
      <p:sp>
        <p:nvSpPr>
          <p:cNvPr id="4" name="Rounded Rectangle 3">
            <a:extLst>
              <a:ext uri="{FF2B5EF4-FFF2-40B4-BE49-F238E27FC236}">
                <a16:creationId xmlns:a16="http://schemas.microsoft.com/office/drawing/2014/main" id="{53772F24-86E0-8448-8FB4-72355E4AF5B9}"/>
              </a:ext>
            </a:extLst>
          </p:cNvPr>
          <p:cNvSpPr/>
          <p:nvPr/>
        </p:nvSpPr>
        <p:spPr>
          <a:xfrm>
            <a:off x="2816094" y="3875835"/>
            <a:ext cx="3330054" cy="1452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groups of people are more at risk of a disaster?</a:t>
            </a:r>
          </a:p>
        </p:txBody>
      </p:sp>
    </p:spTree>
    <p:extLst>
      <p:ext uri="{BB962C8B-B14F-4D97-AF65-F5344CB8AC3E}">
        <p14:creationId xmlns:p14="http://schemas.microsoft.com/office/powerpoint/2010/main" val="199135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2104F-6D8B-BA4E-AFDE-7142F8091255}"/>
              </a:ext>
            </a:extLst>
          </p:cNvPr>
          <p:cNvSpPr/>
          <p:nvPr/>
        </p:nvSpPr>
        <p:spPr>
          <a:xfrm>
            <a:off x="300790" y="804356"/>
            <a:ext cx="4572000" cy="5078313"/>
          </a:xfrm>
          <a:prstGeom prst="rect">
            <a:avLst/>
          </a:prstGeom>
        </p:spPr>
        <p:txBody>
          <a:bodyPr>
            <a:spAutoFit/>
          </a:bodyPr>
          <a:lstStyle/>
          <a:p>
            <a:pPr fontAlgn="base"/>
            <a:r>
              <a:rPr lang="en-US" dirty="0"/>
              <a:t>The “vulnerability” perspective in disasters, assumes that a real disaster occurs when it strikes an underprivileged population.</a:t>
            </a:r>
          </a:p>
          <a:p>
            <a:pPr fontAlgn="base"/>
            <a:endParaRPr lang="en-US" dirty="0"/>
          </a:p>
          <a:p>
            <a:pPr fontAlgn="base"/>
            <a:r>
              <a:rPr lang="en-US" dirty="0"/>
              <a:t>Vulnerability is defined as “the characteristics of a person or group and their situation that influences their capacity to anticipate, cope with, resist, and recover from the impact of a natural hazard.”</a:t>
            </a:r>
            <a:r>
              <a:rPr lang="en-US" baseline="30000" dirty="0"/>
              <a:t>1</a:t>
            </a:r>
            <a:r>
              <a:rPr lang="en-US" dirty="0"/>
              <a:t> </a:t>
            </a:r>
          </a:p>
          <a:p>
            <a:pPr fontAlgn="base"/>
            <a:endParaRPr lang="en-US" dirty="0"/>
          </a:p>
          <a:p>
            <a:pPr fontAlgn="base"/>
            <a:r>
              <a:rPr lang="en-US" dirty="0"/>
              <a:t>When addressing risk and vulnerability we must take into account these impacts and outcomes of disasters. Although the sources of vulnerability are multiple and quite diverse, some of the most important factors that affect vulnerability include population growth and distribution and social diversity of the people.</a:t>
            </a:r>
          </a:p>
        </p:txBody>
      </p:sp>
      <p:pic>
        <p:nvPicPr>
          <p:cNvPr id="4" name="Picture 3">
            <a:extLst>
              <a:ext uri="{FF2B5EF4-FFF2-40B4-BE49-F238E27FC236}">
                <a16:creationId xmlns:a16="http://schemas.microsoft.com/office/drawing/2014/main" id="{E06A353F-5F73-A84D-9FA3-346CED9C00BE}"/>
              </a:ext>
            </a:extLst>
          </p:cNvPr>
          <p:cNvPicPr>
            <a:picLocks noChangeAspect="1"/>
          </p:cNvPicPr>
          <p:nvPr/>
        </p:nvPicPr>
        <p:blipFill>
          <a:blip r:embed="rId2"/>
          <a:stretch>
            <a:fillRect/>
          </a:stretch>
        </p:blipFill>
        <p:spPr>
          <a:xfrm>
            <a:off x="5038591" y="3429000"/>
            <a:ext cx="3936966" cy="2624644"/>
          </a:xfrm>
          <a:prstGeom prst="rect">
            <a:avLst/>
          </a:prstGeom>
        </p:spPr>
      </p:pic>
      <p:pic>
        <p:nvPicPr>
          <p:cNvPr id="6" name="Picture 5">
            <a:extLst>
              <a:ext uri="{FF2B5EF4-FFF2-40B4-BE49-F238E27FC236}">
                <a16:creationId xmlns:a16="http://schemas.microsoft.com/office/drawing/2014/main" id="{16C21240-76A7-104D-92EE-CE715B0F62C7}"/>
              </a:ext>
            </a:extLst>
          </p:cNvPr>
          <p:cNvPicPr>
            <a:picLocks noChangeAspect="1"/>
          </p:cNvPicPr>
          <p:nvPr/>
        </p:nvPicPr>
        <p:blipFill>
          <a:blip r:embed="rId3"/>
          <a:stretch>
            <a:fillRect/>
          </a:stretch>
        </p:blipFill>
        <p:spPr>
          <a:xfrm>
            <a:off x="5022255" y="804356"/>
            <a:ext cx="3953302" cy="2371981"/>
          </a:xfrm>
          <a:prstGeom prst="rect">
            <a:avLst/>
          </a:prstGeom>
        </p:spPr>
      </p:pic>
    </p:spTree>
    <p:extLst>
      <p:ext uri="{BB962C8B-B14F-4D97-AF65-F5344CB8AC3E}">
        <p14:creationId xmlns:p14="http://schemas.microsoft.com/office/powerpoint/2010/main" val="298840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7D591-E803-084C-A66E-D1B5E744B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621" y="393829"/>
            <a:ext cx="5448381" cy="1441551"/>
          </a:xfrm>
          <a:prstGeom prst="rect">
            <a:avLst/>
          </a:prstGeom>
        </p:spPr>
      </p:pic>
      <p:pic>
        <p:nvPicPr>
          <p:cNvPr id="4" name="Picture 3">
            <a:extLst>
              <a:ext uri="{FF2B5EF4-FFF2-40B4-BE49-F238E27FC236}">
                <a16:creationId xmlns:a16="http://schemas.microsoft.com/office/drawing/2014/main" id="{0C111A3C-7594-AC4D-AF26-31182CB162C0}"/>
              </a:ext>
            </a:extLst>
          </p:cNvPr>
          <p:cNvPicPr>
            <a:picLocks noChangeAspect="1"/>
          </p:cNvPicPr>
          <p:nvPr/>
        </p:nvPicPr>
        <p:blipFill>
          <a:blip r:embed="rId3"/>
          <a:stretch>
            <a:fillRect/>
          </a:stretch>
        </p:blipFill>
        <p:spPr>
          <a:xfrm>
            <a:off x="-308660" y="4021996"/>
            <a:ext cx="4250921" cy="2796992"/>
          </a:xfrm>
          <a:prstGeom prst="rect">
            <a:avLst/>
          </a:prstGeom>
        </p:spPr>
      </p:pic>
      <p:pic>
        <p:nvPicPr>
          <p:cNvPr id="5" name="Picture 4">
            <a:extLst>
              <a:ext uri="{FF2B5EF4-FFF2-40B4-BE49-F238E27FC236}">
                <a16:creationId xmlns:a16="http://schemas.microsoft.com/office/drawing/2014/main" id="{3226AC74-E085-9C49-AE41-8397CAEF195D}"/>
              </a:ext>
            </a:extLst>
          </p:cNvPr>
          <p:cNvPicPr>
            <a:picLocks noChangeAspect="1"/>
          </p:cNvPicPr>
          <p:nvPr/>
        </p:nvPicPr>
        <p:blipFill>
          <a:blip r:embed="rId4"/>
          <a:stretch>
            <a:fillRect/>
          </a:stretch>
        </p:blipFill>
        <p:spPr>
          <a:xfrm>
            <a:off x="-345670" y="-59644"/>
            <a:ext cx="4250920" cy="2796991"/>
          </a:xfrm>
          <a:prstGeom prst="rect">
            <a:avLst/>
          </a:prstGeom>
        </p:spPr>
      </p:pic>
      <p:pic>
        <p:nvPicPr>
          <p:cNvPr id="6" name="Picture 5">
            <a:extLst>
              <a:ext uri="{FF2B5EF4-FFF2-40B4-BE49-F238E27FC236}">
                <a16:creationId xmlns:a16="http://schemas.microsoft.com/office/drawing/2014/main" id="{0DF0D007-A46D-CA49-AB3B-8C89038D386C}"/>
              </a:ext>
            </a:extLst>
          </p:cNvPr>
          <p:cNvPicPr>
            <a:picLocks noChangeAspect="1"/>
          </p:cNvPicPr>
          <p:nvPr/>
        </p:nvPicPr>
        <p:blipFill>
          <a:blip r:embed="rId5"/>
          <a:stretch>
            <a:fillRect/>
          </a:stretch>
        </p:blipFill>
        <p:spPr>
          <a:xfrm>
            <a:off x="-308660" y="1902722"/>
            <a:ext cx="4250920" cy="2796992"/>
          </a:xfrm>
          <a:prstGeom prst="rect">
            <a:avLst/>
          </a:prstGeom>
        </p:spPr>
      </p:pic>
      <p:sp>
        <p:nvSpPr>
          <p:cNvPr id="8" name="TextBox 7">
            <a:extLst>
              <a:ext uri="{FF2B5EF4-FFF2-40B4-BE49-F238E27FC236}">
                <a16:creationId xmlns:a16="http://schemas.microsoft.com/office/drawing/2014/main" id="{295678BF-1A50-5148-9619-A4C833043566}"/>
              </a:ext>
            </a:extLst>
          </p:cNvPr>
          <p:cNvSpPr txBox="1"/>
          <p:nvPr/>
        </p:nvSpPr>
        <p:spPr>
          <a:xfrm>
            <a:off x="336268" y="2567888"/>
            <a:ext cx="288704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2525"/>
                </a:solidFill>
                <a:effectLst/>
                <a:uLnTx/>
                <a:uFillTx/>
                <a:latin typeface="Calibri" panose="020F0502020204030204"/>
                <a:ea typeface="+mn-ea"/>
                <a:cs typeface="+mn-cs"/>
              </a:rPr>
              <a:t>Vulnerability</a:t>
            </a:r>
            <a:r>
              <a:rPr kumimoji="0" lang="en-US" sz="1800" b="0" i="0" u="none" strike="noStrike" kern="1200" cap="none" spc="0" normalizeH="0" baseline="0" noProof="0" dirty="0">
                <a:ln>
                  <a:noFill/>
                </a:ln>
                <a:solidFill>
                  <a:srgbClr val="252525"/>
                </a:solidFill>
                <a:effectLst/>
                <a:uLnTx/>
                <a:uFillTx/>
                <a:latin typeface="Calibri" panose="020F0502020204030204"/>
                <a:ea typeface="+mn-ea"/>
                <a:cs typeface="+mn-cs"/>
              </a:rPr>
              <a:t>: the conditions that increases the susceptibility of a community to a hazard.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49B508-E720-AC4F-B794-D3838881BD9F}"/>
              </a:ext>
            </a:extLst>
          </p:cNvPr>
          <p:cNvSpPr/>
          <p:nvPr/>
        </p:nvSpPr>
        <p:spPr>
          <a:xfrm>
            <a:off x="285938" y="4618202"/>
            <a:ext cx="3181162" cy="147732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D3D3D"/>
                </a:solidFill>
                <a:effectLst/>
                <a:uLnTx/>
                <a:uFillTx/>
                <a:latin typeface="inherit"/>
                <a:ea typeface="+mn-ea"/>
                <a:cs typeface="+mn-cs"/>
              </a:rPr>
              <a:t>Cost-</a:t>
            </a:r>
            <a:r>
              <a:rPr kumimoji="0" lang="en-US" sz="1800" b="0" i="0" u="none" strike="noStrike" kern="1200" cap="none" spc="0" normalizeH="0" baseline="0" noProof="0" dirty="0">
                <a:ln>
                  <a:noFill/>
                </a:ln>
                <a:solidFill>
                  <a:srgbClr val="3D3D3D"/>
                </a:solidFill>
                <a:effectLst/>
                <a:uLnTx/>
                <a:uFillTx/>
                <a:latin typeface="inherit"/>
                <a:ea typeface="+mn-ea"/>
                <a:cs typeface="+mn-cs"/>
              </a:rPr>
              <a:t> this is the human factor of the hazard. More the number of humans and property, greater is the cost involved and therefore, greater is the risk.</a:t>
            </a:r>
          </a:p>
        </p:txBody>
      </p:sp>
      <p:sp>
        <p:nvSpPr>
          <p:cNvPr id="12" name="Rectangle 11">
            <a:extLst>
              <a:ext uri="{FF2B5EF4-FFF2-40B4-BE49-F238E27FC236}">
                <a16:creationId xmlns:a16="http://schemas.microsoft.com/office/drawing/2014/main" id="{D2DF49C2-55E7-E347-89D3-15AD63FEE6FE}"/>
              </a:ext>
            </a:extLst>
          </p:cNvPr>
          <p:cNvSpPr/>
          <p:nvPr/>
        </p:nvSpPr>
        <p:spPr>
          <a:xfrm>
            <a:off x="336268" y="723802"/>
            <a:ext cx="2887044"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D3D3D"/>
                </a:solidFill>
                <a:effectLst/>
                <a:uLnTx/>
                <a:uFillTx/>
                <a:latin typeface="Calibri" panose="020F0502020204030204"/>
                <a:ea typeface="+mn-ea"/>
                <a:cs typeface="+mn-cs"/>
              </a:rPr>
              <a:t>Threat-</a:t>
            </a:r>
            <a:r>
              <a:rPr kumimoji="0" lang="en-US" sz="1800" b="0" i="0" u="none" strike="noStrike" kern="1200" cap="none" spc="0" normalizeH="0" baseline="0" noProof="0" dirty="0">
                <a:ln>
                  <a:noFill/>
                </a:ln>
                <a:solidFill>
                  <a:srgbClr val="3D3D3D"/>
                </a:solidFill>
                <a:effectLst/>
                <a:uLnTx/>
                <a:uFillTx/>
                <a:latin typeface="Calibri" panose="020F0502020204030204"/>
                <a:ea typeface="+mn-ea"/>
                <a:cs typeface="+mn-cs"/>
              </a:rPr>
              <a:t> this is the frequency with which a hazard can hit the area</a:t>
            </a:r>
            <a:r>
              <a:rPr kumimoji="0" lang="en-US" sz="1800" b="0" i="0" u="none" strike="noStrike" kern="1200" cap="none" spc="0" normalizeH="0" baseline="0" noProof="0" dirty="0">
                <a:ln>
                  <a:noFill/>
                </a:ln>
                <a:solidFill>
                  <a:srgbClr val="3D3D3D"/>
                </a:solidFill>
                <a:effectLst/>
                <a:uLnTx/>
                <a:uFillTx/>
                <a:latin typeface="Open Sans" panose="020B0606030504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200E54-49C0-764F-BB1F-EA823D353320}"/>
              </a:ext>
            </a:extLst>
          </p:cNvPr>
          <p:cNvSpPr/>
          <p:nvPr/>
        </p:nvSpPr>
        <p:spPr>
          <a:xfrm>
            <a:off x="4536859" y="4438652"/>
            <a:ext cx="4414432" cy="20313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D3D3D"/>
                </a:solidFill>
                <a:effectLst/>
                <a:uLnTx/>
                <a:uFillTx/>
                <a:latin typeface="Calibri" panose="020F0502020204030204"/>
                <a:ea typeface="+mn-ea"/>
                <a:cs typeface="+mn-cs"/>
              </a:rPr>
              <a:t>Risk, </a:t>
            </a:r>
            <a:r>
              <a:rPr kumimoji="0" lang="en-US" sz="1800" b="0" i="0" u="none" strike="noStrike" kern="1200" cap="none" spc="0" normalizeH="0" baseline="0" noProof="0" dirty="0">
                <a:ln>
                  <a:noFill/>
                </a:ln>
                <a:solidFill>
                  <a:srgbClr val="3D3D3D"/>
                </a:solidFill>
                <a:effectLst/>
                <a:uLnTx/>
                <a:uFillTx/>
                <a:latin typeface="Calibri" panose="020F0502020204030204"/>
                <a:ea typeface="+mn-ea"/>
                <a:cs typeface="+mn-cs"/>
              </a:rPr>
              <a:t>is the </a:t>
            </a:r>
            <a:r>
              <a:rPr kumimoji="0" lang="en-US" sz="1800" b="1" i="1" u="none" strike="noStrike" kern="1200" cap="none" spc="0" normalizeH="0" baseline="0" noProof="0" dirty="0">
                <a:ln>
                  <a:noFill/>
                </a:ln>
                <a:solidFill>
                  <a:srgbClr val="3D3D3D"/>
                </a:solidFill>
                <a:effectLst/>
                <a:uLnTx/>
                <a:uFillTx/>
                <a:latin typeface="Calibri" panose="020F0502020204030204"/>
                <a:ea typeface="+mn-ea"/>
                <a:cs typeface="+mn-cs"/>
              </a:rPr>
              <a:t>likelihood/possibility</a:t>
            </a:r>
            <a:r>
              <a:rPr kumimoji="0" lang="en-US" sz="1800" b="1" i="0" u="none" strike="noStrike" kern="1200" cap="none" spc="0" normalizeH="0" baseline="0" noProof="0" dirty="0">
                <a:ln>
                  <a:noFill/>
                </a:ln>
                <a:solidFill>
                  <a:srgbClr val="3D3D3D"/>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3D3D3D"/>
                </a:solidFill>
                <a:effectLst/>
                <a:uLnTx/>
                <a:uFillTx/>
                <a:latin typeface="Calibri" panose="020F0502020204030204"/>
                <a:ea typeface="+mn-ea"/>
                <a:cs typeface="+mn-cs"/>
              </a:rPr>
              <a:t>that an area (or section of population) will be negatively affected by a hazard. It is the risk that ultimately controls the possibility of converting a hazard into a disaster. The word is often used to quantify the probability of a hazard turning into a disaster.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833CEB9-9D3E-5948-BEB8-6D620B0E7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102" y="2909905"/>
            <a:ext cx="1252813" cy="939537"/>
          </a:xfrm>
          <a:prstGeom prst="rect">
            <a:avLst/>
          </a:prstGeom>
        </p:spPr>
      </p:pic>
      <p:pic>
        <p:nvPicPr>
          <p:cNvPr id="15" name="Picture 14">
            <a:extLst>
              <a:ext uri="{FF2B5EF4-FFF2-40B4-BE49-F238E27FC236}">
                <a16:creationId xmlns:a16="http://schemas.microsoft.com/office/drawing/2014/main" id="{FA3258F2-37C7-DB4D-B7A0-9DBB220E83CD}"/>
              </a:ext>
            </a:extLst>
          </p:cNvPr>
          <p:cNvPicPr>
            <a:picLocks noChangeAspect="1"/>
          </p:cNvPicPr>
          <p:nvPr/>
        </p:nvPicPr>
        <p:blipFill>
          <a:blip r:embed="rId7"/>
          <a:stretch>
            <a:fillRect/>
          </a:stretch>
        </p:blipFill>
        <p:spPr>
          <a:xfrm>
            <a:off x="4620552" y="1921658"/>
            <a:ext cx="4330741" cy="2849511"/>
          </a:xfrm>
          <a:prstGeom prst="rect">
            <a:avLst/>
          </a:prstGeom>
        </p:spPr>
      </p:pic>
      <p:sp>
        <p:nvSpPr>
          <p:cNvPr id="16" name="TextBox 15">
            <a:extLst>
              <a:ext uri="{FF2B5EF4-FFF2-40B4-BE49-F238E27FC236}">
                <a16:creationId xmlns:a16="http://schemas.microsoft.com/office/drawing/2014/main" id="{ADFD5CB7-69C8-8840-A43A-2A2565F74700}"/>
              </a:ext>
            </a:extLst>
          </p:cNvPr>
          <p:cNvSpPr txBox="1"/>
          <p:nvPr/>
        </p:nvSpPr>
        <p:spPr>
          <a:xfrm>
            <a:off x="6021169" y="2909903"/>
            <a:ext cx="113204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17" name="Title 1">
            <a:extLst>
              <a:ext uri="{FF2B5EF4-FFF2-40B4-BE49-F238E27FC236}">
                <a16:creationId xmlns:a16="http://schemas.microsoft.com/office/drawing/2014/main" id="{0AE85EAE-8A92-D64F-A63C-A20E5E6C14E5}"/>
              </a:ext>
            </a:extLst>
          </p:cNvPr>
          <p:cNvSpPr txBox="1">
            <a:spLocks/>
          </p:cNvSpPr>
          <p:nvPr/>
        </p:nvSpPr>
        <p:spPr>
          <a:xfrm>
            <a:off x="921032" y="100377"/>
            <a:ext cx="7886700" cy="7356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So…why are we looking at this?</a:t>
            </a:r>
            <a:endParaRPr lang="en-US" dirty="0"/>
          </a:p>
        </p:txBody>
      </p:sp>
    </p:spTree>
    <p:extLst>
      <p:ext uri="{BB962C8B-B14F-4D97-AF65-F5344CB8AC3E}">
        <p14:creationId xmlns:p14="http://schemas.microsoft.com/office/powerpoint/2010/main" val="364494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airs: How many different types of power can you think of?"/>
          <p:cNvSpPr txBox="1">
            <a:spLocks noGrp="1"/>
          </p:cNvSpPr>
          <p:nvPr>
            <p:ph type="title"/>
          </p:nvPr>
        </p:nvSpPr>
        <p:spPr>
          <a:xfrm>
            <a:off x="609600" y="5257800"/>
            <a:ext cx="7772400" cy="523875"/>
          </a:xfrm>
          <a:prstGeom prst="rect">
            <a:avLst/>
          </a:prstGeom>
        </p:spPr>
        <p:txBody>
          <a:bodyPr/>
          <a:lstStyle/>
          <a:p>
            <a:pPr defTabSz="758951">
              <a:lnSpc>
                <a:spcPts val="2800"/>
              </a:lnSpc>
              <a:defRPr sz="2324"/>
            </a:pPr>
            <a:r>
              <a:rPr b="1" u="sng"/>
              <a:t>Pairs:</a:t>
            </a:r>
            <a:r>
              <a:t> How many different types of power can you think of?</a:t>
            </a:r>
          </a:p>
        </p:txBody>
      </p:sp>
      <p:sp>
        <p:nvSpPr>
          <p:cNvPr id="263" name="Rectangle"/>
          <p:cNvSpPr/>
          <p:nvPr/>
        </p:nvSpPr>
        <p:spPr>
          <a:xfrm>
            <a:off x="152400" y="4114800"/>
            <a:ext cx="8839200" cy="9906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5" name="Picture 4">
            <a:extLst>
              <a:ext uri="{FF2B5EF4-FFF2-40B4-BE49-F238E27FC236}">
                <a16:creationId xmlns:a16="http://schemas.microsoft.com/office/drawing/2014/main" id="{C8A5E728-8FE3-6942-8E17-B6094A3A9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318590"/>
            <a:ext cx="9829800" cy="1132364"/>
          </a:xfrm>
          <a:prstGeom prst="rect">
            <a:avLst/>
          </a:prstGeom>
        </p:spPr>
      </p:pic>
      <p:pic>
        <p:nvPicPr>
          <p:cNvPr id="8" name="Picture 7">
            <a:extLst>
              <a:ext uri="{FF2B5EF4-FFF2-40B4-BE49-F238E27FC236}">
                <a16:creationId xmlns:a16="http://schemas.microsoft.com/office/drawing/2014/main" id="{09B5A5A7-D418-8C40-9866-632F711B186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128572" y="3680884"/>
            <a:ext cx="6101153" cy="3441536"/>
          </a:xfrm>
          <a:prstGeom prst="rect">
            <a:avLst/>
          </a:prstGeom>
        </p:spPr>
      </p:pic>
      <p:sp>
        <p:nvSpPr>
          <p:cNvPr id="2" name="Rectangle 1">
            <a:extLst>
              <a:ext uri="{FF2B5EF4-FFF2-40B4-BE49-F238E27FC236}">
                <a16:creationId xmlns:a16="http://schemas.microsoft.com/office/drawing/2014/main" id="{8C6346EB-AE65-A648-AD40-E2F96EE96659}"/>
              </a:ext>
            </a:extLst>
          </p:cNvPr>
          <p:cNvSpPr/>
          <p:nvPr/>
        </p:nvSpPr>
        <p:spPr>
          <a:xfrm>
            <a:off x="381000" y="1076325"/>
            <a:ext cx="8134350" cy="4478149"/>
          </a:xfrm>
          <a:prstGeom prst="rect">
            <a:avLst/>
          </a:prstGeom>
        </p:spPr>
        <p:txBody>
          <a:bodyPr wrap="square">
            <a:spAutoFit/>
          </a:bodyPr>
          <a:lstStyle/>
          <a:p>
            <a:pPr>
              <a:lnSpc>
                <a:spcPct val="150000"/>
              </a:lnSpc>
            </a:pPr>
            <a:r>
              <a:rPr lang="en-US" sz="2400" b="1" u="sng" dirty="0"/>
              <a:t>What: </a:t>
            </a:r>
            <a:r>
              <a:rPr lang="en-US" sz="2400" dirty="0"/>
              <a:t> is the pattern of population density in the USA and how does this pose a threat?</a:t>
            </a:r>
            <a:br>
              <a:rPr lang="en-US" sz="2400" dirty="0"/>
            </a:br>
            <a:r>
              <a:rPr lang="en-US" sz="2400" b="1" u="sng" dirty="0"/>
              <a:t>​Why</a:t>
            </a:r>
            <a:r>
              <a:rPr lang="en-US" sz="2400" b="1" dirty="0"/>
              <a:t>:</a:t>
            </a:r>
            <a:r>
              <a:rPr lang="en-US" sz="2400" dirty="0"/>
              <a:t>  to understand that there is greater risk of a disaster when a hazard threatens an area with a high population density. This exposes more people to the risk of a hazard and can make disasters worse.</a:t>
            </a:r>
            <a:br>
              <a:rPr lang="en-US" sz="2400" dirty="0"/>
            </a:br>
            <a:r>
              <a:rPr lang="en-US" sz="2400" b="1" u="sng" dirty="0"/>
              <a:t>How</a:t>
            </a:r>
            <a:r>
              <a:rPr lang="en-US" sz="2400" dirty="0"/>
              <a:t>: Using our geographical skills to calculate and present the population density of the USA.</a:t>
            </a:r>
            <a:endParaRPr lang="en-US" sz="2400" dirty="0">
              <a:latin typeface="Avenir Next" panose="020B0503020202020204" pitchFamily="34" charset="0"/>
            </a:endParaRPr>
          </a:p>
        </p:txBody>
      </p:sp>
      <p:sp>
        <p:nvSpPr>
          <p:cNvPr id="3" name="TextBox 2">
            <a:extLst>
              <a:ext uri="{FF2B5EF4-FFF2-40B4-BE49-F238E27FC236}">
                <a16:creationId xmlns:a16="http://schemas.microsoft.com/office/drawing/2014/main" id="{89AFE44C-D02E-F84C-8392-F29CDBF5BE5C}"/>
              </a:ext>
            </a:extLst>
          </p:cNvPr>
          <p:cNvSpPr txBox="1"/>
          <p:nvPr/>
        </p:nvSpPr>
        <p:spPr>
          <a:xfrm>
            <a:off x="381000" y="62926"/>
            <a:ext cx="8420100" cy="461665"/>
          </a:xfrm>
          <a:prstGeom prst="rect">
            <a:avLst/>
          </a:prstGeom>
          <a:noFill/>
        </p:spPr>
        <p:txBody>
          <a:bodyPr wrap="square" rtlCol="0">
            <a:spAutoFit/>
          </a:bodyPr>
          <a:lstStyle/>
          <a:p>
            <a:pPr algn="ctr"/>
            <a:r>
              <a:rPr lang="en-US" sz="2400" b="1" dirty="0">
                <a:solidFill>
                  <a:schemeClr val="bg1"/>
                </a:solidFill>
              </a:rPr>
              <a:t>Learning Intentions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Individually: Write 5 - 10 sentences with the word power in them."/>
          <p:cNvSpPr txBox="1">
            <a:spLocks noGrp="1"/>
          </p:cNvSpPr>
          <p:nvPr>
            <p:ph type="title"/>
          </p:nvPr>
        </p:nvSpPr>
        <p:spPr>
          <a:prstGeom prst="rect">
            <a:avLst/>
          </a:prstGeom>
        </p:spPr>
        <p:txBody>
          <a:bodyPr>
            <a:normAutofit fontScale="90000"/>
          </a:bodyPr>
          <a:lstStyle/>
          <a:p>
            <a:r>
              <a:rPr b="1" u="sng"/>
              <a:t>Individually:</a:t>
            </a:r>
            <a:r>
              <a:t> Write 5 - 10 sentences with the word </a:t>
            </a:r>
            <a:r>
              <a:rPr sz="3200" u="sng"/>
              <a:t>power</a:t>
            </a:r>
            <a:r>
              <a:t> in them.</a:t>
            </a:r>
          </a:p>
        </p:txBody>
      </p:sp>
      <p:sp>
        <p:nvSpPr>
          <p:cNvPr id="267" name="Slide Number"/>
          <p:cNvSpPr txBox="1">
            <a:spLocks noGrp="1"/>
          </p:cNvSpPr>
          <p:nvPr>
            <p:ph type="sldNum" sz="quarter" idx="2"/>
          </p:nvPr>
        </p:nvSpPr>
        <p:spPr>
          <a:xfrm>
            <a:off x="8595291" y="6555387"/>
            <a:ext cx="167710" cy="214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5" name="Picture 4">
            <a:extLst>
              <a:ext uri="{FF2B5EF4-FFF2-40B4-BE49-F238E27FC236}">
                <a16:creationId xmlns:a16="http://schemas.microsoft.com/office/drawing/2014/main" id="{18AD9A6D-63AE-8B4B-9E5E-CD7B1070064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80999" y="1101526"/>
            <a:ext cx="2244167" cy="5493668"/>
          </a:xfrm>
          <a:prstGeom prst="rect">
            <a:avLst/>
          </a:prstGeom>
        </p:spPr>
      </p:pic>
      <p:pic>
        <p:nvPicPr>
          <p:cNvPr id="6" name="Picture 5">
            <a:extLst>
              <a:ext uri="{FF2B5EF4-FFF2-40B4-BE49-F238E27FC236}">
                <a16:creationId xmlns:a16="http://schemas.microsoft.com/office/drawing/2014/main" id="{F679F1B8-4290-6842-8741-9A5C105C0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48" y="-33550"/>
            <a:ext cx="9673296" cy="1058404"/>
          </a:xfrm>
          <a:prstGeom prst="rect">
            <a:avLst/>
          </a:prstGeom>
        </p:spPr>
      </p:pic>
      <p:sp>
        <p:nvSpPr>
          <p:cNvPr id="2" name="TextBox 1">
            <a:extLst>
              <a:ext uri="{FF2B5EF4-FFF2-40B4-BE49-F238E27FC236}">
                <a16:creationId xmlns:a16="http://schemas.microsoft.com/office/drawing/2014/main" id="{C1A4913C-C3B5-864B-AF18-13A5DC545B5E}"/>
              </a:ext>
            </a:extLst>
          </p:cNvPr>
          <p:cNvSpPr txBox="1"/>
          <p:nvPr/>
        </p:nvSpPr>
        <p:spPr>
          <a:xfrm>
            <a:off x="548710" y="244934"/>
            <a:ext cx="7966640" cy="584775"/>
          </a:xfrm>
          <a:prstGeom prst="rect">
            <a:avLst/>
          </a:prstGeom>
          <a:noFill/>
        </p:spPr>
        <p:txBody>
          <a:bodyPr wrap="square" rtlCol="0">
            <a:spAutoFit/>
          </a:bodyPr>
          <a:lstStyle/>
          <a:p>
            <a:r>
              <a:rPr lang="en-US" sz="3200" dirty="0">
                <a:solidFill>
                  <a:schemeClr val="bg1"/>
                </a:solidFill>
                <a:latin typeface="Avenir Next" panose="020B0503020202020204" pitchFamily="34" charset="0"/>
              </a:rPr>
              <a:t>How good is you knowledge of the USA?</a:t>
            </a:r>
          </a:p>
        </p:txBody>
      </p:sp>
      <p:sp>
        <p:nvSpPr>
          <p:cNvPr id="3" name="Rectangle 2">
            <a:extLst>
              <a:ext uri="{FF2B5EF4-FFF2-40B4-BE49-F238E27FC236}">
                <a16:creationId xmlns:a16="http://schemas.microsoft.com/office/drawing/2014/main" id="{43E38A07-9586-FC4F-8D57-D5B43023B127}"/>
              </a:ext>
            </a:extLst>
          </p:cNvPr>
          <p:cNvSpPr/>
          <p:nvPr/>
        </p:nvSpPr>
        <p:spPr>
          <a:xfrm>
            <a:off x="70277" y="5097539"/>
            <a:ext cx="9009477" cy="1708160"/>
          </a:xfrm>
          <a:prstGeom prst="rect">
            <a:avLst/>
          </a:prstGeom>
        </p:spPr>
        <p:txBody>
          <a:bodyPr wrap="square">
            <a:spAutoFit/>
          </a:bodyPr>
          <a:lstStyle/>
          <a:p>
            <a:pPr>
              <a:lnSpc>
                <a:spcPct val="150000"/>
              </a:lnSpc>
            </a:pPr>
            <a:r>
              <a:rPr lang="en-US" sz="2400" b="0" i="0" dirty="0">
                <a:solidFill>
                  <a:schemeClr val="accent1">
                    <a:lumMod val="50000"/>
                  </a:schemeClr>
                </a:solidFill>
                <a:effectLst/>
                <a:latin typeface="Avenir Next" panose="020B0503020202020204" pitchFamily="34" charset="0"/>
              </a:rPr>
              <a:t>Follow the link on the Weebly to the following quiz.</a:t>
            </a:r>
          </a:p>
          <a:p>
            <a:pPr>
              <a:lnSpc>
                <a:spcPct val="150000"/>
              </a:lnSpc>
            </a:pPr>
            <a:r>
              <a:rPr lang="en-US" sz="2400" dirty="0">
                <a:solidFill>
                  <a:schemeClr val="accent1">
                    <a:lumMod val="50000"/>
                  </a:schemeClr>
                </a:solidFill>
                <a:latin typeface="Avenir Next" panose="020B0503020202020204" pitchFamily="34" charset="0"/>
              </a:rPr>
              <a:t>Can you name all of the states of the USA?</a:t>
            </a:r>
          </a:p>
          <a:p>
            <a:pPr>
              <a:lnSpc>
                <a:spcPct val="150000"/>
              </a:lnSpc>
            </a:pPr>
            <a:r>
              <a:rPr lang="en-US" sz="2400" dirty="0">
                <a:solidFill>
                  <a:schemeClr val="accent1">
                    <a:lumMod val="50000"/>
                  </a:schemeClr>
                </a:solidFill>
                <a:latin typeface="Avenir Next" panose="020B0503020202020204" pitchFamily="34" charset="0"/>
              </a:rPr>
              <a:t>Record your score to share with the class.</a:t>
            </a:r>
          </a:p>
        </p:txBody>
      </p:sp>
      <p:pic>
        <p:nvPicPr>
          <p:cNvPr id="7" name="Picture 6">
            <a:extLst>
              <a:ext uri="{FF2B5EF4-FFF2-40B4-BE49-F238E27FC236}">
                <a16:creationId xmlns:a16="http://schemas.microsoft.com/office/drawing/2014/main" id="{6DC7D244-0B9F-214A-B10C-1604B48E2DAB}"/>
              </a:ext>
            </a:extLst>
          </p:cNvPr>
          <p:cNvPicPr>
            <a:picLocks noChangeAspect="1"/>
          </p:cNvPicPr>
          <p:nvPr/>
        </p:nvPicPr>
        <p:blipFill>
          <a:blip r:embed="rId4"/>
          <a:stretch>
            <a:fillRect/>
          </a:stretch>
        </p:blipFill>
        <p:spPr>
          <a:xfrm>
            <a:off x="2543005" y="906381"/>
            <a:ext cx="6530718" cy="428920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51012" y="152400"/>
            <a:ext cx="8229600" cy="1143000"/>
          </a:xfrm>
        </p:spPr>
        <p:txBody>
          <a:bodyPr/>
          <a:lstStyle/>
          <a:p>
            <a:r>
              <a:rPr lang="en-US" dirty="0">
                <a:hlinkClick r:id="rId2"/>
              </a:rPr>
              <a:t>Answers</a:t>
            </a:r>
            <a:r>
              <a:rPr lang="en-US" dirty="0"/>
              <a:t> </a:t>
            </a:r>
          </a:p>
        </p:txBody>
      </p:sp>
      <p:pic>
        <p:nvPicPr>
          <p:cNvPr id="3" name="Picture 2">
            <a:extLst>
              <a:ext uri="{FF2B5EF4-FFF2-40B4-BE49-F238E27FC236}">
                <a16:creationId xmlns:a16="http://schemas.microsoft.com/office/drawing/2014/main" id="{82064AF7-F309-1E4C-B0C8-9EB97F002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8229600" cy="5057394"/>
          </a:xfrm>
          <a:prstGeom prst="rect">
            <a:avLst/>
          </a:prstGeom>
        </p:spPr>
      </p:pic>
    </p:spTree>
    <p:extLst>
      <p:ext uri="{BB962C8B-B14F-4D97-AF65-F5344CB8AC3E}">
        <p14:creationId xmlns:p14="http://schemas.microsoft.com/office/powerpoint/2010/main" val="216439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756FF2-41FB-EC4D-AEDA-49085675B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23" y="-300071"/>
            <a:ext cx="9750846" cy="1136484"/>
          </a:xfrm>
          <a:prstGeom prst="rect">
            <a:avLst/>
          </a:prstGeom>
        </p:spPr>
      </p:pic>
      <p:sp>
        <p:nvSpPr>
          <p:cNvPr id="2" name="Title 1"/>
          <p:cNvSpPr>
            <a:spLocks noGrp="1"/>
          </p:cNvSpPr>
          <p:nvPr>
            <p:ph type="title"/>
          </p:nvPr>
        </p:nvSpPr>
        <p:spPr>
          <a:xfrm>
            <a:off x="1864146" y="-4644"/>
            <a:ext cx="7886700" cy="1325563"/>
          </a:xfrm>
        </p:spPr>
        <p:txBody>
          <a:bodyPr>
            <a:normAutofit/>
          </a:bodyPr>
          <a:lstStyle/>
          <a:p>
            <a:r>
              <a:rPr lang="en-US" dirty="0">
                <a:solidFill>
                  <a:schemeClr val="bg1"/>
                </a:solidFill>
              </a:rPr>
              <a:t>Knowledge Challenge</a:t>
            </a:r>
            <a:br>
              <a:rPr lang="en-US" dirty="0"/>
            </a:br>
            <a:endParaRPr lang="en-US" dirty="0"/>
          </a:p>
        </p:txBody>
      </p:sp>
      <p:sp>
        <p:nvSpPr>
          <p:cNvPr id="6146" name="AutoShape 2" descr="data:image/jpeg;base64,/9j/4AAQSkZJRgABAQAAAQABAAD/2wCEAAkGBxQTEhQUExQWFhUXGBgYGBgXGR0eHBgeHxsdIB8aHRgYHSggGhwlHBwYITEhJikrLi4uGSAzODMsNygtLisBCgoKDg0OGxAQGywkHyQsLywsLCwsLCwsLCw0LCwsLCwsLCwsLCwsLCwsLCwsLCwsLCwsLCwsLCwsLCwsLCwsLP/AABEIAMkA+wMBIgACEQEDEQH/xAAbAAACAwEBAQAAAAAAAAAAAAAFBgMEBwIBAP/EAE0QAAIBAgQCCAIECwUGBAcAAAECEQMhAAQSMQVBBhMiUWFxgZEyoSNCsfAHFDNSU1RicoLB0RaSouHxFSRDY8LSNIOys2Rzk6O0w+L/xAAZAQADAQEBAAAAAAAAAAAAAAABAgMABAX/xAAqEQACAgICAgEDBAIDAAAAAAAAAQIRAyESMSJBUQRhgRMyQnHB0SMzof/aAAwDAQACEQMRAD8ATODcIotRpM1JSSgJJG9sEU4Fl/0Ke2IeB1IoUQfzF28sF6bjfV72x0JKieyqvAMt+gT2xKvR/LfoKftizSqTzv5Y66/7xhlFAtlcdHcr+gp+2Ox0dyv6vT9sWBWMb46FU9+DwQtsrf2dyv6vT9sejo7lf1en7YuLVtvj3ru7B4o1sqDo7lf1en7Y6HRzKfq9P2xeRpE47WfPwG+F8RlyB/8AZvKfq9P2x7/ZvKfq9P2xeq1IG5nnjhq3jjJRZtlT+zeU/V6ftj3+zmU/Vqfti8jT9YT9/HHoBnfAqIfIof2cyn6tT9sff2cyn6tT9sX1k8x748Un7/PGqJtlD+zmU/Vqftj7+zmU/V6fti8ah9cc9acGogtlL+zmU/V6ftjz+zmU/V6fti8apx4ap7sbijWyh/Z3Kfq9P2x4ejuU/V6fti+a2PDWwOKBbB56PZT9Xp+2PD0eyn6Cn7Yv9aMeGoMbijWDj0fyv6Cn7Y8PAMr+gp+2CBqDHBcY3FGsHNwDK/oE9scNwHLfoE9sEywxGzY3FGsFtwPLfoU9sQvwXL/oU9sFHOIXwKQbBT8Hofok9sJPHKQWvUVRABEAcrDGiPjPukX/AImp5j7BhJrQ0R24Po/F6MFp0LO0bcsFcuy/VQm17j+mA3R/P0eppq5MhFXY/bsLRhhWmF+GSLG+8ePzGNzSXRqdnlNmuFUX8J+fLHQoOeR8uftj3PUfo6oBHwNtvYeX3nFPomhZWIBJUnY3E6Z+Wr1jGWXxtB/Tt0y+mVMXMffxxJ1QF4PkTb7+uLFPMvS1QisxJs19N+4+ZxYHE9SgMFFrgQPWd9/HEnnm2OsUUimMz1ZpiBD1FXv+3+YxazNVesrIslqbAMNMbyQByPZA+8Y6SqhAhAQNoY/yOPeIrpYMir26M721DXAsOc84HjhOdsbikjxqBO022JEQZ22E/PA85lV+sT5E+l/5YG53NZvQSyjSovBtHob4gpVLA+ROLRTrYja9B/LBSTqGnaJaYJO9toHL7i2KOwB57zO0j+fyxey1PtVAfz1/9KnE9QHl47evf6Y55ZXZZQQv0A7gMlKo6zutNiO+JB7454izNVqY+kR1JBjWGUnbnaQPvywP47xevQqFKNerTTXV7KOyi1QiYUgTAAwR6J5ts0yDNM9eGqx1jM0DTTtczuZtjpbpcvRFbdHeXyjHt/FKqRB5GxY2tc4tU8pVdVMC4kSyi3iPliHjFCmtLONTgGmCumCdIKiNJI7MSYvgL0K4jp1mrUgQNOt7bmYBPlhOTackGknQbrUGpiHgMSNMEHmZnTPh7+uKaMak6SdwNjAsefocWOB8ROZBesFpstkEMde8kH5Y66O5z/eKQQ6k1rEjcBTG57rY3NpP7B4plSrVI+Z/uxjoUyx7IJm1jba14PjiTOkrVshs7yFUgAW3PpzvJ5yMR6yqm920aQ0bSQLb37R2Gy3vduboXij2jGlyT8A275KjeLRq+WI1qgjz9bxIxLlKgFLMattKz46nmw59kDbuGJ6eSY1KoT4RNQSIGkM42mBaLXtgfqdm4lKq6gwb7wRGwJ3B54dOjtBa2VH0Qb40LaATuYvG8aThHyjHrVbQNAUMxIO5JFp9InDf0P4uKOVpg1Amt6hUGLmdhz7sactGiqE/MalYggggwR3emIutME8hibimaRqlVnYS1SrJuSCWJHZAt3HFBWEatwZgg85A2I2uMWU1RNx2XaOYWDqUkmI7URbeIvjhYm4MeHpixT4Mzu9NGDMrae4SJnfwj1IGB+cy5puyN8Qsbza3PywFNN0guLO2XeDbxn+mIKpI+5/piMVIBkn12/r9/THlNSdvlz+9/bBsFHNWQYMDCFx//wARU8x9gw+FJ2widIEK5ioDuCPsGEm9DRVBDJH6NfIYcclxQydYmLDSIgXtuBz3icLnDuHVWoq6iRAEczZdhzF9/A4KsRS0yPiRS076vrD3HzwXTRgr1oaW0i87gTsd/SBgO2YKUmZOyQxHZJGzR34krVz1bwfD5qDHvgb+MjqXUntSSPG4P9cLGJmxvzeplpORAZQw5zt3j7yMWuG5WbkqPzQY7R22P3OBmS4gdGTU3EKg8JmfPYYlzD/SMBNjaDEb8vQYilRR7Cr8KqIC3ZAXQYU/njkBvpsG7iRi3nydOXI5gjYHaofA8jiPJOuqFALCzXAI2kxvHaUz+0O/H2bqjqqBkkp1hIWCbkRuQLmfHwOJ7tD6oD0OJ069R6OllDKyySpJMEckEWFvLAvJZ8qy0wqlXADSL+G9twMTVOCmGr06yq2suEcQywdiBMsTsBIIBJIwEr1g6J2YZU0kz8W8GOXZgemOpJPojbRrmWQaqvaFnEWN/o0+/wB5xKw7O5Fu49/mcVcs928SG/wjw8MWKbxHKw5+I/pjzpdnWjP+leWarnXpIJMlhePiGs7+uDXQ3LtlWV3gkFzpU37QQRJtPYPhcXxDVzBXixVtOlgGJIWf/D/nkSLjvw0rpP5u/dvf7MdGTI1FR+xKEE22JfSbMkNnINqoptH7JIF52MjCtTpWgxbe9x7G+H3pLwB3oPmFpuGWGY6l0NSVS1hqmZhr8oEA4SC0ksQADJgGB6b4viknHRKaakXspmuqVTLAiYiLX75/rg3wnjlL8boaUYKsSTAkw0sQs7yBvyws5gjSsbX+0Yk4VnxRLk7lSBMG9rXB759MZxTTYLd0XeI8bJCssp8QJViZKkQRPeNI9Bi5kwppu7k6UKCT9UAEG4veeWBeeZaFVCqyqGpI8yIHakEf54j6R8WL0aTJKB2aQIE6bX0gT641XSXsN9thGtnpy1VjBIVlUibBlWdjcgnfwxWp5LMBVYFzIB58wO/fut3YCZbMM2XzBYk/kwJ8z/IYfesASzXWNyIkLyiY8+e+NPxAnZQGdSFZnWDIluembXO9reeA441VKtJUrSL9WNKwJE7RBvGFzMVmEMGIMRIJHM93ni3WzYVerUAyJLTeTAPnsPnh1joVysJ069VqajWxBAgFtufMYN8PyStTUvUcPB1Dq0I3tDEybd43PrijRAVFA5KPkMFaSmAPLkMRkyiI0WrTcmnqgEkEFULcpIBx8a1GtWCk6dTL22JsNIESAe3PMiPecT5olaZPcpOw88LOSzTO7gxEbxcRHpve+NH2w/YvZo6KzorBkBhSecX35bR74jowS8aWAG5BF4SwEj6zH27se52ACms1AgIgKZVmO5I33PryxBTz69ToWQw1kn84zK+QsAfTuxW20JVMv0KoK05QBY1nSLwIMSb7H5GcZ30iq6szVaQZabbbDD5QYO4O8VURJ2AVZNtiDEXwj9KlAzdaBALTA8QCfmcI/gIeyOs5WlpqljBHVr8SgXkmbi3tgsmTUoCxaFLgHa2o3jT3Rh46I9DE/wBnZatTNZ3qpTZkBQASLwSsxIFpwc4R0Wywd2zCk6QIWoZU7yNOkTFvOeeC5atAUdmQ57KhQVlh8JB8zBkQJFjtzGOMt0brVwxoA1FAJLEaBYbAsYZjeFFzjRuleYpVcyWSmgVaaUklQRClp7II0Dti17Dlj5MwhEaQARqvTSIGwifHCPM0tDqCfYg8M4ZmRoDpVCU3DhQsmRJMCQQIBnB8E6Q7rDNqZQbEgTB0TqjlPPDKeMdXTdVAJZQgJUAKCGJA07+Ww8cZ30fJLrPjPt/lgcnO2w1xLue4waGaMCZu3ip6uQO4/R/PBfgHQd881eojIEWsy3JBGzao0mbECLc72us9LacVUb85SPa8/wCL5YcOh1VilTT3lj22X4qKxsb3B8sO9RTQv8qYcyf4KdMkuNWwAIAIgbkJMzPpHfAiT8FRhQSsQuputO/OF6rbeL92Lger3Ntyrvuafn3/ANcdUKlXUsh4mlP07EfCeRN/LnifKXyNSIaVNUZlBkKoAJ5gArNvLFTjPFqWXEkyxA0oNzv7Dxxbo0z1jAzJp04N43Ym8RMFbYXOKdEa1aq7mrT7RmO1YbAe0Y548XLzZZ8q8SDhlQZnOpXcBSKBaF2aGaleZ5H/AAjBfjFZxmKNCmwHW6yTzFtQVTIC2sDyseWFdxUydR01DWmWjUtx2swDIkdxwV4SalR8jXYlgrMrksJ7TFFsTLDy7sWlH+Xr1/gnF+vY40q4Y9Ux1U/xdabUyWKRcGb9wido57YybhmU/wB66irJAZ1bSYJ0qdiR3juxqOXoA1VtI09x27XLl7Yy8llr5quovSqub7dt2TaL7949dsbB/IE/Q45ThOWpyTSd1JgK5B0nmQQAb4TelgRMyeqQIgCkLuPhB9pm2Hbo+uulqqisxLtpA0wRCwTAHMm4wGznAjWzNQ1QzU17I6t1BsFgy52A3gbzjY58ZvkzTjcVQl5jNs06mJm9zznFPMZhmCqTZZgd3fi/n8jogz2XLqveNDQZxy3DWcQijs/ESVECOZYjux3px7OZ2UcsJIHewGNN4vk3VKrB+yEZoKKRYcmCjkSdh588Z1ksr9NSRou6A3tBYcwe7Dpx7KU6dFyFIOlou8HleTGIZnckPFaYg1mkeuO6csw7tsQVGwcydEGnTMX69FHkAS3rce2LydIRK2HY5cvv3zgmuUdlkM5HeNP/AGYBZ0ajTT891U+INojnvh4dwdVnAA1REd58tu7HDOVF1FvoWOLwtNwahmAIJWwJiYVZjfEHBOj7lGqq9Jg3wgNdrmRcCL98YMdIEUUarANPV6ZNrMygxN9wDHfGAfRUsesTWwAht18tmqL4Xw0XcG0Z6YK409SjW09pHL6yQRMNYQUYiN+fPBzonwD/AGg1VdegUwsnSDJYtA3H5pwJ6a0GSvSYsxJSxIiIJ2IYzvPrg/0V6RLQTrCGCnWbfWPaCyJgib+G/nSbfC49ixrlsVc/nNBNJCW0s8uLFibSBysD74VeKVy9VmO5iY8gMHa3EpdtDOqWAFiRtcwRJkTvgPx6o7V3Z2DMYJIET2RyG1sNPpAXZrXDM4zcCyTkz1LsCOU06y1AT4ikrjyJwNzagU6lMSCEdJHetOus+c5MepxJ0CHW8HzVIm6VQR4ddSNIemonHuVr62U6bOyMfKo1Bz/+ZX+eJUOE88wZy3Kp2/R7j/C4Htj1WmNuTX7wNo8Tijkzqo0GJ+KlTH9xeqPzQz6Yto9h77fWkke84SYY9k1Z+yQTtDC3Mm4+eEfhOb05kpt22A+Yw8O3ZIMm0gxzBBb7MZtxFzTzTsN1qahPnqw2FXaBPVDB0zW1FvFvmLfZgx0EYP1g0arUBfkdDqY+WBHS69Gkf21+xhgv+DzKjQzEhm1UhoE6hdoYmwjluTfDr/rN/Iaky4kHqOdL637JHyx7laI1U/oSO1SPxbQSJ9McUgsL2Kg+A2PcxHf448oso02rCAp58qhxIYWUzlU5zMhXI0m3aIAUCIF7fV/0wxcF41J0uQO6WBkx3jbbbADO9GjVr5iorUxFQRrLAjSEYm1tN9yDjvheT+lAYMSGBQL/AMSUJ7J5wDeJi4tfE8kYyQ0JOJf4PxI1C5dS511hKpMAaVXtAdmdJHjfEXR7ha9ax1srtVR1A1AQhZ3UgHS0gaRItpkYi/2PUTOUaaa6dCqVkNsWJOqQ5vpJViIg4OHoZQpVabCtfWKiikuhSUZbMCWBXtbCPDGdK6fZrvtFhGHXAG1iRO3/ABP5Dfwxk+fzrBsxTBhXrOXiO1DyoPgDJHmca5TeK6xEGbW7qpsJ7xjGc2Qa9STANRjMT9Y+IxT6bt/gTL6NH4G4WiCTcqIBYgXM7Ax3X8PHFfOcfoUUAVEdj1hKiJGpranIN4nvNlBgYhy7qEVSQSqKDPIxNwPCPcYUczlahlgphiYuADztJvhcUFKT5DZJOKVEOfzfWZk1DT+j1qxVZFoAKyNiwG8b3jlitUclSLyYH+IRt4YLZbPBE0BEDiA5YG5BkXXeLR3TgeO1XEwNdWmYBJEsxJ3AO4OOvl6ojQ+/hOzQpvlSCraatV4ChfgFNRceP2YUOOcUqVkEIRThWaFtqi5LR4x3WwS6d1FD0we3arpnxf4visZG15xL0eTMZmlUJcxQTSixAZyZIMQWOmRc7sD3zNUkpBfYjZjLEBGjsvMXHIwfLB3LLCZYfnPWc+gVRb0Pvi/muIirS6t6JK7jeVPIj5+/LFCmfpKSgGKdJxcbk1GkwfOPTDufJA40X8vfM0ANwzNz5CRYCdxyw2s7SJZSb7k3Hdc/5X7sKXC2/wB6UkHs0yeU3MTY+OL1bMTXMdoLTAIvEsxPP9lfnyxzZFb/AAVi6RN0oqRl7kXZFERECW+UHa3ywE6LZj6V15Edqw2BPM3AkjbE/S2tFGguxYs3y+fx4oFmzKQjNrAPYvdbWJk8wvhYYpj1ChZq2SdOnLVkAIbq6IB0kGCCxaQDaDG8Yq5uqaeXprN4E/3TP2494dlHeoaTJ2gjLGkAiSO2SRNpnyAA3jF7pnlUShT0q7ECGcxANpAA5HvN8OpJNQFcXtirkQpYGoWCzMqJ590i2KXG6oevUZfhJtPkBzxIKto5YpZgdo4plXsWJp/4I8yAucpnnllrAd5osD/1Y6LsiFVF0V1Hmi5lR66stR9xgv8Ag54ZSRMvUFnqIqOQd1eAQQdh3+m2KVCk3WMNvpQzA8tbZZyP8df3OOflbdFK0T06cIRaFq5imB4daz+xFZfliRG233MeJtB9598RcHoaw6MbqaLt/wCbQRW/xUTghxCmQEMAA2E93f7mcLIKWzhJgi9w0fvQdWM46SrGYc94U/4R/TGjZXcCLEwIPPmfUYz/AKUUz1yRuyAeZkiPsw/078gZFokp596tLS5BVSIG3vG++DXQqvFd76R1ZMi/16fh44W8nQqBWGh7x9U8p8MHehwdM0oKlS6OBrUgGAW5i/w4vNLi6Jx7NAeuokiswgfm91X7jHNavAb6c2Uj4doqf5xiWr1nashu/wD0kcvPH2Zrsq1CVW3WH2Knu7pxyFgHxnpJ1NevR0D8oZY6o0tTWQNOx3uZ5Wwb6E8Oy5pisiSxDOrH4gO2p327rd+BdLhvW6c4nZq1D1kwewYICqQbwNzG4HdhvyOgJp0AlRBlQdRm4uQWBJn15YjllGqX5Hin2y5VyKuVmZQsyMdJIMbix2Me3gMc16gUAyR2osxHMbxOKmYdFUmGuYBCgkGVAHqYtFxM3vj7J8TV2eknZNMqWgaQC8kCBtYA/wAWIrodgrPcUp0Kq1Kjae00G5P/ABdgDMX3jmMYzxKVrPv2ajb2NmO8c8NvTiqfxx/CPPY+159SfHCjxdlJQiJ0ANA5hmH/AKdP+uPR+nhSv5ObJK3Rcyefq6jDHtSTEXPeZHzww5RCEXUpMWbtAegsRuDe8/bc/BPUpp17Hqw5AUtUK6Up/WLSQdJOlbG5K92KbqAz6WpxLRaxEmItERt5jCzlcnGug1pMC8WMVqg2IYCJnZF5+c4r8P7WYpD/AJtP5aj/ADxx0py702FTWpFVmKhDbshRNttxYwcU+EZ4JUpu0nSwNvKNjvbxGLJXG0I+w502ea9IXP0c8huzHDf0QyZGVRpYFiznTEbkAwWB2C4T+PlalNK0gt2adht2SSL9x+3D5wugFpZFdNnVS/aeY6tXtDiDqJ2HhETjmzy8EiuNeTYidJs9TTN11VSF1CNt4E8+Zk4BVs4SzQSBEDwEkxbxwW6Q0Fq8SqUw2hDW6ssxsiiFYkseQBNzywI4tRppUZaDs9PkzCCe86RsO7n5bY6saVL+iU27Ye6GKSahm+kAbcyTz8sFeCIoypq6bsXct3gFv+0++EWnXIGmSJIkcjH+p98O65lRkkUMCdABUETcSQQL/XO+I5ou/wC2PB6OePcDLrSGrQ6IOy4PannqE3IUb+HfgJwOsaNSoLagNHePi7XyG+NiXg+XEqFYu1MMzagSzBFUwzAsplSIB+s3fjMON06C1R1AIBTUTJMkse/wHzxoNNcWaXdhLgfCczmKlSvQpoVA0VGYgQzQSTJE7Tby54o9LOH5gqKLqisCp0IwYklZF1JBlTPtfBrog6rREojGpVmWJBu2gbbiKbHzOEjpNxpznqtZWhpAsZEKoXT5QI+84MY3O/gzegVmuE1ad2puFkdoqVHuRgTmviOHjh1cuBU7S6ySU1ShuRs1+XnHM4UONKBXqBRAnYcrDDznehEqNf6JSMrQI/RIfYA/yxLxLIF83mED6NQLqQJsxzCD+6HoN/CMR9FAfxTL93VJ9mLucj8aoudqlNkPg3V0fsFJm9ccyeyvojyVDRmmRjKvT13ETFapY94X8YVf4cX+O1CFUgkQeXPwtysffFTOGMxl2+qRWQ/3Vqj/ABUmxe4rRZ0hdIMggv8ACDe58r/PGkZC9xXja0qK621OWeBPaiEIN9gO0L+OAX47QqutUo0gyotC3mL+l/6kYpcX4PWAaodVQSxNQAxpGxIjs2k9wEYpcLPZPmfsGLQxxStMSUndDMvGFkn6UztLDs+R9/fFrhecR3RTrLDWdTQYGhhAi/OMLYOCHAW+np3i+/dPnjOOjId3Kd7fXO3fTB7vDHNVkII6xxIqfOmDiRKjR+WT4fzV/RHHRqP+kU2PL/ljEhwd0brocrl9RYGCCBEGHI/lg9xXjFOhQ1uZJjSoN2JAIuTY94Fh8sL3BMlUFPSFPZepsY3diI9DhZ6W8S6ysFBJWmipBFgwUBreY38MSjj55KKSlxgPPR3pKualSoRxc3MXYRBv6/6464LVH45n7n4svG9/oh4ThC6IZrTnKN7SdwY+EwCBvvh/4RSf8bzzmmypUOWKnSwVopw0G3OZxssFBtL4/wAghLklYs8R4LUzTGsXQMSZi4tKwL2+eA+c6E1mjtJafWY/piNOK1htUYHzj548filf9M8fvkfzx0RckqRJpEHBaRp0eIq260lU/wD1V/pidXK0VaAQEWwIkzEWnV8u7vEhq2fqBq9NTPXBA8xLabgSdu1z8MHeI8NakKOoyrorqwB0nsbBiACYg/xYdre/f+kL6FbiFOo0tB3vI7+6fs9eWKlBTzmx+eGbg4c1VVGGqY33sZjVzidr2tg1xfo4eqz70j1dMV6lRaZaOyhOnskSSwJgzflOKSyqOhVFsURXLU+rtGuR37Rv7++NS6tlYU+UNs3JQQY5LOmI98ZjwgaqlFPzqij3YDGsfFXF1kpzme1W5207PbnfHL9S6aL4kZP0jbRm8yAdqjje5hoN+dwTgbTzZUMCFbUCO0s6Z5rOzePj5HBLiuRetVq1ACdVWodid3J3HOSflgG28d2OyFOKRCXZbyuTaoYpjUwvpsD6d+DHRukKlemp2L0193Ax70Py4Y1XYE6QAD+9Nr7ns25zix0JX/eA0bB2/u02I+cYSUu/sFLo0+tmm6qWchoeook81YgROwaRjLc2SHcFixUKssTJhR3k8ycPPGs5pNOkJJ7NMRzDMoHI87+uELitF1r1qLgdb1jKQDI1aogEb8hiGF9lJjjwqnpoUhAtT1GVkgmnqF/36p9sZPm6up2b85i3uZxqvHq3V5euwLWplV7hqZip9lX0OMpo09TKveQMXxdWTkMFGooVQQsgAfGcLfFT9K/psZ5DnhqSoDaIsBM/PfCtxf8ALP5/yGFYTX+iBjJ0JYfApHM3H3EeHhgtntLmm0/k3DSJ7RKMhAkXkOTbYgYDdEqgGUozIhF5gD4QZAYbfzxIekeXkQzO2yCCQSbbhbTa/d535qd6KJhTiuSc9S2hoWvT1dkwFeabHbYBmPkRi5VOqmWtEBiCARyJkGxsD8+/FPM5t2plarAIQidlWDAl1AIBMySBYnunEiZwdVVYsNKgKtiDUB5wfh1ATBAIHKbAN2NQFznFqrUjTq5h2RkZdOoxBEEkGJEWHdfuEKtLhmhmGsAGI1SDztEeXvi5mfxiWV2ZWChYJadIlgpF4UCIBsJG3KwmVqRTDCS6Stxa5EXi9jtPniq8fYnZT/2f+2vsf6Y6o5YU6iHXPaAtI3tvFjJtj5ww9O+MWKXDy1yQIILGD2YYXbSDpGwn0xuT+TUgtn+MinOsuF27CUnI7LDtdYIG/Lw9Ym45l9JPXVT2VEdVl5/J6D9Xebx3+FsBa5Wsr0w6q2qDqMAQZgzfe3nGFzN5epTOl1KtAMGNu/BhjTVGlLY6N0vWmIXrGEiO0qmygSyqNNyCbWvipk83l6zF6ukF6knUTYFhMttETfC9wvK63RTBDWPhNhtz549eiUIVvzUP95Q23kcPHFG3XYrk62OnSngwHVNlKYBU6jo3sRFyfvGEmvmqgqElmFXWZIa+qe8bGcO3RDjVJcu/4zWZBTnR9GWkATo1Axqv2VPce6y90x4QlNKbrPa1T4mdU/M/LuwuN1LhIaSTXJECsR4Y9Vje5H38McLjogYwANnjFVj5fYMXuH8RqPCO5K0x2BsFFtsDOI/lW8478TcKszeK/wA8dFeJP2EsqC5LiNKGDeTMHYcxf3wcoVTSoVSZVWVmUXGrsbHmJAO/I+OA3BXhCBALsSbkbExF7HlifPP9DU1G8OPi7oA3/i9sQluVDpaOeFZRVzmUKwA7JV0ySVCtMEn9wnyI2xoOWzAFRiJGlaZIEW7OuL/u8r4QOB1wc9lydlpj5UCftOHx80NdQSYYaR2rDsOLXMd5n+WObPdr+i2Ov/T1cvTRR2SoWF+AGO60k8jfY4yrpUFGcrBfhDRI74EmxjedsPOf4yyMp3YgsArSIG5MN8O218KvHslTFBqjSc11gL3a6sW7TBpAvoFouwxXBcXb9iT30d9FM2i02UsA5cQp5ggCwje3zGCPRRBSNarUbTTUaesOxJqJPromRvcYTciT1ilTBENaxMEYL5jNElFpyIIIiLOQoLDzCjfmSbTi84d/cmmMPSHPJVIFOq6VCda2IkCQO1ZhaDInbli3nEBGVc9qKiVHqFRYIrP2qkWk6Vud1PPF3obl2Far19mfSq9sxCBuajmCTf8ANNtsLh48tRBNMakqdahBNjrZ5KBgGILtva+2+IQ3peh5fJe6dVSmVKwRqdU3NwirBubzDYQeGLNQeAJ2nl3YYOlvGDWpUlCwAdROotcIFC3AhgAxIv8AEDgJwlPiJjYC4n/THRBVDYj7C1Q3/wD5/phWzjy7HxOD9fSFYwpgE/BhbffAfRjTsvxTqMhR0iWdFUNyXsibczY8sRdFKQfNIIUwGMGeSnbxFj6TgZn6FSplssyqClOiNR1AEExyJkiANh34Kfg9UmrVckDQgW4vLHkYMWUjxnE9LG2FbkjQlyolWMkg7lmMchAJM9mR74WOkVUUwWb4etAae4kjygW9sM1P97bb4Z259mw8sB+KcMSuukkXYEzuRM2gTMwe622OODqWzoa1oHcPWlqcsQwZSCzmd4Ni8RYWM8sFc/mQoUVGA0ropyVsASSvZJmxJvcDFfLZFaakBu12rS3LaJ3gQPfvxV4lnJNIduDV1MintSAWUgFSpAYCZB38cF+UtdGWlsWeJcXJJbtgmSQeXcR4YNfg36usMytbU7TSKEkk0xLhiOy3xAgHltOBnTKm1Z1dEqEtqLs0D80AABFCjYAX5Ri9+CnJCoa1yrgoPAg6zHmCk46Z0sTaIxT50xxHBQH62l1CntaZpsSQwjtlqcavNTHvhf6X0kqV1evGplWkfj+LTCAGB3GCVEi9uR81BpVoqxpptGjaXKAXO6sJI5CCZwu/hLpCnlKJBJJzAltvhpuFHpBPnfnbmxSbmlZWUVR30TyVL8Upl8uKzMz3Co0DkCGK7mYhvqm20rXTRFXNuAIGmnEQBHVrt4Wwz9G1c5SktBypemNRAJIhmAKkmFvq95scBOM8JWpnmpKWCqinsgkyTYeskzi+Kf8AyNv7iTj46FepmW0FAYQnURa5AgH0BPucHel9MCjS7c/wx9UReb49zOQy0PoFaZZVYspWRzMASJnblGPeHgqMxTqtLygXUJtAiAZEaYt3eeLOSbteiaT6KOo8vDHqk933nB3hnR7riwFQArBuD3KZ3v8AFgh/Y03msv8AdP8A3Ym5IajN8+RraRz7vtM4vZFexPpve5n+v3IxHxHhFYVHilUgHcI0e8YoNXOgQTY3H2Y6ltKiQf4Yk0l8dh3y3tiLicig58Atx+1ETH3iPDE/DW+hp2kgLETPM2P9DilxWsvVFAQWYgwCNpJvHPbfwxFbl+R/RN0NphsysxGiobmBdSu/8WGzjDotKsygAxV7Q1bldI3tJnGcZKsdQgwQOWGHKcWQUHpPqZnJAJAhAQoMFjIJGqYHdgZcTcuQYyVUEqXDqaUEqFgJp31BhBYAkArMg2/p3AuJLWDGkysutFVFeJCSCgmBHwqZP2HDNnaerIoGIOmmh7JWQQqgCQJMeBO2KXCeE/7REU6bK1JFDCmE7R2LliRcxYHC45Um2GS3oXaGUNMdqCf2SDHdscMHQjIGpVeuV1CmIFrFmBG/IgX9Rg30m4eMtwzq6mRWlVD00XMN1TPVHbZrpLLZVsbR5Ri1wnKfi+XSmFBaNTNJEsb3k3gaV/h8cDJluH9hjHZ3mszo65tKqyZes4MQdUaQL+LjGatV0uYtH8sOHHuI6aNUBj9IaaDxhizXi1kX3wjUwWYAbkwPM7YfAqTYuR7NY4d0Iy1Th6ZiuzLNE1m0LSW2ksLmmWjSAd9zjM1qqlQKqQGuQCbW2EknlzONK47Vp0KVZwqgooRXCvq3WmLOgU9gnnywg1DTetTOsq7KTJTSdrWpjmNX3ODButgkVuLR1badY79V5uO7z+eFussMR3GMN3EsipQzUJi4Y6oHv99sKNdSGIO8+fzwz/aA2LoNwtWy9MsJQopb9olfh8gIn/MwD6Dt1WbrUjzBUyJujgD7Ww6dFTpyWVH/ACUNvFZ+04zShxdRnzXAK02qOSOcNMk89zqj0xzwuXJFHqmakKg7xJ8D/XC70i48KDJAVtekmC0hRuQNm8MAx0izFRnqoYp0r6T9aQYDRdhCkmNvUYo5jjP44jI6J1xKhGRL6VJZu0bgQD7nAjgady6C530cZvNLWqtVAZQSoAUwzQL3g3IG9/XBfgtEmnl3YgjQwax2MEcrxAGIeC8OAakpDE9szBAkHUG8BpDbdwn4lGGTo9m6SZOgGCBgWUyBJAqVF/NMmAPvu2SSSpAivZWfKqxEbT3b924t/rgjwqpQymZC9coasiMwICgHcRvuHa9hKkWi9TP9JsrRVpVHqFYAVF1TEST1axEg78rYRsvlamZbWXUOxuXOlYAGpmbZQBeTAhW5wCsYOUWnpB5cXa7HnjPS6AUyypUYAgsAule3II7RDCxMd4nwwndI+OZnMqKTnrApDwiCx07nSOWog+OJuL5BRSikwZUVC7KZRmaoQACwn4e1ItY254rcPop1SPK69bdltmAO5buEEWvOKwxwgroVzkyHhfSB6dFqZ7Smm6KLDTqJvMTza3OcfcM6Q1adfrCxvpVngs2kC8GdyD9mBvF6Qp1WVYgBT2TIuoNibkXt4YoE2+/hiyhFq67EbY/8J4yHcqrBBLMNUqICMYsZFwNjN/U/Zks5BQlSv1mYA259pp5YThVKoYA2F+Yt/lfBrg/SMkhTSosYA+kph9TSNpEhieUxc4nPFW0FSvsY+FFutitUDjxOsLdbxPcT88SikwaoFHZ65GDImvUkKHRdRIUmSQTtpiwMYK8O0HTV001J+jZKdOmmkg0yfhHbliFBkEzsOdvM1gVPb09k3/gqXmfEN/B7c7nTKKIJFE9axptmAhUKoqBQBab9W2kCVgQv1vPGacUTQ1RLiHIA8J/0xr+fIKONZWdXa/N7Z2g8vh9PTGT9KifxqvIgmoxj1nF8ErYs1Qc4WwNCm/aCqAD2QRIlfinnI98C34ZSLPFVmbWV0rT8d9UldJEx3x5YbejOVQZWkxUSUJOoCCNRI87CZPfi3WzdPKKzjSj1YuLs2kW7Jt9bfYYn+q1JqIeFq2Z0eGstXq9QBb4SwOxJAnSCdxFhjzP5cpKk9pWYEjaRvEwT7YsZvO6swGj4Qix5CftJwQytCpULBz2irAUw1zcRpWDAM2N/ljp5NbZOl6KmR4sRl6qOWJYJoYsTABEi5sNIi2HD8GNV6VCvUpuUZqiJIXVIVXYj8m4HxLeOWM/z0lqnKHPZNiLXEenvjQvwY5plytXfSK0jTT1nUaY1SdLQAAlo3OJ5UlHQ0XsPcWpnO9XSzFYuNXZGtacM3ZmBlRJE2BMTvOB2aziMZDAqSQpW/uQLbC/j4YMtniPr1Bse07IBHg2WIwh9J6oyzrTolgr0tbDXrB1Ow0ghEBGkKfhkau7eCjy0PdAbpBxHrDCklVmOUExLC8xAj3xH0Rpa85QB2DhzubIC/K/1eWA61Pv/ACwydBFC5gufhWm5nmJhbdpbwxG4sSeUY62lGFIj2w3+EHMxlkQH46oPxVTIRTPZq7XqLtjOqtQkz9mNF6S5EZpHbrNAo9boWp8VQqqsWGtyQp7K8xacZ6iXM/LAxvxDIuDMfDcNAFuX7pxR4tQ0VWWIiLRtKgxfHx3Eb+e9+7ljnidR2qsas67ap32H8sCaMPmc6XaMll6FAnrOpRXePh7NwP2tr8sK+Voap5KIk9w/qYgYqUh2Qf2QfS38yBht6PdHWrZdHWrAqFpUqxggkAdkEbob/teMELjjiHcgbl30HqqYDayNbXJUETpJEASPA8xOCPBMslPiFMQOqqh4DAEKCrHSZEWKkeWL39l2Q69eokD4VZdtxpKEk37hz9Lv4sEFJiAKpzCabNOg0mWDqsAp0Wj6zztacppp0MlTDr6Ydi+pyFgsVJiR2R2RpHMjnecIVbpE1AVKVMmRUq7zCy5NhzNzhxpVDDAwBHd3dx0jGeZugtTiAWxR61MGDY6imoSPMjE8EVbseb0iOomoO1RmaoQWHnYtPhp1e2NY6GcMydXheXNSmdTrWSoVampeKr2LuQ0bMADHZANrEFxHouEpVX0gHS6yD+dNgsmIJ+WLP4P883+zkAJISpVWAzCJUv8AV53HjfDzmpRtCqNMl/CLkaNHh9IZcvo60KdbI3wQo+C31b85F+eF7gPDteWpGJnrDubHrXHpZRhm/CJm+s4c0k9mugWSx31NMt6eWFbgGfjKIoYdl3BvtLBhuREljHlgRvh+TPsXul1AJnKyidKkAeQUAYB1T4Ycs3l1q8RrzDDqkqLe09XTO48SfbCfVuJx045Wq+wso+y47A0ybhpj7/PFag4BF4gzN5+Xjzx69XxxHrH3GKkh26H8ZqM3VqgqkDWRIW5ZBMm24VYG+qOeD1bir6GYBAiiWK10Onst+beYDH+GR8Nlf8HZ/wB4f91OXfXog/IkeuClTNvUyuYDMTYAT406xPPvCn0Hpw5Irn0Xi9DEzZhgRpQAzs5nebFSCPTyxmvSsN+N1S4AclSY2uov7RjVKYGrYflI2/8AiGXfv7Uz3knnOMq6WvOZb9yh3D/gU+QsB4csH6d+TNkWgkmff8VpprCqVEgDtEKxETtBZTM9+BnFM0XY6rEfCRYWkAiAAF7gPPniHLcQqjq0R4BkAcpO8nzM4K53gdQmXzFAG12rKQPDsziySixbsA03ly332tbDPwPJPXpJVSkXekQsiPqkNHaMGxX3PfgHneGGncVab6pBNMuQPAzTG+CfAqddilDLZlIaWsrAKxFwzMgaYUA6ZFueNN6tARz0g4Wwh2ZQHLW1LJI/ZB3g3jbnvijw/ilWghprUZRqLQsRJAEzEgwALHlirm8y1ZhNR3sI17+wmBNvniPJEKTKK4+Eatp35GRMET44dLxpi+9Dd0Y6SVnrJSerVKsSSdTSAFJtAPd3HfFM8VqZhSwWnUaQoNUa6h1E6Qsm5AtYHlbAXOZSFYhYPxab9kFoHmI54tdF88KAruZJCLoQEAl9YIeSpMKFJsJuLjCOC7QyfyMFfJAZdZyqKVA1g0lDusXKuRIMdoEXHjzIdBx+KpWfUPpCFR+z8K9rXD1F31gEXgoZx90fyT14zdXMk0wCGGptUmYUHYdrSY8cddIdGVyqVcrUemOtgBWcBjF5l9uydufdJmV34jP5Omzk5OudanrFzLa6g+kN3Ei5AssASdhfCYOGnMfSrAJbtCffTaxO99p5ziPjHGnzFNKZAASCAJvCBeZ+IwzE7kscEeHVOrooNfiQAsybwZuO6fDDO4rXY0FFvyF58qASpswJEn1iR3H5Yo5ppafADedgBvgrxWvqKvcEzEiCItBIsTEHwnAZ98O3aJtUxh6O06LgLUlmayqDHI7nz8f8/clx6tRpLTRguly4JVW3iI1AxB1n+LFbhGSdiIAYaZI7p7/HE3EsszlbAdkKABvuZsfE4PjezbLmc6W1mp00UhNBN1EE3PpF9ox5T4jWY0i71IXSxaYg6uyYYEW5mL85wP4lwhqL0lcz1gBIG6yYK35xHvhlzlJXGjKVnrQBqLoqKAJgLPaJm59PRfBLSDs7qZgPRqvUqVyoGkRpAaZEOUT60W/ZPfvB0bz2Vo0iXytOvUJktV+FYkBVBHPctPhywRytBhQqpA1OsEbywuCSSJkjwwOThhFMdoQAbWE84v44RONUGnZZbjNWomarrCIiKq0RJRZIAIBO0IfDtYVOG59qSsF3PZk8gYmPEwL4ZamVKZHMTZjBsQYUHa0z8Le+E1CWMd+KYknYJ3oKcMzKBwzgQDNwCNouIM+xwc4nUp/i7uEprUZY0C9mPxyLEgFbRaR3YV8jQJq01YTLLIHduflfGh9DeD05rhpiUKksRI0m3oZwZpWL6F7K58plUFNUSpbU2lCzCdhqUkHeYiYwL6Vj6VLhiaSEssQxvcaRHdthz6RZNDXSkunQVuTfU2raZtHZ9LbHCPx9NeaanRVmCRSQBSWOjs7CTvgRVSDdoGUgZsJgEnyjfHYrnlucE+C5Z1fUaLMukljB+Ha3Lfv7ox9xnKorF0BFzKW7Mae7zI9MVUt0LQX/AAftOYqn9mn/AO/RwRyq/QVhG7Ux706w7vHAv8H9Sa9X9xP/AHqf9ME+HfkH/wDm5ce5Yfzxy5f3MpHpDazdsD/mT/8Afon/AKsZX0tWMy37tMf3aar/ACxpbv8AE3cGPsMs/wDI4zLpYP8Ae8wO6o339sb6f9zGydEnA8p1ihrfRVQTJ3BG23ePtx3lMrUzVbqUVqjkSiqCTtfYedzitwLOaSyQIbteRVWj7cMXCK1ZKPWUqzU9LGmNBhpaDp7JBEmLkgWxWTomtjj0d4Zl8tTWlxLLNTLs7J1r6Vq6VQbGoAGk2FzhI4lmMmBVbK06hOvV9MVghibKqwRA2ksY+XnEq+abQmaNapJDL1rVS17dkM8HwME3IBGOOK5RyUrVFanEExTKgFbIJYBSTA27zJ3OJxilK2+wvoBLmSjKy6dQLRKiwYG0bNFyOW2Ic8Tq8CdUW32O3Px8cEhnTUrq+gBkVdImbDvgAE37ueK+cydV9TtLML7bLe5AFgBfF12Ie8NrdfWC13cqwInUbE7EzuAdx54nocLc1+qlFckiXaQ0bgm5vGxFwfHA+opksBEaQR3WH2/zw2Z+gBl6OaDMtXRTUaAoFmIUnxgSTE4WUq/IUj7g3Bc0KfYYCmzE6JeJFpKBSDddyOQ8MVemL1RRp0yjLTV2uxmWPIE3IHbPd2uU4bclVcUUKtqLaWZmZQBqEWQid7gWve98Aum2WqVadKSqin1jHUwjkLQASbE7fWIxywnJz2WklWhEo1IP3v4XxfoNq61pOpzpVFUae0e+ZAE2Ee0YGgYKcKqsAbDSJuAJPeJ32I9hjql0SR9mFTqVUShALEMZLNJAgR2RGob3seUYCPvg5wpNXWVKo1SARPPe/wAgMA2wjMzQuDZ7JihSDiiG0ANLkEnSLntb7+5ti7/tOkSwp1svSUmbMCxAiAWd4WYPIxqsbDGXY+wjjYeQ58c4hTbMZZg6sAz6oYEAFhE3tY/LBfJ8Sy4addFbmYZRz2uQY2O2M2GPMbjqjctj7x/idMkKlVdJBJ0lSJGwPrf0xQyGaQVZFVFQRuVWbbbgxN/TCjj7BSpUbkaJxvi1M02HWUiWGnsspsDuQGO9/l54TgoXT21tPPmZvb0wNGPsNB8QN2GMpmAM0jahGtZM2iwmeUDDvS4rQUGalA2/SAXnw/pyxmGPMCXkZOjV04nldU9fRJDjSG0QV7JkkzB3MXuLnuUuEZtDnKzlkAZqhBdgAQSzfETa4W/jhVx7gRVGbs0CpnVqUDpq0EiDBqqWiSAAGYE7cpgEE2M4D5gICYrIRb64nYdx33wrY9GH5AG7odmqaVXLOiTSjtMB2utBG/OAD5DntgxlUcUXhST11AwL/DUE/CTEbGdsZzjTMp+TX94fzwjVuxlKgxliWooHGlnS6yAZKIhA1ReAo8weUYSOlnC6r5uqVQsTBOmCSSpuFUlr6WMRss+OD3Gvqen/AKaeB3Ct/wDy6X/7saC4u0ZysDZDJVUs1Jl1AiWGn6hP1o2UE+hwydD+tQ1Fem6ghSNaEA8iAWETcH+HF2t8VP0+ypi5mPjH7v8A0LhpO0KipmOH0RmOvqZg0yWDgswRg4IKkM4NhHmIGB/S2vTqkOucWqVBGl6oNjOxJMGfuMB+nm9Lzf7KeFPCpU7DehpydKVGhqIu29aindft1AxmB7YJ9H6IoVzVqVMqVamyNqzFJomIYKrnURG3jhDx9gttgH7jeSyjU3ZczT6wBnIXR9IQCQv5X9m0A7+Ix7wjiFFMkJNHrIqGGZdU6jFjJEAAi1z74QMfYVq1TYydGh0s5lgX1NSM1BA1LpCop0AdqN5P8XgMEF41Sa5q0RN/ygB5gTHOCPXyxlmPsBwsPMMcWpE16pQ9YCxbUgkEtDEAiRYtGL2UpTTK6HRiNM6SBZbteJJa0T6Y46MfD/5i/wAsS0fyno32jFLFsiy2o09LAqR2AFU3EXbx53nAHMLDEXsedj6jDfS+BfNvswp8Q/KN54A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cstate="print"/>
          <a:srcRect/>
          <a:stretch>
            <a:fillRect/>
          </a:stretch>
        </p:blipFill>
        <p:spPr bwMode="auto">
          <a:xfrm>
            <a:off x="5923410" y="3600967"/>
            <a:ext cx="3124023" cy="250170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504206" y="4260238"/>
            <a:ext cx="3124023" cy="1749453"/>
          </a:xfrm>
          <a:prstGeom prst="rect">
            <a:avLst/>
          </a:prstGeom>
          <a:noFill/>
          <a:ln w="9525">
            <a:noFill/>
            <a:miter lim="800000"/>
            <a:headEnd/>
            <a:tailEnd/>
          </a:ln>
        </p:spPr>
      </p:pic>
      <p:pic>
        <p:nvPicPr>
          <p:cNvPr id="6150" name="Picture 6" descr="http://carbonics.com/images/skyline_houston.jpg"/>
          <p:cNvPicPr>
            <a:picLocks noChangeAspect="1" noChangeArrowheads="1"/>
          </p:cNvPicPr>
          <p:nvPr/>
        </p:nvPicPr>
        <p:blipFill>
          <a:blip r:embed="rId5" cstate="print"/>
          <a:srcRect/>
          <a:stretch>
            <a:fillRect/>
          </a:stretch>
        </p:blipFill>
        <p:spPr bwMode="auto">
          <a:xfrm>
            <a:off x="5323732" y="1060357"/>
            <a:ext cx="3318243" cy="2196677"/>
          </a:xfrm>
          <a:prstGeom prst="rect">
            <a:avLst/>
          </a:prstGeom>
          <a:noFill/>
        </p:spPr>
      </p:pic>
      <p:pic>
        <p:nvPicPr>
          <p:cNvPr id="8" name="Picture 7">
            <a:extLst>
              <a:ext uri="{FF2B5EF4-FFF2-40B4-BE49-F238E27FC236}">
                <a16:creationId xmlns:a16="http://schemas.microsoft.com/office/drawing/2014/main" id="{D5894608-3514-9F4C-9F33-6ECD6A71FED2}"/>
              </a:ext>
            </a:extLst>
          </p:cNvPr>
          <p:cNvPicPr>
            <a:picLocks noChangeAspect="1"/>
          </p:cNvPicPr>
          <p:nvPr/>
        </p:nvPicPr>
        <p:blipFill>
          <a:blip r:embed="rId6"/>
          <a:stretch>
            <a:fillRect/>
          </a:stretch>
        </p:blipFill>
        <p:spPr>
          <a:xfrm>
            <a:off x="-599522" y="799204"/>
            <a:ext cx="5618611" cy="3696895"/>
          </a:xfrm>
          <a:prstGeom prst="rect">
            <a:avLst/>
          </a:prstGeom>
        </p:spPr>
      </p:pic>
      <p:sp>
        <p:nvSpPr>
          <p:cNvPr id="4" name="Rectangle 3">
            <a:extLst>
              <a:ext uri="{FF2B5EF4-FFF2-40B4-BE49-F238E27FC236}">
                <a16:creationId xmlns:a16="http://schemas.microsoft.com/office/drawing/2014/main" id="{13DAFE51-1A38-134E-ADDB-6A123A39B4EC}"/>
              </a:ext>
            </a:extLst>
          </p:cNvPr>
          <p:cNvSpPr/>
          <p:nvPr/>
        </p:nvSpPr>
        <p:spPr>
          <a:xfrm>
            <a:off x="628650" y="1862821"/>
            <a:ext cx="3135737" cy="1569660"/>
          </a:xfrm>
          <a:prstGeom prst="rect">
            <a:avLst/>
          </a:prstGeom>
        </p:spPr>
        <p:txBody>
          <a:bodyPr wrap="square">
            <a:spAutoFit/>
          </a:bodyPr>
          <a:lstStyle/>
          <a:p>
            <a:r>
              <a:rPr lang="en-US" sz="3200" dirty="0">
                <a:solidFill>
                  <a:schemeClr val="bg1"/>
                </a:solidFill>
              </a:rPr>
              <a:t>What are the 10 most populous cities of the USA? </a:t>
            </a:r>
          </a:p>
        </p:txBody>
      </p:sp>
      <p:pic>
        <p:nvPicPr>
          <p:cNvPr id="10" name="Picture 9">
            <a:extLst>
              <a:ext uri="{FF2B5EF4-FFF2-40B4-BE49-F238E27FC236}">
                <a16:creationId xmlns:a16="http://schemas.microsoft.com/office/drawing/2014/main" id="{5DF6C643-D61F-3142-B0ED-6C39145E22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75" y="4225663"/>
            <a:ext cx="2349959" cy="1325564"/>
          </a:xfrm>
          <a:prstGeom prst="rect">
            <a:avLst/>
          </a:prstGeom>
        </p:spPr>
      </p:pic>
      <p:pic>
        <p:nvPicPr>
          <p:cNvPr id="12" name="Picture 11">
            <a:extLst>
              <a:ext uri="{FF2B5EF4-FFF2-40B4-BE49-F238E27FC236}">
                <a16:creationId xmlns:a16="http://schemas.microsoft.com/office/drawing/2014/main" id="{8CA4598B-5465-3E48-B99C-C40A30AE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40" y="994893"/>
            <a:ext cx="773147" cy="895278"/>
          </a:xfrm>
          <a:prstGeom prst="rect">
            <a:avLst/>
          </a:prstGeom>
        </p:spPr>
      </p:pic>
      <p:pic>
        <p:nvPicPr>
          <p:cNvPr id="14" name="Picture 13">
            <a:extLst>
              <a:ext uri="{FF2B5EF4-FFF2-40B4-BE49-F238E27FC236}">
                <a16:creationId xmlns:a16="http://schemas.microsoft.com/office/drawing/2014/main" id="{7C3B04C0-2530-0549-BCA5-195DC124A1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8918" y="2843475"/>
            <a:ext cx="2087996" cy="1565875"/>
          </a:xfrm>
          <a:prstGeom prst="rect">
            <a:avLst/>
          </a:prstGeom>
        </p:spPr>
      </p:pic>
      <p:pic>
        <p:nvPicPr>
          <p:cNvPr id="15" name="Picture 14">
            <a:extLst>
              <a:ext uri="{FF2B5EF4-FFF2-40B4-BE49-F238E27FC236}">
                <a16:creationId xmlns:a16="http://schemas.microsoft.com/office/drawing/2014/main" id="{18279616-0115-C94E-BF32-7AAD21AA5D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372808">
            <a:off x="4584231" y="5736594"/>
            <a:ext cx="2087996" cy="1565875"/>
          </a:xfrm>
          <a:prstGeom prst="rect">
            <a:avLst/>
          </a:prstGeom>
        </p:spPr>
      </p:pic>
    </p:spTree>
    <p:extLst>
      <p:ext uri="{BB962C8B-B14F-4D97-AF65-F5344CB8AC3E}">
        <p14:creationId xmlns:p14="http://schemas.microsoft.com/office/powerpoint/2010/main" val="287186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46CDD3-F692-9B40-9B92-A3613A2AA868}"/>
              </a:ext>
            </a:extLst>
          </p:cNvPr>
          <p:cNvPicPr>
            <a:picLocks noChangeAspect="1"/>
          </p:cNvPicPr>
          <p:nvPr/>
        </p:nvPicPr>
        <p:blipFill>
          <a:blip r:embed="rId2"/>
          <a:stretch>
            <a:fillRect/>
          </a:stretch>
        </p:blipFill>
        <p:spPr>
          <a:xfrm>
            <a:off x="4476748" y="4089646"/>
            <a:ext cx="4939141" cy="3010401"/>
          </a:xfrm>
          <a:prstGeom prst="rect">
            <a:avLst/>
          </a:prstGeom>
        </p:spPr>
      </p:pic>
      <p:sp>
        <p:nvSpPr>
          <p:cNvPr id="9" name="TextBox 8"/>
          <p:cNvSpPr txBox="1"/>
          <p:nvPr/>
        </p:nvSpPr>
        <p:spPr>
          <a:xfrm>
            <a:off x="5239978" y="4810016"/>
            <a:ext cx="3412679" cy="1569660"/>
          </a:xfrm>
          <a:prstGeom prst="rect">
            <a:avLst/>
          </a:prstGeom>
          <a:noFill/>
        </p:spPr>
        <p:txBody>
          <a:bodyPr wrap="square" rtlCol="0">
            <a:spAutoFit/>
          </a:bodyPr>
          <a:lstStyle/>
          <a:p>
            <a:r>
              <a:rPr lang="en-US" sz="2400" dirty="0">
                <a:solidFill>
                  <a:schemeClr val="accent1">
                    <a:lumMod val="50000"/>
                  </a:schemeClr>
                </a:solidFill>
              </a:rPr>
              <a:t>Can you suggest geographical reasons for the distribution of the 10 most populous cities?  </a:t>
            </a:r>
          </a:p>
        </p:txBody>
      </p:sp>
      <p:pic>
        <p:nvPicPr>
          <p:cNvPr id="7" name="Picture 6">
            <a:extLst>
              <a:ext uri="{FF2B5EF4-FFF2-40B4-BE49-F238E27FC236}">
                <a16:creationId xmlns:a16="http://schemas.microsoft.com/office/drawing/2014/main" id="{E1224963-87A0-6745-8001-87ECC17E2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81" y="-103090"/>
            <a:ext cx="9321859" cy="1086485"/>
          </a:xfrm>
          <a:prstGeom prst="rect">
            <a:avLst/>
          </a:prstGeom>
        </p:spPr>
      </p:pic>
      <p:pic>
        <p:nvPicPr>
          <p:cNvPr id="11" name="Picture 10">
            <a:extLst>
              <a:ext uri="{FF2B5EF4-FFF2-40B4-BE49-F238E27FC236}">
                <a16:creationId xmlns:a16="http://schemas.microsoft.com/office/drawing/2014/main" id="{E3C9AECB-2DA6-7D42-8A5D-2EA9AF65FC26}"/>
              </a:ext>
            </a:extLst>
          </p:cNvPr>
          <p:cNvPicPr>
            <a:picLocks noChangeAspect="1"/>
          </p:cNvPicPr>
          <p:nvPr/>
        </p:nvPicPr>
        <p:blipFill>
          <a:blip r:embed="rId4"/>
          <a:stretch>
            <a:fillRect/>
          </a:stretch>
        </p:blipFill>
        <p:spPr>
          <a:xfrm>
            <a:off x="1934933" y="1027960"/>
            <a:ext cx="4442514" cy="3535334"/>
          </a:xfrm>
          <a:prstGeom prst="rect">
            <a:avLst/>
          </a:prstGeom>
        </p:spPr>
      </p:pic>
      <p:pic>
        <p:nvPicPr>
          <p:cNvPr id="13" name="Picture 12">
            <a:extLst>
              <a:ext uri="{FF2B5EF4-FFF2-40B4-BE49-F238E27FC236}">
                <a16:creationId xmlns:a16="http://schemas.microsoft.com/office/drawing/2014/main" id="{F0ADF9C6-C4B7-E04F-AED3-E4E4EA471D8F}"/>
              </a:ext>
            </a:extLst>
          </p:cNvPr>
          <p:cNvPicPr>
            <a:picLocks noChangeAspect="1"/>
          </p:cNvPicPr>
          <p:nvPr/>
        </p:nvPicPr>
        <p:blipFill>
          <a:blip r:embed="rId5"/>
          <a:stretch>
            <a:fillRect/>
          </a:stretch>
        </p:blipFill>
        <p:spPr>
          <a:xfrm>
            <a:off x="193918" y="1362972"/>
            <a:ext cx="1934631" cy="1934631"/>
          </a:xfrm>
          <a:prstGeom prst="rect">
            <a:avLst/>
          </a:prstGeom>
        </p:spPr>
      </p:pic>
      <p:sp>
        <p:nvSpPr>
          <p:cNvPr id="12" name="TextBox 11">
            <a:extLst>
              <a:ext uri="{FF2B5EF4-FFF2-40B4-BE49-F238E27FC236}">
                <a16:creationId xmlns:a16="http://schemas.microsoft.com/office/drawing/2014/main" id="{8354272D-5D78-8140-AE57-8DD4758A78BC}"/>
              </a:ext>
            </a:extLst>
          </p:cNvPr>
          <p:cNvSpPr txBox="1"/>
          <p:nvPr/>
        </p:nvSpPr>
        <p:spPr>
          <a:xfrm>
            <a:off x="3783106" y="210293"/>
            <a:ext cx="2169459" cy="584775"/>
          </a:xfrm>
          <a:prstGeom prst="rect">
            <a:avLst/>
          </a:prstGeom>
          <a:noFill/>
        </p:spPr>
        <p:txBody>
          <a:bodyPr wrap="square" rtlCol="0">
            <a:spAutoFit/>
          </a:bodyPr>
          <a:lstStyle/>
          <a:p>
            <a:r>
              <a:rPr lang="en-US" sz="3200" dirty="0">
                <a:solidFill>
                  <a:schemeClr val="bg1"/>
                </a:solidFill>
              </a:rPr>
              <a:t>Answers</a:t>
            </a:r>
          </a:p>
        </p:txBody>
      </p:sp>
      <p:pic>
        <p:nvPicPr>
          <p:cNvPr id="15" name="Picture 14">
            <a:extLst>
              <a:ext uri="{FF2B5EF4-FFF2-40B4-BE49-F238E27FC236}">
                <a16:creationId xmlns:a16="http://schemas.microsoft.com/office/drawing/2014/main" id="{50B9DE4A-CB8C-9E4B-9533-85C55A9E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8758" y="4261298"/>
            <a:ext cx="773148" cy="895279"/>
          </a:xfrm>
          <a:prstGeom prst="rect">
            <a:avLst/>
          </a:prstGeom>
        </p:spPr>
      </p:pic>
      <p:pic>
        <p:nvPicPr>
          <p:cNvPr id="16" name="Picture 15">
            <a:extLst>
              <a:ext uri="{FF2B5EF4-FFF2-40B4-BE49-F238E27FC236}">
                <a16:creationId xmlns:a16="http://schemas.microsoft.com/office/drawing/2014/main" id="{FA9BC78C-F5E1-FE46-9332-71261D226784}"/>
              </a:ext>
            </a:extLst>
          </p:cNvPr>
          <p:cNvPicPr>
            <a:picLocks noChangeAspect="1"/>
          </p:cNvPicPr>
          <p:nvPr/>
        </p:nvPicPr>
        <p:blipFill>
          <a:blip r:embed="rId7"/>
          <a:stretch>
            <a:fillRect/>
          </a:stretch>
        </p:blipFill>
        <p:spPr>
          <a:xfrm>
            <a:off x="325541" y="4607859"/>
            <a:ext cx="2069611" cy="2069611"/>
          </a:xfrm>
          <a:prstGeom prst="rect">
            <a:avLst/>
          </a:prstGeom>
        </p:spPr>
      </p:pic>
      <p:sp>
        <p:nvSpPr>
          <p:cNvPr id="14" name="TextBox 13">
            <a:extLst>
              <a:ext uri="{FF2B5EF4-FFF2-40B4-BE49-F238E27FC236}">
                <a16:creationId xmlns:a16="http://schemas.microsoft.com/office/drawing/2014/main" id="{C0CC0FFA-9D50-0444-B6ED-AE1816F75FD6}"/>
              </a:ext>
            </a:extLst>
          </p:cNvPr>
          <p:cNvSpPr txBox="1"/>
          <p:nvPr/>
        </p:nvSpPr>
        <p:spPr>
          <a:xfrm>
            <a:off x="6377447" y="1362972"/>
            <a:ext cx="2074459" cy="1200329"/>
          </a:xfrm>
          <a:prstGeom prst="rect">
            <a:avLst/>
          </a:prstGeom>
          <a:noFill/>
        </p:spPr>
        <p:txBody>
          <a:bodyPr wrap="square" rtlCol="0">
            <a:spAutoFit/>
          </a:bodyPr>
          <a:lstStyle/>
          <a:p>
            <a:r>
              <a:rPr lang="en-US" dirty="0"/>
              <a:t>2021 Figures</a:t>
            </a:r>
          </a:p>
          <a:p>
            <a:r>
              <a:rPr lang="en-US" dirty="0">
                <a:hlinkClick r:id="rId8"/>
              </a:rPr>
              <a:t>https://worldpopulationreview.com/us-cities</a:t>
            </a:r>
            <a:r>
              <a:rPr lang="en-US" dirty="0"/>
              <a:t> </a:t>
            </a:r>
          </a:p>
        </p:txBody>
      </p:sp>
    </p:spTree>
    <p:extLst>
      <p:ext uri="{BB962C8B-B14F-4D97-AF65-F5344CB8AC3E}">
        <p14:creationId xmlns:p14="http://schemas.microsoft.com/office/powerpoint/2010/main" val="17550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F8C3D0-22C4-CF40-87DB-1F2C09D3D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60" y="26816"/>
            <a:ext cx="9293502" cy="1083180"/>
          </a:xfrm>
          <a:prstGeom prst="rect">
            <a:avLst/>
          </a:prstGeom>
        </p:spPr>
      </p:pic>
      <p:sp>
        <p:nvSpPr>
          <p:cNvPr id="2" name="Title 1"/>
          <p:cNvSpPr>
            <a:spLocks noGrp="1"/>
          </p:cNvSpPr>
          <p:nvPr>
            <p:ph type="title"/>
          </p:nvPr>
        </p:nvSpPr>
        <p:spPr>
          <a:xfrm>
            <a:off x="628650" y="296235"/>
            <a:ext cx="7886700" cy="1325563"/>
          </a:xfrm>
        </p:spPr>
        <p:txBody>
          <a:bodyPr>
            <a:normAutofit/>
          </a:bodyPr>
          <a:lstStyle/>
          <a:p>
            <a:r>
              <a:rPr lang="en-US" b="1" dirty="0">
                <a:solidFill>
                  <a:schemeClr val="bg1"/>
                </a:solidFill>
              </a:rPr>
              <a:t>Human Environment of the USA</a:t>
            </a:r>
            <a:br>
              <a:rPr lang="en-US" b="1" dirty="0"/>
            </a:br>
            <a:endParaRPr lang="en-US" dirty="0"/>
          </a:p>
        </p:txBody>
      </p:sp>
      <p:pic>
        <p:nvPicPr>
          <p:cNvPr id="4" name="Picture 3">
            <a:extLst>
              <a:ext uri="{FF2B5EF4-FFF2-40B4-BE49-F238E27FC236}">
                <a16:creationId xmlns:a16="http://schemas.microsoft.com/office/drawing/2014/main" id="{7C138800-2BED-CD45-BA94-E42B765D26D9}"/>
              </a:ext>
            </a:extLst>
          </p:cNvPr>
          <p:cNvPicPr>
            <a:picLocks noChangeAspect="1"/>
          </p:cNvPicPr>
          <p:nvPr/>
        </p:nvPicPr>
        <p:blipFill rotWithShape="1">
          <a:blip r:embed="rId3"/>
          <a:srcRect t="19750" b="10499"/>
          <a:stretch/>
        </p:blipFill>
        <p:spPr>
          <a:xfrm>
            <a:off x="282388" y="1379415"/>
            <a:ext cx="8718177" cy="2987040"/>
          </a:xfrm>
          <a:prstGeom prst="rect">
            <a:avLst/>
          </a:prstGeom>
        </p:spPr>
      </p:pic>
      <p:pic>
        <p:nvPicPr>
          <p:cNvPr id="8" name="Picture 7">
            <a:extLst>
              <a:ext uri="{FF2B5EF4-FFF2-40B4-BE49-F238E27FC236}">
                <a16:creationId xmlns:a16="http://schemas.microsoft.com/office/drawing/2014/main" id="{7B63495A-EE31-D743-A853-6C2E18E590E6}"/>
              </a:ext>
            </a:extLst>
          </p:cNvPr>
          <p:cNvPicPr>
            <a:picLocks noChangeAspect="1"/>
          </p:cNvPicPr>
          <p:nvPr/>
        </p:nvPicPr>
        <p:blipFill>
          <a:blip r:embed="rId4"/>
          <a:stretch>
            <a:fillRect/>
          </a:stretch>
        </p:blipFill>
        <p:spPr>
          <a:xfrm>
            <a:off x="282388" y="4635874"/>
            <a:ext cx="1958788" cy="1958788"/>
          </a:xfrm>
          <a:prstGeom prst="rect">
            <a:avLst/>
          </a:prstGeom>
        </p:spPr>
      </p:pic>
      <p:sp>
        <p:nvSpPr>
          <p:cNvPr id="7" name="Rounded Rectangle 6">
            <a:extLst>
              <a:ext uri="{FF2B5EF4-FFF2-40B4-BE49-F238E27FC236}">
                <a16:creationId xmlns:a16="http://schemas.microsoft.com/office/drawing/2014/main" id="{673673A7-83B8-744D-BE82-95CAB28EF29F}"/>
              </a:ext>
            </a:extLst>
          </p:cNvPr>
          <p:cNvSpPr/>
          <p:nvPr/>
        </p:nvSpPr>
        <p:spPr>
          <a:xfrm>
            <a:off x="3171264" y="4812981"/>
            <a:ext cx="5560360" cy="1748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Think Pair Share</a:t>
            </a:r>
          </a:p>
          <a:p>
            <a:endParaRPr lang="en-US" sz="3200" dirty="0"/>
          </a:p>
          <a:p>
            <a:r>
              <a:rPr lang="en-US" sz="3200" dirty="0"/>
              <a:t>What is this map showing?</a:t>
            </a:r>
          </a:p>
        </p:txBody>
      </p:sp>
    </p:spTree>
    <p:extLst>
      <p:ext uri="{BB962C8B-B14F-4D97-AF65-F5344CB8AC3E}">
        <p14:creationId xmlns:p14="http://schemas.microsoft.com/office/powerpoint/2010/main" val="24353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30F2B8-2D71-224D-9676-F80CF1B81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3" y="1927"/>
            <a:ext cx="9202573" cy="1072582"/>
          </a:xfrm>
          <a:prstGeom prst="rect">
            <a:avLst/>
          </a:prstGeom>
        </p:spPr>
      </p:pic>
      <p:sp>
        <p:nvSpPr>
          <p:cNvPr id="7" name="Rectangle 6">
            <a:extLst>
              <a:ext uri="{FF2B5EF4-FFF2-40B4-BE49-F238E27FC236}">
                <a16:creationId xmlns:a16="http://schemas.microsoft.com/office/drawing/2014/main" id="{208109AA-6ED9-8341-85C0-FDC69D7BF1D0}"/>
              </a:ext>
            </a:extLst>
          </p:cNvPr>
          <p:cNvSpPr/>
          <p:nvPr/>
        </p:nvSpPr>
        <p:spPr>
          <a:xfrm>
            <a:off x="475129" y="4468649"/>
            <a:ext cx="3774786" cy="646331"/>
          </a:xfrm>
          <a:prstGeom prst="rect">
            <a:avLst/>
          </a:prstGeom>
          <a:solidFill>
            <a:schemeClr val="accent6">
              <a:lumMod val="40000"/>
              <a:lumOff val="60000"/>
            </a:schemeClr>
          </a:solidFill>
        </p:spPr>
        <p:txBody>
          <a:bodyPr wrap="square">
            <a:spAutoFit/>
          </a:bodyPr>
          <a:lstStyle/>
          <a:p>
            <a:r>
              <a:rPr lang="en-US" i="1" dirty="0">
                <a:solidFill>
                  <a:srgbClr val="000000"/>
                </a:solidFill>
                <a:latin typeface="GeographEditWeb"/>
              </a:rPr>
              <a:t>Number of people ÷ the area they occupy = population density</a:t>
            </a:r>
            <a:endParaRPr lang="en-US" dirty="0"/>
          </a:p>
        </p:txBody>
      </p:sp>
      <p:sp>
        <p:nvSpPr>
          <p:cNvPr id="8" name="Rectangle 7">
            <a:extLst>
              <a:ext uri="{FF2B5EF4-FFF2-40B4-BE49-F238E27FC236}">
                <a16:creationId xmlns:a16="http://schemas.microsoft.com/office/drawing/2014/main" id="{81F2A0DC-641D-D746-B567-C7908F718762}"/>
              </a:ext>
            </a:extLst>
          </p:cNvPr>
          <p:cNvSpPr/>
          <p:nvPr/>
        </p:nvSpPr>
        <p:spPr>
          <a:xfrm>
            <a:off x="5029200" y="6041322"/>
            <a:ext cx="3496085" cy="369332"/>
          </a:xfrm>
          <a:prstGeom prst="rect">
            <a:avLst/>
          </a:prstGeom>
        </p:spPr>
        <p:txBody>
          <a:bodyPr wrap="none">
            <a:spAutoFit/>
          </a:bodyPr>
          <a:lstStyle/>
          <a:p>
            <a:r>
              <a:rPr lang="en-US" dirty="0"/>
              <a:t>https://</a:t>
            </a:r>
            <a:r>
              <a:rPr lang="en-US" dirty="0" err="1"/>
              <a:t>www.census.gov</a:t>
            </a:r>
            <a:r>
              <a:rPr lang="en-US" dirty="0"/>
              <a:t>/</a:t>
            </a:r>
            <a:r>
              <a:rPr lang="en-US" dirty="0" err="1"/>
              <a:t>popclock</a:t>
            </a:r>
            <a:r>
              <a:rPr lang="en-US" dirty="0"/>
              <a:t>/</a:t>
            </a:r>
          </a:p>
        </p:txBody>
      </p:sp>
      <p:sp>
        <p:nvSpPr>
          <p:cNvPr id="9" name="Rectangle 8">
            <a:extLst>
              <a:ext uri="{FF2B5EF4-FFF2-40B4-BE49-F238E27FC236}">
                <a16:creationId xmlns:a16="http://schemas.microsoft.com/office/drawing/2014/main" id="{9B34F62D-407B-B74B-8B1F-E2EBB1A6378C}"/>
              </a:ext>
            </a:extLst>
          </p:cNvPr>
          <p:cNvSpPr/>
          <p:nvPr/>
        </p:nvSpPr>
        <p:spPr>
          <a:xfrm>
            <a:off x="268942" y="1189358"/>
            <a:ext cx="8677834" cy="1323439"/>
          </a:xfrm>
          <a:prstGeom prst="rect">
            <a:avLst/>
          </a:prstGeom>
        </p:spPr>
        <p:txBody>
          <a:bodyPr wrap="square">
            <a:spAutoFit/>
          </a:bodyPr>
          <a:lstStyle/>
          <a:p>
            <a:r>
              <a:rPr lang="en-US" sz="2000" b="1" dirty="0">
                <a:solidFill>
                  <a:srgbClr val="719430"/>
                </a:solidFill>
                <a:latin typeface="Helvetica Neue" panose="02000503000000020004" pitchFamily="2" charset="0"/>
              </a:rPr>
              <a:t>Population density</a:t>
            </a:r>
            <a:r>
              <a:rPr lang="en-US" sz="2000" dirty="0">
                <a:solidFill>
                  <a:srgbClr val="575657"/>
                </a:solidFill>
                <a:latin typeface="Helvetica Neue" panose="02000503000000020004" pitchFamily="2" charset="0"/>
              </a:rPr>
              <a:t> is a measurement of the number of people in an area. It is an average number. Population density is calculated by dividing the number of people by the area. Population density is usually shown as the number of people per square </a:t>
            </a:r>
            <a:r>
              <a:rPr lang="en-US" sz="2000" dirty="0" err="1">
                <a:solidFill>
                  <a:srgbClr val="575657"/>
                </a:solidFill>
                <a:latin typeface="Helvetica Neue" panose="02000503000000020004" pitchFamily="2" charset="0"/>
              </a:rPr>
              <a:t>kilometre</a:t>
            </a:r>
            <a:r>
              <a:rPr lang="en-US" sz="2000" dirty="0">
                <a:solidFill>
                  <a:srgbClr val="575657"/>
                </a:solidFill>
                <a:latin typeface="Helvetica Neue" panose="02000503000000020004" pitchFamily="2" charset="0"/>
              </a:rPr>
              <a:t>.</a:t>
            </a:r>
            <a:endParaRPr lang="en-US" sz="2000" dirty="0"/>
          </a:p>
        </p:txBody>
      </p:sp>
      <p:pic>
        <p:nvPicPr>
          <p:cNvPr id="11" name="Picture 10">
            <a:extLst>
              <a:ext uri="{FF2B5EF4-FFF2-40B4-BE49-F238E27FC236}">
                <a16:creationId xmlns:a16="http://schemas.microsoft.com/office/drawing/2014/main" id="{F7396C81-42B7-3843-B1F5-D41A9A3F1C2C}"/>
              </a:ext>
            </a:extLst>
          </p:cNvPr>
          <p:cNvPicPr>
            <a:picLocks noChangeAspect="1"/>
          </p:cNvPicPr>
          <p:nvPr/>
        </p:nvPicPr>
        <p:blipFill>
          <a:blip r:embed="rId3"/>
          <a:stretch>
            <a:fillRect/>
          </a:stretch>
        </p:blipFill>
        <p:spPr>
          <a:xfrm>
            <a:off x="4894086" y="3126988"/>
            <a:ext cx="4052689" cy="2683323"/>
          </a:xfrm>
          <a:prstGeom prst="rect">
            <a:avLst/>
          </a:prstGeom>
        </p:spPr>
      </p:pic>
      <p:sp>
        <p:nvSpPr>
          <p:cNvPr id="12" name="TextBox 11">
            <a:extLst>
              <a:ext uri="{FF2B5EF4-FFF2-40B4-BE49-F238E27FC236}">
                <a16:creationId xmlns:a16="http://schemas.microsoft.com/office/drawing/2014/main" id="{D948F334-C89B-174F-8F75-567C0C9A3B47}"/>
              </a:ext>
            </a:extLst>
          </p:cNvPr>
          <p:cNvSpPr txBox="1"/>
          <p:nvPr/>
        </p:nvSpPr>
        <p:spPr>
          <a:xfrm>
            <a:off x="475129" y="3926541"/>
            <a:ext cx="3774786" cy="369332"/>
          </a:xfrm>
          <a:prstGeom prst="rect">
            <a:avLst/>
          </a:prstGeom>
          <a:solidFill>
            <a:schemeClr val="accent6">
              <a:lumMod val="60000"/>
              <a:lumOff val="40000"/>
            </a:schemeClr>
          </a:solidFill>
        </p:spPr>
        <p:txBody>
          <a:bodyPr wrap="square" rtlCol="0">
            <a:spAutoFit/>
          </a:bodyPr>
          <a:lstStyle/>
          <a:p>
            <a:r>
              <a:rPr lang="en-US" dirty="0"/>
              <a:t>Population Density Calculation</a:t>
            </a:r>
          </a:p>
        </p:txBody>
      </p:sp>
      <p:sp>
        <p:nvSpPr>
          <p:cNvPr id="13" name="TextBox 12">
            <a:extLst>
              <a:ext uri="{FF2B5EF4-FFF2-40B4-BE49-F238E27FC236}">
                <a16:creationId xmlns:a16="http://schemas.microsoft.com/office/drawing/2014/main" id="{9257F056-A323-4145-870E-2AC69CB821C0}"/>
              </a:ext>
            </a:extLst>
          </p:cNvPr>
          <p:cNvSpPr txBox="1"/>
          <p:nvPr/>
        </p:nvSpPr>
        <p:spPr>
          <a:xfrm>
            <a:off x="2789471" y="381355"/>
            <a:ext cx="5737860" cy="461665"/>
          </a:xfrm>
          <a:prstGeom prst="rect">
            <a:avLst/>
          </a:prstGeom>
          <a:noFill/>
        </p:spPr>
        <p:txBody>
          <a:bodyPr wrap="square" rtlCol="0">
            <a:spAutoFit/>
          </a:bodyPr>
          <a:lstStyle/>
          <a:p>
            <a:r>
              <a:rPr lang="en-US" sz="2400" dirty="0">
                <a:solidFill>
                  <a:schemeClr val="bg1"/>
                </a:solidFill>
              </a:rPr>
              <a:t>What is Population Density</a:t>
            </a:r>
            <a:r>
              <a:rPr lang="en-US" dirty="0">
                <a:solidFill>
                  <a:schemeClr val="bg1"/>
                </a:solidFill>
              </a:rPr>
              <a:t>?</a:t>
            </a:r>
          </a:p>
        </p:txBody>
      </p:sp>
    </p:spTree>
    <p:extLst>
      <p:ext uri="{BB962C8B-B14F-4D97-AF65-F5344CB8AC3E}">
        <p14:creationId xmlns:p14="http://schemas.microsoft.com/office/powerpoint/2010/main" val="403140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2645AA-98EC-E341-9EDE-A0DD385B4EB9}"/>
              </a:ext>
            </a:extLst>
          </p:cNvPr>
          <p:cNvPicPr>
            <a:picLocks noChangeAspect="1"/>
          </p:cNvPicPr>
          <p:nvPr/>
        </p:nvPicPr>
        <p:blipFill>
          <a:blip r:embed="rId2"/>
          <a:stretch>
            <a:fillRect/>
          </a:stretch>
        </p:blipFill>
        <p:spPr>
          <a:xfrm>
            <a:off x="4753200" y="2683834"/>
            <a:ext cx="3939950" cy="3752705"/>
          </a:xfrm>
          <a:prstGeom prst="rect">
            <a:avLst/>
          </a:prstGeom>
        </p:spPr>
      </p:pic>
      <p:pic>
        <p:nvPicPr>
          <p:cNvPr id="5" name="Picture 4">
            <a:extLst>
              <a:ext uri="{FF2B5EF4-FFF2-40B4-BE49-F238E27FC236}">
                <a16:creationId xmlns:a16="http://schemas.microsoft.com/office/drawing/2014/main" id="{DD7A4294-0372-DD42-8216-005A1A5A17C0}"/>
              </a:ext>
            </a:extLst>
          </p:cNvPr>
          <p:cNvPicPr>
            <a:picLocks noChangeAspect="1"/>
          </p:cNvPicPr>
          <p:nvPr/>
        </p:nvPicPr>
        <p:blipFill>
          <a:blip r:embed="rId3"/>
          <a:stretch>
            <a:fillRect/>
          </a:stretch>
        </p:blipFill>
        <p:spPr>
          <a:xfrm>
            <a:off x="450850" y="2772848"/>
            <a:ext cx="3939949" cy="3799515"/>
          </a:xfrm>
          <a:prstGeom prst="rect">
            <a:avLst/>
          </a:prstGeom>
        </p:spPr>
      </p:pic>
      <p:sp>
        <p:nvSpPr>
          <p:cNvPr id="6" name="Rounded Rectangle 5">
            <a:extLst>
              <a:ext uri="{FF2B5EF4-FFF2-40B4-BE49-F238E27FC236}">
                <a16:creationId xmlns:a16="http://schemas.microsoft.com/office/drawing/2014/main" id="{B20C7817-2394-3548-9327-5B4F18EFC0D7}"/>
              </a:ext>
            </a:extLst>
          </p:cNvPr>
          <p:cNvSpPr/>
          <p:nvPr/>
        </p:nvSpPr>
        <p:spPr>
          <a:xfrm>
            <a:off x="244548" y="374651"/>
            <a:ext cx="8654903" cy="956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Why are some areas more populated than others?</a:t>
            </a:r>
          </a:p>
        </p:txBody>
      </p:sp>
      <p:pic>
        <p:nvPicPr>
          <p:cNvPr id="7" name="Picture 6">
            <a:extLst>
              <a:ext uri="{FF2B5EF4-FFF2-40B4-BE49-F238E27FC236}">
                <a16:creationId xmlns:a16="http://schemas.microsoft.com/office/drawing/2014/main" id="{2BADD8DD-C83E-A648-A304-4082C1CF6C8F}"/>
              </a:ext>
            </a:extLst>
          </p:cNvPr>
          <p:cNvPicPr>
            <a:picLocks noChangeAspect="1"/>
          </p:cNvPicPr>
          <p:nvPr/>
        </p:nvPicPr>
        <p:blipFill>
          <a:blip r:embed="rId4"/>
          <a:stretch>
            <a:fillRect/>
          </a:stretch>
        </p:blipFill>
        <p:spPr>
          <a:xfrm>
            <a:off x="244549" y="1210251"/>
            <a:ext cx="8448602" cy="1594914"/>
          </a:xfrm>
          <a:prstGeom prst="rect">
            <a:avLst/>
          </a:prstGeom>
        </p:spPr>
      </p:pic>
      <p:sp>
        <p:nvSpPr>
          <p:cNvPr id="8" name="TextBox 7">
            <a:extLst>
              <a:ext uri="{FF2B5EF4-FFF2-40B4-BE49-F238E27FC236}">
                <a16:creationId xmlns:a16="http://schemas.microsoft.com/office/drawing/2014/main" id="{45717126-D360-5746-A0E2-F034DC5415EE}"/>
              </a:ext>
            </a:extLst>
          </p:cNvPr>
          <p:cNvSpPr txBox="1"/>
          <p:nvPr/>
        </p:nvSpPr>
        <p:spPr>
          <a:xfrm>
            <a:off x="1403498" y="1616149"/>
            <a:ext cx="6358269" cy="830997"/>
          </a:xfrm>
          <a:prstGeom prst="rect">
            <a:avLst/>
          </a:prstGeom>
          <a:noFill/>
        </p:spPr>
        <p:txBody>
          <a:bodyPr wrap="square" rtlCol="0">
            <a:spAutoFit/>
          </a:bodyPr>
          <a:lstStyle/>
          <a:p>
            <a:pPr algn="ctr"/>
            <a:r>
              <a:rPr lang="en-US" sz="2400" dirty="0"/>
              <a:t>Using the factors below try to explain why Houston is a densely populated area.</a:t>
            </a:r>
          </a:p>
        </p:txBody>
      </p:sp>
    </p:spTree>
    <p:extLst>
      <p:ext uri="{BB962C8B-B14F-4D97-AF65-F5344CB8AC3E}">
        <p14:creationId xmlns:p14="http://schemas.microsoft.com/office/powerpoint/2010/main" val="1808254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1638</TotalTime>
  <Words>898</Words>
  <Application>Microsoft Macintosh PowerPoint</Application>
  <PresentationFormat>On-screen Show (4:3)</PresentationFormat>
  <Paragraphs>66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Next</vt:lpstr>
      <vt:lpstr>Calibri</vt:lpstr>
      <vt:lpstr>Calibri Light</vt:lpstr>
      <vt:lpstr>GeographEditWeb</vt:lpstr>
      <vt:lpstr>Helvetica Neue</vt:lpstr>
      <vt:lpstr>inherit</vt:lpstr>
      <vt:lpstr>Open Sans</vt:lpstr>
      <vt:lpstr>Office Theme</vt:lpstr>
      <vt:lpstr>PowerPoint Presentation</vt:lpstr>
      <vt:lpstr>Pairs: How many different types of power can you think of?</vt:lpstr>
      <vt:lpstr>Individually: Write 5 - 10 sentences with the word power in them.</vt:lpstr>
      <vt:lpstr>Answers </vt:lpstr>
      <vt:lpstr>Knowledge Challenge </vt:lpstr>
      <vt:lpstr>PowerPoint Presentation</vt:lpstr>
      <vt:lpstr>Human Environment of the USA </vt:lpstr>
      <vt:lpstr>PowerPoint Presentation</vt:lpstr>
      <vt:lpstr>PowerPoint Presentation</vt:lpstr>
      <vt:lpstr>PowerPoint Presentation</vt:lpstr>
      <vt:lpstr>PowerPoint Presentation</vt:lpstr>
      <vt:lpstr>Choropleth map</vt:lpstr>
      <vt:lpstr>PowerPoint Presentation</vt:lpstr>
      <vt:lpstr>Choropleth map and population patterns analysis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geography of the USA</dc:title>
  <dc:creator>Helen Morgan</dc:creator>
  <cp:lastModifiedBy>Helen Morgan</cp:lastModifiedBy>
  <cp:revision>5</cp:revision>
  <dcterms:created xsi:type="dcterms:W3CDTF">2020-09-14T22:46:03Z</dcterms:created>
  <dcterms:modified xsi:type="dcterms:W3CDTF">2021-08-16T04:39:03Z</dcterms:modified>
</cp:coreProperties>
</file>