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9" r:id="rId3"/>
    <p:sldId id="258" r:id="rId4"/>
    <p:sldId id="257" r:id="rId5"/>
    <p:sldId id="278" r:id="rId6"/>
    <p:sldId id="280" r:id="rId7"/>
    <p:sldId id="296"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6" r:id="rId38"/>
    <p:sldId id="295" r:id="rId39"/>
    <p:sldId id="2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5"/>
    <p:restoredTop sz="94611"/>
  </p:normalViewPr>
  <p:slideViewPr>
    <p:cSldViewPr snapToGrid="0" snapToObjects="1">
      <p:cViewPr varScale="1">
        <p:scale>
          <a:sx n="110" d="100"/>
          <a:sy n="110"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2E6A-F853-A74E-82D7-84F6C3F6870C}" type="datetimeFigureOut">
              <a:rPr lang="en-US" smtClean="0"/>
              <a:t>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D243F-4658-0549-8DF0-BF1F708DDF66}" type="slidenum">
              <a:rPr lang="en-US" smtClean="0"/>
              <a:t>‹#›</a:t>
            </a:fld>
            <a:endParaRPr lang="en-US"/>
          </a:p>
        </p:txBody>
      </p:sp>
    </p:spTree>
    <p:extLst>
      <p:ext uri="{BB962C8B-B14F-4D97-AF65-F5344CB8AC3E}">
        <p14:creationId xmlns:p14="http://schemas.microsoft.com/office/powerpoint/2010/main" val="7798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7D243F-4658-0549-8DF0-BF1F708DDF66}" type="slidenum">
              <a:rPr lang="en-US" smtClean="0"/>
              <a:t>3</a:t>
            </a:fld>
            <a:endParaRPr lang="en-US"/>
          </a:p>
        </p:txBody>
      </p:sp>
    </p:spTree>
    <p:extLst>
      <p:ext uri="{BB962C8B-B14F-4D97-AF65-F5344CB8AC3E}">
        <p14:creationId xmlns:p14="http://schemas.microsoft.com/office/powerpoint/2010/main" val="40454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5ACB427-0311-DC45-B9F0-2C1A469BAD9D}" type="slidenum">
              <a:rPr lang="en-GB" altLang="en-US">
                <a:latin typeface="Arial" charset="0"/>
              </a:rPr>
              <a:pPr>
                <a:spcBef>
                  <a:spcPct val="0"/>
                </a:spcBef>
              </a:pPr>
              <a:t>18</a:t>
            </a:fld>
            <a:endParaRPr lang="en-GB" altLang="en-US">
              <a:latin typeface="Arial" charset="0"/>
            </a:endParaRPr>
          </a:p>
        </p:txBody>
      </p:sp>
    </p:spTree>
    <p:extLst>
      <p:ext uri="{BB962C8B-B14F-4D97-AF65-F5344CB8AC3E}">
        <p14:creationId xmlns:p14="http://schemas.microsoft.com/office/powerpoint/2010/main" val="204675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84DC209B-7F29-433A-B699-3B3E7E8A7066}" type="slidenum">
              <a:rPr lang="en-GB" sz="1200">
                <a:latin typeface="Times New Roman" pitchFamily="18" charset="0"/>
              </a:rPr>
              <a:pPr algn="r"/>
              <a:t>28</a:t>
            </a:fld>
            <a:endParaRPr lang="en-GB" sz="1200">
              <a:latin typeface="Times New Roman" pitchFamily="18" charset="0"/>
            </a:endParaRPr>
          </a:p>
        </p:txBody>
      </p:sp>
      <p:sp>
        <p:nvSpPr>
          <p:cNvPr id="26627" name="Rectangle 2"/>
          <p:cNvSpPr>
            <a:spLocks noGrp="1" noRot="1" noChangeAspect="1" noChangeArrowheads="1" noTextEdit="1"/>
          </p:cNvSpPr>
          <p:nvPr>
            <p:ph type="sldImg"/>
          </p:nvPr>
        </p:nvSpPr>
        <p:spPr>
          <a:xfrm>
            <a:off x="382588" y="684213"/>
            <a:ext cx="6096000" cy="3429000"/>
          </a:xfrm>
          <a:ln/>
        </p:spPr>
      </p:sp>
      <p:sp>
        <p:nvSpPr>
          <p:cNvPr id="26628"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92867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868D33EB-8AAE-4DC6-A798-87BF5168A514}" type="slidenum">
              <a:rPr lang="en-GB" sz="1200">
                <a:latin typeface="Times New Roman" pitchFamily="18" charset="0"/>
              </a:rPr>
              <a:pPr algn="r"/>
              <a:t>29</a:t>
            </a:fld>
            <a:endParaRPr lang="en-GB" sz="1200">
              <a:latin typeface="Times New Roman" pitchFamily="18" charset="0"/>
            </a:endParaRPr>
          </a:p>
        </p:txBody>
      </p:sp>
      <p:sp>
        <p:nvSpPr>
          <p:cNvPr id="28675" name="Rectangle 2"/>
          <p:cNvSpPr>
            <a:spLocks noGrp="1" noRot="1" noChangeAspect="1" noChangeArrowheads="1" noTextEdit="1"/>
          </p:cNvSpPr>
          <p:nvPr>
            <p:ph type="sldImg"/>
          </p:nvPr>
        </p:nvSpPr>
        <p:spPr>
          <a:xfrm>
            <a:off x="382588" y="684213"/>
            <a:ext cx="6096000" cy="3429000"/>
          </a:xfrm>
          <a:ln/>
        </p:spPr>
      </p:sp>
      <p:sp>
        <p:nvSpPr>
          <p:cNvPr id="28676"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493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CA1A4C43-5483-4D15-8180-401F376F0D93}" type="slidenum">
              <a:rPr lang="en-GB" sz="1200">
                <a:latin typeface="Times New Roman" pitchFamily="18" charset="0"/>
              </a:rPr>
              <a:pPr algn="r"/>
              <a:t>30</a:t>
            </a:fld>
            <a:endParaRPr lang="en-GB" sz="1200">
              <a:latin typeface="Times New Roman" pitchFamily="18" charset="0"/>
            </a:endParaRPr>
          </a:p>
        </p:txBody>
      </p:sp>
      <p:sp>
        <p:nvSpPr>
          <p:cNvPr id="30723" name="Rectangle 2"/>
          <p:cNvSpPr>
            <a:spLocks noGrp="1" noRot="1" noChangeAspect="1" noChangeArrowheads="1" noTextEdit="1"/>
          </p:cNvSpPr>
          <p:nvPr>
            <p:ph type="sldImg"/>
          </p:nvPr>
        </p:nvSpPr>
        <p:spPr>
          <a:xfrm>
            <a:off x="382588" y="684213"/>
            <a:ext cx="6096000" cy="3429000"/>
          </a:xfrm>
          <a:ln/>
        </p:spPr>
      </p:sp>
      <p:sp>
        <p:nvSpPr>
          <p:cNvPr id="30724"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168880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0902E722-DE4D-4371-8822-D90039AFE489}" type="slidenum">
              <a:rPr lang="en-GB" sz="1200">
                <a:latin typeface="Times New Roman" pitchFamily="18" charset="0"/>
              </a:rPr>
              <a:pPr algn="r"/>
              <a:t>31</a:t>
            </a:fld>
            <a:endParaRPr lang="en-GB" sz="1200">
              <a:latin typeface="Times New Roman" pitchFamily="18" charset="0"/>
            </a:endParaRPr>
          </a:p>
        </p:txBody>
      </p:sp>
      <p:sp>
        <p:nvSpPr>
          <p:cNvPr id="32771" name="Rectangle 2"/>
          <p:cNvSpPr>
            <a:spLocks noGrp="1" noRot="1" noChangeAspect="1" noChangeArrowheads="1" noTextEdit="1"/>
          </p:cNvSpPr>
          <p:nvPr>
            <p:ph type="sldImg"/>
          </p:nvPr>
        </p:nvSpPr>
        <p:spPr>
          <a:xfrm>
            <a:off x="382588" y="684213"/>
            <a:ext cx="6096000" cy="3429000"/>
          </a:xfrm>
          <a:ln/>
        </p:spPr>
      </p:sp>
      <p:sp>
        <p:nvSpPr>
          <p:cNvPr id="32772"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142091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18BCE2B6-2B20-4033-8550-107CD249692E}" type="slidenum">
              <a:rPr lang="en-GB" sz="1200">
                <a:latin typeface="Times New Roman" pitchFamily="18" charset="0"/>
              </a:rPr>
              <a:pPr algn="r"/>
              <a:t>32</a:t>
            </a:fld>
            <a:endParaRPr lang="en-GB" sz="1200">
              <a:latin typeface="Times New Roman" pitchFamily="18" charset="0"/>
            </a:endParaRPr>
          </a:p>
        </p:txBody>
      </p:sp>
      <p:sp>
        <p:nvSpPr>
          <p:cNvPr id="34819" name="Rectangle 2"/>
          <p:cNvSpPr>
            <a:spLocks noGrp="1" noRot="1" noChangeAspect="1" noChangeArrowheads="1" noTextEdit="1"/>
          </p:cNvSpPr>
          <p:nvPr>
            <p:ph type="sldImg"/>
          </p:nvPr>
        </p:nvSpPr>
        <p:spPr>
          <a:xfrm>
            <a:off x="382588" y="684213"/>
            <a:ext cx="6096000" cy="3429000"/>
          </a:xfrm>
          <a:ln/>
        </p:spPr>
      </p:sp>
      <p:sp>
        <p:nvSpPr>
          <p:cNvPr id="34820"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77579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74B68D03-6C2A-4372-A915-27A98D1343F0}" type="slidenum">
              <a:rPr lang="en-GB" sz="1200">
                <a:latin typeface="Times New Roman" pitchFamily="18" charset="0"/>
              </a:rPr>
              <a:pPr algn="r"/>
              <a:t>33</a:t>
            </a:fld>
            <a:endParaRPr lang="en-GB" sz="1200">
              <a:latin typeface="Times New Roman" pitchFamily="18" charset="0"/>
            </a:endParaRPr>
          </a:p>
        </p:txBody>
      </p:sp>
      <p:sp>
        <p:nvSpPr>
          <p:cNvPr id="36867" name="Rectangle 2"/>
          <p:cNvSpPr>
            <a:spLocks noGrp="1" noRot="1" noChangeAspect="1" noChangeArrowheads="1" noTextEdit="1"/>
          </p:cNvSpPr>
          <p:nvPr>
            <p:ph type="sldImg"/>
          </p:nvPr>
        </p:nvSpPr>
        <p:spPr>
          <a:xfrm>
            <a:off x="382588" y="684213"/>
            <a:ext cx="6096000" cy="3429000"/>
          </a:xfrm>
          <a:ln/>
        </p:spPr>
      </p:sp>
      <p:sp>
        <p:nvSpPr>
          <p:cNvPr id="36868"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177093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anchor="b"/>
          <a:lstStyle/>
          <a:p>
            <a:pPr algn="r"/>
            <a:fld id="{4997FC89-12B4-415B-B1BB-1FE8C0CD2C21}" type="slidenum">
              <a:rPr lang="en-GB" sz="1200">
                <a:latin typeface="Times New Roman" pitchFamily="18" charset="0"/>
              </a:rPr>
              <a:pPr algn="r"/>
              <a:t>34</a:t>
            </a:fld>
            <a:endParaRPr lang="en-GB" sz="1200">
              <a:latin typeface="Times New Roman" pitchFamily="18" charset="0"/>
            </a:endParaRPr>
          </a:p>
        </p:txBody>
      </p:sp>
      <p:sp>
        <p:nvSpPr>
          <p:cNvPr id="38915" name="Rectangle 2"/>
          <p:cNvSpPr>
            <a:spLocks noGrp="1" noRot="1" noChangeAspect="1" noChangeArrowheads="1" noTextEdit="1"/>
          </p:cNvSpPr>
          <p:nvPr>
            <p:ph type="sldImg"/>
          </p:nvPr>
        </p:nvSpPr>
        <p:spPr>
          <a:xfrm>
            <a:off x="382588" y="684213"/>
            <a:ext cx="6096000" cy="3429000"/>
          </a:xfrm>
          <a:ln/>
        </p:spPr>
      </p:sp>
      <p:sp>
        <p:nvSpPr>
          <p:cNvPr id="38916" name="Rectangle 3"/>
          <p:cNvSpPr>
            <a:spLocks noGrp="1" noChangeArrowheads="1"/>
          </p:cNvSpPr>
          <p:nvPr>
            <p:ph type="body" idx="1"/>
          </p:nvPr>
        </p:nvSpPr>
        <p:spPr>
          <a:xfrm>
            <a:off x="914400" y="4343400"/>
            <a:ext cx="5029200" cy="4113213"/>
          </a:xfrm>
        </p:spPr>
        <p:txBody>
          <a:bodyPr/>
          <a:lstStyle/>
          <a:p>
            <a:endParaRPr lang="en-US"/>
          </a:p>
        </p:txBody>
      </p:sp>
    </p:spTree>
    <p:extLst>
      <p:ext uri="{BB962C8B-B14F-4D97-AF65-F5344CB8AC3E}">
        <p14:creationId xmlns:p14="http://schemas.microsoft.com/office/powerpoint/2010/main" val="47198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9824AB0-CFE9-5C46-980F-F21601C55850}" type="slidenum">
              <a:rPr lang="en-GB" altLang="en-US">
                <a:latin typeface="Arial" charset="0"/>
              </a:rPr>
              <a:pPr>
                <a:spcBef>
                  <a:spcPct val="0"/>
                </a:spcBef>
              </a:pPr>
              <a:t>8</a:t>
            </a:fld>
            <a:endParaRPr lang="en-GB" altLang="en-US">
              <a:latin typeface="Arial" charset="0"/>
            </a:endParaRPr>
          </a:p>
        </p:txBody>
      </p:sp>
    </p:spTree>
    <p:extLst>
      <p:ext uri="{BB962C8B-B14F-4D97-AF65-F5344CB8AC3E}">
        <p14:creationId xmlns:p14="http://schemas.microsoft.com/office/powerpoint/2010/main" val="150932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8008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C856BA8-EED3-6C45-8941-4ED4F96CDA06}" type="slidenum">
              <a:rPr lang="en-GB" altLang="en-US">
                <a:latin typeface="Arial" charset="0"/>
              </a:rPr>
              <a:pPr>
                <a:spcBef>
                  <a:spcPct val="0"/>
                </a:spcBef>
              </a:pPr>
              <a:t>12</a:t>
            </a:fld>
            <a:endParaRPr lang="en-GB" altLang="en-US">
              <a:latin typeface="Arial" charset="0"/>
            </a:endParaRPr>
          </a:p>
        </p:txBody>
      </p:sp>
    </p:spTree>
    <p:extLst>
      <p:ext uri="{BB962C8B-B14F-4D97-AF65-F5344CB8AC3E}">
        <p14:creationId xmlns:p14="http://schemas.microsoft.com/office/powerpoint/2010/main" val="208274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7CC143B-C7A5-DC42-BAC3-895B3B44929D}" type="slidenum">
              <a:rPr lang="en-GB" altLang="en-US">
                <a:latin typeface="Arial" charset="0"/>
              </a:rPr>
              <a:pPr>
                <a:spcBef>
                  <a:spcPct val="0"/>
                </a:spcBef>
              </a:pPr>
              <a:t>13</a:t>
            </a:fld>
            <a:endParaRPr lang="en-GB" altLang="en-US">
              <a:latin typeface="Arial" charset="0"/>
            </a:endParaRPr>
          </a:p>
        </p:txBody>
      </p:sp>
    </p:spTree>
    <p:extLst>
      <p:ext uri="{BB962C8B-B14F-4D97-AF65-F5344CB8AC3E}">
        <p14:creationId xmlns:p14="http://schemas.microsoft.com/office/powerpoint/2010/main" val="207832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D9A54031-C4AB-7141-B800-28C02652478C}" type="slidenum">
              <a:rPr lang="en-GB" altLang="en-US">
                <a:latin typeface="Arial" charset="0"/>
              </a:rPr>
              <a:pPr>
                <a:spcBef>
                  <a:spcPct val="0"/>
                </a:spcBef>
              </a:pPr>
              <a:t>14</a:t>
            </a:fld>
            <a:endParaRPr lang="en-GB" altLang="en-US">
              <a:latin typeface="Arial" charset="0"/>
            </a:endParaRPr>
          </a:p>
        </p:txBody>
      </p:sp>
    </p:spTree>
    <p:extLst>
      <p:ext uri="{BB962C8B-B14F-4D97-AF65-F5344CB8AC3E}">
        <p14:creationId xmlns:p14="http://schemas.microsoft.com/office/powerpoint/2010/main" val="105334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9493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66644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36B0C7A1-A0F0-2F46-A0B3-B27E871EBBBD}" type="slidenum">
              <a:rPr lang="en-GB" altLang="en-US">
                <a:latin typeface="Arial" charset="0"/>
              </a:rPr>
              <a:pPr>
                <a:spcBef>
                  <a:spcPct val="0"/>
                </a:spcBef>
              </a:pPr>
              <a:t>17</a:t>
            </a:fld>
            <a:endParaRPr lang="en-GB" altLang="en-US">
              <a:latin typeface="Arial" charset="0"/>
            </a:endParaRPr>
          </a:p>
        </p:txBody>
      </p:sp>
    </p:spTree>
    <p:extLst>
      <p:ext uri="{BB962C8B-B14F-4D97-AF65-F5344CB8AC3E}">
        <p14:creationId xmlns:p14="http://schemas.microsoft.com/office/powerpoint/2010/main" val="186717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A0A7F-25BD-7842-A8DD-B7AB169BF20B}" type="datetime1">
              <a:rPr lang="en-US" smtClean="0"/>
              <a:t>10/20/17</a:t>
            </a:fld>
            <a:endParaRPr lang="en-US"/>
          </a:p>
        </p:txBody>
      </p:sp>
      <p:sp>
        <p:nvSpPr>
          <p:cNvPr id="5" name="Footer Placeholder 4"/>
          <p:cNvSpPr>
            <a:spLocks noGrp="1"/>
          </p:cNvSpPr>
          <p:nvPr>
            <p:ph type="ftr" sz="quarter" idx="11"/>
          </p:nvPr>
        </p:nvSpPr>
        <p:spPr/>
        <p:txBody>
          <a:bodyPr/>
          <a:lstStyle/>
          <a:p>
            <a:r>
              <a:rPr lang="en-US" smtClean="0"/>
              <a:t>Think, see, wonder</a:t>
            </a:r>
            <a:endParaRPr lang="en-US"/>
          </a:p>
        </p:txBody>
      </p:sp>
      <p:sp>
        <p:nvSpPr>
          <p:cNvPr id="6" name="Slide Number Placeholder 5"/>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92075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4ECDC-E103-604D-B2DE-7920EEF8F2B2}" type="datetime1">
              <a:rPr lang="en-US" smtClean="0"/>
              <a:t>10/20/17</a:t>
            </a:fld>
            <a:endParaRPr lang="en-US"/>
          </a:p>
        </p:txBody>
      </p:sp>
      <p:sp>
        <p:nvSpPr>
          <p:cNvPr id="5" name="Footer Placeholder 4"/>
          <p:cNvSpPr>
            <a:spLocks noGrp="1"/>
          </p:cNvSpPr>
          <p:nvPr>
            <p:ph type="ftr" sz="quarter" idx="11"/>
          </p:nvPr>
        </p:nvSpPr>
        <p:spPr/>
        <p:txBody>
          <a:bodyPr/>
          <a:lstStyle/>
          <a:p>
            <a:r>
              <a:rPr lang="en-US" smtClean="0"/>
              <a:t>Think, see, wonder</a:t>
            </a:r>
            <a:endParaRPr lang="en-US"/>
          </a:p>
        </p:txBody>
      </p:sp>
      <p:sp>
        <p:nvSpPr>
          <p:cNvPr id="6" name="Slide Number Placeholder 5"/>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13741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1487F-B67A-E346-A791-69E62AAB1F8C}" type="datetime1">
              <a:rPr lang="en-US" smtClean="0"/>
              <a:t>10/20/17</a:t>
            </a:fld>
            <a:endParaRPr lang="en-US"/>
          </a:p>
        </p:txBody>
      </p:sp>
      <p:sp>
        <p:nvSpPr>
          <p:cNvPr id="5" name="Footer Placeholder 4"/>
          <p:cNvSpPr>
            <a:spLocks noGrp="1"/>
          </p:cNvSpPr>
          <p:nvPr>
            <p:ph type="ftr" sz="quarter" idx="11"/>
          </p:nvPr>
        </p:nvSpPr>
        <p:spPr/>
        <p:txBody>
          <a:bodyPr/>
          <a:lstStyle/>
          <a:p>
            <a:r>
              <a:rPr lang="en-US" smtClean="0"/>
              <a:t>Think, see, wonder</a:t>
            </a:r>
            <a:endParaRPr lang="en-US"/>
          </a:p>
        </p:txBody>
      </p:sp>
      <p:sp>
        <p:nvSpPr>
          <p:cNvPr id="6" name="Slide Number Placeholder 5"/>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80697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8300-31E9-0041-9105-FEDF377276A3}" type="datetime1">
              <a:rPr lang="en-US" smtClean="0"/>
              <a:t>10/20/17</a:t>
            </a:fld>
            <a:endParaRPr lang="en-US"/>
          </a:p>
        </p:txBody>
      </p:sp>
      <p:sp>
        <p:nvSpPr>
          <p:cNvPr id="5" name="Footer Placeholder 4"/>
          <p:cNvSpPr>
            <a:spLocks noGrp="1"/>
          </p:cNvSpPr>
          <p:nvPr>
            <p:ph type="ftr" sz="quarter" idx="11"/>
          </p:nvPr>
        </p:nvSpPr>
        <p:spPr/>
        <p:txBody>
          <a:bodyPr/>
          <a:lstStyle/>
          <a:p>
            <a:r>
              <a:rPr lang="en-US" smtClean="0"/>
              <a:t>Think, see, wonder</a:t>
            </a:r>
            <a:endParaRPr lang="en-US"/>
          </a:p>
        </p:txBody>
      </p:sp>
      <p:sp>
        <p:nvSpPr>
          <p:cNvPr id="6" name="Slide Number Placeholder 5"/>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38568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411AB-B9BD-4344-B12D-73A362FABEAF}" type="datetime1">
              <a:rPr lang="en-US" smtClean="0"/>
              <a:t>10/20/17</a:t>
            </a:fld>
            <a:endParaRPr lang="en-US"/>
          </a:p>
        </p:txBody>
      </p:sp>
      <p:sp>
        <p:nvSpPr>
          <p:cNvPr id="5" name="Footer Placeholder 4"/>
          <p:cNvSpPr>
            <a:spLocks noGrp="1"/>
          </p:cNvSpPr>
          <p:nvPr>
            <p:ph type="ftr" sz="quarter" idx="11"/>
          </p:nvPr>
        </p:nvSpPr>
        <p:spPr/>
        <p:txBody>
          <a:bodyPr/>
          <a:lstStyle/>
          <a:p>
            <a:r>
              <a:rPr lang="en-US" smtClean="0"/>
              <a:t>Think, see, wonder</a:t>
            </a:r>
            <a:endParaRPr lang="en-US"/>
          </a:p>
        </p:txBody>
      </p:sp>
      <p:sp>
        <p:nvSpPr>
          <p:cNvPr id="6" name="Slide Number Placeholder 5"/>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15478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28B9A-0FCC-C740-85A0-D577EF0097A3}" type="datetime1">
              <a:rPr lang="en-US" smtClean="0"/>
              <a:t>10/20/17</a:t>
            </a:fld>
            <a:endParaRPr lang="en-US"/>
          </a:p>
        </p:txBody>
      </p:sp>
      <p:sp>
        <p:nvSpPr>
          <p:cNvPr id="6" name="Footer Placeholder 5"/>
          <p:cNvSpPr>
            <a:spLocks noGrp="1"/>
          </p:cNvSpPr>
          <p:nvPr>
            <p:ph type="ftr" sz="quarter" idx="11"/>
          </p:nvPr>
        </p:nvSpPr>
        <p:spPr/>
        <p:txBody>
          <a:bodyPr/>
          <a:lstStyle/>
          <a:p>
            <a:r>
              <a:rPr lang="en-US" smtClean="0"/>
              <a:t>Think, see, wonder</a:t>
            </a:r>
            <a:endParaRPr lang="en-US"/>
          </a:p>
        </p:txBody>
      </p:sp>
      <p:sp>
        <p:nvSpPr>
          <p:cNvPr id="7" name="Slide Number Placeholder 6"/>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71014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4853DB-18EE-434E-AD7B-DA683210F7CC}" type="datetime1">
              <a:rPr lang="en-US" smtClean="0"/>
              <a:t>10/20/17</a:t>
            </a:fld>
            <a:endParaRPr lang="en-US"/>
          </a:p>
        </p:txBody>
      </p:sp>
      <p:sp>
        <p:nvSpPr>
          <p:cNvPr id="8" name="Footer Placeholder 7"/>
          <p:cNvSpPr>
            <a:spLocks noGrp="1"/>
          </p:cNvSpPr>
          <p:nvPr>
            <p:ph type="ftr" sz="quarter" idx="11"/>
          </p:nvPr>
        </p:nvSpPr>
        <p:spPr/>
        <p:txBody>
          <a:bodyPr/>
          <a:lstStyle/>
          <a:p>
            <a:r>
              <a:rPr lang="en-US" smtClean="0"/>
              <a:t>Think, see, wonder</a:t>
            </a:r>
            <a:endParaRPr lang="en-US"/>
          </a:p>
        </p:txBody>
      </p:sp>
      <p:sp>
        <p:nvSpPr>
          <p:cNvPr id="9" name="Slide Number Placeholder 8"/>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52969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05B83-9977-704E-8EFB-936512026FB3}" type="datetime1">
              <a:rPr lang="en-US" smtClean="0"/>
              <a:t>10/20/17</a:t>
            </a:fld>
            <a:endParaRPr lang="en-US"/>
          </a:p>
        </p:txBody>
      </p:sp>
      <p:sp>
        <p:nvSpPr>
          <p:cNvPr id="4" name="Footer Placeholder 3"/>
          <p:cNvSpPr>
            <a:spLocks noGrp="1"/>
          </p:cNvSpPr>
          <p:nvPr>
            <p:ph type="ftr" sz="quarter" idx="11"/>
          </p:nvPr>
        </p:nvSpPr>
        <p:spPr/>
        <p:txBody>
          <a:bodyPr/>
          <a:lstStyle/>
          <a:p>
            <a:r>
              <a:rPr lang="en-US" smtClean="0"/>
              <a:t>Think, see, wonder</a:t>
            </a:r>
            <a:endParaRPr lang="en-US"/>
          </a:p>
        </p:txBody>
      </p:sp>
      <p:sp>
        <p:nvSpPr>
          <p:cNvPr id="5" name="Slide Number Placeholder 4"/>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3381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4BDF2-2186-4649-9ABF-78AF12C44A3D}" type="datetime1">
              <a:rPr lang="en-US" smtClean="0"/>
              <a:t>10/20/17</a:t>
            </a:fld>
            <a:endParaRPr lang="en-US"/>
          </a:p>
        </p:txBody>
      </p:sp>
      <p:sp>
        <p:nvSpPr>
          <p:cNvPr id="3" name="Footer Placeholder 2"/>
          <p:cNvSpPr>
            <a:spLocks noGrp="1"/>
          </p:cNvSpPr>
          <p:nvPr>
            <p:ph type="ftr" sz="quarter" idx="11"/>
          </p:nvPr>
        </p:nvSpPr>
        <p:spPr/>
        <p:txBody>
          <a:bodyPr/>
          <a:lstStyle/>
          <a:p>
            <a:r>
              <a:rPr lang="en-US" smtClean="0"/>
              <a:t>Think, see, wonder</a:t>
            </a:r>
            <a:endParaRPr lang="en-US"/>
          </a:p>
        </p:txBody>
      </p:sp>
      <p:sp>
        <p:nvSpPr>
          <p:cNvPr id="4" name="Slide Number Placeholder 3"/>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26336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66D2E5-D155-564B-A18D-A61774DE424F}" type="datetime1">
              <a:rPr lang="en-US" smtClean="0"/>
              <a:t>10/20/17</a:t>
            </a:fld>
            <a:endParaRPr lang="en-US"/>
          </a:p>
        </p:txBody>
      </p:sp>
      <p:sp>
        <p:nvSpPr>
          <p:cNvPr id="6" name="Footer Placeholder 5"/>
          <p:cNvSpPr>
            <a:spLocks noGrp="1"/>
          </p:cNvSpPr>
          <p:nvPr>
            <p:ph type="ftr" sz="quarter" idx="11"/>
          </p:nvPr>
        </p:nvSpPr>
        <p:spPr/>
        <p:txBody>
          <a:bodyPr/>
          <a:lstStyle/>
          <a:p>
            <a:r>
              <a:rPr lang="en-US" smtClean="0"/>
              <a:t>Think, see, wonder</a:t>
            </a:r>
            <a:endParaRPr lang="en-US"/>
          </a:p>
        </p:txBody>
      </p:sp>
      <p:sp>
        <p:nvSpPr>
          <p:cNvPr id="7" name="Slide Number Placeholder 6"/>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120070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2D9A1-639A-A344-98C2-56BF58B445A9}" type="datetime1">
              <a:rPr lang="en-US" smtClean="0"/>
              <a:t>10/20/17</a:t>
            </a:fld>
            <a:endParaRPr lang="en-US"/>
          </a:p>
        </p:txBody>
      </p:sp>
      <p:sp>
        <p:nvSpPr>
          <p:cNvPr id="6" name="Footer Placeholder 5"/>
          <p:cNvSpPr>
            <a:spLocks noGrp="1"/>
          </p:cNvSpPr>
          <p:nvPr>
            <p:ph type="ftr" sz="quarter" idx="11"/>
          </p:nvPr>
        </p:nvSpPr>
        <p:spPr/>
        <p:txBody>
          <a:bodyPr/>
          <a:lstStyle/>
          <a:p>
            <a:r>
              <a:rPr lang="en-US" smtClean="0"/>
              <a:t>Think, see, wonder</a:t>
            </a:r>
            <a:endParaRPr lang="en-US"/>
          </a:p>
        </p:txBody>
      </p:sp>
      <p:sp>
        <p:nvSpPr>
          <p:cNvPr id="7" name="Slide Number Placeholder 6"/>
          <p:cNvSpPr>
            <a:spLocks noGrp="1"/>
          </p:cNvSpPr>
          <p:nvPr>
            <p:ph type="sldNum" sz="quarter" idx="12"/>
          </p:nvPr>
        </p:nvSpPr>
        <p:spPr/>
        <p:txBody>
          <a:bodyPr/>
          <a:lstStyle/>
          <a:p>
            <a:fld id="{F8278DDD-B06A-824F-927D-590F73E826F6}" type="slidenum">
              <a:rPr lang="en-US" smtClean="0"/>
              <a:t>‹#›</a:t>
            </a:fld>
            <a:endParaRPr lang="en-US"/>
          </a:p>
        </p:txBody>
      </p:sp>
    </p:spTree>
    <p:extLst>
      <p:ext uri="{BB962C8B-B14F-4D97-AF65-F5344CB8AC3E}">
        <p14:creationId xmlns:p14="http://schemas.microsoft.com/office/powerpoint/2010/main" val="318733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78340-5A1B-D143-A3FA-FD8058E2A2B4}" type="datetime1">
              <a:rPr lang="en-US" smtClean="0"/>
              <a:t>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Think, see, wonder</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78DDD-B06A-824F-927D-590F73E826F6}" type="slidenum">
              <a:rPr lang="en-US" smtClean="0"/>
              <a:t>‹#›</a:t>
            </a:fld>
            <a:endParaRPr lang="en-US"/>
          </a:p>
        </p:txBody>
      </p:sp>
    </p:spTree>
    <p:extLst>
      <p:ext uri="{BB962C8B-B14F-4D97-AF65-F5344CB8AC3E}">
        <p14:creationId xmlns:p14="http://schemas.microsoft.com/office/powerpoint/2010/main" val="113429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surface_run-of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drainage_basin" TargetMode="External"/><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youtube.com/watch?v=hJftAYYXpV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www.s-cool.co.uk/a-level/geography/river-profiles/revise-it/storm-hydrographs-and-river-discharg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BT4OEJfG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sepa.org.uk/floodlinekids/rivers/flooding.html" TargetMode="Externa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68408"/>
            <a:ext cx="9144000" cy="2387600"/>
          </a:xfrm>
        </p:spPr>
        <p:txBody>
          <a:bodyPr>
            <a:normAutofit fontScale="90000"/>
          </a:bodyPr>
          <a:lstStyle/>
          <a:p>
            <a:r>
              <a:rPr lang="en-US" dirty="0" smtClean="0"/>
              <a:t/>
            </a:r>
            <a:br>
              <a:rPr lang="en-US" dirty="0" smtClean="0"/>
            </a:br>
            <a:r>
              <a:rPr lang="en-US" dirty="0" smtClean="0"/>
              <a:t>The benefits and risks of living near rivers</a:t>
            </a:r>
            <a:endParaRPr lang="en-US" dirty="0"/>
          </a:p>
        </p:txBody>
      </p:sp>
      <p:sp>
        <p:nvSpPr>
          <p:cNvPr id="3" name="Subtitle 2"/>
          <p:cNvSpPr>
            <a:spLocks noGrp="1"/>
          </p:cNvSpPr>
          <p:nvPr>
            <p:ph type="subTitle" idx="1"/>
          </p:nvPr>
        </p:nvSpPr>
        <p:spPr>
          <a:xfrm>
            <a:off x="1524000" y="4527454"/>
            <a:ext cx="9144000" cy="2214868"/>
          </a:xfrm>
        </p:spPr>
        <p:txBody>
          <a:bodyPr>
            <a:normAutofit fontScale="62500" lnSpcReduction="20000"/>
          </a:bodyPr>
          <a:lstStyle/>
          <a:p>
            <a:r>
              <a:rPr lang="en-US" b="1" dirty="0" smtClean="0">
                <a:solidFill>
                  <a:srgbClr val="00B0F0"/>
                </a:solidFill>
              </a:rPr>
              <a:t>What:  </a:t>
            </a:r>
            <a:r>
              <a:rPr lang="en-US" dirty="0" smtClean="0"/>
              <a:t>To be able to evaluate the benefits and issues of living near rivers</a:t>
            </a:r>
          </a:p>
          <a:p>
            <a:endParaRPr lang="en-US" dirty="0"/>
          </a:p>
          <a:p>
            <a:r>
              <a:rPr lang="en-US" b="1" dirty="0" smtClean="0">
                <a:solidFill>
                  <a:srgbClr val="00B0F0"/>
                </a:solidFill>
              </a:rPr>
              <a:t>Why: </a:t>
            </a:r>
            <a:r>
              <a:rPr lang="en-US" dirty="0" smtClean="0"/>
              <a:t>To be able to understand the interaction between human development and the natural environment</a:t>
            </a:r>
            <a:endParaRPr lang="en-US" b="1" dirty="0" smtClean="0">
              <a:solidFill>
                <a:srgbClr val="00B0F0"/>
              </a:solidFill>
            </a:endParaRPr>
          </a:p>
          <a:p>
            <a:endParaRPr lang="en-US" dirty="0"/>
          </a:p>
          <a:p>
            <a:r>
              <a:rPr lang="en-US" b="1" dirty="0" smtClean="0">
                <a:solidFill>
                  <a:srgbClr val="00B0F0"/>
                </a:solidFill>
              </a:rPr>
              <a:t>How: </a:t>
            </a:r>
            <a:r>
              <a:rPr lang="en-US" dirty="0" smtClean="0"/>
              <a:t>To assess the opportunities rivers bring</a:t>
            </a:r>
          </a:p>
          <a:p>
            <a:r>
              <a:rPr lang="en-US" dirty="0" smtClean="0"/>
              <a:t>To construct a flood hydrographs</a:t>
            </a:r>
          </a:p>
          <a:p>
            <a:r>
              <a:rPr lang="en-US" dirty="0" smtClean="0"/>
              <a:t>To build on our case studies of Houston and Bangladesh to understand the opportunities that living in proximity to fluvial areas brings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6709" cy="28847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577" y="0"/>
            <a:ext cx="3943423" cy="26590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226" y="-87751"/>
            <a:ext cx="4885547" cy="2315356"/>
          </a:xfrm>
          <a:prstGeom prst="rect">
            <a:avLst/>
          </a:prstGeom>
        </p:spPr>
      </p:pic>
      <p:sp>
        <p:nvSpPr>
          <p:cNvPr id="7" name="Footer Placeholder 6"/>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6246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a:t>Causes of flooding-</a:t>
            </a:r>
            <a:r>
              <a:rPr lang="en-US" altLang="en-US" sz="4000"/>
              <a:t> </a:t>
            </a:r>
            <a:br>
              <a:rPr lang="en-US" altLang="en-US" sz="4000"/>
            </a:br>
            <a:r>
              <a:rPr lang="en-US" altLang="en-US" sz="2400"/>
              <a:t>Split these terms into physical and human factors</a:t>
            </a:r>
          </a:p>
        </p:txBody>
      </p:sp>
      <p:sp>
        <p:nvSpPr>
          <p:cNvPr id="9219" name="Rectangle 3"/>
          <p:cNvSpPr>
            <a:spLocks noGrp="1" noChangeArrowheads="1"/>
          </p:cNvSpPr>
          <p:nvPr>
            <p:ph type="body" sz="half" idx="1"/>
          </p:nvPr>
        </p:nvSpPr>
        <p:spPr/>
        <p:txBody>
          <a:bodyPr/>
          <a:lstStyle/>
          <a:p>
            <a:pPr>
              <a:buFontTx/>
              <a:buNone/>
            </a:pPr>
            <a:endParaRPr lang="en-US" altLang="en-US"/>
          </a:p>
          <a:p>
            <a:pPr>
              <a:buFontTx/>
              <a:buNone/>
            </a:pPr>
            <a:r>
              <a:rPr lang="en-US" altLang="en-US"/>
              <a:t>Heavy rain rainfall</a:t>
            </a:r>
          </a:p>
          <a:p>
            <a:pPr>
              <a:buFontTx/>
              <a:buNone/>
            </a:pPr>
            <a:r>
              <a:rPr lang="en-US" altLang="en-US"/>
              <a:t>Snow melt</a:t>
            </a:r>
          </a:p>
          <a:p>
            <a:pPr>
              <a:buFontTx/>
              <a:buNone/>
            </a:pPr>
            <a:r>
              <a:rPr lang="en-US" altLang="en-US"/>
              <a:t>Antecedent rainfall </a:t>
            </a:r>
            <a:r>
              <a:rPr lang="en-US" altLang="en-US" sz="2000">
                <a:solidFill>
                  <a:schemeClr val="hlink"/>
                </a:solidFill>
              </a:rPr>
              <a:t>(it has rained before so the soil is saturated)</a:t>
            </a:r>
            <a:endParaRPr lang="en-US" altLang="en-US" sz="2000"/>
          </a:p>
          <a:p>
            <a:pPr>
              <a:buFontTx/>
              <a:buNone/>
            </a:pPr>
            <a:r>
              <a:rPr lang="en-US" altLang="en-US"/>
              <a:t>Hot dry weather</a:t>
            </a:r>
          </a:p>
          <a:p>
            <a:pPr>
              <a:buFontTx/>
              <a:buNone/>
            </a:pPr>
            <a:r>
              <a:rPr lang="en-US" altLang="en-US"/>
              <a:t>Deforestation</a:t>
            </a:r>
          </a:p>
          <a:p>
            <a:pPr>
              <a:buFontTx/>
              <a:buNone/>
            </a:pPr>
            <a:endParaRPr lang="en-US" altLang="en-US"/>
          </a:p>
          <a:p>
            <a:pPr>
              <a:buFontTx/>
              <a:buNone/>
            </a:pPr>
            <a:endParaRPr lang="en-US" altLang="en-US"/>
          </a:p>
        </p:txBody>
      </p:sp>
      <p:sp>
        <p:nvSpPr>
          <p:cNvPr id="9220" name="Rectangle 4"/>
          <p:cNvSpPr>
            <a:spLocks noGrp="1" noChangeArrowheads="1"/>
          </p:cNvSpPr>
          <p:nvPr>
            <p:ph type="body" sz="half" idx="2"/>
          </p:nvPr>
        </p:nvSpPr>
        <p:spPr>
          <a:xfrm>
            <a:off x="6324600" y="1066801"/>
            <a:ext cx="4038600" cy="4525963"/>
          </a:xfrm>
        </p:spPr>
        <p:txBody>
          <a:bodyPr/>
          <a:lstStyle/>
          <a:p>
            <a:endParaRPr lang="en-US" altLang="en-US"/>
          </a:p>
          <a:p>
            <a:pPr>
              <a:buFontTx/>
              <a:buNone/>
            </a:pPr>
            <a:r>
              <a:rPr lang="en-US" altLang="en-US"/>
              <a:t>Impermeable rock</a:t>
            </a:r>
          </a:p>
          <a:p>
            <a:pPr>
              <a:buFontTx/>
              <a:buNone/>
            </a:pPr>
            <a:r>
              <a:rPr lang="en-US" altLang="en-US"/>
              <a:t>Steep slopes</a:t>
            </a:r>
          </a:p>
          <a:p>
            <a:pPr>
              <a:buFontTx/>
              <a:buNone/>
            </a:pPr>
            <a:r>
              <a:rPr lang="en-US" altLang="en-US"/>
              <a:t>Urbanization</a:t>
            </a:r>
          </a:p>
          <a:p>
            <a:pPr>
              <a:buFontTx/>
              <a:buNone/>
            </a:pPr>
            <a:r>
              <a:rPr lang="en-US" altLang="en-US"/>
              <a:t>Ploughing</a:t>
            </a:r>
          </a:p>
          <a:p>
            <a:pPr>
              <a:buFontTx/>
              <a:buNone/>
            </a:pPr>
            <a:r>
              <a:rPr lang="en-US" altLang="en-US"/>
              <a:t>Destruction of marsh land</a:t>
            </a:r>
          </a:p>
          <a:p>
            <a:pPr>
              <a:buFontTx/>
              <a:buNone/>
            </a:pPr>
            <a:endParaRPr lang="en-US" altLang="en-US"/>
          </a:p>
        </p:txBody>
      </p:sp>
      <p:sp>
        <p:nvSpPr>
          <p:cNvPr id="9221" name="Text Box 5"/>
          <p:cNvSpPr txBox="1">
            <a:spLocks noChangeArrowheads="1"/>
          </p:cNvSpPr>
          <p:nvPr/>
        </p:nvSpPr>
        <p:spPr bwMode="auto">
          <a:xfrm>
            <a:off x="4872039" y="4797425"/>
            <a:ext cx="5616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charset="0"/>
              </a:defRPr>
            </a:lvl1pPr>
            <a:lvl2pPr marL="742950" indent="-285750">
              <a:spcBef>
                <a:spcPct val="20000"/>
              </a:spcBef>
              <a:buChar char="–"/>
              <a:defRPr sz="2800">
                <a:solidFill>
                  <a:schemeClr val="tx1"/>
                </a:solidFill>
                <a:latin typeface="Arial Rounded MT Bold" charset="0"/>
              </a:defRPr>
            </a:lvl2pPr>
            <a:lvl3pPr marL="1143000" indent="-228600">
              <a:spcBef>
                <a:spcPct val="20000"/>
              </a:spcBef>
              <a:buChar char="•"/>
              <a:defRPr sz="2400">
                <a:solidFill>
                  <a:schemeClr val="tx1"/>
                </a:solidFill>
                <a:latin typeface="Arial Rounded MT Bold" charset="0"/>
              </a:defRPr>
            </a:lvl3pPr>
            <a:lvl4pPr marL="1600200" indent="-228600">
              <a:spcBef>
                <a:spcPct val="20000"/>
              </a:spcBef>
              <a:buChar char="–"/>
              <a:defRPr sz="2000">
                <a:solidFill>
                  <a:schemeClr val="tx1"/>
                </a:solidFill>
                <a:latin typeface="Arial Rounded MT Bold" charset="0"/>
              </a:defRPr>
            </a:lvl4pPr>
            <a:lvl5pPr marL="2057400" indent="-228600">
              <a:spcBef>
                <a:spcPct val="20000"/>
              </a:spcBef>
              <a:buChar char="»"/>
              <a:defRPr sz="2000">
                <a:solidFill>
                  <a:schemeClr val="tx1"/>
                </a:solidFill>
                <a:latin typeface="Arial Rounded MT Bold" charset="0"/>
              </a:defRPr>
            </a:lvl5pPr>
            <a:lvl6pPr marL="2514600" indent="-228600" eaLnBrk="0" fontAlgn="base" hangingPunct="0">
              <a:spcBef>
                <a:spcPct val="20000"/>
              </a:spcBef>
              <a:spcAft>
                <a:spcPct val="0"/>
              </a:spcAft>
              <a:buChar char="»"/>
              <a:defRPr sz="2000">
                <a:solidFill>
                  <a:schemeClr val="tx1"/>
                </a:solidFill>
                <a:latin typeface="Arial Rounded MT Bold" charset="0"/>
              </a:defRPr>
            </a:lvl6pPr>
            <a:lvl7pPr marL="2971800" indent="-228600" eaLnBrk="0" fontAlgn="base" hangingPunct="0">
              <a:spcBef>
                <a:spcPct val="20000"/>
              </a:spcBef>
              <a:spcAft>
                <a:spcPct val="0"/>
              </a:spcAft>
              <a:buChar char="»"/>
              <a:defRPr sz="2000">
                <a:solidFill>
                  <a:schemeClr val="tx1"/>
                </a:solidFill>
                <a:latin typeface="Arial Rounded MT Bold" charset="0"/>
              </a:defRPr>
            </a:lvl7pPr>
            <a:lvl8pPr marL="3429000" indent="-228600" eaLnBrk="0" fontAlgn="base" hangingPunct="0">
              <a:spcBef>
                <a:spcPct val="20000"/>
              </a:spcBef>
              <a:spcAft>
                <a:spcPct val="0"/>
              </a:spcAft>
              <a:buChar char="»"/>
              <a:defRPr sz="2000">
                <a:solidFill>
                  <a:schemeClr val="tx1"/>
                </a:solidFill>
                <a:latin typeface="Arial Rounded MT Bold" charset="0"/>
              </a:defRPr>
            </a:lvl8pPr>
            <a:lvl9pPr marL="3886200" indent="-228600" eaLnBrk="0" fontAlgn="base" hangingPunct="0">
              <a:spcBef>
                <a:spcPct val="20000"/>
              </a:spcBef>
              <a:spcAft>
                <a:spcPct val="0"/>
              </a:spcAft>
              <a:buChar char="»"/>
              <a:defRPr sz="2000">
                <a:solidFill>
                  <a:schemeClr val="tx1"/>
                </a:solidFill>
                <a:latin typeface="Arial Rounded MT Bold" charset="0"/>
              </a:defRPr>
            </a:lvl9pPr>
          </a:lstStyle>
          <a:p>
            <a:pPr eaLnBrk="1" hangingPunct="1">
              <a:spcBef>
                <a:spcPct val="50000"/>
              </a:spcBef>
              <a:buFontTx/>
              <a:buNone/>
            </a:pPr>
            <a:r>
              <a:rPr lang="en-US" altLang="en-US" sz="2400" b="1" u="sng" dirty="0">
                <a:solidFill>
                  <a:srgbClr val="FF3300"/>
                </a:solidFill>
                <a:latin typeface="Arial" charset="0"/>
              </a:rPr>
              <a:t>Extension:</a:t>
            </a:r>
            <a:r>
              <a:rPr lang="en-US" altLang="en-US" sz="2400" dirty="0">
                <a:solidFill>
                  <a:srgbClr val="FF3300"/>
                </a:solidFill>
                <a:latin typeface="Arial" charset="0"/>
              </a:rPr>
              <a:t> For at least 2 of the cause explain how that would cause flooding</a:t>
            </a:r>
          </a:p>
          <a:p>
            <a:pPr eaLnBrk="1" hangingPunct="1">
              <a:spcBef>
                <a:spcPct val="50000"/>
              </a:spcBef>
              <a:buFontTx/>
              <a:buNone/>
            </a:pPr>
            <a:r>
              <a:rPr lang="en-US" altLang="en-US" sz="2400" dirty="0">
                <a:solidFill>
                  <a:srgbClr val="FF3300"/>
                </a:solidFill>
                <a:latin typeface="Arial" charset="0"/>
              </a:rPr>
              <a:t>Which of these factors happened in Bangladesh </a:t>
            </a:r>
            <a:r>
              <a:rPr lang="en-US" altLang="en-US" sz="2400" dirty="0" smtClean="0">
                <a:solidFill>
                  <a:srgbClr val="FF3300"/>
                </a:solidFill>
                <a:latin typeface="Arial" charset="0"/>
              </a:rPr>
              <a:t>or Houston? </a:t>
            </a:r>
            <a:endParaRPr lang="en-US" altLang="en-US" sz="2400" dirty="0">
              <a:solidFill>
                <a:srgbClr val="FF3300"/>
              </a:solidFill>
              <a:latin typeface="Arial" charset="0"/>
            </a:endParaRP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52733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x-none"/>
              <a:t>Some explanations that may help…</a:t>
            </a:r>
          </a:p>
        </p:txBody>
      </p:sp>
      <p:sp>
        <p:nvSpPr>
          <p:cNvPr id="11267" name="Content Placeholder 2"/>
          <p:cNvSpPr>
            <a:spLocks noGrp="1"/>
          </p:cNvSpPr>
          <p:nvPr>
            <p:ph sz="half" idx="1"/>
          </p:nvPr>
        </p:nvSpPr>
        <p:spPr/>
        <p:txBody>
          <a:bodyPr/>
          <a:lstStyle/>
          <a:p>
            <a:endParaRPr lang="en-US" altLang="x-none"/>
          </a:p>
        </p:txBody>
      </p:sp>
      <p:sp>
        <p:nvSpPr>
          <p:cNvPr id="11268" name="Content Placeholder 3"/>
          <p:cNvSpPr>
            <a:spLocks noGrp="1"/>
          </p:cNvSpPr>
          <p:nvPr>
            <p:ph sz="half" idx="2"/>
          </p:nvPr>
        </p:nvSpPr>
        <p:spPr/>
        <p:txBody>
          <a:bodyPr/>
          <a:lstStyle/>
          <a:p>
            <a:endParaRPr lang="en-US" altLang="x-none"/>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700214"/>
            <a:ext cx="489585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5662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a:t>CLIMATIC CAUSES</a:t>
            </a:r>
          </a:p>
        </p:txBody>
      </p:sp>
      <p:sp>
        <p:nvSpPr>
          <p:cNvPr id="12291" name="Rectangle 3"/>
          <p:cNvSpPr>
            <a:spLocks noGrp="1" noChangeArrowheads="1"/>
          </p:cNvSpPr>
          <p:nvPr>
            <p:ph type="body" idx="1"/>
          </p:nvPr>
        </p:nvSpPr>
        <p:spPr>
          <a:xfrm>
            <a:off x="1703389" y="1628776"/>
            <a:ext cx="6192837" cy="4525963"/>
          </a:xfrm>
        </p:spPr>
        <p:txBody>
          <a:bodyPr/>
          <a:lstStyle/>
          <a:p>
            <a:pPr eaLnBrk="1" hangingPunct="1"/>
            <a:r>
              <a:rPr lang="en-GB" altLang="en-US"/>
              <a:t>These cause flooding because of changes in weather that are often unusual or unexpected</a:t>
            </a:r>
          </a:p>
          <a:p>
            <a:pPr eaLnBrk="1" hangingPunct="1"/>
            <a:r>
              <a:rPr lang="en-GB" altLang="en-US"/>
              <a:t>Heavy persistent rainfall</a:t>
            </a:r>
          </a:p>
          <a:p>
            <a:pPr eaLnBrk="1" hangingPunct="1"/>
            <a:r>
              <a:rPr lang="en-GB" altLang="en-US"/>
              <a:t>Warm conditions leading to ice or snow melt</a:t>
            </a:r>
          </a:p>
        </p:txBody>
      </p:sp>
      <p:pic>
        <p:nvPicPr>
          <p:cNvPr id="12292" name="Picture 5" descr="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1700213"/>
            <a:ext cx="22002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3587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Terrestrial Processes</a:t>
            </a:r>
          </a:p>
        </p:txBody>
      </p:sp>
      <p:sp>
        <p:nvSpPr>
          <p:cNvPr id="14339" name="Rectangle 3"/>
          <p:cNvSpPr>
            <a:spLocks noGrp="1" noChangeArrowheads="1"/>
          </p:cNvSpPr>
          <p:nvPr>
            <p:ph type="body" idx="1"/>
          </p:nvPr>
        </p:nvSpPr>
        <p:spPr/>
        <p:txBody>
          <a:bodyPr/>
          <a:lstStyle/>
          <a:p>
            <a:pPr eaLnBrk="1" hangingPunct="1">
              <a:lnSpc>
                <a:spcPct val="90000"/>
              </a:lnSpc>
            </a:pPr>
            <a:r>
              <a:rPr lang="en-GB" altLang="en-US"/>
              <a:t>This refers to the physical geography of the area and how this can lead to flooding </a:t>
            </a:r>
          </a:p>
          <a:p>
            <a:pPr eaLnBrk="1" hangingPunct="1">
              <a:lnSpc>
                <a:spcPct val="90000"/>
              </a:lnSpc>
            </a:pPr>
            <a:r>
              <a:rPr lang="en-GB" altLang="en-US"/>
              <a:t>Geology of the area</a:t>
            </a:r>
          </a:p>
          <a:p>
            <a:pPr eaLnBrk="1" hangingPunct="1">
              <a:lnSpc>
                <a:spcPct val="90000"/>
              </a:lnSpc>
            </a:pPr>
            <a:r>
              <a:rPr lang="en-GB" altLang="en-US"/>
              <a:t>A drainage basin consisting of mainly </a:t>
            </a:r>
            <a:r>
              <a:rPr lang="en-GB" altLang="en-US" b="1"/>
              <a:t>impermeable</a:t>
            </a:r>
            <a:r>
              <a:rPr lang="en-GB" altLang="en-US"/>
              <a:t> rock. This will mean that water cannot </a:t>
            </a:r>
            <a:r>
              <a:rPr lang="en-GB" altLang="en-US" b="1"/>
              <a:t>percolate</a:t>
            </a:r>
            <a:r>
              <a:rPr lang="en-GB" altLang="en-US"/>
              <a:t> through the rock layer, and so will run faster over the surface. </a:t>
            </a:r>
          </a:p>
          <a:p>
            <a:pPr eaLnBrk="1" hangingPunct="1">
              <a:lnSpc>
                <a:spcPct val="90000"/>
              </a:lnSpc>
            </a:pPr>
            <a:r>
              <a:rPr lang="en-GB" altLang="en-US"/>
              <a:t>Gradient of land- steep-sided channel. A river channel surrounded by steep slopes causes fast </a:t>
            </a:r>
            <a:r>
              <a:rPr lang="en-GB" altLang="en-US" b="1">
                <a:hlinkClick r:id="" action="ppaction://noaction"/>
                <a:hlinkMouseOver r:id="rId3" action="ppaction://hlinkfile"/>
              </a:rPr>
              <a:t>surface run-off</a:t>
            </a:r>
            <a:r>
              <a:rPr lang="en-GB" altLang="en-US"/>
              <a:t>. </a:t>
            </a:r>
          </a:p>
          <a:p>
            <a:pPr eaLnBrk="1" hangingPunct="1">
              <a:lnSpc>
                <a:spcPct val="90000"/>
              </a:lnSpc>
            </a:pPr>
            <a:endParaRPr lang="en-GB" altLang="en-US"/>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73047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Human causes</a:t>
            </a:r>
          </a:p>
        </p:txBody>
      </p:sp>
      <p:sp>
        <p:nvSpPr>
          <p:cNvPr id="16387" name="Rectangle 3"/>
          <p:cNvSpPr>
            <a:spLocks noGrp="1" noChangeArrowheads="1"/>
          </p:cNvSpPr>
          <p:nvPr>
            <p:ph type="body" idx="1"/>
          </p:nvPr>
        </p:nvSpPr>
        <p:spPr/>
        <p:txBody>
          <a:bodyPr/>
          <a:lstStyle/>
          <a:p>
            <a:pPr eaLnBrk="1" hangingPunct="1"/>
            <a:r>
              <a:rPr lang="en-GB" altLang="en-US"/>
              <a:t>How can we increase risks of flooding?</a:t>
            </a:r>
          </a:p>
        </p:txBody>
      </p:sp>
      <p:pic>
        <p:nvPicPr>
          <p:cNvPr id="16388" name="Picture 5" descr="defore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636838"/>
            <a:ext cx="2762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2004-11%20New%20York%20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2781300"/>
            <a:ext cx="39687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64028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z="4000"/>
              <a:t>Overcultivation</a:t>
            </a:r>
            <a:br>
              <a:rPr lang="en-GB" altLang="en-US" sz="4000"/>
            </a:br>
            <a:endParaRPr lang="en-GB" altLang="en-US" sz="4000"/>
          </a:p>
        </p:txBody>
      </p:sp>
      <p:sp>
        <p:nvSpPr>
          <p:cNvPr id="18435" name="Rectangle 3"/>
          <p:cNvSpPr>
            <a:spLocks noGrp="1" noChangeArrowheads="1"/>
          </p:cNvSpPr>
          <p:nvPr>
            <p:ph type="body" idx="1"/>
          </p:nvPr>
        </p:nvSpPr>
        <p:spPr>
          <a:xfrm>
            <a:off x="1703389" y="1268413"/>
            <a:ext cx="3538537" cy="4525962"/>
          </a:xfrm>
        </p:spPr>
        <p:txBody>
          <a:bodyPr/>
          <a:lstStyle/>
          <a:p>
            <a:pPr eaLnBrk="1" hangingPunct="1"/>
            <a:r>
              <a:rPr lang="en-GB" altLang="en-US"/>
              <a:t>Removing natural vegetation from land – this increases run off .  Also less roots to bind soil</a:t>
            </a:r>
          </a:p>
          <a:p>
            <a:pPr eaLnBrk="1" hangingPunct="1">
              <a:buFontTx/>
              <a:buNone/>
            </a:pPr>
            <a:endParaRPr lang="en-GB" altLang="en-US"/>
          </a:p>
          <a:p>
            <a:pPr eaLnBrk="1" hangingPunct="1"/>
            <a:endParaRPr lang="en-GB" altLang="en-US"/>
          </a:p>
        </p:txBody>
      </p:sp>
      <p:pic>
        <p:nvPicPr>
          <p:cNvPr id="18436" name="Picture 4" descr="715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1128714"/>
            <a:ext cx="5195888"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83382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z="4000"/>
              <a:t>Deforestation </a:t>
            </a:r>
            <a:br>
              <a:rPr lang="en-GB" altLang="en-US" sz="4000"/>
            </a:br>
            <a:endParaRPr lang="en-GB" altLang="en-US" sz="4000"/>
          </a:p>
        </p:txBody>
      </p:sp>
      <p:sp>
        <p:nvSpPr>
          <p:cNvPr id="20483" name="Rectangle 3"/>
          <p:cNvSpPr>
            <a:spLocks noGrp="1" noChangeArrowheads="1"/>
          </p:cNvSpPr>
          <p:nvPr>
            <p:ph type="body" idx="1"/>
          </p:nvPr>
        </p:nvSpPr>
        <p:spPr>
          <a:xfrm>
            <a:off x="1981200" y="1600201"/>
            <a:ext cx="4402138" cy="4525963"/>
          </a:xfrm>
        </p:spPr>
        <p:txBody>
          <a:bodyPr/>
          <a:lstStyle/>
          <a:p>
            <a:pPr eaLnBrk="1" hangingPunct="1"/>
            <a:r>
              <a:rPr lang="en-GB" altLang="en-US"/>
              <a:t>A lack of vegetation or woodland. Trees and plants intercept precipitation (ie they drink water). If there is little vegetation in the </a:t>
            </a:r>
            <a:r>
              <a:rPr lang="en-GB" altLang="en-US" b="1">
                <a:hlinkMouseOver r:id="rId3" action="ppaction://hlinkfile"/>
              </a:rPr>
              <a:t>drainage basin</a:t>
            </a:r>
            <a:r>
              <a:rPr lang="en-GB" altLang="en-US"/>
              <a:t> then surface run-off will be high. </a:t>
            </a:r>
          </a:p>
        </p:txBody>
      </p:sp>
      <p:pic>
        <p:nvPicPr>
          <p:cNvPr id="20484" name="Picture 4" descr="defore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1844675"/>
            <a:ext cx="2762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19893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z="4000"/>
              <a:t>Destruction of Wetlands and Marshlands</a:t>
            </a:r>
          </a:p>
        </p:txBody>
      </p:sp>
      <p:sp>
        <p:nvSpPr>
          <p:cNvPr id="22531" name="Rectangle 3"/>
          <p:cNvSpPr>
            <a:spLocks noGrp="1" noChangeArrowheads="1"/>
          </p:cNvSpPr>
          <p:nvPr>
            <p:ph type="body" idx="1"/>
          </p:nvPr>
        </p:nvSpPr>
        <p:spPr>
          <a:xfrm>
            <a:off x="1981201" y="1600201"/>
            <a:ext cx="4259263" cy="4525963"/>
          </a:xfrm>
        </p:spPr>
        <p:txBody>
          <a:bodyPr/>
          <a:lstStyle/>
          <a:p>
            <a:pPr eaLnBrk="1" hangingPunct="1">
              <a:lnSpc>
                <a:spcPct val="90000"/>
              </a:lnSpc>
            </a:pPr>
            <a:r>
              <a:rPr lang="en-GB" altLang="en-US"/>
              <a:t>Wetlands absorb water – like sponges!  If these are removed water remains in the system and leads to flooding</a:t>
            </a:r>
          </a:p>
          <a:p>
            <a:pPr eaLnBrk="1" hangingPunct="1">
              <a:lnSpc>
                <a:spcPct val="90000"/>
              </a:lnSpc>
            </a:pPr>
            <a:r>
              <a:rPr lang="en-GB" altLang="en-US"/>
              <a:t>Eg Saeftinghe in the Netherlands</a:t>
            </a:r>
          </a:p>
          <a:p>
            <a:pPr eaLnBrk="1" hangingPunct="1">
              <a:lnSpc>
                <a:spcPct val="90000"/>
              </a:lnSpc>
            </a:pPr>
            <a:r>
              <a:rPr lang="en-GB" altLang="en-US"/>
              <a:t>Lower courses of river in floodplains</a:t>
            </a:r>
          </a:p>
        </p:txBody>
      </p:sp>
      <p:pic>
        <p:nvPicPr>
          <p:cNvPr id="22532" name="Picture 5" descr="vidthumb-06-we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700213"/>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de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3933825"/>
            <a:ext cx="387508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78471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z="4000"/>
              <a:t>Urbanisation</a:t>
            </a:r>
            <a:br>
              <a:rPr lang="en-GB" altLang="en-US" sz="4000"/>
            </a:br>
            <a:endParaRPr lang="en-GB" altLang="en-US" sz="4000"/>
          </a:p>
        </p:txBody>
      </p:sp>
      <p:sp>
        <p:nvSpPr>
          <p:cNvPr id="24579" name="Rectangle 3"/>
          <p:cNvSpPr>
            <a:spLocks noGrp="1" noChangeArrowheads="1"/>
          </p:cNvSpPr>
          <p:nvPr>
            <p:ph type="body" idx="1"/>
          </p:nvPr>
        </p:nvSpPr>
        <p:spPr>
          <a:xfrm>
            <a:off x="1981201" y="1600201"/>
            <a:ext cx="4619625" cy="4525963"/>
          </a:xfrm>
        </p:spPr>
        <p:txBody>
          <a:bodyPr/>
          <a:lstStyle/>
          <a:p>
            <a:pPr eaLnBrk="1" hangingPunct="1">
              <a:lnSpc>
                <a:spcPct val="90000"/>
              </a:lnSpc>
            </a:pPr>
            <a:r>
              <a:rPr lang="en-GB" altLang="en-US"/>
              <a:t>Urban areas consist largely of impermeable concrete, which encourages overland flow. Drains and sewers take water quickly and directly to the river channel. Houses with sloping roofs further increase the amount of run-off</a:t>
            </a:r>
          </a:p>
        </p:txBody>
      </p:sp>
      <p:pic>
        <p:nvPicPr>
          <p:cNvPr id="24580" name="Picture 4" descr="2004-11%20New%20York%20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989139"/>
            <a:ext cx="396875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47122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3 mark question</a:t>
            </a:r>
          </a:p>
        </p:txBody>
      </p:sp>
      <p:sp>
        <p:nvSpPr>
          <p:cNvPr id="26627" name="Content Placeholder 2"/>
          <p:cNvSpPr>
            <a:spLocks noGrp="1"/>
          </p:cNvSpPr>
          <p:nvPr>
            <p:ph idx="1"/>
          </p:nvPr>
        </p:nvSpPr>
        <p:spPr/>
        <p:txBody>
          <a:bodyPr/>
          <a:lstStyle/>
          <a:p>
            <a:endParaRPr lang="en-US" alt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989139"/>
            <a:ext cx="65151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40279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from exam board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3364061"/>
              </p:ext>
            </p:extLst>
          </p:nvPr>
        </p:nvGraphicFramePr>
        <p:xfrm>
          <a:off x="1432192" y="1961001"/>
          <a:ext cx="8901629" cy="4274419"/>
        </p:xfrm>
        <a:graphic>
          <a:graphicData uri="http://schemas.openxmlformats.org/drawingml/2006/table">
            <a:tbl>
              <a:tblPr firstRow="1" firstCol="1" bandRow="1">
                <a:tableStyleId>{22838BEF-8BB2-4498-84A7-C5851F593DF1}</a:tableStyleId>
              </a:tblPr>
              <a:tblGrid>
                <a:gridCol w="3549591"/>
                <a:gridCol w="5352038"/>
              </a:tblGrid>
              <a:tr h="626479">
                <a:tc rowSpan="4">
                  <a:txBody>
                    <a:bodyPr/>
                    <a:lstStyle/>
                    <a:p>
                      <a:pPr marL="0" marR="0">
                        <a:spcBef>
                          <a:spcPts val="0"/>
                        </a:spcBef>
                        <a:spcAft>
                          <a:spcPts val="0"/>
                        </a:spcAft>
                      </a:pPr>
                      <a:r>
                        <a:rPr lang="en-GB" sz="1600" dirty="0">
                          <a:solidFill>
                            <a:srgbClr val="00B0F0"/>
                          </a:solidFill>
                          <a:effectLst/>
                        </a:rPr>
                        <a:t>Demonstrate an understanding that rivers present hazards and offer opportunities for people</a:t>
                      </a:r>
                      <a:endParaRPr lang="en-US" sz="1600" dirty="0">
                        <a:solidFill>
                          <a:srgbClr val="00B0F0"/>
                        </a:solidFill>
                        <a:effectLst/>
                      </a:endParaRPr>
                    </a:p>
                    <a:p>
                      <a:pPr marL="0" marR="0">
                        <a:spcBef>
                          <a:spcPts val="0"/>
                        </a:spcBef>
                        <a:spcAft>
                          <a:spcPts val="0"/>
                        </a:spcAft>
                      </a:pPr>
                      <a:r>
                        <a:rPr lang="en-US" sz="1600" dirty="0">
                          <a:solidFill>
                            <a:srgbClr val="00B0F0"/>
                          </a:solidFill>
                          <a:effectLst/>
                        </a:rPr>
                        <a:t> </a:t>
                      </a:r>
                      <a:endParaRPr lang="en-US" sz="1600" dirty="0">
                        <a:solidFill>
                          <a:srgbClr val="00B0F0"/>
                        </a:solidFill>
                        <a:effectLst/>
                        <a:latin typeface="Calibri" charset="0"/>
                        <a:ea typeface="Calibri" charset="0"/>
                        <a:cs typeface="Times New Roman" charset="0"/>
                      </a:endParaRPr>
                    </a:p>
                  </a:txBody>
                  <a:tcPr marL="62894" marR="62894" marT="0" marB="0"/>
                </a:tc>
                <a:tc>
                  <a:txBody>
                    <a:bodyPr/>
                    <a:lstStyle/>
                    <a:p>
                      <a:pPr marL="0" marR="0">
                        <a:spcBef>
                          <a:spcPts val="0"/>
                        </a:spcBef>
                        <a:spcAft>
                          <a:spcPts val="0"/>
                        </a:spcAft>
                      </a:pPr>
                      <a:r>
                        <a:rPr lang="en-US" sz="2000" b="0" dirty="0">
                          <a:effectLst/>
                        </a:rPr>
                        <a:t>I can draw a flood hydrograph and identify what it shows</a:t>
                      </a:r>
                      <a:endParaRPr lang="en-US" sz="2000" b="0" dirty="0">
                        <a:effectLst/>
                        <a:latin typeface="Calibri" charset="0"/>
                        <a:ea typeface="Calibri" charset="0"/>
                        <a:cs typeface="Times New Roman" charset="0"/>
                      </a:endParaRPr>
                    </a:p>
                  </a:txBody>
                  <a:tcPr marL="62894" marR="62894" marT="0" marB="0"/>
                </a:tc>
              </a:tr>
              <a:tr h="488456">
                <a:tc vMerge="1">
                  <a:txBody>
                    <a:bodyPr/>
                    <a:lstStyle/>
                    <a:p>
                      <a:endParaRPr lang="en-US"/>
                    </a:p>
                  </a:txBody>
                  <a:tcPr/>
                </a:tc>
                <a:tc>
                  <a:txBody>
                    <a:bodyPr/>
                    <a:lstStyle/>
                    <a:p>
                      <a:pPr marL="0" marR="0">
                        <a:spcBef>
                          <a:spcPts val="0"/>
                        </a:spcBef>
                        <a:spcAft>
                          <a:spcPts val="0"/>
                        </a:spcAft>
                      </a:pPr>
                      <a:r>
                        <a:rPr lang="en-US" sz="2000">
                          <a:effectLst/>
                        </a:rPr>
                        <a:t>I can identify the human and physical causes of flooding</a:t>
                      </a:r>
                      <a:endParaRPr lang="en-US" sz="2000">
                        <a:effectLst/>
                        <a:latin typeface="Calibri" charset="0"/>
                        <a:ea typeface="Calibri" charset="0"/>
                        <a:cs typeface="Times New Roman" charset="0"/>
                      </a:endParaRPr>
                    </a:p>
                  </a:txBody>
                  <a:tcPr marL="62894" marR="62894" marT="0" marB="0"/>
                </a:tc>
              </a:tr>
              <a:tr h="488456">
                <a:tc vMerge="1">
                  <a:txBody>
                    <a:bodyPr/>
                    <a:lstStyle/>
                    <a:p>
                      <a:endParaRPr lang="en-US"/>
                    </a:p>
                  </a:txBody>
                  <a:tcPr/>
                </a:tc>
                <a:tc>
                  <a:txBody>
                    <a:bodyPr/>
                    <a:lstStyle/>
                    <a:p>
                      <a:pPr marL="0" marR="0">
                        <a:spcBef>
                          <a:spcPts val="0"/>
                        </a:spcBef>
                        <a:spcAft>
                          <a:spcPts val="0"/>
                        </a:spcAft>
                      </a:pPr>
                      <a:r>
                        <a:rPr lang="en-US" sz="2000">
                          <a:effectLst/>
                        </a:rPr>
                        <a:t>I can explain the effects of a specific flood- a hazard of living near a river</a:t>
                      </a:r>
                      <a:endParaRPr lang="en-US" sz="2000">
                        <a:effectLst/>
                        <a:latin typeface="Calibri" charset="0"/>
                        <a:ea typeface="Calibri" charset="0"/>
                        <a:cs typeface="Times New Roman" charset="0"/>
                      </a:endParaRPr>
                    </a:p>
                  </a:txBody>
                  <a:tcPr marL="62894" marR="62894" marT="0" marB="0"/>
                </a:tc>
              </a:tr>
              <a:tr h="488456">
                <a:tc vMerge="1">
                  <a:txBody>
                    <a:bodyPr/>
                    <a:lstStyle/>
                    <a:p>
                      <a:endParaRPr lang="en-US"/>
                    </a:p>
                  </a:txBody>
                  <a:tcPr/>
                </a:tc>
                <a:tc>
                  <a:txBody>
                    <a:bodyPr/>
                    <a:lstStyle/>
                    <a:p>
                      <a:pPr marL="0" marR="0">
                        <a:spcBef>
                          <a:spcPts val="0"/>
                        </a:spcBef>
                        <a:spcAft>
                          <a:spcPts val="0"/>
                        </a:spcAft>
                      </a:pPr>
                      <a:r>
                        <a:rPr lang="en-US" sz="2000">
                          <a:effectLst/>
                        </a:rPr>
                        <a:t>I can explain the benefits of living near a river</a:t>
                      </a:r>
                      <a:endParaRPr lang="en-US" sz="2000">
                        <a:effectLst/>
                        <a:latin typeface="Calibri" charset="0"/>
                        <a:ea typeface="Calibri" charset="0"/>
                        <a:cs typeface="Times New Roman" charset="0"/>
                      </a:endParaRPr>
                    </a:p>
                  </a:txBody>
                  <a:tcPr marL="62894" marR="62894" marT="0" marB="0"/>
                </a:tc>
              </a:tr>
              <a:tr h="488456">
                <a:tc rowSpan="3">
                  <a:txBody>
                    <a:bodyPr/>
                    <a:lstStyle/>
                    <a:p>
                      <a:pPr marL="0" marR="0">
                        <a:spcBef>
                          <a:spcPts val="0"/>
                        </a:spcBef>
                        <a:spcAft>
                          <a:spcPts val="0"/>
                        </a:spcAft>
                      </a:pPr>
                      <a:r>
                        <a:rPr lang="en-US" sz="1600" dirty="0">
                          <a:solidFill>
                            <a:srgbClr val="00B0F0"/>
                          </a:solidFill>
                          <a:effectLst/>
                        </a:rPr>
                        <a:t>Explain what can be done to manage the impacts of river flooding</a:t>
                      </a:r>
                      <a:endParaRPr lang="en-US" sz="1600" dirty="0">
                        <a:solidFill>
                          <a:srgbClr val="00B0F0"/>
                        </a:solidFill>
                        <a:effectLst/>
                        <a:latin typeface="Calibri" charset="0"/>
                        <a:ea typeface="Calibri" charset="0"/>
                        <a:cs typeface="Times New Roman" charset="0"/>
                      </a:endParaRPr>
                    </a:p>
                  </a:txBody>
                  <a:tcPr marL="62894" marR="62894" marT="0" marB="0"/>
                </a:tc>
                <a:tc>
                  <a:txBody>
                    <a:bodyPr/>
                    <a:lstStyle/>
                    <a:p>
                      <a:pPr marL="0" marR="0">
                        <a:spcBef>
                          <a:spcPts val="0"/>
                        </a:spcBef>
                        <a:spcAft>
                          <a:spcPts val="0"/>
                        </a:spcAft>
                      </a:pPr>
                      <a:r>
                        <a:rPr lang="en-US" sz="2000">
                          <a:effectLst/>
                        </a:rPr>
                        <a:t>I can describe the difference between hard and soft engineering. </a:t>
                      </a:r>
                      <a:endParaRPr lang="en-US" sz="2000">
                        <a:effectLst/>
                        <a:latin typeface="Calibri" charset="0"/>
                        <a:ea typeface="Calibri" charset="0"/>
                        <a:cs typeface="Times New Roman" charset="0"/>
                      </a:endParaRPr>
                    </a:p>
                  </a:txBody>
                  <a:tcPr marL="62894" marR="62894" marT="0" marB="0"/>
                </a:tc>
              </a:tr>
              <a:tr h="665342">
                <a:tc vMerge="1">
                  <a:txBody>
                    <a:bodyPr/>
                    <a:lstStyle/>
                    <a:p>
                      <a:endParaRPr lang="en-US"/>
                    </a:p>
                  </a:txBody>
                  <a:tcPr/>
                </a:tc>
                <a:tc>
                  <a:txBody>
                    <a:bodyPr/>
                    <a:lstStyle/>
                    <a:p>
                      <a:pPr marL="0" marR="0">
                        <a:spcBef>
                          <a:spcPts val="0"/>
                        </a:spcBef>
                        <a:spcAft>
                          <a:spcPts val="0"/>
                        </a:spcAft>
                      </a:pPr>
                      <a:r>
                        <a:rPr lang="en-US" sz="2000">
                          <a:effectLst/>
                        </a:rPr>
                        <a:t>I can explain the benefits and costs of using hard and soft engineering on a river area. </a:t>
                      </a:r>
                      <a:endParaRPr lang="en-US" sz="2000">
                        <a:effectLst/>
                        <a:latin typeface="Calibri" charset="0"/>
                        <a:ea typeface="Calibri" charset="0"/>
                        <a:cs typeface="Times New Roman" charset="0"/>
                      </a:endParaRPr>
                    </a:p>
                  </a:txBody>
                  <a:tcPr marL="62894" marR="62894" marT="0" marB="0"/>
                </a:tc>
              </a:tr>
              <a:tr h="665342">
                <a:tc vMerge="1">
                  <a:txBody>
                    <a:bodyPr/>
                    <a:lstStyle/>
                    <a:p>
                      <a:endParaRPr lang="en-US"/>
                    </a:p>
                  </a:txBody>
                  <a:tcPr/>
                </a:tc>
                <a:tc>
                  <a:txBody>
                    <a:bodyPr/>
                    <a:lstStyle/>
                    <a:p>
                      <a:pPr marL="0" marR="0">
                        <a:spcBef>
                          <a:spcPts val="0"/>
                        </a:spcBef>
                        <a:spcAft>
                          <a:spcPts val="0"/>
                        </a:spcAft>
                      </a:pPr>
                      <a:r>
                        <a:rPr lang="en-US" sz="2000" dirty="0">
                          <a:effectLst/>
                        </a:rPr>
                        <a:t>I can use specific detail to explain how the flood risk is managed in a specific area. </a:t>
                      </a:r>
                      <a:endParaRPr lang="en-US" sz="2000" dirty="0">
                        <a:effectLst/>
                        <a:latin typeface="Calibri" charset="0"/>
                        <a:ea typeface="Calibri" charset="0"/>
                        <a:cs typeface="Times New Roman" charset="0"/>
                      </a:endParaRPr>
                    </a:p>
                  </a:txBody>
                  <a:tcPr marL="62894" marR="62894" marT="0" marB="0"/>
                </a:tc>
              </a:tr>
            </a:tbl>
          </a:graphicData>
        </a:graphic>
      </p:graphicFrame>
      <p:sp>
        <p:nvSpPr>
          <p:cNvPr id="3" name="Footer Placeholder 2"/>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64454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a:p>
        </p:txBody>
      </p:sp>
      <p:sp>
        <p:nvSpPr>
          <p:cNvPr id="27651" name="Content Placeholder 2"/>
          <p:cNvSpPr>
            <a:spLocks noGrp="1"/>
          </p:cNvSpPr>
          <p:nvPr>
            <p:ph idx="1"/>
          </p:nvPr>
        </p:nvSpPr>
        <p:spPr/>
        <p:txBody>
          <a:bodyPr/>
          <a:lstStyle/>
          <a:p>
            <a:endParaRPr lang="en-US" altLang="en-US"/>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1773239"/>
            <a:ext cx="54006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75938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4 mark question</a:t>
            </a:r>
          </a:p>
        </p:txBody>
      </p:sp>
      <p:sp>
        <p:nvSpPr>
          <p:cNvPr id="3" name="Content Placeholder 2"/>
          <p:cNvSpPr>
            <a:spLocks noGrp="1"/>
          </p:cNvSpPr>
          <p:nvPr>
            <p:ph idx="1"/>
          </p:nvPr>
        </p:nvSpPr>
        <p:spPr/>
        <p:txBody>
          <a:bodyPr/>
          <a:lstStyle/>
          <a:p>
            <a:pPr marL="0" indent="0">
              <a:buNone/>
              <a:defRPr/>
            </a:pPr>
            <a:r>
              <a:rPr lang="en-US" dirty="0" smtClean="0"/>
              <a:t>Explain the causes of flooding in a specific area. </a:t>
            </a:r>
          </a:p>
          <a:p>
            <a:pPr marL="0" indent="0">
              <a:buNone/>
              <a:defRPr/>
            </a:pPr>
            <a:r>
              <a:rPr lang="en-GB" sz="1800" dirty="0">
                <a:solidFill>
                  <a:srgbClr val="FF0000"/>
                </a:solidFill>
              </a:rPr>
              <a:t>Write a paragraph describing the causes of flooding in Bangladesh. In your paragraph you should mention:</a:t>
            </a:r>
            <a:endParaRPr lang="en-US" sz="1800" dirty="0">
              <a:solidFill>
                <a:srgbClr val="FF0000"/>
              </a:solidFill>
            </a:endParaRPr>
          </a:p>
          <a:p>
            <a:pPr>
              <a:defRPr/>
            </a:pPr>
            <a:r>
              <a:rPr lang="en-GB" sz="1800" b="1" dirty="0">
                <a:solidFill>
                  <a:srgbClr val="FF0000"/>
                </a:solidFill>
              </a:rPr>
              <a:t>The location of Bangladesh (where it is)</a:t>
            </a:r>
            <a:endParaRPr lang="en-US" sz="1800" dirty="0">
              <a:solidFill>
                <a:srgbClr val="FF0000"/>
              </a:solidFill>
            </a:endParaRPr>
          </a:p>
          <a:p>
            <a:pPr>
              <a:defRPr/>
            </a:pPr>
            <a:r>
              <a:rPr lang="en-GB" sz="1800" b="1" dirty="0">
                <a:solidFill>
                  <a:srgbClr val="FF0000"/>
                </a:solidFill>
              </a:rPr>
              <a:t>The rivers that run through Bangladesh</a:t>
            </a:r>
            <a:endParaRPr lang="en-US" sz="1800" dirty="0">
              <a:solidFill>
                <a:srgbClr val="FF0000"/>
              </a:solidFill>
            </a:endParaRPr>
          </a:p>
          <a:p>
            <a:pPr>
              <a:defRPr/>
            </a:pPr>
            <a:r>
              <a:rPr lang="en-GB" sz="1800" b="1" dirty="0">
                <a:solidFill>
                  <a:srgbClr val="FF0000"/>
                </a:solidFill>
              </a:rPr>
              <a:t>The causes of flooding in Bangladesh and explain why these lead to flooding. You should split these into human and natural causes.</a:t>
            </a:r>
            <a:r>
              <a:rPr lang="en-GB" sz="1800" dirty="0">
                <a:solidFill>
                  <a:srgbClr val="FF0000"/>
                </a:solidFill>
              </a:rPr>
              <a:t/>
            </a:r>
            <a:br>
              <a:rPr lang="en-GB" sz="1800" dirty="0">
                <a:solidFill>
                  <a:srgbClr val="FF0000"/>
                </a:solidFill>
              </a:rPr>
            </a:br>
            <a:r>
              <a:rPr lang="en-GB" sz="1800" i="1" dirty="0">
                <a:solidFill>
                  <a:srgbClr val="FF0000"/>
                </a:solidFill>
              </a:rPr>
              <a:t>e.g. Snow from the Himalayan Mountains melts and runs-off down the steep slopes of the mountains into Bangladesh. This happens quickly and so water cannot soak into the ground (infiltrate).</a:t>
            </a:r>
            <a:endParaRPr lang="en-US" sz="1800" dirty="0">
              <a:solidFill>
                <a:srgbClr val="FF0000"/>
              </a:solidFill>
            </a:endParaRP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25329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1376" y="214313"/>
            <a:ext cx="5286375" cy="646112"/>
          </a:xfrm>
          <a:prstGeom prst="rect">
            <a:avLst/>
          </a:prstGeom>
          <a:noFill/>
        </p:spPr>
        <p:txBody>
          <a:bodyPr>
            <a:spAutoFit/>
          </a:bodyPr>
          <a:lstStyle/>
          <a:p>
            <a:pPr algn="ctr">
              <a:defRPr/>
            </a:pPr>
            <a:r>
              <a:rPr lang="en-GB" sz="3600" u="sng" dirty="0">
                <a:effectLst>
                  <a:outerShdw blurRad="38100" dist="38100" dir="2700000" algn="tl">
                    <a:srgbClr val="000000">
                      <a:alpha val="43137"/>
                    </a:srgbClr>
                  </a:outerShdw>
                </a:effectLst>
              </a:rPr>
              <a:t>Storm Hydrographs</a:t>
            </a:r>
          </a:p>
        </p:txBody>
      </p:sp>
      <p:sp>
        <p:nvSpPr>
          <p:cNvPr id="13314" name="TextBox 4"/>
          <p:cNvSpPr txBox="1">
            <a:spLocks noChangeArrowheads="1"/>
          </p:cNvSpPr>
          <p:nvPr/>
        </p:nvSpPr>
        <p:spPr bwMode="auto">
          <a:xfrm>
            <a:off x="1952626" y="928688"/>
            <a:ext cx="8215313" cy="5509200"/>
          </a:xfrm>
          <a:prstGeom prst="rect">
            <a:avLst/>
          </a:prstGeom>
          <a:noFill/>
          <a:ln w="9525">
            <a:noFill/>
            <a:miter lim="800000"/>
            <a:headEnd/>
            <a:tailEnd/>
          </a:ln>
        </p:spPr>
        <p:txBody>
          <a:bodyPr>
            <a:spAutoFit/>
          </a:bodyPr>
          <a:lstStyle/>
          <a:p>
            <a:r>
              <a:rPr lang="en-GB" sz="3200" dirty="0">
                <a:latin typeface="Calibri" pitchFamily="34" charset="0"/>
              </a:rPr>
              <a:t>Storm hydrographs are used to measure a river’s flow and show the change in river discharge over a short period of time after a storm. Have a go at answering the following question:</a:t>
            </a:r>
          </a:p>
          <a:p>
            <a:endParaRPr lang="en-GB" sz="3200" dirty="0">
              <a:latin typeface="Calibri" pitchFamily="34" charset="0"/>
            </a:endParaRPr>
          </a:p>
          <a:p>
            <a:pPr>
              <a:buFont typeface="Arial" charset="0"/>
              <a:buChar char="•"/>
            </a:pPr>
            <a:r>
              <a:rPr lang="en-GB" sz="3200" dirty="0">
                <a:latin typeface="Calibri" pitchFamily="34" charset="0"/>
              </a:rPr>
              <a:t> Why is measuring river discharge in this way useful?</a:t>
            </a:r>
          </a:p>
          <a:p>
            <a:pPr>
              <a:buFont typeface="Arial" charset="0"/>
              <a:buNone/>
            </a:pPr>
            <a:endParaRPr lang="en-GB" sz="3200" dirty="0">
              <a:latin typeface="Calibri" pitchFamily="34" charset="0"/>
            </a:endParaRPr>
          </a:p>
          <a:p>
            <a:endParaRPr lang="en-GB" sz="3200" dirty="0">
              <a:latin typeface="Calibri" pitchFamily="34" charset="0"/>
            </a:endParaRPr>
          </a:p>
          <a:p>
            <a:endParaRPr lang="en-GB" sz="3200" dirty="0">
              <a:latin typeface="Calibri" pitchFamily="34" charset="0"/>
            </a:endParaRPr>
          </a:p>
          <a:p>
            <a:endParaRPr lang="en-GB" sz="3200" dirty="0">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63" y="4119897"/>
            <a:ext cx="4047003" cy="2738103"/>
          </a:xfrm>
          <a:prstGeom prst="rect">
            <a:avLst/>
          </a:prstGeom>
        </p:spPr>
      </p:pic>
      <p:sp>
        <p:nvSpPr>
          <p:cNvPr id="3" name="Footer Placeholder 2"/>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55476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rtlCol="0">
            <a:normAutofit/>
          </a:bodyPr>
          <a:lstStyle/>
          <a:p>
            <a:pPr>
              <a:defRPr/>
            </a:pPr>
            <a:r>
              <a:rPr lang="en-GB" u="sng" dirty="0" smtClean="0">
                <a:effectLst>
                  <a:outerShdw blurRad="38100" dist="38100" dir="2700000" algn="tl">
                    <a:srgbClr val="000000">
                      <a:alpha val="43137"/>
                    </a:srgbClr>
                  </a:outerShdw>
                </a:effectLst>
              </a:rPr>
              <a:t>Learning Objectives</a:t>
            </a:r>
            <a:endParaRPr lang="en-GB" u="sng" dirty="0">
              <a:effectLst>
                <a:outerShdw blurRad="38100" dist="38100" dir="2700000" algn="tl">
                  <a:srgbClr val="000000">
                    <a:alpha val="43137"/>
                  </a:srgbClr>
                </a:outerShdw>
              </a:effectLst>
            </a:endParaRPr>
          </a:p>
        </p:txBody>
      </p:sp>
      <p:sp>
        <p:nvSpPr>
          <p:cNvPr id="14338" name="Content Placeholder 2"/>
          <p:cNvSpPr>
            <a:spLocks noGrp="1"/>
          </p:cNvSpPr>
          <p:nvPr>
            <p:ph idx="1"/>
          </p:nvPr>
        </p:nvSpPr>
        <p:spPr>
          <a:xfrm>
            <a:off x="1952625" y="2786063"/>
            <a:ext cx="8229600" cy="2900362"/>
          </a:xfrm>
        </p:spPr>
        <p:txBody>
          <a:bodyPr/>
          <a:lstStyle/>
          <a:p>
            <a:r>
              <a:rPr lang="en-GB" smtClean="0"/>
              <a:t>To be able to analyse a storm hydrograph</a:t>
            </a:r>
          </a:p>
          <a:p>
            <a:endParaRPr lang="en-GB" smtClean="0"/>
          </a:p>
          <a:p>
            <a:r>
              <a:rPr lang="en-GB" smtClean="0"/>
              <a:t>To understand the factors that may affect the shape of a storm hydrograph</a:t>
            </a:r>
          </a:p>
        </p:txBody>
      </p:sp>
      <p:sp>
        <p:nvSpPr>
          <p:cNvPr id="14339" name="AutoShape 2" descr="http://www.easyvectors.com/assets/images/vectors/afbig/tick-clip-art.jpg"/>
          <p:cNvSpPr>
            <a:spLocks noChangeAspect="1" noChangeArrowheads="1"/>
          </p:cNvSpPr>
          <p:nvPr/>
        </p:nvSpPr>
        <p:spPr bwMode="auto">
          <a:xfrm>
            <a:off x="1587500" y="-136525"/>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0" name="AutoShape 4" descr="http://www.easyvectors.com/assets/images/vectors/afbig/tick-clip-art.jpg"/>
          <p:cNvSpPr>
            <a:spLocks noChangeAspect="1" noChangeArrowheads="1"/>
          </p:cNvSpPr>
          <p:nvPr/>
        </p:nvSpPr>
        <p:spPr bwMode="auto">
          <a:xfrm>
            <a:off x="1587500" y="-136525"/>
            <a:ext cx="304800" cy="304800"/>
          </a:xfrm>
          <a:prstGeom prst="rect">
            <a:avLst/>
          </a:prstGeom>
          <a:noFill/>
          <a:ln w="9525">
            <a:noFill/>
            <a:miter lim="800000"/>
            <a:headEnd/>
            <a:tailEnd/>
          </a:ln>
        </p:spPr>
        <p:txBody>
          <a:bodyPr/>
          <a:lstStyle/>
          <a:p>
            <a:endParaRPr lang="en-GB">
              <a:latin typeface="Calibri" pitchFamily="34" charset="0"/>
            </a:endParaRPr>
          </a:p>
        </p:txBody>
      </p:sp>
      <p:pic>
        <p:nvPicPr>
          <p:cNvPr id="14341" name="Picture 6" descr="http://www.easyvectors.com/assets/images/vectors/afbig/tick-clip-art.jpg"/>
          <p:cNvPicPr>
            <a:picLocks noChangeAspect="1" noChangeArrowheads="1"/>
          </p:cNvPicPr>
          <p:nvPr/>
        </p:nvPicPr>
        <p:blipFill>
          <a:blip r:embed="rId2"/>
          <a:srcRect/>
          <a:stretch>
            <a:fillRect/>
          </a:stretch>
        </p:blipFill>
        <p:spPr bwMode="auto">
          <a:xfrm>
            <a:off x="7310439" y="214314"/>
            <a:ext cx="3151187" cy="23574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42494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05000" y="533400"/>
            <a:ext cx="2971800" cy="641350"/>
          </a:xfrm>
          <a:prstGeom prst="rect">
            <a:avLst/>
          </a:prstGeom>
          <a:noFill/>
          <a:ln w="9525">
            <a:noFill/>
            <a:miter lim="800000"/>
            <a:headEnd/>
            <a:tailEnd/>
          </a:ln>
        </p:spPr>
        <p:txBody>
          <a:bodyPr>
            <a:spAutoFit/>
          </a:bodyPr>
          <a:lstStyle/>
          <a:p>
            <a:pPr>
              <a:spcBef>
                <a:spcPct val="50000"/>
              </a:spcBef>
            </a:pPr>
            <a:r>
              <a:rPr lang="en-GB" sz="3600" b="1">
                <a:solidFill>
                  <a:schemeClr val="tx2"/>
                </a:solidFill>
                <a:latin typeface="Comic Sans MS" pitchFamily="66" charset="0"/>
              </a:rPr>
              <a:t>Hydrograph</a:t>
            </a:r>
          </a:p>
        </p:txBody>
      </p:sp>
      <p:sp>
        <p:nvSpPr>
          <p:cNvPr id="20483" name="Text Box 4"/>
          <p:cNvSpPr txBox="1">
            <a:spLocks noChangeArrowheads="1"/>
          </p:cNvSpPr>
          <p:nvPr/>
        </p:nvSpPr>
        <p:spPr bwMode="auto">
          <a:xfrm>
            <a:off x="1905000" y="1295401"/>
            <a:ext cx="8763000" cy="519113"/>
          </a:xfrm>
          <a:prstGeom prst="rect">
            <a:avLst/>
          </a:prstGeom>
          <a:noFill/>
          <a:ln w="9525">
            <a:noFill/>
            <a:miter lim="800000"/>
            <a:headEnd/>
            <a:tailEnd/>
          </a:ln>
        </p:spPr>
        <p:txBody>
          <a:bodyPr>
            <a:spAutoFit/>
          </a:bodyPr>
          <a:lstStyle/>
          <a:p>
            <a:pPr>
              <a:spcBef>
                <a:spcPct val="50000"/>
              </a:spcBef>
            </a:pPr>
            <a:r>
              <a:rPr lang="en-GB" sz="2800" b="1">
                <a:solidFill>
                  <a:srgbClr val="990033"/>
                </a:solidFill>
                <a:latin typeface="Comic Sans MS" pitchFamily="66" charset="0"/>
              </a:rPr>
              <a:t>Record of River Discharge over a period of time</a:t>
            </a:r>
          </a:p>
        </p:txBody>
      </p:sp>
      <p:sp>
        <p:nvSpPr>
          <p:cNvPr id="20484" name="Text Box 5"/>
          <p:cNvSpPr txBox="1">
            <a:spLocks noChangeArrowheads="1"/>
          </p:cNvSpPr>
          <p:nvPr/>
        </p:nvSpPr>
        <p:spPr bwMode="auto">
          <a:xfrm>
            <a:off x="1905000" y="2133600"/>
            <a:ext cx="3886200" cy="641350"/>
          </a:xfrm>
          <a:prstGeom prst="rect">
            <a:avLst/>
          </a:prstGeom>
          <a:noFill/>
          <a:ln w="9525">
            <a:noFill/>
            <a:miter lim="800000"/>
            <a:headEnd/>
            <a:tailEnd/>
          </a:ln>
        </p:spPr>
        <p:txBody>
          <a:bodyPr>
            <a:spAutoFit/>
          </a:bodyPr>
          <a:lstStyle/>
          <a:p>
            <a:pPr>
              <a:spcBef>
                <a:spcPct val="50000"/>
              </a:spcBef>
            </a:pPr>
            <a:r>
              <a:rPr lang="en-GB" sz="3600" b="1">
                <a:solidFill>
                  <a:schemeClr val="tx2"/>
                </a:solidFill>
                <a:latin typeface="Comic Sans MS" pitchFamily="66" charset="0"/>
              </a:rPr>
              <a:t>River</a:t>
            </a:r>
            <a:r>
              <a:rPr lang="en-GB" sz="3600" b="1" i="1">
                <a:solidFill>
                  <a:schemeClr val="tx2"/>
                </a:solidFill>
                <a:latin typeface="Comic Sans MS" pitchFamily="66" charset="0"/>
              </a:rPr>
              <a:t> </a:t>
            </a:r>
            <a:r>
              <a:rPr lang="en-GB" sz="3600" b="1">
                <a:solidFill>
                  <a:schemeClr val="tx2"/>
                </a:solidFill>
                <a:latin typeface="Comic Sans MS" pitchFamily="66" charset="0"/>
              </a:rPr>
              <a:t>Discharge</a:t>
            </a:r>
          </a:p>
        </p:txBody>
      </p:sp>
      <p:grpSp>
        <p:nvGrpSpPr>
          <p:cNvPr id="20485" name="Group 13"/>
          <p:cNvGrpSpPr>
            <a:grpSpLocks/>
          </p:cNvGrpSpPr>
          <p:nvPr/>
        </p:nvGrpSpPr>
        <p:grpSpPr bwMode="auto">
          <a:xfrm>
            <a:off x="1981200" y="2727325"/>
            <a:ext cx="7924800" cy="1525588"/>
            <a:chOff x="288" y="1718"/>
            <a:chExt cx="4992" cy="961"/>
          </a:xfrm>
        </p:grpSpPr>
        <p:grpSp>
          <p:nvGrpSpPr>
            <p:cNvPr id="20486" name="Group 12"/>
            <p:cNvGrpSpPr>
              <a:grpSpLocks/>
            </p:cNvGrpSpPr>
            <p:nvPr/>
          </p:nvGrpSpPr>
          <p:grpSpPr bwMode="auto">
            <a:xfrm>
              <a:off x="288" y="1718"/>
              <a:ext cx="4944" cy="596"/>
              <a:chOff x="288" y="1718"/>
              <a:chExt cx="4944" cy="596"/>
            </a:xfrm>
          </p:grpSpPr>
          <p:sp>
            <p:nvSpPr>
              <p:cNvPr id="20487" name="Text Box 6"/>
              <p:cNvSpPr txBox="1">
                <a:spLocks noChangeArrowheads="1"/>
              </p:cNvSpPr>
              <p:nvPr/>
            </p:nvSpPr>
            <p:spPr bwMode="auto">
              <a:xfrm>
                <a:off x="288" y="1833"/>
                <a:ext cx="2592" cy="365"/>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a:t>
                </a:r>
                <a:r>
                  <a:rPr lang="en-GB" sz="2800" b="1">
                    <a:solidFill>
                      <a:srgbClr val="006600"/>
                    </a:solidFill>
                    <a:latin typeface="Comic Sans MS" pitchFamily="66" charset="0"/>
                  </a:rPr>
                  <a:t> cross sectional area</a:t>
                </a:r>
              </a:p>
            </p:txBody>
          </p:sp>
          <p:sp>
            <p:nvSpPr>
              <p:cNvPr id="20488" name="Text Box 7"/>
              <p:cNvSpPr txBox="1">
                <a:spLocks noChangeArrowheads="1"/>
              </p:cNvSpPr>
              <p:nvPr/>
            </p:nvSpPr>
            <p:spPr bwMode="auto">
              <a:xfrm>
                <a:off x="3168" y="1718"/>
                <a:ext cx="2064" cy="596"/>
              </a:xfrm>
              <a:prstGeom prst="rect">
                <a:avLst/>
              </a:prstGeom>
              <a:noFill/>
              <a:ln w="9525">
                <a:noFill/>
                <a:miter lim="800000"/>
                <a:headEnd/>
                <a:tailEnd/>
              </a:ln>
            </p:spPr>
            <p:txBody>
              <a:bodyPr>
                <a:spAutoFit/>
              </a:bodyPr>
              <a:lstStyle/>
              <a:p>
                <a:pPr>
                  <a:spcBef>
                    <a:spcPct val="50000"/>
                  </a:spcBef>
                </a:pPr>
                <a:r>
                  <a:rPr lang="en-GB" sz="2800" b="1">
                    <a:solidFill>
                      <a:srgbClr val="006600"/>
                    </a:solidFill>
                    <a:latin typeface="Comic Sans MS" pitchFamily="66" charset="0"/>
                  </a:rPr>
                  <a:t>rivers mean (average) velocity</a:t>
                </a:r>
                <a:endParaRPr lang="en-GB" sz="2400" b="1">
                  <a:solidFill>
                    <a:srgbClr val="006600"/>
                  </a:solidFill>
                  <a:latin typeface="Times New Roman" pitchFamily="18" charset="0"/>
                </a:endParaRPr>
              </a:p>
            </p:txBody>
          </p:sp>
          <p:sp>
            <p:nvSpPr>
              <p:cNvPr id="20489" name="Text Box 8"/>
              <p:cNvSpPr txBox="1">
                <a:spLocks noChangeArrowheads="1"/>
              </p:cNvSpPr>
              <p:nvPr/>
            </p:nvSpPr>
            <p:spPr bwMode="auto">
              <a:xfrm>
                <a:off x="2832" y="1833"/>
                <a:ext cx="336" cy="365"/>
              </a:xfrm>
              <a:prstGeom prst="rect">
                <a:avLst/>
              </a:prstGeom>
              <a:noFill/>
              <a:ln w="9525">
                <a:noFill/>
                <a:miter lim="800000"/>
                <a:headEnd/>
                <a:tailEnd/>
              </a:ln>
            </p:spPr>
            <p:txBody>
              <a:bodyPr>
                <a:spAutoFit/>
              </a:bodyPr>
              <a:lstStyle/>
              <a:p>
                <a:pPr>
                  <a:spcBef>
                    <a:spcPct val="50000"/>
                  </a:spcBef>
                </a:pPr>
                <a:r>
                  <a:rPr lang="en-GB" sz="3200" b="1">
                    <a:latin typeface="Comic Sans MS" pitchFamily="66" charset="0"/>
                  </a:rPr>
                  <a:t>X</a:t>
                </a:r>
              </a:p>
            </p:txBody>
          </p:sp>
        </p:grpSp>
        <p:sp>
          <p:nvSpPr>
            <p:cNvPr id="20490" name="Text Box 9"/>
            <p:cNvSpPr txBox="1">
              <a:spLocks noChangeArrowheads="1"/>
            </p:cNvSpPr>
            <p:nvPr/>
          </p:nvSpPr>
          <p:spPr bwMode="auto">
            <a:xfrm>
              <a:off x="1056" y="2352"/>
              <a:ext cx="4224" cy="327"/>
            </a:xfrm>
            <a:prstGeom prst="rect">
              <a:avLst/>
            </a:prstGeom>
            <a:noFill/>
            <a:ln w="9525">
              <a:noFill/>
              <a:miter lim="800000"/>
              <a:headEnd/>
              <a:tailEnd/>
            </a:ln>
          </p:spPr>
          <p:txBody>
            <a:bodyPr>
              <a:spAutoFit/>
            </a:bodyPr>
            <a:lstStyle/>
            <a:p>
              <a:pPr>
                <a:spcBef>
                  <a:spcPct val="50000"/>
                </a:spcBef>
              </a:pPr>
              <a:r>
                <a:rPr lang="en-GB" sz="2800" b="1">
                  <a:latin typeface="Comic Sans MS" pitchFamily="66" charset="0"/>
                </a:rPr>
                <a:t>(at a particular point in its course)</a:t>
              </a:r>
            </a:p>
          </p:txBody>
        </p:sp>
      </p:grpSp>
      <p:sp>
        <p:nvSpPr>
          <p:cNvPr id="20491" name="Text Box 10"/>
          <p:cNvSpPr txBox="1">
            <a:spLocks noChangeArrowheads="1"/>
          </p:cNvSpPr>
          <p:nvPr/>
        </p:nvSpPr>
        <p:spPr bwMode="auto">
          <a:xfrm>
            <a:off x="1905000" y="4572000"/>
            <a:ext cx="4800600" cy="641350"/>
          </a:xfrm>
          <a:prstGeom prst="rect">
            <a:avLst/>
          </a:prstGeom>
          <a:noFill/>
          <a:ln w="9525">
            <a:noFill/>
            <a:miter lim="800000"/>
            <a:headEnd/>
            <a:tailEnd/>
          </a:ln>
        </p:spPr>
        <p:txBody>
          <a:bodyPr>
            <a:spAutoFit/>
          </a:bodyPr>
          <a:lstStyle/>
          <a:p>
            <a:pPr>
              <a:spcBef>
                <a:spcPct val="50000"/>
              </a:spcBef>
            </a:pPr>
            <a:r>
              <a:rPr lang="en-GB" sz="3600" b="1">
                <a:solidFill>
                  <a:schemeClr val="tx2"/>
                </a:solidFill>
                <a:latin typeface="Comic Sans MS" pitchFamily="66" charset="0"/>
              </a:rPr>
              <a:t>Storm Hydrographs</a:t>
            </a:r>
          </a:p>
        </p:txBody>
      </p:sp>
      <p:sp>
        <p:nvSpPr>
          <p:cNvPr id="20492" name="Text Box 11"/>
          <p:cNvSpPr txBox="1">
            <a:spLocks noChangeArrowheads="1"/>
          </p:cNvSpPr>
          <p:nvPr/>
        </p:nvSpPr>
        <p:spPr bwMode="auto">
          <a:xfrm>
            <a:off x="2133600" y="5334000"/>
            <a:ext cx="7924800" cy="946150"/>
          </a:xfrm>
          <a:prstGeom prst="rect">
            <a:avLst/>
          </a:prstGeom>
          <a:noFill/>
          <a:ln w="9525">
            <a:noFill/>
            <a:miter lim="800000"/>
            <a:headEnd/>
            <a:tailEnd/>
          </a:ln>
        </p:spPr>
        <p:txBody>
          <a:bodyPr>
            <a:spAutoFit/>
          </a:bodyPr>
          <a:lstStyle/>
          <a:p>
            <a:pPr>
              <a:spcBef>
                <a:spcPct val="50000"/>
              </a:spcBef>
            </a:pPr>
            <a:r>
              <a:rPr lang="en-GB" sz="2800" b="1">
                <a:solidFill>
                  <a:srgbClr val="660066"/>
                </a:solidFill>
                <a:latin typeface="Comic Sans MS" pitchFamily="66" charset="0"/>
              </a:rPr>
              <a:t>Show the change in discharge caused by a period of rainfall</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6592701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965576" y="990600"/>
            <a:ext cx="4259263" cy="914400"/>
          </a:xfrm>
          <a:prstGeom prst="rect">
            <a:avLst/>
          </a:prstGeom>
          <a:noFill/>
          <a:ln w="9525">
            <a:noFill/>
            <a:miter lim="800000"/>
            <a:headEnd/>
            <a:tailEnd/>
          </a:ln>
        </p:spPr>
        <p:txBody>
          <a:bodyPr wrap="none">
            <a:spAutoFit/>
          </a:bodyPr>
          <a:lstStyle/>
          <a:p>
            <a:r>
              <a:rPr lang="en-GB" sz="5400" b="1">
                <a:solidFill>
                  <a:schemeClr val="tx2"/>
                </a:solidFill>
                <a:latin typeface="Comic Sans MS" pitchFamily="66" charset="0"/>
              </a:rPr>
              <a:t>Construction</a:t>
            </a:r>
          </a:p>
        </p:txBody>
      </p:sp>
      <p:pic>
        <p:nvPicPr>
          <p:cNvPr id="21507" name="Picture 3" descr="in01112_"/>
          <p:cNvPicPr>
            <a:picLocks noChangeAspect="1" noChangeArrowheads="1"/>
          </p:cNvPicPr>
          <p:nvPr/>
        </p:nvPicPr>
        <p:blipFill>
          <a:blip r:embed="rId2"/>
          <a:srcRect/>
          <a:stretch>
            <a:fillRect/>
          </a:stretch>
        </p:blipFill>
        <p:spPr bwMode="auto">
          <a:xfrm>
            <a:off x="4727575" y="2205039"/>
            <a:ext cx="2324100" cy="2016125"/>
          </a:xfrm>
          <a:prstGeom prst="rect">
            <a:avLst/>
          </a:prstGeom>
          <a:noFill/>
          <a:ln w="9525">
            <a:noFill/>
            <a:miter lim="800000"/>
            <a:headEnd/>
            <a:tailEnd/>
          </a:ln>
        </p:spPr>
      </p:pic>
      <p:sp>
        <p:nvSpPr>
          <p:cNvPr id="21508" name="Text Box 5"/>
          <p:cNvSpPr txBox="1">
            <a:spLocks noChangeArrowheads="1"/>
          </p:cNvSpPr>
          <p:nvPr/>
        </p:nvSpPr>
        <p:spPr bwMode="auto">
          <a:xfrm>
            <a:off x="3695700" y="4419600"/>
            <a:ext cx="4800600" cy="1739900"/>
          </a:xfrm>
          <a:prstGeom prst="rect">
            <a:avLst/>
          </a:prstGeom>
          <a:noFill/>
          <a:ln w="9525">
            <a:noFill/>
            <a:miter lim="800000"/>
            <a:headEnd/>
            <a:tailEnd/>
          </a:ln>
        </p:spPr>
        <p:txBody>
          <a:bodyPr>
            <a:spAutoFit/>
          </a:bodyPr>
          <a:lstStyle/>
          <a:p>
            <a:pPr algn="ctr"/>
            <a:r>
              <a:rPr lang="en-GB" sz="3600" b="1">
                <a:solidFill>
                  <a:schemeClr val="tx2"/>
                </a:solidFill>
                <a:latin typeface="Comic Sans MS" pitchFamily="66" charset="0"/>
              </a:rPr>
              <a:t>Of </a:t>
            </a:r>
          </a:p>
          <a:p>
            <a:pPr algn="ctr"/>
            <a:r>
              <a:rPr lang="en-GB" sz="3600" b="1">
                <a:solidFill>
                  <a:schemeClr val="tx2"/>
                </a:solidFill>
                <a:latin typeface="Comic Sans MS" pitchFamily="66" charset="0"/>
              </a:rPr>
              <a:t>Storm (flood) Hydrographs</a:t>
            </a:r>
          </a:p>
        </p:txBody>
      </p:sp>
      <p:sp>
        <p:nvSpPr>
          <p:cNvPr id="21509" name="Rectangle 6"/>
          <p:cNvSpPr>
            <a:spLocks noChangeArrowheads="1"/>
          </p:cNvSpPr>
          <p:nvPr/>
        </p:nvSpPr>
        <p:spPr bwMode="auto">
          <a:xfrm>
            <a:off x="5880101" y="4005263"/>
            <a:ext cx="1243013" cy="214312"/>
          </a:xfrm>
          <a:prstGeom prst="rect">
            <a:avLst/>
          </a:prstGeom>
          <a:noFill/>
          <a:ln w="9525">
            <a:noFill/>
            <a:miter lim="800000"/>
            <a:headEnd/>
            <a:tailEnd/>
          </a:ln>
        </p:spPr>
        <p:txBody>
          <a:bodyPr wrap="none">
            <a:spAutoFit/>
          </a:bodyPr>
          <a:lstStyle/>
          <a:p>
            <a:r>
              <a:rPr lang="en-US" sz="800"/>
              <a:t>©</a:t>
            </a:r>
            <a:r>
              <a:rPr lang="en-GB" sz="800"/>
              <a:t>Microsoft Word clipart</a:t>
            </a:r>
            <a:endParaRPr lang="en-US" sz="800"/>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299643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22531"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22532"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chemeClr val="tx1"/>
            </a:solidFill>
            <a:round/>
            <a:headEnd/>
            <a:tailEnd/>
          </a:ln>
        </p:spPr>
        <p:txBody>
          <a:bodyPr/>
          <a:lstStyle/>
          <a:p>
            <a:endParaRPr lang="en-US"/>
          </a:p>
        </p:txBody>
      </p:sp>
      <p:sp>
        <p:nvSpPr>
          <p:cNvPr id="22533" name="Rectangle 5"/>
          <p:cNvSpPr>
            <a:spLocks noChangeArrowheads="1"/>
          </p:cNvSpPr>
          <p:nvPr/>
        </p:nvSpPr>
        <p:spPr bwMode="auto">
          <a:xfrm>
            <a:off x="4230688" y="4457700"/>
            <a:ext cx="152400" cy="609600"/>
          </a:xfrm>
          <a:prstGeom prst="rect">
            <a:avLst/>
          </a:prstGeom>
          <a:no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2534" name="Rectangle 6"/>
          <p:cNvSpPr>
            <a:spLocks noChangeArrowheads="1"/>
          </p:cNvSpPr>
          <p:nvPr/>
        </p:nvSpPr>
        <p:spPr bwMode="auto">
          <a:xfrm>
            <a:off x="4383088" y="3390900"/>
            <a:ext cx="152400" cy="1676400"/>
          </a:xfrm>
          <a:prstGeom prst="rect">
            <a:avLst/>
          </a:prstGeom>
          <a:no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2535" name="Rectangle 8"/>
          <p:cNvSpPr>
            <a:spLocks noChangeArrowheads="1"/>
          </p:cNvSpPr>
          <p:nvPr/>
        </p:nvSpPr>
        <p:spPr bwMode="auto">
          <a:xfrm>
            <a:off x="4535488" y="4305300"/>
            <a:ext cx="152400" cy="762000"/>
          </a:xfrm>
          <a:prstGeom prst="rect">
            <a:avLst/>
          </a:prstGeom>
          <a:no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2536" name="Freeform 9"/>
          <p:cNvSpPr>
            <a:spLocks/>
          </p:cNvSpPr>
          <p:nvPr/>
        </p:nvSpPr>
        <p:spPr bwMode="auto">
          <a:xfrm>
            <a:off x="4751388" y="2908300"/>
            <a:ext cx="2146300" cy="965200"/>
          </a:xfrm>
          <a:custGeom>
            <a:avLst/>
            <a:gdLst>
              <a:gd name="T0" fmla="*/ 0 w 1352"/>
              <a:gd name="T1" fmla="*/ 965200 h 608"/>
              <a:gd name="T2" fmla="*/ 1003300 w 1352"/>
              <a:gd name="T3" fmla="*/ 406400 h 608"/>
              <a:gd name="T4" fmla="*/ 1689100 w 1352"/>
              <a:gd name="T5" fmla="*/ 25400 h 608"/>
              <a:gd name="T6" fmla="*/ 2146300 w 1352"/>
              <a:gd name="T7" fmla="*/ 254000 h 608"/>
              <a:gd name="T8" fmla="*/ 0 60000 65536"/>
              <a:gd name="T9" fmla="*/ 0 60000 65536"/>
              <a:gd name="T10" fmla="*/ 0 60000 65536"/>
              <a:gd name="T11" fmla="*/ 0 60000 65536"/>
              <a:gd name="T12" fmla="*/ 0 w 1352"/>
              <a:gd name="T13" fmla="*/ 0 h 608"/>
              <a:gd name="T14" fmla="*/ 1352 w 1352"/>
              <a:gd name="T15" fmla="*/ 608 h 608"/>
            </a:gdLst>
            <a:ahLst/>
            <a:cxnLst>
              <a:cxn ang="T8">
                <a:pos x="T0" y="T1"/>
              </a:cxn>
              <a:cxn ang="T9">
                <a:pos x="T2" y="T3"/>
              </a:cxn>
              <a:cxn ang="T10">
                <a:pos x="T4" y="T5"/>
              </a:cxn>
              <a:cxn ang="T11">
                <a:pos x="T6" y="T7"/>
              </a:cxn>
            </a:cxnLst>
            <a:rect l="T12" t="T13" r="T14" b="T15"/>
            <a:pathLst>
              <a:path w="1352" h="608">
                <a:moveTo>
                  <a:pt x="0" y="608"/>
                </a:moveTo>
                <a:cubicBezTo>
                  <a:pt x="107" y="549"/>
                  <a:pt x="455" y="355"/>
                  <a:pt x="632" y="256"/>
                </a:cubicBezTo>
                <a:cubicBezTo>
                  <a:pt x="809" y="157"/>
                  <a:pt x="944" y="32"/>
                  <a:pt x="1064" y="16"/>
                </a:cubicBezTo>
                <a:cubicBezTo>
                  <a:pt x="1184" y="0"/>
                  <a:pt x="1304" y="136"/>
                  <a:pt x="1352" y="160"/>
                </a:cubicBezTo>
              </a:path>
            </a:pathLst>
          </a:custGeom>
          <a:noFill/>
          <a:ln w="28575" cap="rnd" cmpd="sng">
            <a:solidFill>
              <a:schemeClr val="tx1"/>
            </a:solidFill>
            <a:prstDash val="sysDot"/>
            <a:round/>
            <a:headEnd/>
            <a:tailEnd/>
          </a:ln>
        </p:spPr>
        <p:txBody>
          <a:bodyPr/>
          <a:lstStyle/>
          <a:p>
            <a:endParaRPr lang="en-US"/>
          </a:p>
        </p:txBody>
      </p:sp>
      <p:sp>
        <p:nvSpPr>
          <p:cNvPr id="22537" name="Freeform 11"/>
          <p:cNvSpPr>
            <a:spLocks/>
          </p:cNvSpPr>
          <p:nvPr/>
        </p:nvSpPr>
        <p:spPr bwMode="auto">
          <a:xfrm>
            <a:off x="4573588" y="3773488"/>
            <a:ext cx="3086100" cy="341312"/>
          </a:xfrm>
          <a:custGeom>
            <a:avLst/>
            <a:gdLst>
              <a:gd name="T0" fmla="*/ 0 w 1944"/>
              <a:gd name="T1" fmla="*/ 341312 h 215"/>
              <a:gd name="T2" fmla="*/ 1601787 w 1944"/>
              <a:gd name="T3" fmla="*/ 49212 h 215"/>
              <a:gd name="T4" fmla="*/ 2147888 w 1944"/>
              <a:gd name="T5" fmla="*/ 49212 h 215"/>
              <a:gd name="T6" fmla="*/ 2851150 w 1944"/>
              <a:gd name="T7" fmla="*/ 125412 h 215"/>
              <a:gd name="T8" fmla="*/ 3086100 w 1944"/>
              <a:gd name="T9" fmla="*/ 201612 h 215"/>
              <a:gd name="T10" fmla="*/ 0 60000 65536"/>
              <a:gd name="T11" fmla="*/ 0 60000 65536"/>
              <a:gd name="T12" fmla="*/ 0 60000 65536"/>
              <a:gd name="T13" fmla="*/ 0 60000 65536"/>
              <a:gd name="T14" fmla="*/ 0 60000 65536"/>
              <a:gd name="T15" fmla="*/ 0 w 1944"/>
              <a:gd name="T16" fmla="*/ 0 h 215"/>
              <a:gd name="T17" fmla="*/ 1944 w 1944"/>
              <a:gd name="T18" fmla="*/ 215 h 215"/>
            </a:gdLst>
            <a:ahLst/>
            <a:cxnLst>
              <a:cxn ang="T10">
                <a:pos x="T0" y="T1"/>
              </a:cxn>
              <a:cxn ang="T11">
                <a:pos x="T2" y="T3"/>
              </a:cxn>
              <a:cxn ang="T12">
                <a:pos x="T4" y="T5"/>
              </a:cxn>
              <a:cxn ang="T13">
                <a:pos x="T6" y="T7"/>
              </a:cxn>
              <a:cxn ang="T14">
                <a:pos x="T8" y="T9"/>
              </a:cxn>
            </a:cxnLst>
            <a:rect l="T15" t="T16" r="T17" b="T18"/>
            <a:pathLst>
              <a:path w="1944" h="215">
                <a:moveTo>
                  <a:pt x="0" y="215"/>
                </a:moveTo>
                <a:cubicBezTo>
                  <a:pt x="167" y="184"/>
                  <a:pt x="784" y="62"/>
                  <a:pt x="1009" y="31"/>
                </a:cubicBezTo>
                <a:cubicBezTo>
                  <a:pt x="1234" y="0"/>
                  <a:pt x="1222" y="23"/>
                  <a:pt x="1353" y="31"/>
                </a:cubicBezTo>
                <a:cubicBezTo>
                  <a:pt x="1485" y="39"/>
                  <a:pt x="1698" y="63"/>
                  <a:pt x="1796" y="79"/>
                </a:cubicBezTo>
                <a:cubicBezTo>
                  <a:pt x="1895" y="95"/>
                  <a:pt x="1919" y="119"/>
                  <a:pt x="1944" y="127"/>
                </a:cubicBezTo>
              </a:path>
            </a:pathLst>
          </a:custGeom>
          <a:noFill/>
          <a:ln w="28575" cap="flat" cmpd="sng">
            <a:solidFill>
              <a:schemeClr val="tx1"/>
            </a:solidFill>
            <a:prstDash val="dash"/>
            <a:round/>
            <a:headEnd/>
            <a:tailEnd/>
          </a:ln>
        </p:spPr>
        <p:txBody>
          <a:bodyPr/>
          <a:lstStyle/>
          <a:p>
            <a:endParaRPr lang="en-US"/>
          </a:p>
        </p:txBody>
      </p:sp>
      <p:sp>
        <p:nvSpPr>
          <p:cNvPr id="22538" name="Line 14"/>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22539" name="Line 15"/>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22540" name="Line 16"/>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22541" name="Freeform 18"/>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22542" name="Line 19"/>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22543" name="Line 20"/>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22544" name="Line 21"/>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22545" name="Line 22"/>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22546" name="Line 23"/>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22547" name="Line 24"/>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22548" name="Line 25"/>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22549" name="Line 26"/>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22550" name="Line 27"/>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22551" name="Line 28"/>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22552" name="Line 30"/>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22553" name="Line 31"/>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22554" name="Text Box 41"/>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22555" name="Text Box 42"/>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22556" name="Text Box 43"/>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22557" name="Text Box 44"/>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22558" name="Text Box 45"/>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22559" name="Text Box 46"/>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22560" name="Text Box 50"/>
          <p:cNvSpPr txBox="1">
            <a:spLocks noChangeArrowheads="1"/>
          </p:cNvSpPr>
          <p:nvPr/>
        </p:nvSpPr>
        <p:spPr bwMode="auto">
          <a:xfrm>
            <a:off x="5678488" y="4305301"/>
            <a:ext cx="14478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Base flow</a:t>
            </a:r>
          </a:p>
        </p:txBody>
      </p:sp>
      <p:sp>
        <p:nvSpPr>
          <p:cNvPr id="22561" name="Text Box 51"/>
          <p:cNvSpPr txBox="1">
            <a:spLocks noChangeArrowheads="1"/>
          </p:cNvSpPr>
          <p:nvPr/>
        </p:nvSpPr>
        <p:spPr bwMode="auto">
          <a:xfrm>
            <a:off x="5449888" y="3390901"/>
            <a:ext cx="22098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Through flow</a:t>
            </a:r>
          </a:p>
        </p:txBody>
      </p:sp>
      <p:sp>
        <p:nvSpPr>
          <p:cNvPr id="22562" name="Text Box 52"/>
          <p:cNvSpPr txBox="1">
            <a:spLocks noChangeArrowheads="1"/>
          </p:cNvSpPr>
          <p:nvPr/>
        </p:nvSpPr>
        <p:spPr bwMode="auto">
          <a:xfrm>
            <a:off x="5221288" y="2400301"/>
            <a:ext cx="1295400" cy="7016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Overland flow</a:t>
            </a:r>
          </a:p>
        </p:txBody>
      </p:sp>
      <p:sp>
        <p:nvSpPr>
          <p:cNvPr id="22563" name="Text Box 53"/>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Rising limb</a:t>
            </a:r>
          </a:p>
        </p:txBody>
      </p:sp>
      <p:sp>
        <p:nvSpPr>
          <p:cNvPr id="22564" name="Text Box 54"/>
          <p:cNvSpPr txBox="1">
            <a:spLocks noChangeArrowheads="1"/>
          </p:cNvSpPr>
          <p:nvPr/>
        </p:nvSpPr>
        <p:spPr bwMode="auto">
          <a:xfrm rot="3378051">
            <a:off x="5868988" y="2428876"/>
            <a:ext cx="19812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Recession limb</a:t>
            </a:r>
          </a:p>
        </p:txBody>
      </p:sp>
      <p:sp>
        <p:nvSpPr>
          <p:cNvPr id="22565" name="Text Box 55"/>
          <p:cNvSpPr txBox="1">
            <a:spLocks noChangeArrowheads="1"/>
          </p:cNvSpPr>
          <p:nvPr/>
        </p:nvSpPr>
        <p:spPr bwMode="auto">
          <a:xfrm>
            <a:off x="4230688" y="647701"/>
            <a:ext cx="18288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Basin lag time</a:t>
            </a:r>
          </a:p>
        </p:txBody>
      </p:sp>
      <p:sp>
        <p:nvSpPr>
          <p:cNvPr id="22566" name="Text Box 56"/>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22567" name="Line 57"/>
          <p:cNvSpPr>
            <a:spLocks noChangeShapeType="1"/>
          </p:cNvSpPr>
          <p:nvPr/>
        </p:nvSpPr>
        <p:spPr bwMode="auto">
          <a:xfrm>
            <a:off x="4495800" y="1143000"/>
            <a:ext cx="1143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2568" name="Line 58"/>
          <p:cNvSpPr>
            <a:spLocks noChangeShapeType="1"/>
          </p:cNvSpPr>
          <p:nvPr/>
        </p:nvSpPr>
        <p:spPr bwMode="auto">
          <a:xfrm>
            <a:off x="5638800" y="1066800"/>
            <a:ext cx="0" cy="152400"/>
          </a:xfrm>
          <a:prstGeom prst="line">
            <a:avLst/>
          </a:prstGeom>
          <a:noFill/>
          <a:ln w="28575">
            <a:solidFill>
              <a:schemeClr val="tx1"/>
            </a:solidFill>
            <a:round/>
            <a:headEnd/>
            <a:tailEnd/>
          </a:ln>
        </p:spPr>
        <p:txBody>
          <a:bodyPr/>
          <a:lstStyle/>
          <a:p>
            <a:endParaRPr lang="en-US"/>
          </a:p>
        </p:txBody>
      </p:sp>
      <p:sp>
        <p:nvSpPr>
          <p:cNvPr id="22569" name="Line 59"/>
          <p:cNvSpPr>
            <a:spLocks noChangeShapeType="1"/>
          </p:cNvSpPr>
          <p:nvPr/>
        </p:nvSpPr>
        <p:spPr bwMode="auto">
          <a:xfrm>
            <a:off x="4495800" y="1066800"/>
            <a:ext cx="0" cy="152400"/>
          </a:xfrm>
          <a:prstGeom prst="line">
            <a:avLst/>
          </a:prstGeom>
          <a:noFill/>
          <a:ln w="28575">
            <a:solidFill>
              <a:schemeClr val="tx1"/>
            </a:solidFill>
            <a:round/>
            <a:headEnd/>
            <a:tailEnd/>
          </a:ln>
        </p:spPr>
        <p:txBody>
          <a:bodyPr/>
          <a:lstStyle/>
          <a:p>
            <a:endParaRPr lang="en-US"/>
          </a:p>
        </p:txBody>
      </p:sp>
      <p:sp>
        <p:nvSpPr>
          <p:cNvPr id="22570" name="Text Box 60"/>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22571" name="Text Box 62"/>
          <p:cNvSpPr txBox="1">
            <a:spLocks noChangeArrowheads="1"/>
          </p:cNvSpPr>
          <p:nvPr/>
        </p:nvSpPr>
        <p:spPr bwMode="auto">
          <a:xfrm>
            <a:off x="40401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22572" name="Text Box 63"/>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22573" name="Line 65"/>
          <p:cNvSpPr>
            <a:spLocks noChangeShapeType="1"/>
          </p:cNvSpPr>
          <p:nvPr/>
        </p:nvSpPr>
        <p:spPr bwMode="auto">
          <a:xfrm>
            <a:off x="5638800" y="1295400"/>
            <a:ext cx="0" cy="228600"/>
          </a:xfrm>
          <a:prstGeom prst="line">
            <a:avLst/>
          </a:prstGeom>
          <a:noFill/>
          <a:ln w="28575">
            <a:solidFill>
              <a:schemeClr val="tx1"/>
            </a:solidFill>
            <a:round/>
            <a:headEnd/>
            <a:tailEnd/>
          </a:ln>
        </p:spPr>
        <p:txBody>
          <a:bodyPr/>
          <a:lstStyle/>
          <a:p>
            <a:endParaRPr lang="en-US"/>
          </a:p>
        </p:txBody>
      </p:sp>
      <p:sp>
        <p:nvSpPr>
          <p:cNvPr id="22574" name="Line 66"/>
          <p:cNvSpPr>
            <a:spLocks noChangeShapeType="1"/>
          </p:cNvSpPr>
          <p:nvPr/>
        </p:nvSpPr>
        <p:spPr bwMode="auto">
          <a:xfrm flipV="1">
            <a:off x="5638800" y="1143000"/>
            <a:ext cx="457200" cy="228600"/>
          </a:xfrm>
          <a:prstGeom prst="line">
            <a:avLst/>
          </a:prstGeom>
          <a:noFill/>
          <a:ln w="28575">
            <a:solidFill>
              <a:schemeClr val="tx1"/>
            </a:solidFill>
            <a:round/>
            <a:headEnd type="triangle" w="med" len="med"/>
            <a:tailEnd/>
          </a:ln>
        </p:spPr>
        <p:txBody>
          <a:bodyPr wrap="none"/>
          <a:lstStyle/>
          <a:p>
            <a:endParaRPr lang="en-US"/>
          </a:p>
        </p:txBody>
      </p:sp>
      <p:sp>
        <p:nvSpPr>
          <p:cNvPr id="22575" name="Text Box 67"/>
          <p:cNvSpPr txBox="1">
            <a:spLocks noChangeArrowheads="1"/>
          </p:cNvSpPr>
          <p:nvPr/>
        </p:nvSpPr>
        <p:spPr bwMode="auto">
          <a:xfrm>
            <a:off x="6096000" y="914401"/>
            <a:ext cx="13716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Peak flow</a:t>
            </a:r>
          </a:p>
        </p:txBody>
      </p:sp>
      <p:sp>
        <p:nvSpPr>
          <p:cNvPr id="22576" name="Text Box 69"/>
          <p:cNvSpPr txBox="1">
            <a:spLocks noChangeArrowheads="1"/>
          </p:cNvSpPr>
          <p:nvPr/>
        </p:nvSpPr>
        <p:spPr bwMode="auto">
          <a:xfrm rot="-2643691">
            <a:off x="533400" y="1143000"/>
            <a:ext cx="4876800" cy="579438"/>
          </a:xfrm>
          <a:prstGeom prst="rect">
            <a:avLst/>
          </a:prstGeom>
          <a:noFill/>
          <a:ln w="9525">
            <a:noFill/>
            <a:miter lim="800000"/>
            <a:headEnd/>
            <a:tailEnd/>
          </a:ln>
        </p:spPr>
        <p:txBody>
          <a:bodyPr>
            <a:spAutoFit/>
          </a:bodyPr>
          <a:lstStyle/>
          <a:p>
            <a:pPr algn="ctr">
              <a:spcBef>
                <a:spcPct val="50000"/>
              </a:spcBef>
            </a:pPr>
            <a:r>
              <a:rPr lang="en-GB" sz="3200" b="1">
                <a:solidFill>
                  <a:schemeClr val="tx2"/>
                </a:solidFill>
                <a:latin typeface="Comic Sans MS" pitchFamily="66" charset="0"/>
              </a:rPr>
              <a:t>Flood Hydrograph</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3203312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2"/>
          <p:cNvGrpSpPr>
            <a:grpSpLocks/>
          </p:cNvGrpSpPr>
          <p:nvPr/>
        </p:nvGrpSpPr>
        <p:grpSpPr bwMode="auto">
          <a:xfrm>
            <a:off x="3697288" y="5067300"/>
            <a:ext cx="5562600" cy="1143000"/>
            <a:chOff x="1369" y="3192"/>
            <a:chExt cx="3504" cy="720"/>
          </a:xfrm>
        </p:grpSpPr>
        <p:sp>
          <p:nvSpPr>
            <p:cNvPr id="23555" name="Freeform 3"/>
            <p:cNvSpPr>
              <a:spLocks/>
            </p:cNvSpPr>
            <p:nvPr/>
          </p:nvSpPr>
          <p:spPr bwMode="auto">
            <a:xfrm>
              <a:off x="1561" y="3192"/>
              <a:ext cx="2888" cy="1"/>
            </a:xfrm>
            <a:custGeom>
              <a:avLst/>
              <a:gdLst>
                <a:gd name="T0" fmla="*/ 0 w 2888"/>
                <a:gd name="T1" fmla="*/ 0 h 1"/>
                <a:gd name="T2" fmla="*/ 2888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23556" name="Line 18"/>
            <p:cNvSpPr>
              <a:spLocks noChangeShapeType="1"/>
            </p:cNvSpPr>
            <p:nvPr/>
          </p:nvSpPr>
          <p:spPr bwMode="auto">
            <a:xfrm>
              <a:off x="1513" y="3192"/>
              <a:ext cx="48" cy="0"/>
            </a:xfrm>
            <a:prstGeom prst="line">
              <a:avLst/>
            </a:prstGeom>
            <a:noFill/>
            <a:ln w="28575">
              <a:solidFill>
                <a:schemeClr val="tx1"/>
              </a:solidFill>
              <a:round/>
              <a:headEnd/>
              <a:tailEnd/>
            </a:ln>
          </p:spPr>
          <p:txBody>
            <a:bodyPr/>
            <a:lstStyle/>
            <a:p>
              <a:endParaRPr lang="en-US"/>
            </a:p>
          </p:txBody>
        </p:sp>
        <p:sp>
          <p:nvSpPr>
            <p:cNvPr id="23557" name="Line 19"/>
            <p:cNvSpPr>
              <a:spLocks noChangeShapeType="1"/>
            </p:cNvSpPr>
            <p:nvPr/>
          </p:nvSpPr>
          <p:spPr bwMode="auto">
            <a:xfrm rot="-5400000">
              <a:off x="1537" y="3216"/>
              <a:ext cx="48" cy="0"/>
            </a:xfrm>
            <a:prstGeom prst="line">
              <a:avLst/>
            </a:prstGeom>
            <a:noFill/>
            <a:ln w="28575">
              <a:solidFill>
                <a:schemeClr val="tx1"/>
              </a:solidFill>
              <a:round/>
              <a:headEnd/>
              <a:tailEnd/>
            </a:ln>
          </p:spPr>
          <p:txBody>
            <a:bodyPr/>
            <a:lstStyle/>
            <a:p>
              <a:endParaRPr lang="en-US"/>
            </a:p>
          </p:txBody>
        </p:sp>
        <p:sp>
          <p:nvSpPr>
            <p:cNvPr id="23558" name="Line 20"/>
            <p:cNvSpPr>
              <a:spLocks noChangeShapeType="1"/>
            </p:cNvSpPr>
            <p:nvPr/>
          </p:nvSpPr>
          <p:spPr bwMode="auto">
            <a:xfrm rot="-5400000">
              <a:off x="2017" y="3216"/>
              <a:ext cx="48" cy="0"/>
            </a:xfrm>
            <a:prstGeom prst="line">
              <a:avLst/>
            </a:prstGeom>
            <a:noFill/>
            <a:ln w="28575">
              <a:solidFill>
                <a:schemeClr val="tx1"/>
              </a:solidFill>
              <a:round/>
              <a:headEnd/>
              <a:tailEnd/>
            </a:ln>
          </p:spPr>
          <p:txBody>
            <a:bodyPr/>
            <a:lstStyle/>
            <a:p>
              <a:endParaRPr lang="en-US"/>
            </a:p>
          </p:txBody>
        </p:sp>
        <p:sp>
          <p:nvSpPr>
            <p:cNvPr id="23559" name="Line 21"/>
            <p:cNvSpPr>
              <a:spLocks noChangeShapeType="1"/>
            </p:cNvSpPr>
            <p:nvPr/>
          </p:nvSpPr>
          <p:spPr bwMode="auto">
            <a:xfrm rot="-5400000">
              <a:off x="2497" y="3216"/>
              <a:ext cx="48" cy="0"/>
            </a:xfrm>
            <a:prstGeom prst="line">
              <a:avLst/>
            </a:prstGeom>
            <a:noFill/>
            <a:ln w="28575">
              <a:solidFill>
                <a:schemeClr val="tx1"/>
              </a:solidFill>
              <a:round/>
              <a:headEnd/>
              <a:tailEnd/>
            </a:ln>
          </p:spPr>
          <p:txBody>
            <a:bodyPr/>
            <a:lstStyle/>
            <a:p>
              <a:endParaRPr lang="en-US"/>
            </a:p>
          </p:txBody>
        </p:sp>
        <p:sp>
          <p:nvSpPr>
            <p:cNvPr id="23560" name="Line 22"/>
            <p:cNvSpPr>
              <a:spLocks noChangeShapeType="1"/>
            </p:cNvSpPr>
            <p:nvPr/>
          </p:nvSpPr>
          <p:spPr bwMode="auto">
            <a:xfrm rot="-5400000">
              <a:off x="2977" y="3216"/>
              <a:ext cx="48" cy="0"/>
            </a:xfrm>
            <a:prstGeom prst="line">
              <a:avLst/>
            </a:prstGeom>
            <a:noFill/>
            <a:ln w="28575">
              <a:solidFill>
                <a:schemeClr val="tx1"/>
              </a:solidFill>
              <a:round/>
              <a:headEnd/>
              <a:tailEnd/>
            </a:ln>
          </p:spPr>
          <p:txBody>
            <a:bodyPr/>
            <a:lstStyle/>
            <a:p>
              <a:endParaRPr lang="en-US"/>
            </a:p>
          </p:txBody>
        </p:sp>
        <p:sp>
          <p:nvSpPr>
            <p:cNvPr id="23561" name="Line 23"/>
            <p:cNvSpPr>
              <a:spLocks noChangeShapeType="1"/>
            </p:cNvSpPr>
            <p:nvPr/>
          </p:nvSpPr>
          <p:spPr bwMode="auto">
            <a:xfrm rot="-5400000">
              <a:off x="3457" y="3216"/>
              <a:ext cx="48" cy="0"/>
            </a:xfrm>
            <a:prstGeom prst="line">
              <a:avLst/>
            </a:prstGeom>
            <a:noFill/>
            <a:ln w="28575">
              <a:solidFill>
                <a:schemeClr val="tx1"/>
              </a:solidFill>
              <a:round/>
              <a:headEnd/>
              <a:tailEnd/>
            </a:ln>
          </p:spPr>
          <p:txBody>
            <a:bodyPr/>
            <a:lstStyle/>
            <a:p>
              <a:endParaRPr lang="en-US"/>
            </a:p>
          </p:txBody>
        </p:sp>
        <p:sp>
          <p:nvSpPr>
            <p:cNvPr id="23562" name="Line 24"/>
            <p:cNvSpPr>
              <a:spLocks noChangeShapeType="1"/>
            </p:cNvSpPr>
            <p:nvPr/>
          </p:nvSpPr>
          <p:spPr bwMode="auto">
            <a:xfrm rot="-5400000">
              <a:off x="3985" y="3216"/>
              <a:ext cx="48" cy="0"/>
            </a:xfrm>
            <a:prstGeom prst="line">
              <a:avLst/>
            </a:prstGeom>
            <a:noFill/>
            <a:ln w="28575">
              <a:solidFill>
                <a:schemeClr val="tx1"/>
              </a:solidFill>
              <a:round/>
              <a:headEnd/>
              <a:tailEnd/>
            </a:ln>
          </p:spPr>
          <p:txBody>
            <a:bodyPr/>
            <a:lstStyle/>
            <a:p>
              <a:endParaRPr lang="en-US"/>
            </a:p>
          </p:txBody>
        </p:sp>
        <p:sp>
          <p:nvSpPr>
            <p:cNvPr id="23563" name="Line 25"/>
            <p:cNvSpPr>
              <a:spLocks noChangeShapeType="1"/>
            </p:cNvSpPr>
            <p:nvPr/>
          </p:nvSpPr>
          <p:spPr bwMode="auto">
            <a:xfrm rot="-5400000">
              <a:off x="4417" y="3216"/>
              <a:ext cx="48" cy="0"/>
            </a:xfrm>
            <a:prstGeom prst="line">
              <a:avLst/>
            </a:prstGeom>
            <a:noFill/>
            <a:ln w="28575">
              <a:solidFill>
                <a:schemeClr val="tx1"/>
              </a:solidFill>
              <a:round/>
              <a:headEnd/>
              <a:tailEnd/>
            </a:ln>
          </p:spPr>
          <p:txBody>
            <a:bodyPr/>
            <a:lstStyle/>
            <a:p>
              <a:endParaRPr lang="en-US"/>
            </a:p>
          </p:txBody>
        </p:sp>
        <p:sp>
          <p:nvSpPr>
            <p:cNvPr id="23564" name="Text Box 26"/>
            <p:cNvSpPr txBox="1">
              <a:spLocks noChangeArrowheads="1"/>
            </p:cNvSpPr>
            <p:nvPr/>
          </p:nvSpPr>
          <p:spPr bwMode="auto">
            <a:xfrm>
              <a:off x="1369" y="3240"/>
              <a:ext cx="3504"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23565" name="Text Box 27"/>
            <p:cNvSpPr txBox="1">
              <a:spLocks noChangeArrowheads="1"/>
            </p:cNvSpPr>
            <p:nvPr/>
          </p:nvSpPr>
          <p:spPr bwMode="auto">
            <a:xfrm>
              <a:off x="1513" y="3624"/>
              <a:ext cx="2976"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grpSp>
      <p:grpSp>
        <p:nvGrpSpPr>
          <p:cNvPr id="3" name="Group 51"/>
          <p:cNvGrpSpPr>
            <a:grpSpLocks/>
          </p:cNvGrpSpPr>
          <p:nvPr/>
        </p:nvGrpSpPr>
        <p:grpSpPr bwMode="auto">
          <a:xfrm>
            <a:off x="2930525" y="1117600"/>
            <a:ext cx="1073150" cy="3949700"/>
            <a:chOff x="886" y="704"/>
            <a:chExt cx="676" cy="2488"/>
          </a:xfrm>
        </p:grpSpPr>
        <p:sp>
          <p:nvSpPr>
            <p:cNvPr id="23567" name="Freeform 2"/>
            <p:cNvSpPr>
              <a:spLocks/>
            </p:cNvSpPr>
            <p:nvPr/>
          </p:nvSpPr>
          <p:spPr bwMode="auto">
            <a:xfrm>
              <a:off x="1561" y="704"/>
              <a:ext cx="1" cy="2488"/>
            </a:xfrm>
            <a:custGeom>
              <a:avLst/>
              <a:gdLst>
                <a:gd name="T0" fmla="*/ 0 w 1"/>
                <a:gd name="T1" fmla="*/ 0 h 2488"/>
                <a:gd name="T2" fmla="*/ 1 w 1"/>
                <a:gd name="T3" fmla="*/ 2488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23568" name="Line 10"/>
            <p:cNvSpPr>
              <a:spLocks noChangeShapeType="1"/>
            </p:cNvSpPr>
            <p:nvPr/>
          </p:nvSpPr>
          <p:spPr bwMode="auto">
            <a:xfrm>
              <a:off x="1513" y="2472"/>
              <a:ext cx="48" cy="0"/>
            </a:xfrm>
            <a:prstGeom prst="line">
              <a:avLst/>
            </a:prstGeom>
            <a:noFill/>
            <a:ln w="28575">
              <a:solidFill>
                <a:schemeClr val="tx1"/>
              </a:solidFill>
              <a:round/>
              <a:headEnd/>
              <a:tailEnd/>
            </a:ln>
          </p:spPr>
          <p:txBody>
            <a:bodyPr/>
            <a:lstStyle/>
            <a:p>
              <a:endParaRPr lang="en-US"/>
            </a:p>
          </p:txBody>
        </p:sp>
        <p:sp>
          <p:nvSpPr>
            <p:cNvPr id="23569" name="Line 11"/>
            <p:cNvSpPr>
              <a:spLocks noChangeShapeType="1"/>
            </p:cNvSpPr>
            <p:nvPr/>
          </p:nvSpPr>
          <p:spPr bwMode="auto">
            <a:xfrm>
              <a:off x="1513" y="1032"/>
              <a:ext cx="48" cy="0"/>
            </a:xfrm>
            <a:prstGeom prst="line">
              <a:avLst/>
            </a:prstGeom>
            <a:noFill/>
            <a:ln w="28575">
              <a:solidFill>
                <a:schemeClr val="tx1"/>
              </a:solidFill>
              <a:round/>
              <a:headEnd/>
              <a:tailEnd/>
            </a:ln>
          </p:spPr>
          <p:txBody>
            <a:bodyPr/>
            <a:lstStyle/>
            <a:p>
              <a:endParaRPr lang="en-US"/>
            </a:p>
          </p:txBody>
        </p:sp>
        <p:sp>
          <p:nvSpPr>
            <p:cNvPr id="23570" name="Line 12"/>
            <p:cNvSpPr>
              <a:spLocks noChangeShapeType="1"/>
            </p:cNvSpPr>
            <p:nvPr/>
          </p:nvSpPr>
          <p:spPr bwMode="auto">
            <a:xfrm>
              <a:off x="1513" y="1752"/>
              <a:ext cx="48" cy="0"/>
            </a:xfrm>
            <a:prstGeom prst="line">
              <a:avLst/>
            </a:prstGeom>
            <a:noFill/>
            <a:ln w="28575">
              <a:solidFill>
                <a:schemeClr val="tx1"/>
              </a:solidFill>
              <a:round/>
              <a:headEnd/>
              <a:tailEnd/>
            </a:ln>
          </p:spPr>
          <p:txBody>
            <a:bodyPr/>
            <a:lstStyle/>
            <a:p>
              <a:endParaRPr lang="en-US"/>
            </a:p>
          </p:txBody>
        </p:sp>
        <p:sp>
          <p:nvSpPr>
            <p:cNvPr id="23571" name="Text Box 28"/>
            <p:cNvSpPr txBox="1">
              <a:spLocks noChangeArrowheads="1"/>
            </p:cNvSpPr>
            <p:nvPr/>
          </p:nvSpPr>
          <p:spPr bwMode="auto">
            <a:xfrm>
              <a:off x="1273" y="888"/>
              <a:ext cx="240"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23572" name="Text Box 29"/>
            <p:cNvSpPr txBox="1">
              <a:spLocks noChangeArrowheads="1"/>
            </p:cNvSpPr>
            <p:nvPr/>
          </p:nvSpPr>
          <p:spPr bwMode="auto">
            <a:xfrm>
              <a:off x="1273" y="1608"/>
              <a:ext cx="240"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23573" name="Text Box 30"/>
            <p:cNvSpPr txBox="1">
              <a:spLocks noChangeArrowheads="1"/>
            </p:cNvSpPr>
            <p:nvPr/>
          </p:nvSpPr>
          <p:spPr bwMode="auto">
            <a:xfrm>
              <a:off x="1273" y="2328"/>
              <a:ext cx="240"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23574" name="Text Box 31"/>
            <p:cNvSpPr txBox="1">
              <a:spLocks noChangeArrowheads="1"/>
            </p:cNvSpPr>
            <p:nvPr/>
          </p:nvSpPr>
          <p:spPr bwMode="auto">
            <a:xfrm rot="-5400000">
              <a:off x="166" y="1989"/>
              <a:ext cx="1727" cy="288"/>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gr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65059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24579"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33797"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3798"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3799"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24583"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24584"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24585"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24586"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24587"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24588"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24589"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24590"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24591"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24592"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24593"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24594"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24595"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24596"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24597"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24598"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24599"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24600"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24601"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24602"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24603"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24604"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24605"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24606"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24607"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24608"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3843" name="Text Box 51"/>
          <p:cNvSpPr txBox="1">
            <a:spLocks noChangeArrowheads="1"/>
          </p:cNvSpPr>
          <p:nvPr/>
        </p:nvSpPr>
        <p:spPr bwMode="auto">
          <a:xfrm>
            <a:off x="7315200" y="914400"/>
            <a:ext cx="2819400" cy="1373188"/>
          </a:xfrm>
          <a:prstGeom prst="rect">
            <a:avLst/>
          </a:prstGeom>
          <a:noFill/>
          <a:ln w="9525">
            <a:noFill/>
            <a:miter lim="800000"/>
            <a:headEnd/>
            <a:tailEnd/>
          </a:ln>
        </p:spPr>
        <p:txBody>
          <a:bodyPr>
            <a:spAutoFit/>
          </a:bodyPr>
          <a:lstStyle/>
          <a:p>
            <a:pPr algn="ctr">
              <a:spcBef>
                <a:spcPct val="50000"/>
              </a:spcBef>
            </a:pPr>
            <a:r>
              <a:rPr lang="en-GB" sz="2800" b="1">
                <a:solidFill>
                  <a:schemeClr val="accent2"/>
                </a:solidFill>
                <a:latin typeface="Comic Sans MS" pitchFamily="66" charset="0"/>
              </a:rPr>
              <a:t>Rainfall shown in mm, as a bar graph</a:t>
            </a:r>
            <a:r>
              <a:rPr lang="en-GB" sz="2800" b="1">
                <a:solidFill>
                  <a:schemeClr val="tx2"/>
                </a:solidFill>
                <a:latin typeface="Comic Sans MS" pitchFamily="66" charset="0"/>
              </a:rPr>
              <a:t> </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384260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ppt_x</p:attrName>
                                        </p:attrNameLst>
                                      </p:cBhvr>
                                      <p:tavLst>
                                        <p:tav tm="0">
                                          <p:val>
                                            <p:strVal val="#ppt_x"/>
                                          </p:val>
                                        </p:tav>
                                        <p:tav tm="100000">
                                          <p:val>
                                            <p:strVal val="#ppt_x"/>
                                          </p:val>
                                        </p:tav>
                                      </p:tavLst>
                                    </p:anim>
                                    <p:anim calcmode="lin" valueType="num">
                                      <p:cBhvr>
                                        <p:cTn id="8" dur="500" fill="hold"/>
                                        <p:tgtEl>
                                          <p:spTgt spid="33797"/>
                                        </p:tgtEl>
                                        <p:attrNameLst>
                                          <p:attrName>ppt_y</p:attrName>
                                        </p:attrNameLst>
                                      </p:cBhvr>
                                      <p:tavLst>
                                        <p:tav tm="0">
                                          <p:val>
                                            <p:strVal val="#ppt_y+#ppt_h/2"/>
                                          </p:val>
                                        </p:tav>
                                        <p:tav tm="100000">
                                          <p:val>
                                            <p:strVal val="#ppt_y"/>
                                          </p:val>
                                        </p:tav>
                                      </p:tavLst>
                                    </p:anim>
                                    <p:anim calcmode="lin" valueType="num">
                                      <p:cBhvr>
                                        <p:cTn id="9" dur="500" fill="hold"/>
                                        <p:tgtEl>
                                          <p:spTgt spid="33797"/>
                                        </p:tgtEl>
                                        <p:attrNameLst>
                                          <p:attrName>ppt_w</p:attrName>
                                        </p:attrNameLst>
                                      </p:cBhvr>
                                      <p:tavLst>
                                        <p:tav tm="0">
                                          <p:val>
                                            <p:strVal val="#ppt_w"/>
                                          </p:val>
                                        </p:tav>
                                        <p:tav tm="100000">
                                          <p:val>
                                            <p:strVal val="#ppt_w"/>
                                          </p:val>
                                        </p:tav>
                                      </p:tavLst>
                                    </p:anim>
                                    <p:anim calcmode="lin" valueType="num">
                                      <p:cBhvr>
                                        <p:cTn id="10" dur="500" fill="hold"/>
                                        <p:tgtEl>
                                          <p:spTgt spid="3379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1000"/>
                                  </p:stCondLst>
                                  <p:childTnLst>
                                    <p:set>
                                      <p:cBhvr>
                                        <p:cTn id="13" dur="1" fill="hold">
                                          <p:stCondLst>
                                            <p:cond delay="0"/>
                                          </p:stCondLst>
                                        </p:cTn>
                                        <p:tgtEl>
                                          <p:spTgt spid="33798"/>
                                        </p:tgtEl>
                                        <p:attrNameLst>
                                          <p:attrName>style.visibility</p:attrName>
                                        </p:attrNameLst>
                                      </p:cBhvr>
                                      <p:to>
                                        <p:strVal val="visible"/>
                                      </p:to>
                                    </p:set>
                                    <p:anim calcmode="lin" valueType="num">
                                      <p:cBhvr>
                                        <p:cTn id="14" dur="500" fill="hold"/>
                                        <p:tgtEl>
                                          <p:spTgt spid="33798"/>
                                        </p:tgtEl>
                                        <p:attrNameLst>
                                          <p:attrName>ppt_x</p:attrName>
                                        </p:attrNameLst>
                                      </p:cBhvr>
                                      <p:tavLst>
                                        <p:tav tm="0">
                                          <p:val>
                                            <p:strVal val="#ppt_x"/>
                                          </p:val>
                                        </p:tav>
                                        <p:tav tm="100000">
                                          <p:val>
                                            <p:strVal val="#ppt_x"/>
                                          </p:val>
                                        </p:tav>
                                      </p:tavLst>
                                    </p:anim>
                                    <p:anim calcmode="lin" valueType="num">
                                      <p:cBhvr>
                                        <p:cTn id="15" dur="500" fill="hold"/>
                                        <p:tgtEl>
                                          <p:spTgt spid="33798"/>
                                        </p:tgtEl>
                                        <p:attrNameLst>
                                          <p:attrName>ppt_y</p:attrName>
                                        </p:attrNameLst>
                                      </p:cBhvr>
                                      <p:tavLst>
                                        <p:tav tm="0">
                                          <p:val>
                                            <p:strVal val="#ppt_y+#ppt_h/2"/>
                                          </p:val>
                                        </p:tav>
                                        <p:tav tm="100000">
                                          <p:val>
                                            <p:strVal val="#ppt_y"/>
                                          </p:val>
                                        </p:tav>
                                      </p:tavLst>
                                    </p:anim>
                                    <p:anim calcmode="lin" valueType="num">
                                      <p:cBhvr>
                                        <p:cTn id="16" dur="500" fill="hold"/>
                                        <p:tgtEl>
                                          <p:spTgt spid="33798"/>
                                        </p:tgtEl>
                                        <p:attrNameLst>
                                          <p:attrName>ppt_w</p:attrName>
                                        </p:attrNameLst>
                                      </p:cBhvr>
                                      <p:tavLst>
                                        <p:tav tm="0">
                                          <p:val>
                                            <p:strVal val="#ppt_w"/>
                                          </p:val>
                                        </p:tav>
                                        <p:tav tm="100000">
                                          <p:val>
                                            <p:strVal val="#ppt_w"/>
                                          </p:val>
                                        </p:tav>
                                      </p:tavLst>
                                    </p:anim>
                                    <p:anim calcmode="lin" valueType="num">
                                      <p:cBhvr>
                                        <p:cTn id="17" dur="500" fill="hold"/>
                                        <p:tgtEl>
                                          <p:spTgt spid="33798"/>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17" presetClass="entr" presetSubtype="4" fill="hold" grpId="0" nodeType="afterEffect">
                                  <p:stCondLst>
                                    <p:cond delay="1000"/>
                                  </p:stCondLst>
                                  <p:childTnLst>
                                    <p:set>
                                      <p:cBhvr>
                                        <p:cTn id="20" dur="1" fill="hold">
                                          <p:stCondLst>
                                            <p:cond delay="0"/>
                                          </p:stCondLst>
                                        </p:cTn>
                                        <p:tgtEl>
                                          <p:spTgt spid="33799"/>
                                        </p:tgtEl>
                                        <p:attrNameLst>
                                          <p:attrName>style.visibility</p:attrName>
                                        </p:attrNameLst>
                                      </p:cBhvr>
                                      <p:to>
                                        <p:strVal val="visible"/>
                                      </p:to>
                                    </p:set>
                                    <p:anim calcmode="lin" valueType="num">
                                      <p:cBhvr>
                                        <p:cTn id="21" dur="500" fill="hold"/>
                                        <p:tgtEl>
                                          <p:spTgt spid="33799"/>
                                        </p:tgtEl>
                                        <p:attrNameLst>
                                          <p:attrName>ppt_x</p:attrName>
                                        </p:attrNameLst>
                                      </p:cBhvr>
                                      <p:tavLst>
                                        <p:tav tm="0">
                                          <p:val>
                                            <p:strVal val="#ppt_x"/>
                                          </p:val>
                                        </p:tav>
                                        <p:tav tm="100000">
                                          <p:val>
                                            <p:strVal val="#ppt_x"/>
                                          </p:val>
                                        </p:tav>
                                      </p:tavLst>
                                    </p:anim>
                                    <p:anim calcmode="lin" valueType="num">
                                      <p:cBhvr>
                                        <p:cTn id="22" dur="500" fill="hold"/>
                                        <p:tgtEl>
                                          <p:spTgt spid="33799"/>
                                        </p:tgtEl>
                                        <p:attrNameLst>
                                          <p:attrName>ppt_y</p:attrName>
                                        </p:attrNameLst>
                                      </p:cBhvr>
                                      <p:tavLst>
                                        <p:tav tm="0">
                                          <p:val>
                                            <p:strVal val="#ppt_y+#ppt_h/2"/>
                                          </p:val>
                                        </p:tav>
                                        <p:tav tm="100000">
                                          <p:val>
                                            <p:strVal val="#ppt_y"/>
                                          </p:val>
                                        </p:tav>
                                      </p:tavLst>
                                    </p:anim>
                                    <p:anim calcmode="lin" valueType="num">
                                      <p:cBhvr>
                                        <p:cTn id="23" dur="500" fill="hold"/>
                                        <p:tgtEl>
                                          <p:spTgt spid="33799"/>
                                        </p:tgtEl>
                                        <p:attrNameLst>
                                          <p:attrName>ppt_w</p:attrName>
                                        </p:attrNameLst>
                                      </p:cBhvr>
                                      <p:tavLst>
                                        <p:tav tm="0">
                                          <p:val>
                                            <p:strVal val="#ppt_w"/>
                                          </p:val>
                                        </p:tav>
                                        <p:tav tm="100000">
                                          <p:val>
                                            <p:strVal val="#ppt_w"/>
                                          </p:val>
                                        </p:tav>
                                      </p:tavLst>
                                    </p:anim>
                                    <p:anim calcmode="lin" valueType="num">
                                      <p:cBhvr>
                                        <p:cTn id="24" dur="500" fill="hold"/>
                                        <p:tgtEl>
                                          <p:spTgt spid="33799"/>
                                        </p:tgtEl>
                                        <p:attrNameLst>
                                          <p:attrName>ppt_h</p:attrName>
                                        </p:attrNameLst>
                                      </p:cBhvr>
                                      <p:tavLst>
                                        <p:tav tm="0">
                                          <p:val>
                                            <p:fltVal val="0"/>
                                          </p:val>
                                        </p:tav>
                                        <p:tav tm="100000">
                                          <p:val>
                                            <p:strVal val="#ppt_h"/>
                                          </p:val>
                                        </p:tav>
                                      </p:tavLst>
                                    </p:anim>
                                  </p:childTnLst>
                                </p:cTn>
                              </p:par>
                            </p:childTnLst>
                          </p:cTn>
                        </p:par>
                        <p:par>
                          <p:cTn id="25" fill="hold">
                            <p:stCondLst>
                              <p:cond delay="3500"/>
                            </p:stCondLst>
                            <p:childTnLst>
                              <p:par>
                                <p:cTn id="26" presetID="2" presetClass="entr" presetSubtype="1" fill="hold" grpId="0" nodeType="afterEffect">
                                  <p:stCondLst>
                                    <p:cond delay="1000"/>
                                  </p:stCondLst>
                                  <p:iterate type="lt">
                                    <p:tmPct val="100000"/>
                                  </p:iterate>
                                  <p:childTnLst>
                                    <p:set>
                                      <p:cBhvr>
                                        <p:cTn id="27" dur="1" fill="hold">
                                          <p:stCondLst>
                                            <p:cond delay="0"/>
                                          </p:stCondLst>
                                        </p:cTn>
                                        <p:tgtEl>
                                          <p:spTgt spid="33843"/>
                                        </p:tgtEl>
                                        <p:attrNameLst>
                                          <p:attrName>style.visibility</p:attrName>
                                        </p:attrNameLst>
                                      </p:cBhvr>
                                      <p:to>
                                        <p:strVal val="visible"/>
                                      </p:to>
                                    </p:set>
                                    <p:anim calcmode="lin" valueType="num">
                                      <p:cBhvr additive="base">
                                        <p:cTn id="28" dur="75" fill="hold"/>
                                        <p:tgtEl>
                                          <p:spTgt spid="33843"/>
                                        </p:tgtEl>
                                        <p:attrNameLst>
                                          <p:attrName>ppt_x</p:attrName>
                                        </p:attrNameLst>
                                      </p:cBhvr>
                                      <p:tavLst>
                                        <p:tav tm="0">
                                          <p:val>
                                            <p:strVal val="#ppt_x"/>
                                          </p:val>
                                        </p:tav>
                                        <p:tav tm="100000">
                                          <p:val>
                                            <p:strVal val="#ppt_x"/>
                                          </p:val>
                                        </p:tav>
                                      </p:tavLst>
                                    </p:anim>
                                    <p:anim calcmode="lin" valueType="num">
                                      <p:cBhvr additive="base">
                                        <p:cTn id="29" dur="75" fill="hold"/>
                                        <p:tgtEl>
                                          <p:spTgt spid="338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799" grpId="0" animBg="1" autoUpdateAnimBg="0"/>
      <p:bldP spid="3384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27651"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68612"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27653"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7654"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7655"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27656" name="Line 8"/>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27657" name="Line 9"/>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27658" name="Line 10"/>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27659" name="Freeform 11"/>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27660" name="Line 12"/>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27661" name="Line 13"/>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27662" name="Line 14"/>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27663" name="Line 15"/>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27664" name="Line 16"/>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27665" name="Line 17"/>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27666" name="Line 18"/>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27667" name="Line 19"/>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27668" name="Line 20"/>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27669" name="Line 21"/>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27670" name="Line 22"/>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27671" name="Line 23"/>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27672" name="Text Box 24"/>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27673" name="Text Box 25"/>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27674" name="Text Box 26"/>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27675" name="Text Box 27"/>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27676" name="Text Box 28"/>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27677" name="Text Box 29"/>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27678" name="Text Box 30"/>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27679" name="Text Box 31"/>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27680" name="Text Box 32"/>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27681" name="Text Box 33"/>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68643" name="Text Box 35"/>
          <p:cNvSpPr txBox="1">
            <a:spLocks noChangeArrowheads="1"/>
          </p:cNvSpPr>
          <p:nvPr/>
        </p:nvSpPr>
        <p:spPr bwMode="auto">
          <a:xfrm>
            <a:off x="7391400" y="838200"/>
            <a:ext cx="2667000" cy="1373188"/>
          </a:xfrm>
          <a:prstGeom prst="rect">
            <a:avLst/>
          </a:prstGeom>
          <a:noFill/>
          <a:ln w="9525">
            <a:noFill/>
            <a:miter lim="800000"/>
            <a:headEnd/>
            <a:tailEnd/>
          </a:ln>
        </p:spPr>
        <p:txBody>
          <a:bodyPr>
            <a:spAutoFit/>
          </a:bodyPr>
          <a:lstStyle/>
          <a:p>
            <a:pPr algn="ctr">
              <a:spcBef>
                <a:spcPct val="50000"/>
              </a:spcBef>
            </a:pPr>
            <a:r>
              <a:rPr lang="en-GB" sz="2800" b="1">
                <a:solidFill>
                  <a:srgbClr val="006600"/>
                </a:solidFill>
                <a:latin typeface="Comic Sans MS" pitchFamily="66" charset="0"/>
              </a:rPr>
              <a:t>Discharge in m</a:t>
            </a:r>
            <a:r>
              <a:rPr lang="en-GB" sz="2800" b="1" baseline="30000">
                <a:solidFill>
                  <a:srgbClr val="006600"/>
                </a:solidFill>
                <a:latin typeface="Comic Sans MS" pitchFamily="66" charset="0"/>
              </a:rPr>
              <a:t>3</a:t>
            </a:r>
            <a:r>
              <a:rPr lang="en-GB" sz="2800" b="1">
                <a:solidFill>
                  <a:srgbClr val="006600"/>
                </a:solidFill>
                <a:latin typeface="Comic Sans MS" pitchFamily="66" charset="0"/>
              </a:rPr>
              <a:t>/s, as a line graph</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310872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wipe(left)">
                                      <p:cBhvr>
                                        <p:cTn id="7" dur="500"/>
                                        <p:tgtEl>
                                          <p:spTgt spid="68612"/>
                                        </p:tgtEl>
                                      </p:cBhvr>
                                    </p:animEffect>
                                  </p:childTnLst>
                                </p:cTn>
                              </p:par>
                            </p:childTnLst>
                          </p:cTn>
                        </p:par>
                        <p:par>
                          <p:cTn id="8" fill="hold">
                            <p:stCondLst>
                              <p:cond delay="500"/>
                            </p:stCondLst>
                            <p:childTnLst>
                              <p:par>
                                <p:cTn id="9" presetID="22" presetClass="entr" presetSubtype="4" fill="hold" grpId="0" nodeType="afterEffect">
                                  <p:stCondLst>
                                    <p:cond delay="1000"/>
                                  </p:stCondLst>
                                  <p:childTnLst>
                                    <p:set>
                                      <p:cBhvr>
                                        <p:cTn id="10" dur="1" fill="hold">
                                          <p:stCondLst>
                                            <p:cond delay="0"/>
                                          </p:stCondLst>
                                        </p:cTn>
                                        <p:tgtEl>
                                          <p:spTgt spid="68643"/>
                                        </p:tgtEl>
                                        <p:attrNameLst>
                                          <p:attrName>style.visibility</p:attrName>
                                        </p:attrNameLst>
                                      </p:cBhvr>
                                      <p:to>
                                        <p:strVal val="visible"/>
                                      </p:to>
                                    </p:set>
                                    <p:animEffect transition="in" filter="wipe(down)">
                                      <p:cBhvr>
                                        <p:cTn id="11" dur="500"/>
                                        <p:tgtEl>
                                          <p:spTgt spid="6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4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263" y="1"/>
            <a:ext cx="4703838" cy="295192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703" y="4453960"/>
            <a:ext cx="4205297" cy="24040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6665"/>
            <a:ext cx="5085272" cy="35380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352" y="0"/>
            <a:ext cx="4631752" cy="268154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1437" y="-16760"/>
            <a:ext cx="3180563" cy="227365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7808" y="2141345"/>
            <a:ext cx="3454192" cy="231261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3073" y="4497365"/>
            <a:ext cx="3733630" cy="231723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5943" y="1961075"/>
            <a:ext cx="4749800" cy="2921000"/>
          </a:xfrm>
          <a:prstGeom prst="rect">
            <a:avLst/>
          </a:prstGeom>
        </p:spPr>
      </p:pic>
      <p:sp>
        <p:nvSpPr>
          <p:cNvPr id="12" name="TextBox 11"/>
          <p:cNvSpPr txBox="1"/>
          <p:nvPr/>
        </p:nvSpPr>
        <p:spPr>
          <a:xfrm>
            <a:off x="4253073" y="4034304"/>
            <a:ext cx="5361407" cy="707886"/>
          </a:xfrm>
          <a:prstGeom prst="rect">
            <a:avLst/>
          </a:prstGeom>
          <a:noFill/>
        </p:spPr>
        <p:txBody>
          <a:bodyPr wrap="square" rtlCol="0">
            <a:spAutoFit/>
          </a:bodyPr>
          <a:lstStyle/>
          <a:p>
            <a:r>
              <a:rPr lang="en-US" sz="4000" b="1" dirty="0" smtClean="0">
                <a:solidFill>
                  <a:srgbClr val="FF0000"/>
                </a:solidFill>
              </a:rPr>
              <a:t>Think, see, wonder </a:t>
            </a:r>
            <a:endParaRPr lang="en-US" sz="4000" b="1" dirty="0">
              <a:solidFill>
                <a:srgbClr val="FF0000"/>
              </a:solidFill>
            </a:endParaRPr>
          </a:p>
        </p:txBody>
      </p:sp>
      <p:sp>
        <p:nvSpPr>
          <p:cNvPr id="3" name="Footer Placeholder 2"/>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349933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29699"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29700"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29701"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9702"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29703"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29704"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29705"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29706"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29707"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29708"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29709"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29710"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29711"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29712"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29713"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29714"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29715"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29716"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29717"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29718"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29719"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29720"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29721"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29722"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29723"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29724"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29725"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37923" name="Text Box 35"/>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b="1">
                <a:solidFill>
                  <a:srgbClr val="990033"/>
                </a:solidFill>
                <a:latin typeface="Comic Sans MS" pitchFamily="66" charset="0"/>
              </a:rPr>
              <a:t>Rising limb</a:t>
            </a:r>
          </a:p>
        </p:txBody>
      </p:sp>
      <p:sp>
        <p:nvSpPr>
          <p:cNvPr id="29727"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29728"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29729"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29730"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7936" name="Text Box 48"/>
          <p:cNvSpPr txBox="1">
            <a:spLocks noChangeArrowheads="1"/>
          </p:cNvSpPr>
          <p:nvPr/>
        </p:nvSpPr>
        <p:spPr bwMode="auto">
          <a:xfrm rot="694">
            <a:off x="7696201" y="304801"/>
            <a:ext cx="2055813" cy="519113"/>
          </a:xfrm>
          <a:prstGeom prst="rect">
            <a:avLst/>
          </a:prstGeom>
          <a:noFill/>
          <a:ln w="28575">
            <a:noFill/>
            <a:miter lim="800000"/>
            <a:headEnd/>
            <a:tailEnd/>
          </a:ln>
        </p:spPr>
        <p:txBody>
          <a:bodyPr>
            <a:spAutoFit/>
          </a:bodyPr>
          <a:lstStyle/>
          <a:p>
            <a:pPr>
              <a:spcBef>
                <a:spcPct val="50000"/>
              </a:spcBef>
            </a:pPr>
            <a:r>
              <a:rPr lang="en-GB" sz="2800" b="1">
                <a:solidFill>
                  <a:srgbClr val="990033"/>
                </a:solidFill>
                <a:latin typeface="Comic Sans MS" pitchFamily="66" charset="0"/>
              </a:rPr>
              <a:t>Rising limb</a:t>
            </a:r>
          </a:p>
        </p:txBody>
      </p:sp>
      <p:sp>
        <p:nvSpPr>
          <p:cNvPr id="37937" name="Text Box 49"/>
          <p:cNvSpPr txBox="1">
            <a:spLocks noChangeArrowheads="1"/>
          </p:cNvSpPr>
          <p:nvPr/>
        </p:nvSpPr>
        <p:spPr bwMode="auto">
          <a:xfrm>
            <a:off x="7391400" y="914400"/>
            <a:ext cx="2743200" cy="1373188"/>
          </a:xfrm>
          <a:prstGeom prst="rect">
            <a:avLst/>
          </a:prstGeom>
          <a:noFill/>
          <a:ln w="9525">
            <a:noFill/>
            <a:miter lim="800000"/>
            <a:headEnd/>
            <a:tailEnd/>
          </a:ln>
        </p:spPr>
        <p:txBody>
          <a:bodyPr>
            <a:spAutoFit/>
          </a:bodyPr>
          <a:lstStyle/>
          <a:p>
            <a:pPr algn="ctr">
              <a:spcBef>
                <a:spcPct val="50000"/>
              </a:spcBef>
            </a:pPr>
            <a:r>
              <a:rPr lang="en-GB" sz="2800" b="1">
                <a:solidFill>
                  <a:schemeClr val="tx2"/>
                </a:solidFill>
                <a:latin typeface="Comic Sans MS" pitchFamily="66" charset="0"/>
              </a:rPr>
              <a:t>The rising flood water in the river</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290098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7923"/>
                                        </p:tgtEl>
                                        <p:attrNameLst>
                                          <p:attrName>style.visibility</p:attrName>
                                        </p:attrNameLst>
                                      </p:cBhvr>
                                      <p:to>
                                        <p:strVal val="visible"/>
                                      </p:to>
                                    </p:set>
                                    <p:animEffect transition="in" filter="dissolve">
                                      <p:cBhvr>
                                        <p:cTn id="7" dur="500"/>
                                        <p:tgtEl>
                                          <p:spTgt spid="37923"/>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7936"/>
                                        </p:tgtEl>
                                        <p:attrNameLst>
                                          <p:attrName>style.visibility</p:attrName>
                                        </p:attrNameLst>
                                      </p:cBhvr>
                                      <p:to>
                                        <p:strVal val="visible"/>
                                      </p:to>
                                    </p:set>
                                    <p:animEffect transition="in" filter="dissolve">
                                      <p:cBhvr>
                                        <p:cTn id="11" dur="500"/>
                                        <p:tgtEl>
                                          <p:spTgt spid="37936"/>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37937"/>
                                        </p:tgtEl>
                                        <p:attrNameLst>
                                          <p:attrName>style.visibility</p:attrName>
                                        </p:attrNameLst>
                                      </p:cBhvr>
                                      <p:to>
                                        <p:strVal val="visible"/>
                                      </p:to>
                                    </p:set>
                                    <p:animEffect transition="in" filter="dissolve">
                                      <p:cBhvr>
                                        <p:cTn id="15" dur="500"/>
                                        <p:tgtEl>
                                          <p:spTgt spid="37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3" grpId="0" autoUpdateAnimBg="0"/>
      <p:bldP spid="37936" grpId="0" autoUpdateAnimBg="0"/>
      <p:bldP spid="3793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31747"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31748"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31749"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1750"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1751"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31752"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31753"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31754"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31755"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31756"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31757"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31758"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31759"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31760"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31761"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31762"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31763"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31764"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31765"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31766"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31767"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31768"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31769"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31770"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31771"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31772"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31773"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31774" name="Text Box 35"/>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Rising limb</a:t>
            </a:r>
          </a:p>
        </p:txBody>
      </p:sp>
      <p:sp>
        <p:nvSpPr>
          <p:cNvPr id="31775"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31776"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31777"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31778"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1779" name="Line 45"/>
          <p:cNvSpPr>
            <a:spLocks noChangeShapeType="1"/>
          </p:cNvSpPr>
          <p:nvPr/>
        </p:nvSpPr>
        <p:spPr bwMode="auto">
          <a:xfrm>
            <a:off x="5638800" y="1295400"/>
            <a:ext cx="0" cy="228600"/>
          </a:xfrm>
          <a:prstGeom prst="line">
            <a:avLst/>
          </a:prstGeom>
          <a:noFill/>
          <a:ln w="28575">
            <a:solidFill>
              <a:schemeClr val="tx1"/>
            </a:solidFill>
            <a:round/>
            <a:headEnd/>
            <a:tailEnd/>
          </a:ln>
        </p:spPr>
        <p:txBody>
          <a:bodyPr/>
          <a:lstStyle/>
          <a:p>
            <a:endParaRPr lang="en-US"/>
          </a:p>
        </p:txBody>
      </p:sp>
      <p:sp>
        <p:nvSpPr>
          <p:cNvPr id="31780" name="Line 46"/>
          <p:cNvSpPr>
            <a:spLocks noChangeShapeType="1"/>
          </p:cNvSpPr>
          <p:nvPr/>
        </p:nvSpPr>
        <p:spPr bwMode="auto">
          <a:xfrm flipV="1">
            <a:off x="5638800" y="1143000"/>
            <a:ext cx="457200" cy="228600"/>
          </a:xfrm>
          <a:prstGeom prst="line">
            <a:avLst/>
          </a:prstGeom>
          <a:noFill/>
          <a:ln w="28575">
            <a:solidFill>
              <a:schemeClr val="tx1"/>
            </a:solidFill>
            <a:round/>
            <a:headEnd type="triangle" w="med" len="med"/>
            <a:tailEnd/>
          </a:ln>
        </p:spPr>
        <p:txBody>
          <a:bodyPr wrap="none"/>
          <a:lstStyle/>
          <a:p>
            <a:endParaRPr lang="en-US"/>
          </a:p>
        </p:txBody>
      </p:sp>
      <p:sp>
        <p:nvSpPr>
          <p:cNvPr id="39983" name="Text Box 47"/>
          <p:cNvSpPr txBox="1">
            <a:spLocks noChangeArrowheads="1"/>
          </p:cNvSpPr>
          <p:nvPr/>
        </p:nvSpPr>
        <p:spPr bwMode="auto">
          <a:xfrm>
            <a:off x="6096000" y="914401"/>
            <a:ext cx="1371600" cy="396875"/>
          </a:xfrm>
          <a:prstGeom prst="rect">
            <a:avLst/>
          </a:prstGeom>
          <a:noFill/>
          <a:ln w="9525">
            <a:noFill/>
            <a:miter lim="800000"/>
            <a:headEnd/>
            <a:tailEnd/>
          </a:ln>
        </p:spPr>
        <p:txBody>
          <a:bodyPr>
            <a:spAutoFit/>
          </a:bodyPr>
          <a:lstStyle/>
          <a:p>
            <a:pPr>
              <a:spcBef>
                <a:spcPct val="50000"/>
              </a:spcBef>
            </a:pPr>
            <a:r>
              <a:rPr lang="en-GB" sz="2000" b="1">
                <a:solidFill>
                  <a:srgbClr val="990033"/>
                </a:solidFill>
                <a:latin typeface="Comic Sans MS" pitchFamily="66" charset="0"/>
              </a:rPr>
              <a:t>Peak flow</a:t>
            </a:r>
          </a:p>
        </p:txBody>
      </p:sp>
      <p:sp>
        <p:nvSpPr>
          <p:cNvPr id="39984" name="Text Box 48"/>
          <p:cNvSpPr txBox="1">
            <a:spLocks noChangeArrowheads="1"/>
          </p:cNvSpPr>
          <p:nvPr/>
        </p:nvSpPr>
        <p:spPr bwMode="auto">
          <a:xfrm>
            <a:off x="7696200" y="304801"/>
            <a:ext cx="1905000" cy="519113"/>
          </a:xfrm>
          <a:prstGeom prst="rect">
            <a:avLst/>
          </a:prstGeom>
          <a:noFill/>
          <a:ln w="9525">
            <a:noFill/>
            <a:miter lim="800000"/>
            <a:headEnd/>
            <a:tailEnd/>
          </a:ln>
        </p:spPr>
        <p:txBody>
          <a:bodyPr>
            <a:spAutoFit/>
          </a:bodyPr>
          <a:lstStyle/>
          <a:p>
            <a:pPr>
              <a:spcBef>
                <a:spcPct val="50000"/>
              </a:spcBef>
            </a:pPr>
            <a:r>
              <a:rPr lang="en-GB" sz="2800" b="1">
                <a:solidFill>
                  <a:srgbClr val="990033"/>
                </a:solidFill>
                <a:latin typeface="Comic Sans MS" pitchFamily="66" charset="0"/>
              </a:rPr>
              <a:t>Peak flow</a:t>
            </a:r>
          </a:p>
        </p:txBody>
      </p:sp>
      <p:sp>
        <p:nvSpPr>
          <p:cNvPr id="39985" name="Text Box 49"/>
          <p:cNvSpPr txBox="1">
            <a:spLocks noChangeArrowheads="1"/>
          </p:cNvSpPr>
          <p:nvPr/>
        </p:nvSpPr>
        <p:spPr bwMode="auto">
          <a:xfrm>
            <a:off x="7391400" y="914400"/>
            <a:ext cx="2743200" cy="1373188"/>
          </a:xfrm>
          <a:prstGeom prst="rect">
            <a:avLst/>
          </a:prstGeom>
          <a:noFill/>
          <a:ln w="9525">
            <a:noFill/>
            <a:miter lim="800000"/>
            <a:headEnd/>
            <a:tailEnd/>
          </a:ln>
        </p:spPr>
        <p:txBody>
          <a:bodyPr>
            <a:spAutoFit/>
          </a:bodyPr>
          <a:lstStyle/>
          <a:p>
            <a:pPr algn="ctr">
              <a:spcBef>
                <a:spcPct val="50000"/>
              </a:spcBef>
            </a:pPr>
            <a:r>
              <a:rPr lang="en-GB" sz="2800" b="1">
                <a:solidFill>
                  <a:schemeClr val="tx2"/>
                </a:solidFill>
                <a:latin typeface="Comic Sans MS" pitchFamily="66" charset="0"/>
              </a:rPr>
              <a:t>Maximum discharge in the river</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502105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9983"/>
                                        </p:tgtEl>
                                        <p:attrNameLst>
                                          <p:attrName>style.visibility</p:attrName>
                                        </p:attrNameLst>
                                      </p:cBhvr>
                                      <p:to>
                                        <p:strVal val="visible"/>
                                      </p:to>
                                    </p:set>
                                    <p:animEffect transition="in" filter="dissolve">
                                      <p:cBhvr>
                                        <p:cTn id="7" dur="500"/>
                                        <p:tgtEl>
                                          <p:spTgt spid="39983"/>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9984"/>
                                        </p:tgtEl>
                                        <p:attrNameLst>
                                          <p:attrName>style.visibility</p:attrName>
                                        </p:attrNameLst>
                                      </p:cBhvr>
                                      <p:to>
                                        <p:strVal val="visible"/>
                                      </p:to>
                                    </p:set>
                                    <p:animEffect transition="in" filter="dissolve">
                                      <p:cBhvr>
                                        <p:cTn id="11" dur="500"/>
                                        <p:tgtEl>
                                          <p:spTgt spid="39984"/>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39985"/>
                                        </p:tgtEl>
                                        <p:attrNameLst>
                                          <p:attrName>style.visibility</p:attrName>
                                        </p:attrNameLst>
                                      </p:cBhvr>
                                      <p:to>
                                        <p:strVal val="visible"/>
                                      </p:to>
                                    </p:set>
                                    <p:animEffect transition="in" filter="dissolve">
                                      <p:cBhvr>
                                        <p:cTn id="15" dur="500"/>
                                        <p:tgtEl>
                                          <p:spTgt spid="39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83" grpId="0" autoUpdateAnimBg="0"/>
      <p:bldP spid="39984" grpId="0" autoUpdateAnimBg="0"/>
      <p:bldP spid="3998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33795"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33796"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33797"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3798"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3799"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33800"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33801"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33802"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33803"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33804"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33805"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33806"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33807"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33808"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33809"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33810"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33811"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33812"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33813"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33814"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33815"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33816"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33817"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33818"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33819"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33820"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33821"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33822" name="Text Box 35"/>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Rising limb</a:t>
            </a:r>
          </a:p>
        </p:txBody>
      </p:sp>
      <p:sp>
        <p:nvSpPr>
          <p:cNvPr id="42020" name="Text Box 36"/>
          <p:cNvSpPr txBox="1">
            <a:spLocks noChangeArrowheads="1"/>
          </p:cNvSpPr>
          <p:nvPr/>
        </p:nvSpPr>
        <p:spPr bwMode="auto">
          <a:xfrm rot="3378051">
            <a:off x="5868988" y="2428876"/>
            <a:ext cx="1981200" cy="396875"/>
          </a:xfrm>
          <a:prstGeom prst="rect">
            <a:avLst/>
          </a:prstGeom>
          <a:noFill/>
          <a:ln w="28575">
            <a:noFill/>
            <a:miter lim="800000"/>
            <a:headEnd/>
            <a:tailEnd/>
          </a:ln>
        </p:spPr>
        <p:txBody>
          <a:bodyPr>
            <a:spAutoFit/>
          </a:bodyPr>
          <a:lstStyle/>
          <a:p>
            <a:pPr>
              <a:spcBef>
                <a:spcPct val="50000"/>
              </a:spcBef>
            </a:pPr>
            <a:r>
              <a:rPr lang="en-GB" sz="2000" b="1">
                <a:solidFill>
                  <a:srgbClr val="990033"/>
                </a:solidFill>
                <a:latin typeface="Comic Sans MS" pitchFamily="66" charset="0"/>
              </a:rPr>
              <a:t>Recession limb</a:t>
            </a:r>
          </a:p>
        </p:txBody>
      </p:sp>
      <p:sp>
        <p:nvSpPr>
          <p:cNvPr id="33824"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33825"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33826"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33827"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3828" name="Line 45"/>
          <p:cNvSpPr>
            <a:spLocks noChangeShapeType="1"/>
          </p:cNvSpPr>
          <p:nvPr/>
        </p:nvSpPr>
        <p:spPr bwMode="auto">
          <a:xfrm>
            <a:off x="5638800" y="1295400"/>
            <a:ext cx="0" cy="228600"/>
          </a:xfrm>
          <a:prstGeom prst="line">
            <a:avLst/>
          </a:prstGeom>
          <a:noFill/>
          <a:ln w="28575">
            <a:solidFill>
              <a:schemeClr val="tx1"/>
            </a:solidFill>
            <a:round/>
            <a:headEnd/>
            <a:tailEnd/>
          </a:ln>
        </p:spPr>
        <p:txBody>
          <a:bodyPr/>
          <a:lstStyle/>
          <a:p>
            <a:endParaRPr lang="en-US"/>
          </a:p>
        </p:txBody>
      </p:sp>
      <p:sp>
        <p:nvSpPr>
          <p:cNvPr id="33829" name="Line 46"/>
          <p:cNvSpPr>
            <a:spLocks noChangeShapeType="1"/>
          </p:cNvSpPr>
          <p:nvPr/>
        </p:nvSpPr>
        <p:spPr bwMode="auto">
          <a:xfrm flipV="1">
            <a:off x="5638800" y="1143000"/>
            <a:ext cx="457200" cy="228600"/>
          </a:xfrm>
          <a:prstGeom prst="line">
            <a:avLst/>
          </a:prstGeom>
          <a:noFill/>
          <a:ln w="28575">
            <a:solidFill>
              <a:schemeClr val="tx1"/>
            </a:solidFill>
            <a:round/>
            <a:headEnd type="triangle" w="med" len="med"/>
            <a:tailEnd/>
          </a:ln>
        </p:spPr>
        <p:txBody>
          <a:bodyPr wrap="none"/>
          <a:lstStyle/>
          <a:p>
            <a:endParaRPr lang="en-US"/>
          </a:p>
        </p:txBody>
      </p:sp>
      <p:sp>
        <p:nvSpPr>
          <p:cNvPr id="33830" name="Text Box 47"/>
          <p:cNvSpPr txBox="1">
            <a:spLocks noChangeArrowheads="1"/>
          </p:cNvSpPr>
          <p:nvPr/>
        </p:nvSpPr>
        <p:spPr bwMode="auto">
          <a:xfrm>
            <a:off x="6096000" y="914401"/>
            <a:ext cx="13716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Peak flow</a:t>
            </a:r>
          </a:p>
        </p:txBody>
      </p:sp>
      <p:sp>
        <p:nvSpPr>
          <p:cNvPr id="42032" name="Text Box 48"/>
          <p:cNvSpPr txBox="1">
            <a:spLocks noChangeArrowheads="1"/>
          </p:cNvSpPr>
          <p:nvPr/>
        </p:nvSpPr>
        <p:spPr bwMode="auto">
          <a:xfrm rot="-8684">
            <a:off x="7696200" y="304801"/>
            <a:ext cx="2668588" cy="519113"/>
          </a:xfrm>
          <a:prstGeom prst="rect">
            <a:avLst/>
          </a:prstGeom>
          <a:noFill/>
          <a:ln w="28575">
            <a:noFill/>
            <a:miter lim="800000"/>
            <a:headEnd/>
            <a:tailEnd/>
          </a:ln>
        </p:spPr>
        <p:txBody>
          <a:bodyPr>
            <a:spAutoFit/>
          </a:bodyPr>
          <a:lstStyle/>
          <a:p>
            <a:pPr>
              <a:spcBef>
                <a:spcPct val="50000"/>
              </a:spcBef>
            </a:pPr>
            <a:r>
              <a:rPr lang="en-GB" sz="2800" b="1">
                <a:solidFill>
                  <a:srgbClr val="990033"/>
                </a:solidFill>
                <a:latin typeface="Comic Sans MS" pitchFamily="66" charset="0"/>
              </a:rPr>
              <a:t>Recession limb</a:t>
            </a:r>
          </a:p>
        </p:txBody>
      </p:sp>
      <p:sp>
        <p:nvSpPr>
          <p:cNvPr id="42033" name="Text Box 49"/>
          <p:cNvSpPr txBox="1">
            <a:spLocks noChangeArrowheads="1"/>
          </p:cNvSpPr>
          <p:nvPr/>
        </p:nvSpPr>
        <p:spPr bwMode="auto">
          <a:xfrm>
            <a:off x="7696200" y="990600"/>
            <a:ext cx="2667000" cy="1373188"/>
          </a:xfrm>
          <a:prstGeom prst="rect">
            <a:avLst/>
          </a:prstGeom>
          <a:noFill/>
          <a:ln w="9525">
            <a:noFill/>
            <a:miter lim="800000"/>
            <a:headEnd/>
            <a:tailEnd/>
          </a:ln>
        </p:spPr>
        <p:txBody>
          <a:bodyPr>
            <a:spAutoFit/>
          </a:bodyPr>
          <a:lstStyle/>
          <a:p>
            <a:pPr algn="ctr">
              <a:spcBef>
                <a:spcPct val="50000"/>
              </a:spcBef>
            </a:pPr>
            <a:r>
              <a:rPr lang="en-GB" sz="2800" b="1">
                <a:solidFill>
                  <a:schemeClr val="tx2"/>
                </a:solidFill>
                <a:latin typeface="Comic Sans MS" pitchFamily="66" charset="0"/>
              </a:rPr>
              <a:t>Falling flood water in the river</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293493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2020"/>
                                        </p:tgtEl>
                                        <p:attrNameLst>
                                          <p:attrName>style.visibility</p:attrName>
                                        </p:attrNameLst>
                                      </p:cBhvr>
                                      <p:to>
                                        <p:strVal val="visible"/>
                                      </p:to>
                                    </p:set>
                                    <p:animEffect transition="in" filter="dissolve">
                                      <p:cBhvr>
                                        <p:cTn id="7" dur="500"/>
                                        <p:tgtEl>
                                          <p:spTgt spid="42020"/>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42032"/>
                                        </p:tgtEl>
                                        <p:attrNameLst>
                                          <p:attrName>style.visibility</p:attrName>
                                        </p:attrNameLst>
                                      </p:cBhvr>
                                      <p:to>
                                        <p:strVal val="visible"/>
                                      </p:to>
                                    </p:set>
                                    <p:animEffect transition="in" filter="dissolve">
                                      <p:cBhvr>
                                        <p:cTn id="11" dur="500"/>
                                        <p:tgtEl>
                                          <p:spTgt spid="42032"/>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42033"/>
                                        </p:tgtEl>
                                        <p:attrNameLst>
                                          <p:attrName>style.visibility</p:attrName>
                                        </p:attrNameLst>
                                      </p:cBhvr>
                                      <p:to>
                                        <p:strVal val="visible"/>
                                      </p:to>
                                    </p:set>
                                    <p:animEffect transition="in" filter="dissolve">
                                      <p:cBhvr>
                                        <p:cTn id="15" dur="500"/>
                                        <p:tgtEl>
                                          <p:spTgt spid="4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0" grpId="0" autoUpdateAnimBg="0"/>
      <p:bldP spid="42032" grpId="0" autoUpdateAnimBg="0"/>
      <p:bldP spid="4203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35843"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35844"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35845"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5846"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5847"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35848"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35849"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35850"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35851"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35852"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35853"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35854"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35855"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35856"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35857"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35858"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35859"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35860"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35861"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35862"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35863"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35864"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35865"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35866"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35867"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35868"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35869"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35870" name="Text Box 35"/>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Rising limb</a:t>
            </a:r>
          </a:p>
        </p:txBody>
      </p:sp>
      <p:sp>
        <p:nvSpPr>
          <p:cNvPr id="35871" name="Text Box 36"/>
          <p:cNvSpPr txBox="1">
            <a:spLocks noChangeArrowheads="1"/>
          </p:cNvSpPr>
          <p:nvPr/>
        </p:nvSpPr>
        <p:spPr bwMode="auto">
          <a:xfrm rot="3378051">
            <a:off x="5868988" y="2428876"/>
            <a:ext cx="19812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Recession limb</a:t>
            </a:r>
          </a:p>
        </p:txBody>
      </p:sp>
      <p:sp>
        <p:nvSpPr>
          <p:cNvPr id="44069" name="Text Box 37"/>
          <p:cNvSpPr txBox="1">
            <a:spLocks noChangeArrowheads="1"/>
          </p:cNvSpPr>
          <p:nvPr/>
        </p:nvSpPr>
        <p:spPr bwMode="auto">
          <a:xfrm>
            <a:off x="4230688" y="647701"/>
            <a:ext cx="2170112" cy="396875"/>
          </a:xfrm>
          <a:prstGeom prst="rect">
            <a:avLst/>
          </a:prstGeom>
          <a:noFill/>
          <a:ln w="28575">
            <a:noFill/>
            <a:miter lim="800000"/>
            <a:headEnd/>
            <a:tailEnd/>
          </a:ln>
        </p:spPr>
        <p:txBody>
          <a:bodyPr>
            <a:spAutoFit/>
          </a:bodyPr>
          <a:lstStyle/>
          <a:p>
            <a:pPr>
              <a:spcBef>
                <a:spcPct val="50000"/>
              </a:spcBef>
            </a:pPr>
            <a:r>
              <a:rPr lang="en-GB" sz="2000" b="1">
                <a:solidFill>
                  <a:srgbClr val="990033"/>
                </a:solidFill>
                <a:latin typeface="Comic Sans MS" pitchFamily="66" charset="0"/>
              </a:rPr>
              <a:t>Basin lag time</a:t>
            </a:r>
          </a:p>
        </p:txBody>
      </p:sp>
      <p:sp>
        <p:nvSpPr>
          <p:cNvPr id="35873"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35874" name="Line 39"/>
          <p:cNvSpPr>
            <a:spLocks noChangeShapeType="1"/>
          </p:cNvSpPr>
          <p:nvPr/>
        </p:nvSpPr>
        <p:spPr bwMode="auto">
          <a:xfrm>
            <a:off x="4495800" y="1143000"/>
            <a:ext cx="1143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35875" name="Line 40"/>
          <p:cNvSpPr>
            <a:spLocks noChangeShapeType="1"/>
          </p:cNvSpPr>
          <p:nvPr/>
        </p:nvSpPr>
        <p:spPr bwMode="auto">
          <a:xfrm>
            <a:off x="5638800" y="1066800"/>
            <a:ext cx="0" cy="152400"/>
          </a:xfrm>
          <a:prstGeom prst="line">
            <a:avLst/>
          </a:prstGeom>
          <a:noFill/>
          <a:ln w="28575">
            <a:solidFill>
              <a:schemeClr val="tx1"/>
            </a:solidFill>
            <a:round/>
            <a:headEnd/>
            <a:tailEnd/>
          </a:ln>
        </p:spPr>
        <p:txBody>
          <a:bodyPr/>
          <a:lstStyle/>
          <a:p>
            <a:endParaRPr lang="en-US"/>
          </a:p>
        </p:txBody>
      </p:sp>
      <p:sp>
        <p:nvSpPr>
          <p:cNvPr id="35876" name="Line 41"/>
          <p:cNvSpPr>
            <a:spLocks noChangeShapeType="1"/>
          </p:cNvSpPr>
          <p:nvPr/>
        </p:nvSpPr>
        <p:spPr bwMode="auto">
          <a:xfrm>
            <a:off x="4495800" y="1066800"/>
            <a:ext cx="0" cy="152400"/>
          </a:xfrm>
          <a:prstGeom prst="line">
            <a:avLst/>
          </a:prstGeom>
          <a:noFill/>
          <a:ln w="28575">
            <a:solidFill>
              <a:schemeClr val="tx1"/>
            </a:solidFill>
            <a:round/>
            <a:headEnd/>
            <a:tailEnd/>
          </a:ln>
        </p:spPr>
        <p:txBody>
          <a:bodyPr/>
          <a:lstStyle/>
          <a:p>
            <a:endParaRPr lang="en-US"/>
          </a:p>
        </p:txBody>
      </p:sp>
      <p:sp>
        <p:nvSpPr>
          <p:cNvPr id="35877"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35878"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35879"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5880" name="Line 45"/>
          <p:cNvSpPr>
            <a:spLocks noChangeShapeType="1"/>
          </p:cNvSpPr>
          <p:nvPr/>
        </p:nvSpPr>
        <p:spPr bwMode="auto">
          <a:xfrm>
            <a:off x="5638800" y="1295400"/>
            <a:ext cx="0" cy="228600"/>
          </a:xfrm>
          <a:prstGeom prst="line">
            <a:avLst/>
          </a:prstGeom>
          <a:noFill/>
          <a:ln w="28575">
            <a:solidFill>
              <a:schemeClr val="tx1"/>
            </a:solidFill>
            <a:round/>
            <a:headEnd/>
            <a:tailEnd/>
          </a:ln>
        </p:spPr>
        <p:txBody>
          <a:bodyPr/>
          <a:lstStyle/>
          <a:p>
            <a:endParaRPr lang="en-US"/>
          </a:p>
        </p:txBody>
      </p:sp>
      <p:sp>
        <p:nvSpPr>
          <p:cNvPr id="35881" name="Line 46"/>
          <p:cNvSpPr>
            <a:spLocks noChangeShapeType="1"/>
          </p:cNvSpPr>
          <p:nvPr/>
        </p:nvSpPr>
        <p:spPr bwMode="auto">
          <a:xfrm flipV="1">
            <a:off x="5638800" y="1143000"/>
            <a:ext cx="457200" cy="228600"/>
          </a:xfrm>
          <a:prstGeom prst="line">
            <a:avLst/>
          </a:prstGeom>
          <a:noFill/>
          <a:ln w="28575">
            <a:solidFill>
              <a:schemeClr val="tx1"/>
            </a:solidFill>
            <a:round/>
            <a:headEnd type="triangle" w="med" len="med"/>
            <a:tailEnd/>
          </a:ln>
        </p:spPr>
        <p:txBody>
          <a:bodyPr wrap="none"/>
          <a:lstStyle/>
          <a:p>
            <a:endParaRPr lang="en-US"/>
          </a:p>
        </p:txBody>
      </p:sp>
      <p:sp>
        <p:nvSpPr>
          <p:cNvPr id="35882" name="Text Box 47"/>
          <p:cNvSpPr txBox="1">
            <a:spLocks noChangeArrowheads="1"/>
          </p:cNvSpPr>
          <p:nvPr/>
        </p:nvSpPr>
        <p:spPr bwMode="auto">
          <a:xfrm>
            <a:off x="6096000" y="914401"/>
            <a:ext cx="13716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Peak flow</a:t>
            </a:r>
          </a:p>
        </p:txBody>
      </p:sp>
      <p:sp>
        <p:nvSpPr>
          <p:cNvPr id="44080" name="Text Box 48"/>
          <p:cNvSpPr txBox="1">
            <a:spLocks noChangeArrowheads="1"/>
          </p:cNvSpPr>
          <p:nvPr/>
        </p:nvSpPr>
        <p:spPr bwMode="auto">
          <a:xfrm>
            <a:off x="7696200" y="304801"/>
            <a:ext cx="2743200" cy="519113"/>
          </a:xfrm>
          <a:prstGeom prst="rect">
            <a:avLst/>
          </a:prstGeom>
          <a:noFill/>
          <a:ln w="28575">
            <a:noFill/>
            <a:miter lim="800000"/>
            <a:headEnd/>
            <a:tailEnd/>
          </a:ln>
        </p:spPr>
        <p:txBody>
          <a:bodyPr>
            <a:spAutoFit/>
          </a:bodyPr>
          <a:lstStyle/>
          <a:p>
            <a:pPr>
              <a:spcBef>
                <a:spcPct val="50000"/>
              </a:spcBef>
            </a:pPr>
            <a:r>
              <a:rPr lang="en-GB" sz="2800" b="1">
                <a:solidFill>
                  <a:srgbClr val="990033"/>
                </a:solidFill>
                <a:latin typeface="Comic Sans MS" pitchFamily="66" charset="0"/>
              </a:rPr>
              <a:t>Basin lag time</a:t>
            </a:r>
          </a:p>
        </p:txBody>
      </p:sp>
      <p:sp>
        <p:nvSpPr>
          <p:cNvPr id="44081" name="Text Box 49"/>
          <p:cNvSpPr txBox="1">
            <a:spLocks noChangeArrowheads="1"/>
          </p:cNvSpPr>
          <p:nvPr/>
        </p:nvSpPr>
        <p:spPr bwMode="auto">
          <a:xfrm>
            <a:off x="7772400" y="914401"/>
            <a:ext cx="2667000" cy="3508375"/>
          </a:xfrm>
          <a:prstGeom prst="rect">
            <a:avLst/>
          </a:prstGeom>
          <a:noFill/>
          <a:ln w="9525">
            <a:noFill/>
            <a:miter lim="800000"/>
            <a:headEnd/>
            <a:tailEnd/>
          </a:ln>
        </p:spPr>
        <p:txBody>
          <a:bodyPr>
            <a:spAutoFit/>
          </a:bodyPr>
          <a:lstStyle/>
          <a:p>
            <a:pPr algn="ctr">
              <a:spcBef>
                <a:spcPct val="50000"/>
              </a:spcBef>
            </a:pPr>
            <a:r>
              <a:rPr lang="en-GB" sz="2800" b="1">
                <a:solidFill>
                  <a:schemeClr val="tx2"/>
                </a:solidFill>
                <a:latin typeface="Comic Sans MS" pitchFamily="66" charset="0"/>
              </a:rPr>
              <a:t>Time difference between the peak of the rain storm and the peak flow of the river</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360250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4069"/>
                                        </p:tgtEl>
                                        <p:attrNameLst>
                                          <p:attrName>style.visibility</p:attrName>
                                        </p:attrNameLst>
                                      </p:cBhvr>
                                      <p:to>
                                        <p:strVal val="visible"/>
                                      </p:to>
                                    </p:set>
                                    <p:animEffect transition="in" filter="dissolve">
                                      <p:cBhvr>
                                        <p:cTn id="7" dur="500"/>
                                        <p:tgtEl>
                                          <p:spTgt spid="44069"/>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44080"/>
                                        </p:tgtEl>
                                        <p:attrNameLst>
                                          <p:attrName>style.visibility</p:attrName>
                                        </p:attrNameLst>
                                      </p:cBhvr>
                                      <p:to>
                                        <p:strVal val="visible"/>
                                      </p:to>
                                    </p:set>
                                    <p:animEffect transition="in" filter="dissolve">
                                      <p:cBhvr>
                                        <p:cTn id="11" dur="500"/>
                                        <p:tgtEl>
                                          <p:spTgt spid="44080"/>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44081"/>
                                        </p:tgtEl>
                                        <p:attrNameLst>
                                          <p:attrName>style.visibility</p:attrName>
                                        </p:attrNameLst>
                                      </p:cBhvr>
                                      <p:to>
                                        <p:strVal val="visible"/>
                                      </p:to>
                                    </p:set>
                                    <p:animEffect transition="in" filter="dissolve">
                                      <p:cBhvr>
                                        <p:cTn id="15" dur="500"/>
                                        <p:tgtEl>
                                          <p:spTgt spid="44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9" grpId="0" autoUpdateAnimBg="0"/>
      <p:bldP spid="44080" grpId="0" autoUpdateAnimBg="0"/>
      <p:bldP spid="4408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4002089" y="1117600"/>
            <a:ext cx="1587" cy="3949700"/>
          </a:xfrm>
          <a:custGeom>
            <a:avLst/>
            <a:gdLst>
              <a:gd name="T0" fmla="*/ 0 w 1"/>
              <a:gd name="T1" fmla="*/ 0 h 2488"/>
              <a:gd name="T2" fmla="*/ 1587 w 1"/>
              <a:gd name="T3" fmla="*/ 3949700 h 2488"/>
              <a:gd name="T4" fmla="*/ 0 60000 65536"/>
              <a:gd name="T5" fmla="*/ 0 60000 65536"/>
              <a:gd name="T6" fmla="*/ 0 w 1"/>
              <a:gd name="T7" fmla="*/ 0 h 2488"/>
              <a:gd name="T8" fmla="*/ 1 w 1"/>
              <a:gd name="T9" fmla="*/ 2488 h 2488"/>
            </a:gdLst>
            <a:ahLst/>
            <a:cxnLst>
              <a:cxn ang="T4">
                <a:pos x="T0" y="T1"/>
              </a:cxn>
              <a:cxn ang="T5">
                <a:pos x="T2" y="T3"/>
              </a:cxn>
            </a:cxnLst>
            <a:rect l="T6" t="T7" r="T8" b="T9"/>
            <a:pathLst>
              <a:path w="1" h="2488">
                <a:moveTo>
                  <a:pt x="0" y="0"/>
                </a:moveTo>
                <a:lnTo>
                  <a:pt x="1" y="2488"/>
                </a:lnTo>
              </a:path>
            </a:pathLst>
          </a:custGeom>
          <a:noFill/>
          <a:ln w="28575" cmpd="sng">
            <a:solidFill>
              <a:schemeClr val="tx1"/>
            </a:solidFill>
            <a:round/>
            <a:headEnd type="none" w="med" len="med"/>
            <a:tailEnd type="none" w="med" len="med"/>
          </a:ln>
        </p:spPr>
        <p:txBody>
          <a:bodyPr/>
          <a:lstStyle/>
          <a:p>
            <a:endParaRPr lang="en-US"/>
          </a:p>
        </p:txBody>
      </p:sp>
      <p:sp>
        <p:nvSpPr>
          <p:cNvPr id="37891" name="Freeform 3"/>
          <p:cNvSpPr>
            <a:spLocks/>
          </p:cNvSpPr>
          <p:nvPr/>
        </p:nvSpPr>
        <p:spPr bwMode="auto">
          <a:xfrm>
            <a:off x="4002088" y="5067300"/>
            <a:ext cx="4584700" cy="1588"/>
          </a:xfrm>
          <a:custGeom>
            <a:avLst/>
            <a:gdLst>
              <a:gd name="T0" fmla="*/ 0 w 2888"/>
              <a:gd name="T1" fmla="*/ 0 h 1"/>
              <a:gd name="T2" fmla="*/ 4584700 w 2888"/>
              <a:gd name="T3" fmla="*/ 0 h 1"/>
              <a:gd name="T4" fmla="*/ 0 60000 65536"/>
              <a:gd name="T5" fmla="*/ 0 60000 65536"/>
              <a:gd name="T6" fmla="*/ 0 w 2888"/>
              <a:gd name="T7" fmla="*/ 0 h 1"/>
              <a:gd name="T8" fmla="*/ 2888 w 2888"/>
              <a:gd name="T9" fmla="*/ 1 h 1"/>
            </a:gdLst>
            <a:ahLst/>
            <a:cxnLst>
              <a:cxn ang="T4">
                <a:pos x="T0" y="T1"/>
              </a:cxn>
              <a:cxn ang="T5">
                <a:pos x="T2" y="T3"/>
              </a:cxn>
            </a:cxnLst>
            <a:rect l="T6" t="T7" r="T8" b="T9"/>
            <a:pathLst>
              <a:path w="2888" h="1">
                <a:moveTo>
                  <a:pt x="0" y="0"/>
                </a:moveTo>
                <a:lnTo>
                  <a:pt x="2888" y="0"/>
                </a:lnTo>
              </a:path>
            </a:pathLst>
          </a:custGeom>
          <a:solidFill>
            <a:schemeClr val="accent1"/>
          </a:solidFill>
          <a:ln w="28575" cmpd="sng">
            <a:solidFill>
              <a:schemeClr val="tx1"/>
            </a:solidFill>
            <a:round/>
            <a:headEnd type="none" w="med" len="med"/>
            <a:tailEnd type="none" w="med" len="med"/>
          </a:ln>
        </p:spPr>
        <p:txBody>
          <a:bodyPr/>
          <a:lstStyle/>
          <a:p>
            <a:endParaRPr lang="en-US"/>
          </a:p>
        </p:txBody>
      </p:sp>
      <p:sp>
        <p:nvSpPr>
          <p:cNvPr id="37892" name="Freeform 4"/>
          <p:cNvSpPr>
            <a:spLocks/>
          </p:cNvSpPr>
          <p:nvPr/>
        </p:nvSpPr>
        <p:spPr bwMode="auto">
          <a:xfrm>
            <a:off x="3995738" y="1397000"/>
            <a:ext cx="4565650" cy="2819400"/>
          </a:xfrm>
          <a:custGeom>
            <a:avLst/>
            <a:gdLst>
              <a:gd name="T0" fmla="*/ 6350 w 2876"/>
              <a:gd name="T1" fmla="*/ 2603500 h 1776"/>
              <a:gd name="T2" fmla="*/ 57150 w 2876"/>
              <a:gd name="T3" fmla="*/ 2667000 h 1776"/>
              <a:gd name="T4" fmla="*/ 349250 w 2876"/>
              <a:gd name="T5" fmla="*/ 2819400 h 1776"/>
              <a:gd name="T6" fmla="*/ 603250 w 2876"/>
              <a:gd name="T7" fmla="*/ 2667000 h 1776"/>
              <a:gd name="T8" fmla="*/ 908050 w 2876"/>
              <a:gd name="T9" fmla="*/ 2159000 h 1776"/>
              <a:gd name="T10" fmla="*/ 1187450 w 2876"/>
              <a:gd name="T11" fmla="*/ 901700 h 1776"/>
              <a:gd name="T12" fmla="*/ 1377950 w 2876"/>
              <a:gd name="T13" fmla="*/ 165100 h 1776"/>
              <a:gd name="T14" fmla="*/ 1682750 w 2876"/>
              <a:gd name="T15" fmla="*/ 12700 h 1776"/>
              <a:gd name="T16" fmla="*/ 1987550 w 2876"/>
              <a:gd name="T17" fmla="*/ 241300 h 1776"/>
              <a:gd name="T18" fmla="*/ 2597150 w 2876"/>
              <a:gd name="T19" fmla="*/ 1308100 h 1776"/>
              <a:gd name="T20" fmla="*/ 3206750 w 2876"/>
              <a:gd name="T21" fmla="*/ 2146300 h 1776"/>
              <a:gd name="T22" fmla="*/ 3714750 w 2876"/>
              <a:gd name="T23" fmla="*/ 2603500 h 1776"/>
              <a:gd name="T24" fmla="*/ 4565650 w 2876"/>
              <a:gd name="T25" fmla="*/ 2806700 h 1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6"/>
              <a:gd name="T40" fmla="*/ 0 h 1776"/>
              <a:gd name="T41" fmla="*/ 2876 w 2876"/>
              <a:gd name="T42" fmla="*/ 1776 h 17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6" h="1776">
                <a:moveTo>
                  <a:pt x="4" y="1640"/>
                </a:moveTo>
                <a:cubicBezTo>
                  <a:pt x="9" y="1647"/>
                  <a:pt x="0" y="1657"/>
                  <a:pt x="36" y="1680"/>
                </a:cubicBezTo>
                <a:cubicBezTo>
                  <a:pt x="72" y="1703"/>
                  <a:pt x="163" y="1776"/>
                  <a:pt x="220" y="1776"/>
                </a:cubicBezTo>
                <a:cubicBezTo>
                  <a:pt x="277" y="1776"/>
                  <a:pt x="321" y="1749"/>
                  <a:pt x="380" y="1680"/>
                </a:cubicBezTo>
                <a:cubicBezTo>
                  <a:pt x="439" y="1611"/>
                  <a:pt x="511" y="1545"/>
                  <a:pt x="572" y="1360"/>
                </a:cubicBezTo>
                <a:cubicBezTo>
                  <a:pt x="633" y="1175"/>
                  <a:pt x="699" y="777"/>
                  <a:pt x="748" y="568"/>
                </a:cubicBezTo>
                <a:cubicBezTo>
                  <a:pt x="797" y="359"/>
                  <a:pt x="816" y="197"/>
                  <a:pt x="868" y="104"/>
                </a:cubicBezTo>
                <a:cubicBezTo>
                  <a:pt x="920" y="11"/>
                  <a:pt x="996" y="0"/>
                  <a:pt x="1060" y="8"/>
                </a:cubicBezTo>
                <a:cubicBezTo>
                  <a:pt x="1124" y="16"/>
                  <a:pt x="1156" y="16"/>
                  <a:pt x="1252" y="152"/>
                </a:cubicBezTo>
                <a:cubicBezTo>
                  <a:pt x="1348" y="288"/>
                  <a:pt x="1508" y="624"/>
                  <a:pt x="1636" y="824"/>
                </a:cubicBezTo>
                <a:cubicBezTo>
                  <a:pt x="1764" y="1024"/>
                  <a:pt x="1903" y="1216"/>
                  <a:pt x="2020" y="1352"/>
                </a:cubicBezTo>
                <a:cubicBezTo>
                  <a:pt x="2137" y="1488"/>
                  <a:pt x="2197" y="1571"/>
                  <a:pt x="2340" y="1640"/>
                </a:cubicBezTo>
                <a:cubicBezTo>
                  <a:pt x="2483" y="1709"/>
                  <a:pt x="2764" y="1741"/>
                  <a:pt x="2876" y="1768"/>
                </a:cubicBezTo>
              </a:path>
            </a:pathLst>
          </a:custGeom>
          <a:noFill/>
          <a:ln w="38100" cmpd="sng">
            <a:solidFill>
              <a:srgbClr val="006600"/>
            </a:solidFill>
            <a:round/>
            <a:headEnd/>
            <a:tailEnd/>
          </a:ln>
        </p:spPr>
        <p:txBody>
          <a:bodyPr/>
          <a:lstStyle/>
          <a:p>
            <a:endParaRPr lang="en-US"/>
          </a:p>
        </p:txBody>
      </p:sp>
      <p:sp>
        <p:nvSpPr>
          <p:cNvPr id="37893" name="Rectangle 5"/>
          <p:cNvSpPr>
            <a:spLocks noChangeArrowheads="1"/>
          </p:cNvSpPr>
          <p:nvPr/>
        </p:nvSpPr>
        <p:spPr bwMode="auto">
          <a:xfrm>
            <a:off x="4230688" y="4457700"/>
            <a:ext cx="152400" cy="6096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7894" name="Rectangle 6"/>
          <p:cNvSpPr>
            <a:spLocks noChangeArrowheads="1"/>
          </p:cNvSpPr>
          <p:nvPr/>
        </p:nvSpPr>
        <p:spPr bwMode="auto">
          <a:xfrm>
            <a:off x="4383088" y="3390900"/>
            <a:ext cx="152400" cy="1676400"/>
          </a:xfrm>
          <a:prstGeom prst="rect">
            <a:avLst/>
          </a:prstGeom>
          <a:solidFill>
            <a:schemeClr val="accent2"/>
          </a:solidFill>
          <a:ln w="28575">
            <a:solidFill>
              <a:schemeClr val="tx1"/>
            </a:solidFill>
            <a:miter lim="800000"/>
            <a:headEnd/>
            <a:tailEnd/>
          </a:ln>
        </p:spPr>
        <p:txBody>
          <a:bodyPr wrap="none" anchor="ctr"/>
          <a:lstStyle/>
          <a:p>
            <a:pPr>
              <a:spcBef>
                <a:spcPct val="50000"/>
              </a:spcBef>
            </a:pPr>
            <a:endParaRPr lang="en-US" sz="2800" b="1">
              <a:solidFill>
                <a:schemeClr val="tx2"/>
              </a:solidFill>
              <a:latin typeface="Comic Sans MS" pitchFamily="66" charset="0"/>
            </a:endParaRPr>
          </a:p>
        </p:txBody>
      </p:sp>
      <p:sp>
        <p:nvSpPr>
          <p:cNvPr id="37895" name="Rectangle 7"/>
          <p:cNvSpPr>
            <a:spLocks noChangeArrowheads="1"/>
          </p:cNvSpPr>
          <p:nvPr/>
        </p:nvSpPr>
        <p:spPr bwMode="auto">
          <a:xfrm>
            <a:off x="4535488" y="4305300"/>
            <a:ext cx="152400" cy="762000"/>
          </a:xfrm>
          <a:prstGeom prst="rect">
            <a:avLst/>
          </a:prstGeom>
          <a:solidFill>
            <a:schemeClr val="accent2"/>
          </a:solidFill>
          <a:ln w="28575">
            <a:solidFill>
              <a:schemeClr val="tx1"/>
            </a:solidFill>
            <a:miter lim="800000"/>
            <a:headEnd/>
            <a:tailEnd/>
          </a:ln>
        </p:spPr>
        <p:txBody>
          <a:bodyPr wrap="none" anchor="ctr"/>
          <a:lstStyle/>
          <a:p>
            <a:pPr algn="ctr"/>
            <a:endParaRPr lang="en-US" sz="2400">
              <a:solidFill>
                <a:schemeClr val="hlink"/>
              </a:solidFill>
              <a:latin typeface="Times New Roman" pitchFamily="18" charset="0"/>
            </a:endParaRPr>
          </a:p>
        </p:txBody>
      </p:sp>
      <p:sp>
        <p:nvSpPr>
          <p:cNvPr id="46089" name="Freeform 9"/>
          <p:cNvSpPr>
            <a:spLocks/>
          </p:cNvSpPr>
          <p:nvPr/>
        </p:nvSpPr>
        <p:spPr bwMode="auto">
          <a:xfrm>
            <a:off x="4573588" y="3773488"/>
            <a:ext cx="3086100" cy="341312"/>
          </a:xfrm>
          <a:custGeom>
            <a:avLst/>
            <a:gdLst>
              <a:gd name="T0" fmla="*/ 0 w 1944"/>
              <a:gd name="T1" fmla="*/ 341312 h 215"/>
              <a:gd name="T2" fmla="*/ 1601787 w 1944"/>
              <a:gd name="T3" fmla="*/ 49212 h 215"/>
              <a:gd name="T4" fmla="*/ 2147888 w 1944"/>
              <a:gd name="T5" fmla="*/ 49212 h 215"/>
              <a:gd name="T6" fmla="*/ 2851150 w 1944"/>
              <a:gd name="T7" fmla="*/ 125412 h 215"/>
              <a:gd name="T8" fmla="*/ 3086100 w 1944"/>
              <a:gd name="T9" fmla="*/ 201612 h 215"/>
              <a:gd name="T10" fmla="*/ 0 60000 65536"/>
              <a:gd name="T11" fmla="*/ 0 60000 65536"/>
              <a:gd name="T12" fmla="*/ 0 60000 65536"/>
              <a:gd name="T13" fmla="*/ 0 60000 65536"/>
              <a:gd name="T14" fmla="*/ 0 60000 65536"/>
              <a:gd name="T15" fmla="*/ 0 w 1944"/>
              <a:gd name="T16" fmla="*/ 0 h 215"/>
              <a:gd name="T17" fmla="*/ 1944 w 1944"/>
              <a:gd name="T18" fmla="*/ 215 h 215"/>
            </a:gdLst>
            <a:ahLst/>
            <a:cxnLst>
              <a:cxn ang="T10">
                <a:pos x="T0" y="T1"/>
              </a:cxn>
              <a:cxn ang="T11">
                <a:pos x="T2" y="T3"/>
              </a:cxn>
              <a:cxn ang="T12">
                <a:pos x="T4" y="T5"/>
              </a:cxn>
              <a:cxn ang="T13">
                <a:pos x="T6" y="T7"/>
              </a:cxn>
              <a:cxn ang="T14">
                <a:pos x="T8" y="T9"/>
              </a:cxn>
            </a:cxnLst>
            <a:rect l="T15" t="T16" r="T17" b="T18"/>
            <a:pathLst>
              <a:path w="1944" h="215">
                <a:moveTo>
                  <a:pt x="0" y="215"/>
                </a:moveTo>
                <a:cubicBezTo>
                  <a:pt x="167" y="184"/>
                  <a:pt x="784" y="62"/>
                  <a:pt x="1009" y="31"/>
                </a:cubicBezTo>
                <a:cubicBezTo>
                  <a:pt x="1234" y="0"/>
                  <a:pt x="1222" y="23"/>
                  <a:pt x="1353" y="31"/>
                </a:cubicBezTo>
                <a:cubicBezTo>
                  <a:pt x="1485" y="39"/>
                  <a:pt x="1698" y="63"/>
                  <a:pt x="1796" y="79"/>
                </a:cubicBezTo>
                <a:cubicBezTo>
                  <a:pt x="1895" y="95"/>
                  <a:pt x="1919" y="119"/>
                  <a:pt x="1944" y="127"/>
                </a:cubicBezTo>
              </a:path>
            </a:pathLst>
          </a:custGeom>
          <a:noFill/>
          <a:ln w="28575" cap="flat" cmpd="sng">
            <a:solidFill>
              <a:srgbClr val="990033"/>
            </a:solidFill>
            <a:prstDash val="dash"/>
            <a:round/>
            <a:headEnd/>
            <a:tailEnd/>
          </a:ln>
        </p:spPr>
        <p:txBody>
          <a:bodyPr/>
          <a:lstStyle/>
          <a:p>
            <a:endParaRPr lang="en-US"/>
          </a:p>
        </p:txBody>
      </p:sp>
      <p:sp>
        <p:nvSpPr>
          <p:cNvPr id="37897" name="Line 10"/>
          <p:cNvSpPr>
            <a:spLocks noChangeShapeType="1"/>
          </p:cNvSpPr>
          <p:nvPr/>
        </p:nvSpPr>
        <p:spPr bwMode="auto">
          <a:xfrm>
            <a:off x="3925888" y="3924300"/>
            <a:ext cx="76200" cy="0"/>
          </a:xfrm>
          <a:prstGeom prst="line">
            <a:avLst/>
          </a:prstGeom>
          <a:noFill/>
          <a:ln w="28575">
            <a:solidFill>
              <a:schemeClr val="tx1"/>
            </a:solidFill>
            <a:round/>
            <a:headEnd/>
            <a:tailEnd/>
          </a:ln>
        </p:spPr>
        <p:txBody>
          <a:bodyPr/>
          <a:lstStyle/>
          <a:p>
            <a:endParaRPr lang="en-US"/>
          </a:p>
        </p:txBody>
      </p:sp>
      <p:sp>
        <p:nvSpPr>
          <p:cNvPr id="37898" name="Line 11"/>
          <p:cNvSpPr>
            <a:spLocks noChangeShapeType="1"/>
          </p:cNvSpPr>
          <p:nvPr/>
        </p:nvSpPr>
        <p:spPr bwMode="auto">
          <a:xfrm>
            <a:off x="3925888" y="1638300"/>
            <a:ext cx="76200" cy="0"/>
          </a:xfrm>
          <a:prstGeom prst="line">
            <a:avLst/>
          </a:prstGeom>
          <a:noFill/>
          <a:ln w="28575">
            <a:solidFill>
              <a:schemeClr val="tx1"/>
            </a:solidFill>
            <a:round/>
            <a:headEnd/>
            <a:tailEnd/>
          </a:ln>
        </p:spPr>
        <p:txBody>
          <a:bodyPr/>
          <a:lstStyle/>
          <a:p>
            <a:endParaRPr lang="en-US"/>
          </a:p>
        </p:txBody>
      </p:sp>
      <p:sp>
        <p:nvSpPr>
          <p:cNvPr id="37899" name="Line 12"/>
          <p:cNvSpPr>
            <a:spLocks noChangeShapeType="1"/>
          </p:cNvSpPr>
          <p:nvPr/>
        </p:nvSpPr>
        <p:spPr bwMode="auto">
          <a:xfrm>
            <a:off x="3925888" y="2781300"/>
            <a:ext cx="76200" cy="0"/>
          </a:xfrm>
          <a:prstGeom prst="line">
            <a:avLst/>
          </a:prstGeom>
          <a:noFill/>
          <a:ln w="28575">
            <a:solidFill>
              <a:schemeClr val="tx1"/>
            </a:solidFill>
            <a:round/>
            <a:headEnd/>
            <a:tailEnd/>
          </a:ln>
        </p:spPr>
        <p:txBody>
          <a:bodyPr/>
          <a:lstStyle/>
          <a:p>
            <a:endParaRPr lang="en-US"/>
          </a:p>
        </p:txBody>
      </p:sp>
      <p:sp>
        <p:nvSpPr>
          <p:cNvPr id="37900" name="Freeform 13"/>
          <p:cNvSpPr>
            <a:spLocks/>
          </p:cNvSpPr>
          <p:nvPr/>
        </p:nvSpPr>
        <p:spPr bwMode="auto">
          <a:xfrm>
            <a:off x="4078289" y="3276600"/>
            <a:ext cx="1587" cy="1778000"/>
          </a:xfrm>
          <a:custGeom>
            <a:avLst/>
            <a:gdLst>
              <a:gd name="T0" fmla="*/ 0 w 1"/>
              <a:gd name="T1" fmla="*/ 1778000 h 1120"/>
              <a:gd name="T2" fmla="*/ 0 w 1"/>
              <a:gd name="T3" fmla="*/ 0 h 1120"/>
              <a:gd name="T4" fmla="*/ 0 60000 65536"/>
              <a:gd name="T5" fmla="*/ 0 60000 65536"/>
              <a:gd name="T6" fmla="*/ 0 w 1"/>
              <a:gd name="T7" fmla="*/ 0 h 1120"/>
              <a:gd name="T8" fmla="*/ 1 w 1"/>
              <a:gd name="T9" fmla="*/ 1120 h 1120"/>
            </a:gdLst>
            <a:ahLst/>
            <a:cxnLst>
              <a:cxn ang="T4">
                <a:pos x="T0" y="T1"/>
              </a:cxn>
              <a:cxn ang="T5">
                <a:pos x="T2" y="T3"/>
              </a:cxn>
            </a:cxnLst>
            <a:rect l="T6" t="T7" r="T8" b="T9"/>
            <a:pathLst>
              <a:path w="1" h="1120">
                <a:moveTo>
                  <a:pt x="0" y="1120"/>
                </a:moveTo>
                <a:lnTo>
                  <a:pt x="0" y="0"/>
                </a:lnTo>
              </a:path>
            </a:pathLst>
          </a:custGeom>
          <a:noFill/>
          <a:ln w="28575" cmpd="sng">
            <a:solidFill>
              <a:schemeClr val="tx1"/>
            </a:solidFill>
            <a:round/>
            <a:headEnd type="none" w="med" len="med"/>
            <a:tailEnd type="none" w="med" len="med"/>
          </a:ln>
        </p:spPr>
        <p:txBody>
          <a:bodyPr/>
          <a:lstStyle/>
          <a:p>
            <a:endParaRPr lang="en-US"/>
          </a:p>
        </p:txBody>
      </p:sp>
      <p:sp>
        <p:nvSpPr>
          <p:cNvPr id="37901" name="Line 14"/>
          <p:cNvSpPr>
            <a:spLocks noChangeShapeType="1"/>
          </p:cNvSpPr>
          <p:nvPr/>
        </p:nvSpPr>
        <p:spPr bwMode="auto">
          <a:xfrm>
            <a:off x="4078288" y="3543300"/>
            <a:ext cx="76200" cy="0"/>
          </a:xfrm>
          <a:prstGeom prst="line">
            <a:avLst/>
          </a:prstGeom>
          <a:noFill/>
          <a:ln w="28575">
            <a:solidFill>
              <a:schemeClr val="tx1"/>
            </a:solidFill>
            <a:round/>
            <a:headEnd/>
            <a:tailEnd/>
          </a:ln>
        </p:spPr>
        <p:txBody>
          <a:bodyPr/>
          <a:lstStyle/>
          <a:p>
            <a:endParaRPr lang="en-US"/>
          </a:p>
        </p:txBody>
      </p:sp>
      <p:sp>
        <p:nvSpPr>
          <p:cNvPr id="37902" name="Line 15"/>
          <p:cNvSpPr>
            <a:spLocks noChangeShapeType="1"/>
          </p:cNvSpPr>
          <p:nvPr/>
        </p:nvSpPr>
        <p:spPr bwMode="auto">
          <a:xfrm>
            <a:off x="4078288" y="3924300"/>
            <a:ext cx="76200" cy="0"/>
          </a:xfrm>
          <a:prstGeom prst="line">
            <a:avLst/>
          </a:prstGeom>
          <a:noFill/>
          <a:ln w="28575">
            <a:solidFill>
              <a:schemeClr val="tx1"/>
            </a:solidFill>
            <a:round/>
            <a:headEnd/>
            <a:tailEnd/>
          </a:ln>
        </p:spPr>
        <p:txBody>
          <a:bodyPr/>
          <a:lstStyle/>
          <a:p>
            <a:endParaRPr lang="en-US"/>
          </a:p>
        </p:txBody>
      </p:sp>
      <p:sp>
        <p:nvSpPr>
          <p:cNvPr id="37903" name="Line 16"/>
          <p:cNvSpPr>
            <a:spLocks noChangeShapeType="1"/>
          </p:cNvSpPr>
          <p:nvPr/>
        </p:nvSpPr>
        <p:spPr bwMode="auto">
          <a:xfrm>
            <a:off x="4078288" y="4305300"/>
            <a:ext cx="76200" cy="0"/>
          </a:xfrm>
          <a:prstGeom prst="line">
            <a:avLst/>
          </a:prstGeom>
          <a:noFill/>
          <a:ln w="28575">
            <a:solidFill>
              <a:schemeClr val="tx1"/>
            </a:solidFill>
            <a:round/>
            <a:headEnd/>
            <a:tailEnd/>
          </a:ln>
        </p:spPr>
        <p:txBody>
          <a:bodyPr/>
          <a:lstStyle/>
          <a:p>
            <a:endParaRPr lang="en-US"/>
          </a:p>
        </p:txBody>
      </p:sp>
      <p:sp>
        <p:nvSpPr>
          <p:cNvPr id="37904" name="Line 17"/>
          <p:cNvSpPr>
            <a:spLocks noChangeShapeType="1"/>
          </p:cNvSpPr>
          <p:nvPr/>
        </p:nvSpPr>
        <p:spPr bwMode="auto">
          <a:xfrm>
            <a:off x="4078288" y="4686300"/>
            <a:ext cx="76200" cy="0"/>
          </a:xfrm>
          <a:prstGeom prst="line">
            <a:avLst/>
          </a:prstGeom>
          <a:noFill/>
          <a:ln w="28575">
            <a:solidFill>
              <a:schemeClr val="tx1"/>
            </a:solidFill>
            <a:round/>
            <a:headEnd/>
            <a:tailEnd/>
          </a:ln>
        </p:spPr>
        <p:txBody>
          <a:bodyPr/>
          <a:lstStyle/>
          <a:p>
            <a:endParaRPr lang="en-US"/>
          </a:p>
        </p:txBody>
      </p:sp>
      <p:sp>
        <p:nvSpPr>
          <p:cNvPr id="37905" name="Line 18"/>
          <p:cNvSpPr>
            <a:spLocks noChangeShapeType="1"/>
          </p:cNvSpPr>
          <p:nvPr/>
        </p:nvSpPr>
        <p:spPr bwMode="auto">
          <a:xfrm>
            <a:off x="3925888" y="5067300"/>
            <a:ext cx="76200" cy="0"/>
          </a:xfrm>
          <a:prstGeom prst="line">
            <a:avLst/>
          </a:prstGeom>
          <a:noFill/>
          <a:ln w="28575">
            <a:solidFill>
              <a:schemeClr val="tx1"/>
            </a:solidFill>
            <a:round/>
            <a:headEnd/>
            <a:tailEnd/>
          </a:ln>
        </p:spPr>
        <p:txBody>
          <a:bodyPr/>
          <a:lstStyle/>
          <a:p>
            <a:endParaRPr lang="en-US"/>
          </a:p>
        </p:txBody>
      </p:sp>
      <p:sp>
        <p:nvSpPr>
          <p:cNvPr id="37906" name="Line 19"/>
          <p:cNvSpPr>
            <a:spLocks noChangeShapeType="1"/>
          </p:cNvSpPr>
          <p:nvPr/>
        </p:nvSpPr>
        <p:spPr bwMode="auto">
          <a:xfrm rot="-5400000">
            <a:off x="3963988" y="5105400"/>
            <a:ext cx="76200" cy="0"/>
          </a:xfrm>
          <a:prstGeom prst="line">
            <a:avLst/>
          </a:prstGeom>
          <a:noFill/>
          <a:ln w="28575">
            <a:solidFill>
              <a:schemeClr val="tx1"/>
            </a:solidFill>
            <a:round/>
            <a:headEnd/>
            <a:tailEnd/>
          </a:ln>
        </p:spPr>
        <p:txBody>
          <a:bodyPr/>
          <a:lstStyle/>
          <a:p>
            <a:endParaRPr lang="en-US"/>
          </a:p>
        </p:txBody>
      </p:sp>
      <p:sp>
        <p:nvSpPr>
          <p:cNvPr id="37907" name="Line 20"/>
          <p:cNvSpPr>
            <a:spLocks noChangeShapeType="1"/>
          </p:cNvSpPr>
          <p:nvPr/>
        </p:nvSpPr>
        <p:spPr bwMode="auto">
          <a:xfrm rot="-5400000">
            <a:off x="4725988" y="5105400"/>
            <a:ext cx="76200" cy="0"/>
          </a:xfrm>
          <a:prstGeom prst="line">
            <a:avLst/>
          </a:prstGeom>
          <a:noFill/>
          <a:ln w="28575">
            <a:solidFill>
              <a:schemeClr val="tx1"/>
            </a:solidFill>
            <a:round/>
            <a:headEnd/>
            <a:tailEnd/>
          </a:ln>
        </p:spPr>
        <p:txBody>
          <a:bodyPr/>
          <a:lstStyle/>
          <a:p>
            <a:endParaRPr lang="en-US"/>
          </a:p>
        </p:txBody>
      </p:sp>
      <p:sp>
        <p:nvSpPr>
          <p:cNvPr id="37908" name="Line 21"/>
          <p:cNvSpPr>
            <a:spLocks noChangeShapeType="1"/>
          </p:cNvSpPr>
          <p:nvPr/>
        </p:nvSpPr>
        <p:spPr bwMode="auto">
          <a:xfrm rot="-5400000">
            <a:off x="5487988" y="5105400"/>
            <a:ext cx="76200" cy="0"/>
          </a:xfrm>
          <a:prstGeom prst="line">
            <a:avLst/>
          </a:prstGeom>
          <a:noFill/>
          <a:ln w="28575">
            <a:solidFill>
              <a:schemeClr val="tx1"/>
            </a:solidFill>
            <a:round/>
            <a:headEnd/>
            <a:tailEnd/>
          </a:ln>
        </p:spPr>
        <p:txBody>
          <a:bodyPr/>
          <a:lstStyle/>
          <a:p>
            <a:endParaRPr lang="en-US"/>
          </a:p>
        </p:txBody>
      </p:sp>
      <p:sp>
        <p:nvSpPr>
          <p:cNvPr id="37909" name="Line 22"/>
          <p:cNvSpPr>
            <a:spLocks noChangeShapeType="1"/>
          </p:cNvSpPr>
          <p:nvPr/>
        </p:nvSpPr>
        <p:spPr bwMode="auto">
          <a:xfrm rot="-5400000">
            <a:off x="6249988" y="5105400"/>
            <a:ext cx="76200" cy="0"/>
          </a:xfrm>
          <a:prstGeom prst="line">
            <a:avLst/>
          </a:prstGeom>
          <a:noFill/>
          <a:ln w="28575">
            <a:solidFill>
              <a:schemeClr val="tx1"/>
            </a:solidFill>
            <a:round/>
            <a:headEnd/>
            <a:tailEnd/>
          </a:ln>
        </p:spPr>
        <p:txBody>
          <a:bodyPr/>
          <a:lstStyle/>
          <a:p>
            <a:endParaRPr lang="en-US"/>
          </a:p>
        </p:txBody>
      </p:sp>
      <p:sp>
        <p:nvSpPr>
          <p:cNvPr id="37910" name="Line 23"/>
          <p:cNvSpPr>
            <a:spLocks noChangeShapeType="1"/>
          </p:cNvSpPr>
          <p:nvPr/>
        </p:nvSpPr>
        <p:spPr bwMode="auto">
          <a:xfrm rot="-5400000">
            <a:off x="7011988" y="5105400"/>
            <a:ext cx="76200" cy="0"/>
          </a:xfrm>
          <a:prstGeom prst="line">
            <a:avLst/>
          </a:prstGeom>
          <a:noFill/>
          <a:ln w="28575">
            <a:solidFill>
              <a:schemeClr val="tx1"/>
            </a:solidFill>
            <a:round/>
            <a:headEnd/>
            <a:tailEnd/>
          </a:ln>
        </p:spPr>
        <p:txBody>
          <a:bodyPr/>
          <a:lstStyle/>
          <a:p>
            <a:endParaRPr lang="en-US"/>
          </a:p>
        </p:txBody>
      </p:sp>
      <p:sp>
        <p:nvSpPr>
          <p:cNvPr id="37911" name="Line 24"/>
          <p:cNvSpPr>
            <a:spLocks noChangeShapeType="1"/>
          </p:cNvSpPr>
          <p:nvPr/>
        </p:nvSpPr>
        <p:spPr bwMode="auto">
          <a:xfrm rot="-5400000">
            <a:off x="7850188" y="5105400"/>
            <a:ext cx="76200" cy="0"/>
          </a:xfrm>
          <a:prstGeom prst="line">
            <a:avLst/>
          </a:prstGeom>
          <a:noFill/>
          <a:ln w="28575">
            <a:solidFill>
              <a:schemeClr val="tx1"/>
            </a:solidFill>
            <a:round/>
            <a:headEnd/>
            <a:tailEnd/>
          </a:ln>
        </p:spPr>
        <p:txBody>
          <a:bodyPr/>
          <a:lstStyle/>
          <a:p>
            <a:endParaRPr lang="en-US"/>
          </a:p>
        </p:txBody>
      </p:sp>
      <p:sp>
        <p:nvSpPr>
          <p:cNvPr id="37912" name="Line 25"/>
          <p:cNvSpPr>
            <a:spLocks noChangeShapeType="1"/>
          </p:cNvSpPr>
          <p:nvPr/>
        </p:nvSpPr>
        <p:spPr bwMode="auto">
          <a:xfrm rot="-5400000">
            <a:off x="8535988" y="5105400"/>
            <a:ext cx="76200" cy="0"/>
          </a:xfrm>
          <a:prstGeom prst="line">
            <a:avLst/>
          </a:prstGeom>
          <a:noFill/>
          <a:ln w="28575">
            <a:solidFill>
              <a:schemeClr val="tx1"/>
            </a:solidFill>
            <a:round/>
            <a:headEnd/>
            <a:tailEnd/>
          </a:ln>
        </p:spPr>
        <p:txBody>
          <a:bodyPr/>
          <a:lstStyle/>
          <a:p>
            <a:endParaRPr lang="en-US"/>
          </a:p>
        </p:txBody>
      </p:sp>
      <p:sp>
        <p:nvSpPr>
          <p:cNvPr id="37913" name="Text Box 26"/>
          <p:cNvSpPr txBox="1">
            <a:spLocks noChangeArrowheads="1"/>
          </p:cNvSpPr>
          <p:nvPr/>
        </p:nvSpPr>
        <p:spPr bwMode="auto">
          <a:xfrm>
            <a:off x="3697288" y="5143500"/>
            <a:ext cx="55626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0       12     24    36    48     30    72</a:t>
            </a:r>
          </a:p>
        </p:txBody>
      </p:sp>
      <p:sp>
        <p:nvSpPr>
          <p:cNvPr id="37914" name="Text Box 27"/>
          <p:cNvSpPr txBox="1">
            <a:spLocks noChangeArrowheads="1"/>
          </p:cNvSpPr>
          <p:nvPr/>
        </p:nvSpPr>
        <p:spPr bwMode="auto">
          <a:xfrm>
            <a:off x="3925888" y="5753100"/>
            <a:ext cx="47244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Hours from start of rain storm</a:t>
            </a:r>
          </a:p>
        </p:txBody>
      </p:sp>
      <p:sp>
        <p:nvSpPr>
          <p:cNvPr id="37915" name="Text Box 28"/>
          <p:cNvSpPr txBox="1">
            <a:spLocks noChangeArrowheads="1"/>
          </p:cNvSpPr>
          <p:nvPr/>
        </p:nvSpPr>
        <p:spPr bwMode="auto">
          <a:xfrm>
            <a:off x="3544888" y="1409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3</a:t>
            </a:r>
          </a:p>
        </p:txBody>
      </p:sp>
      <p:sp>
        <p:nvSpPr>
          <p:cNvPr id="37916" name="Text Box 29"/>
          <p:cNvSpPr txBox="1">
            <a:spLocks noChangeArrowheads="1"/>
          </p:cNvSpPr>
          <p:nvPr/>
        </p:nvSpPr>
        <p:spPr bwMode="auto">
          <a:xfrm>
            <a:off x="3544888" y="2552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2</a:t>
            </a:r>
          </a:p>
        </p:txBody>
      </p:sp>
      <p:sp>
        <p:nvSpPr>
          <p:cNvPr id="37917" name="Text Box 30"/>
          <p:cNvSpPr txBox="1">
            <a:spLocks noChangeArrowheads="1"/>
          </p:cNvSpPr>
          <p:nvPr/>
        </p:nvSpPr>
        <p:spPr bwMode="auto">
          <a:xfrm>
            <a:off x="3544888" y="3695700"/>
            <a:ext cx="381000"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1</a:t>
            </a:r>
          </a:p>
        </p:txBody>
      </p:sp>
      <p:sp>
        <p:nvSpPr>
          <p:cNvPr id="37918" name="Text Box 31"/>
          <p:cNvSpPr txBox="1">
            <a:spLocks noChangeArrowheads="1"/>
          </p:cNvSpPr>
          <p:nvPr/>
        </p:nvSpPr>
        <p:spPr bwMode="auto">
          <a:xfrm rot="-5400000">
            <a:off x="1788319" y="3156744"/>
            <a:ext cx="2741612" cy="457200"/>
          </a:xfrm>
          <a:prstGeom prst="rect">
            <a:avLst/>
          </a:prstGeom>
          <a:noFill/>
          <a:ln w="28575">
            <a:noFill/>
            <a:miter lim="800000"/>
            <a:headEnd/>
            <a:tailEnd/>
          </a:ln>
        </p:spPr>
        <p:txBody>
          <a:bodyPr>
            <a:spAutoFit/>
          </a:bodyPr>
          <a:lstStyle/>
          <a:p>
            <a:pPr>
              <a:spcBef>
                <a:spcPct val="50000"/>
              </a:spcBef>
            </a:pPr>
            <a:r>
              <a:rPr lang="en-GB" sz="2400">
                <a:latin typeface="Comic Sans MS" pitchFamily="66" charset="0"/>
              </a:rPr>
              <a:t>Discharge (m</a:t>
            </a:r>
            <a:r>
              <a:rPr lang="en-GB" sz="2400" baseline="30000">
                <a:latin typeface="Comic Sans MS" pitchFamily="66" charset="0"/>
              </a:rPr>
              <a:t>3</a:t>
            </a:r>
            <a:r>
              <a:rPr lang="en-GB" sz="2400">
                <a:latin typeface="Comic Sans MS" pitchFamily="66" charset="0"/>
              </a:rPr>
              <a:t>/s)</a:t>
            </a:r>
          </a:p>
        </p:txBody>
      </p:sp>
      <p:sp>
        <p:nvSpPr>
          <p:cNvPr id="46112" name="Text Box 32"/>
          <p:cNvSpPr txBox="1">
            <a:spLocks noChangeArrowheads="1"/>
          </p:cNvSpPr>
          <p:nvPr/>
        </p:nvSpPr>
        <p:spPr bwMode="auto">
          <a:xfrm>
            <a:off x="5678488" y="4305301"/>
            <a:ext cx="1447800" cy="396875"/>
          </a:xfrm>
          <a:prstGeom prst="rect">
            <a:avLst/>
          </a:prstGeom>
          <a:noFill/>
          <a:ln w="28575">
            <a:noFill/>
            <a:miter lim="800000"/>
            <a:headEnd/>
            <a:tailEnd/>
          </a:ln>
        </p:spPr>
        <p:txBody>
          <a:bodyPr>
            <a:spAutoFit/>
          </a:bodyPr>
          <a:lstStyle/>
          <a:p>
            <a:pPr>
              <a:spcBef>
                <a:spcPct val="50000"/>
              </a:spcBef>
            </a:pPr>
            <a:r>
              <a:rPr lang="en-GB" sz="2000" b="1">
                <a:solidFill>
                  <a:srgbClr val="990033"/>
                </a:solidFill>
                <a:latin typeface="Comic Sans MS" pitchFamily="66" charset="0"/>
              </a:rPr>
              <a:t>Base flow</a:t>
            </a:r>
          </a:p>
        </p:txBody>
      </p:sp>
      <p:sp>
        <p:nvSpPr>
          <p:cNvPr id="37920" name="Text Box 35"/>
          <p:cNvSpPr txBox="1">
            <a:spLocks noChangeArrowheads="1"/>
          </p:cNvSpPr>
          <p:nvPr/>
        </p:nvSpPr>
        <p:spPr bwMode="auto">
          <a:xfrm rot="-4701125">
            <a:off x="4206876" y="2187576"/>
            <a:ext cx="1501775"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Rising limb</a:t>
            </a:r>
          </a:p>
        </p:txBody>
      </p:sp>
      <p:sp>
        <p:nvSpPr>
          <p:cNvPr id="37921" name="Text Box 36"/>
          <p:cNvSpPr txBox="1">
            <a:spLocks noChangeArrowheads="1"/>
          </p:cNvSpPr>
          <p:nvPr/>
        </p:nvSpPr>
        <p:spPr bwMode="auto">
          <a:xfrm rot="3378051">
            <a:off x="5868988" y="2428876"/>
            <a:ext cx="19812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Recession limb</a:t>
            </a:r>
          </a:p>
        </p:txBody>
      </p:sp>
      <p:sp>
        <p:nvSpPr>
          <p:cNvPr id="37922" name="Text Box 37"/>
          <p:cNvSpPr txBox="1">
            <a:spLocks noChangeArrowheads="1"/>
          </p:cNvSpPr>
          <p:nvPr/>
        </p:nvSpPr>
        <p:spPr bwMode="auto">
          <a:xfrm>
            <a:off x="4230688" y="647701"/>
            <a:ext cx="1828800" cy="396875"/>
          </a:xfrm>
          <a:prstGeom prst="rect">
            <a:avLst/>
          </a:prstGeom>
          <a:noFill/>
          <a:ln w="28575">
            <a:noFill/>
            <a:miter lim="800000"/>
            <a:headEnd/>
            <a:tailEnd/>
          </a:ln>
        </p:spPr>
        <p:txBody>
          <a:bodyPr>
            <a:spAutoFit/>
          </a:bodyPr>
          <a:lstStyle/>
          <a:p>
            <a:pPr>
              <a:spcBef>
                <a:spcPct val="50000"/>
              </a:spcBef>
            </a:pPr>
            <a:r>
              <a:rPr lang="en-GB" sz="2000">
                <a:latin typeface="Comic Sans MS" pitchFamily="66" charset="0"/>
              </a:rPr>
              <a:t>Basin lag time</a:t>
            </a:r>
          </a:p>
        </p:txBody>
      </p:sp>
      <p:sp>
        <p:nvSpPr>
          <p:cNvPr id="37923" name="Text Box 38"/>
          <p:cNvSpPr txBox="1">
            <a:spLocks noChangeArrowheads="1"/>
          </p:cNvSpPr>
          <p:nvPr/>
        </p:nvSpPr>
        <p:spPr bwMode="auto">
          <a:xfrm>
            <a:off x="4230688" y="3024188"/>
            <a:ext cx="609600" cy="366712"/>
          </a:xfrm>
          <a:prstGeom prst="rect">
            <a:avLst/>
          </a:prstGeom>
          <a:noFill/>
          <a:ln w="28575">
            <a:noFill/>
            <a:miter lim="800000"/>
            <a:headEnd/>
            <a:tailEnd/>
          </a:ln>
        </p:spPr>
        <p:txBody>
          <a:bodyPr>
            <a:spAutoFit/>
          </a:bodyPr>
          <a:lstStyle/>
          <a:p>
            <a:pPr>
              <a:spcBef>
                <a:spcPct val="50000"/>
              </a:spcBef>
            </a:pPr>
            <a:r>
              <a:rPr lang="en-GB">
                <a:latin typeface="Comic Sans MS" pitchFamily="66" charset="0"/>
              </a:rPr>
              <a:t>mm</a:t>
            </a:r>
          </a:p>
        </p:txBody>
      </p:sp>
      <p:sp>
        <p:nvSpPr>
          <p:cNvPr id="37924" name="Line 39"/>
          <p:cNvSpPr>
            <a:spLocks noChangeShapeType="1"/>
          </p:cNvSpPr>
          <p:nvPr/>
        </p:nvSpPr>
        <p:spPr bwMode="auto">
          <a:xfrm>
            <a:off x="4495800" y="1143000"/>
            <a:ext cx="1143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37925" name="Line 40"/>
          <p:cNvSpPr>
            <a:spLocks noChangeShapeType="1"/>
          </p:cNvSpPr>
          <p:nvPr/>
        </p:nvSpPr>
        <p:spPr bwMode="auto">
          <a:xfrm>
            <a:off x="5638800" y="1066800"/>
            <a:ext cx="0" cy="152400"/>
          </a:xfrm>
          <a:prstGeom prst="line">
            <a:avLst/>
          </a:prstGeom>
          <a:noFill/>
          <a:ln w="28575">
            <a:solidFill>
              <a:schemeClr val="tx1"/>
            </a:solidFill>
            <a:round/>
            <a:headEnd/>
            <a:tailEnd/>
          </a:ln>
        </p:spPr>
        <p:txBody>
          <a:bodyPr/>
          <a:lstStyle/>
          <a:p>
            <a:endParaRPr lang="en-US"/>
          </a:p>
        </p:txBody>
      </p:sp>
      <p:sp>
        <p:nvSpPr>
          <p:cNvPr id="37926" name="Line 41"/>
          <p:cNvSpPr>
            <a:spLocks noChangeShapeType="1"/>
          </p:cNvSpPr>
          <p:nvPr/>
        </p:nvSpPr>
        <p:spPr bwMode="auto">
          <a:xfrm>
            <a:off x="4495800" y="1066800"/>
            <a:ext cx="0" cy="152400"/>
          </a:xfrm>
          <a:prstGeom prst="line">
            <a:avLst/>
          </a:prstGeom>
          <a:noFill/>
          <a:ln w="28575">
            <a:solidFill>
              <a:schemeClr val="tx1"/>
            </a:solidFill>
            <a:round/>
            <a:headEnd/>
            <a:tailEnd/>
          </a:ln>
        </p:spPr>
        <p:txBody>
          <a:bodyPr/>
          <a:lstStyle/>
          <a:p>
            <a:endParaRPr lang="en-US"/>
          </a:p>
        </p:txBody>
      </p:sp>
      <p:sp>
        <p:nvSpPr>
          <p:cNvPr id="37927" name="Text Box 42"/>
          <p:cNvSpPr txBox="1">
            <a:spLocks noChangeArrowheads="1"/>
          </p:cNvSpPr>
          <p:nvPr/>
        </p:nvSpPr>
        <p:spPr bwMode="auto">
          <a:xfrm>
            <a:off x="4078288" y="3390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4</a:t>
            </a:r>
          </a:p>
        </p:txBody>
      </p:sp>
      <p:sp>
        <p:nvSpPr>
          <p:cNvPr id="37928" name="Text Box 43"/>
          <p:cNvSpPr txBox="1">
            <a:spLocks noChangeArrowheads="1"/>
          </p:cNvSpPr>
          <p:nvPr/>
        </p:nvSpPr>
        <p:spPr bwMode="auto">
          <a:xfrm>
            <a:off x="4078288" y="3771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3</a:t>
            </a:r>
          </a:p>
        </p:txBody>
      </p:sp>
      <p:sp>
        <p:nvSpPr>
          <p:cNvPr id="37929" name="Text Box 44"/>
          <p:cNvSpPr txBox="1">
            <a:spLocks noChangeArrowheads="1"/>
          </p:cNvSpPr>
          <p:nvPr/>
        </p:nvSpPr>
        <p:spPr bwMode="auto">
          <a:xfrm>
            <a:off x="4078288" y="4152900"/>
            <a:ext cx="228600" cy="304800"/>
          </a:xfrm>
          <a:prstGeom prst="rect">
            <a:avLst/>
          </a:prstGeom>
          <a:noFill/>
          <a:ln w="9525">
            <a:noFill/>
            <a:miter lim="800000"/>
            <a:headEnd/>
            <a:tailEnd/>
          </a:ln>
        </p:spPr>
        <p:txBody>
          <a:bodyPr>
            <a:spAutoFit/>
          </a:bodyPr>
          <a:lstStyle/>
          <a:p>
            <a:pPr>
              <a:spcBef>
                <a:spcPct val="50000"/>
              </a:spcBef>
            </a:pPr>
            <a:r>
              <a:rPr lang="en-GB" sz="1400">
                <a:latin typeface="Comic Sans MS" pitchFamily="66" charset="0"/>
              </a:rPr>
              <a:t>2</a:t>
            </a:r>
          </a:p>
        </p:txBody>
      </p:sp>
      <p:sp>
        <p:nvSpPr>
          <p:cNvPr id="37930" name="Line 45"/>
          <p:cNvSpPr>
            <a:spLocks noChangeShapeType="1"/>
          </p:cNvSpPr>
          <p:nvPr/>
        </p:nvSpPr>
        <p:spPr bwMode="auto">
          <a:xfrm>
            <a:off x="5638800" y="1295400"/>
            <a:ext cx="0" cy="228600"/>
          </a:xfrm>
          <a:prstGeom prst="line">
            <a:avLst/>
          </a:prstGeom>
          <a:noFill/>
          <a:ln w="28575">
            <a:solidFill>
              <a:schemeClr val="tx1"/>
            </a:solidFill>
            <a:round/>
            <a:headEnd/>
            <a:tailEnd/>
          </a:ln>
        </p:spPr>
        <p:txBody>
          <a:bodyPr/>
          <a:lstStyle/>
          <a:p>
            <a:endParaRPr lang="en-US"/>
          </a:p>
        </p:txBody>
      </p:sp>
      <p:sp>
        <p:nvSpPr>
          <p:cNvPr id="37931" name="Line 46"/>
          <p:cNvSpPr>
            <a:spLocks noChangeShapeType="1"/>
          </p:cNvSpPr>
          <p:nvPr/>
        </p:nvSpPr>
        <p:spPr bwMode="auto">
          <a:xfrm flipV="1">
            <a:off x="5638800" y="1143000"/>
            <a:ext cx="457200" cy="228600"/>
          </a:xfrm>
          <a:prstGeom prst="line">
            <a:avLst/>
          </a:prstGeom>
          <a:noFill/>
          <a:ln w="28575">
            <a:solidFill>
              <a:schemeClr val="tx1"/>
            </a:solidFill>
            <a:round/>
            <a:headEnd type="triangle" w="med" len="med"/>
            <a:tailEnd/>
          </a:ln>
        </p:spPr>
        <p:txBody>
          <a:bodyPr wrap="none"/>
          <a:lstStyle/>
          <a:p>
            <a:endParaRPr lang="en-US"/>
          </a:p>
        </p:txBody>
      </p:sp>
      <p:sp>
        <p:nvSpPr>
          <p:cNvPr id="37932" name="Text Box 47"/>
          <p:cNvSpPr txBox="1">
            <a:spLocks noChangeArrowheads="1"/>
          </p:cNvSpPr>
          <p:nvPr/>
        </p:nvSpPr>
        <p:spPr bwMode="auto">
          <a:xfrm>
            <a:off x="6096000" y="914401"/>
            <a:ext cx="13716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Peak flow</a:t>
            </a:r>
          </a:p>
        </p:txBody>
      </p:sp>
      <p:sp>
        <p:nvSpPr>
          <p:cNvPr id="46128" name="Text Box 48"/>
          <p:cNvSpPr txBox="1">
            <a:spLocks noChangeArrowheads="1"/>
          </p:cNvSpPr>
          <p:nvPr/>
        </p:nvSpPr>
        <p:spPr bwMode="auto">
          <a:xfrm>
            <a:off x="7696200" y="304801"/>
            <a:ext cx="2057400" cy="519113"/>
          </a:xfrm>
          <a:prstGeom prst="rect">
            <a:avLst/>
          </a:prstGeom>
          <a:noFill/>
          <a:ln w="28575">
            <a:noFill/>
            <a:miter lim="800000"/>
            <a:headEnd/>
            <a:tailEnd/>
          </a:ln>
        </p:spPr>
        <p:txBody>
          <a:bodyPr>
            <a:spAutoFit/>
          </a:bodyPr>
          <a:lstStyle/>
          <a:p>
            <a:pPr>
              <a:spcBef>
                <a:spcPct val="50000"/>
              </a:spcBef>
            </a:pPr>
            <a:r>
              <a:rPr lang="en-GB" sz="2800" b="1">
                <a:solidFill>
                  <a:srgbClr val="990033"/>
                </a:solidFill>
                <a:latin typeface="Comic Sans MS" pitchFamily="66" charset="0"/>
              </a:rPr>
              <a:t>Base flow</a:t>
            </a:r>
          </a:p>
        </p:txBody>
      </p:sp>
      <p:sp>
        <p:nvSpPr>
          <p:cNvPr id="46129" name="Text Box 49"/>
          <p:cNvSpPr txBox="1">
            <a:spLocks noChangeArrowheads="1"/>
          </p:cNvSpPr>
          <p:nvPr/>
        </p:nvSpPr>
        <p:spPr bwMode="auto">
          <a:xfrm>
            <a:off x="7467600" y="990600"/>
            <a:ext cx="2514600" cy="1373188"/>
          </a:xfrm>
          <a:prstGeom prst="rect">
            <a:avLst/>
          </a:prstGeom>
          <a:noFill/>
          <a:ln w="9525">
            <a:noFill/>
            <a:miter lim="800000"/>
            <a:headEnd/>
            <a:tailEnd/>
          </a:ln>
        </p:spPr>
        <p:txBody>
          <a:bodyPr>
            <a:spAutoFit/>
          </a:bodyPr>
          <a:lstStyle/>
          <a:p>
            <a:pPr algn="ctr">
              <a:spcBef>
                <a:spcPct val="50000"/>
              </a:spcBef>
            </a:pPr>
            <a:r>
              <a:rPr lang="en-GB" sz="2800" b="1">
                <a:solidFill>
                  <a:schemeClr val="tx2"/>
                </a:solidFill>
                <a:latin typeface="Comic Sans MS" pitchFamily="66" charset="0"/>
              </a:rPr>
              <a:t>Normal discharge of the river</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2093974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6089"/>
                                        </p:tgtEl>
                                        <p:attrNameLst>
                                          <p:attrName>style.visibility</p:attrName>
                                        </p:attrNameLst>
                                      </p:cBhvr>
                                      <p:to>
                                        <p:strVal val="visible"/>
                                      </p:to>
                                    </p:set>
                                    <p:animEffect transition="in" filter="wipe(left)">
                                      <p:cBhvr>
                                        <p:cTn id="7" dur="500"/>
                                        <p:tgtEl>
                                          <p:spTgt spid="46089"/>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46112"/>
                                        </p:tgtEl>
                                        <p:attrNameLst>
                                          <p:attrName>style.visibility</p:attrName>
                                        </p:attrNameLst>
                                      </p:cBhvr>
                                      <p:to>
                                        <p:strVal val="visible"/>
                                      </p:to>
                                    </p:set>
                                    <p:animEffect transition="in" filter="dissolve">
                                      <p:cBhvr>
                                        <p:cTn id="11" dur="500"/>
                                        <p:tgtEl>
                                          <p:spTgt spid="46112"/>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46128"/>
                                        </p:tgtEl>
                                        <p:attrNameLst>
                                          <p:attrName>style.visibility</p:attrName>
                                        </p:attrNameLst>
                                      </p:cBhvr>
                                      <p:to>
                                        <p:strVal val="visible"/>
                                      </p:to>
                                    </p:set>
                                    <p:animEffect transition="in" filter="dissolve">
                                      <p:cBhvr>
                                        <p:cTn id="15" dur="500"/>
                                        <p:tgtEl>
                                          <p:spTgt spid="46128"/>
                                        </p:tgtEl>
                                      </p:cBhvr>
                                    </p:animEffect>
                                  </p:childTnLst>
                                </p:cTn>
                              </p:par>
                            </p:childTnLst>
                          </p:cTn>
                        </p:par>
                        <p:par>
                          <p:cTn id="16" fill="hold">
                            <p:stCondLst>
                              <p:cond delay="4500"/>
                            </p:stCondLst>
                            <p:childTnLst>
                              <p:par>
                                <p:cTn id="17" presetID="9" presetClass="entr" presetSubtype="0" fill="hold" grpId="0" nodeType="afterEffect">
                                  <p:stCondLst>
                                    <p:cond delay="2000"/>
                                  </p:stCondLst>
                                  <p:childTnLst>
                                    <p:set>
                                      <p:cBhvr>
                                        <p:cTn id="18" dur="1" fill="hold">
                                          <p:stCondLst>
                                            <p:cond delay="0"/>
                                          </p:stCondLst>
                                        </p:cTn>
                                        <p:tgtEl>
                                          <p:spTgt spid="46129"/>
                                        </p:tgtEl>
                                        <p:attrNameLst>
                                          <p:attrName>style.visibility</p:attrName>
                                        </p:attrNameLst>
                                      </p:cBhvr>
                                      <p:to>
                                        <p:strVal val="visible"/>
                                      </p:to>
                                    </p:set>
                                    <p:animEffect transition="in" filter="dissolve">
                                      <p:cBhvr>
                                        <p:cTn id="19" dur="500"/>
                                        <p:tgtEl>
                                          <p:spTgt spid="46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112" grpId="0" autoUpdateAnimBg="0"/>
      <p:bldP spid="46128" grpId="0" autoUpdateAnimBg="0"/>
      <p:bldP spid="4612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0"/>
            <a:ext cx="8229600" cy="1143000"/>
          </a:xfrm>
        </p:spPr>
        <p:txBody>
          <a:bodyPr rtlCol="0">
            <a:normAutofit/>
          </a:bodyPr>
          <a:lstStyle/>
          <a:p>
            <a:pPr>
              <a:defRPr/>
            </a:pPr>
            <a:r>
              <a:rPr lang="en-GB" u="sng" dirty="0" smtClean="0">
                <a:effectLst>
                  <a:outerShdw blurRad="38100" dist="38100" dir="2700000" algn="tl">
                    <a:srgbClr val="000000">
                      <a:alpha val="43137"/>
                    </a:srgbClr>
                  </a:outerShdw>
                </a:effectLst>
              </a:rPr>
              <a:t>Storm Hydrographs</a:t>
            </a:r>
            <a:endParaRPr lang="en-GB" u="sng" dirty="0">
              <a:effectLst>
                <a:outerShdw blurRad="38100" dist="38100" dir="2700000" algn="tl">
                  <a:srgbClr val="000000">
                    <a:alpha val="43137"/>
                  </a:srgbClr>
                </a:outerShdw>
              </a:effectLst>
            </a:endParaRPr>
          </a:p>
        </p:txBody>
      </p:sp>
      <p:sp>
        <p:nvSpPr>
          <p:cNvPr id="15362" name="Content Placeholder 2"/>
          <p:cNvSpPr>
            <a:spLocks noGrp="1"/>
          </p:cNvSpPr>
          <p:nvPr>
            <p:ph idx="1"/>
          </p:nvPr>
        </p:nvSpPr>
        <p:spPr>
          <a:xfrm>
            <a:off x="2095500" y="4000501"/>
            <a:ext cx="8229600" cy="2239963"/>
          </a:xfrm>
        </p:spPr>
        <p:txBody>
          <a:bodyPr/>
          <a:lstStyle/>
          <a:p>
            <a:pPr>
              <a:buFont typeface="Arial" charset="0"/>
              <a:buNone/>
            </a:pPr>
            <a:r>
              <a:rPr lang="en-GB" smtClean="0"/>
              <a:t>Storm hydrographs show how a river’s discharge changes after a storm.  Depending on a number of factors, the hydrograph can change considerably in shape. </a:t>
            </a:r>
          </a:p>
        </p:txBody>
      </p:sp>
      <p:pic>
        <p:nvPicPr>
          <p:cNvPr id="15363" name="Picture 3"/>
          <p:cNvPicPr>
            <a:picLocks noChangeAspect="1" noChangeArrowheads="1"/>
          </p:cNvPicPr>
          <p:nvPr/>
        </p:nvPicPr>
        <p:blipFill>
          <a:blip r:embed="rId2"/>
          <a:srcRect/>
          <a:stretch>
            <a:fillRect/>
          </a:stretch>
        </p:blipFill>
        <p:spPr bwMode="auto">
          <a:xfrm>
            <a:off x="1524000" y="1143001"/>
            <a:ext cx="9144000" cy="2786063"/>
          </a:xfrm>
          <a:prstGeom prst="rect">
            <a:avLst/>
          </a:prstGeom>
          <a:noFill/>
          <a:ln w="9525">
            <a:noFill/>
            <a:miter lim="800000"/>
            <a:headEnd/>
            <a:tailEnd/>
          </a:ln>
        </p:spPr>
      </p:pic>
      <p:sp>
        <p:nvSpPr>
          <p:cNvPr id="15364" name="TextBox 5"/>
          <p:cNvSpPr txBox="1">
            <a:spLocks noChangeArrowheads="1"/>
          </p:cNvSpPr>
          <p:nvPr/>
        </p:nvSpPr>
        <p:spPr bwMode="auto">
          <a:xfrm>
            <a:off x="9596438" y="6357939"/>
            <a:ext cx="857250" cy="369887"/>
          </a:xfrm>
          <a:prstGeom prst="rect">
            <a:avLst/>
          </a:prstGeom>
          <a:noFill/>
          <a:ln w="9525">
            <a:noFill/>
            <a:miter lim="800000"/>
            <a:headEnd/>
            <a:tailEnd/>
          </a:ln>
        </p:spPr>
        <p:txBody>
          <a:bodyPr>
            <a:spAutoFit/>
          </a:bodyPr>
          <a:lstStyle/>
          <a:p>
            <a:r>
              <a:rPr lang="en-GB">
                <a:latin typeface="Calibri" pitchFamily="34" charset="0"/>
                <a:hlinkClick r:id="rId3"/>
              </a:rPr>
              <a:t>Video</a:t>
            </a:r>
            <a:endParaRPr lang="en-GB">
              <a:latin typeface="Calibri" pitchFamily="34" charset="0"/>
            </a:endParaRPr>
          </a:p>
        </p:txBody>
      </p:sp>
      <p:sp>
        <p:nvSpPr>
          <p:cNvPr id="3" name="Footer Placeholder 2"/>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2011055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2667001" y="0"/>
            <a:ext cx="7000875" cy="5613400"/>
          </a:xfrm>
          <a:prstGeom prst="rect">
            <a:avLst/>
          </a:prstGeom>
          <a:noFill/>
          <a:ln w="9525" algn="in">
            <a:noFill/>
            <a:miter lim="800000"/>
            <a:headEnd/>
            <a:tailEnd/>
          </a:ln>
        </p:spPr>
      </p:pic>
      <p:pic>
        <p:nvPicPr>
          <p:cNvPr id="16386" name="Picture 3"/>
          <p:cNvPicPr>
            <a:picLocks noChangeAspect="1" noChangeArrowheads="1"/>
          </p:cNvPicPr>
          <p:nvPr/>
        </p:nvPicPr>
        <p:blipFill>
          <a:blip r:embed="rId3"/>
          <a:srcRect/>
          <a:stretch>
            <a:fillRect/>
          </a:stretch>
        </p:blipFill>
        <p:spPr bwMode="auto">
          <a:xfrm>
            <a:off x="1952626" y="5805488"/>
            <a:ext cx="8215313" cy="1052512"/>
          </a:xfrm>
          <a:prstGeom prst="rect">
            <a:avLst/>
          </a:prstGeom>
          <a:noFill/>
          <a:ln w="9525" algn="in">
            <a:noFill/>
            <a:miter lim="800000"/>
            <a:headEnd/>
            <a:tailEnd/>
          </a:ln>
        </p:spPr>
      </p:pic>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56979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25" y="0"/>
            <a:ext cx="8229600" cy="1143000"/>
          </a:xfrm>
        </p:spPr>
        <p:txBody>
          <a:bodyPr rtlCol="0">
            <a:normAutofit/>
          </a:bodyPr>
          <a:lstStyle/>
          <a:p>
            <a:pPr>
              <a:defRPr/>
            </a:pPr>
            <a:r>
              <a:rPr lang="en-GB" u="sng" dirty="0" smtClean="0">
                <a:effectLst>
                  <a:outerShdw blurRad="38100" dist="38100" dir="2700000" algn="tl">
                    <a:srgbClr val="000000">
                      <a:alpha val="43137"/>
                    </a:srgbClr>
                  </a:outerShdw>
                </a:effectLst>
              </a:rPr>
              <a:t>Tables.</a:t>
            </a:r>
            <a:endParaRPr lang="en-GB" u="sng" dirty="0">
              <a:effectLst>
                <a:outerShdw blurRad="38100" dist="38100" dir="2700000" algn="tl">
                  <a:srgbClr val="000000">
                    <a:alpha val="43137"/>
                  </a:srgbClr>
                </a:outerShdw>
              </a:effectLst>
            </a:endParaRPr>
          </a:p>
        </p:txBody>
      </p:sp>
      <p:sp>
        <p:nvSpPr>
          <p:cNvPr id="18434" name="Content Placeholder 2"/>
          <p:cNvSpPr>
            <a:spLocks noGrp="1"/>
          </p:cNvSpPr>
          <p:nvPr>
            <p:ph idx="1"/>
          </p:nvPr>
        </p:nvSpPr>
        <p:spPr>
          <a:xfrm>
            <a:off x="1952625" y="1071563"/>
            <a:ext cx="8229600" cy="4525962"/>
          </a:xfrm>
        </p:spPr>
        <p:txBody>
          <a:bodyPr/>
          <a:lstStyle/>
          <a:p>
            <a:pPr>
              <a:buFont typeface="Arial" charset="0"/>
              <a:buNone/>
            </a:pPr>
            <a:r>
              <a:rPr lang="en-GB" dirty="0" smtClean="0"/>
              <a:t>There are several different factors which may affect the shape of a hydrograph. These are listed in the table below. </a:t>
            </a:r>
          </a:p>
          <a:p>
            <a:pPr>
              <a:buFont typeface="Arial" charset="0"/>
              <a:buNone/>
            </a:pPr>
            <a:r>
              <a:rPr lang="en-GB" dirty="0" smtClean="0"/>
              <a:t>Copy the table below and fill in the blanks. </a:t>
            </a:r>
          </a:p>
        </p:txBody>
      </p:sp>
      <p:pic>
        <p:nvPicPr>
          <p:cNvPr id="18435" name="Picture 2"/>
          <p:cNvPicPr>
            <a:picLocks noChangeAspect="1" noChangeArrowheads="1"/>
          </p:cNvPicPr>
          <p:nvPr/>
        </p:nvPicPr>
        <p:blipFill>
          <a:blip r:embed="rId2"/>
          <a:srcRect/>
          <a:stretch>
            <a:fillRect/>
          </a:stretch>
        </p:blipFill>
        <p:spPr bwMode="auto">
          <a:xfrm rot="-5236104">
            <a:off x="4828382" y="700882"/>
            <a:ext cx="2814638" cy="8728075"/>
          </a:xfrm>
          <a:prstGeom prst="rect">
            <a:avLst/>
          </a:prstGeom>
          <a:noFill/>
          <a:ln w="9525">
            <a:noFill/>
            <a:miter lim="800000"/>
            <a:headEnd/>
            <a:tailEnd/>
          </a:ln>
        </p:spPr>
      </p:pic>
      <p:sp>
        <p:nvSpPr>
          <p:cNvPr id="5" name="Rectangle 4"/>
          <p:cNvSpPr/>
          <p:nvPr/>
        </p:nvSpPr>
        <p:spPr>
          <a:xfrm>
            <a:off x="7524751" y="4357689"/>
            <a:ext cx="3000375" cy="1857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8" name="Straight Connector 7"/>
          <p:cNvCxnSpPr/>
          <p:nvPr/>
        </p:nvCxnSpPr>
        <p:spPr>
          <a:xfrm>
            <a:off x="7524751" y="4643439"/>
            <a:ext cx="3000375" cy="158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524751" y="5214939"/>
            <a:ext cx="3000375" cy="158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524751" y="5500689"/>
            <a:ext cx="3000375" cy="158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24751" y="5857875"/>
            <a:ext cx="3000375" cy="15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524751" y="4929189"/>
            <a:ext cx="3000375" cy="1587"/>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5519451" y="165253"/>
            <a:ext cx="5871990" cy="923330"/>
          </a:xfrm>
          <a:prstGeom prst="rect">
            <a:avLst/>
          </a:prstGeom>
          <a:noFill/>
        </p:spPr>
        <p:txBody>
          <a:bodyPr wrap="square" rtlCol="0">
            <a:spAutoFit/>
          </a:bodyPr>
          <a:lstStyle/>
          <a:p>
            <a:r>
              <a:rPr lang="en-US" dirty="0" smtClean="0"/>
              <a:t>Extra information can be found: </a:t>
            </a:r>
            <a:r>
              <a:rPr lang="en-US" dirty="0" smtClean="0">
                <a:hlinkClick r:id="rId3"/>
              </a:rPr>
              <a:t>http://</a:t>
            </a:r>
            <a:r>
              <a:rPr lang="en-US" dirty="0" err="1" smtClean="0">
                <a:hlinkClick r:id="rId3"/>
              </a:rPr>
              <a:t>www.s-cool.co.uk</a:t>
            </a:r>
            <a:r>
              <a:rPr lang="en-US" dirty="0" smtClean="0">
                <a:hlinkClick r:id="rId3"/>
              </a:rPr>
              <a:t>/a-level/geography/river-profiles/revise-it/storm-hydrographs-and-river-discharge</a:t>
            </a:r>
            <a:endParaRPr lang="en-US" dirty="0"/>
          </a:p>
        </p:txBody>
      </p:sp>
      <p:sp>
        <p:nvSpPr>
          <p:cNvPr id="4" name="Footer Placeholder 3"/>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05058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Think, see, wonder</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25316449"/>
              </p:ext>
            </p:extLst>
          </p:nvPr>
        </p:nvGraphicFramePr>
        <p:xfrm>
          <a:off x="667081" y="918494"/>
          <a:ext cx="10256049" cy="5802981"/>
        </p:xfrm>
        <a:graphic>
          <a:graphicData uri="http://schemas.openxmlformats.org/drawingml/2006/table">
            <a:tbl>
              <a:tblPr firstRow="1" firstCol="1" bandRow="1">
                <a:tableStyleId>{5C22544A-7EE6-4342-B048-85BDC9FD1C3A}</a:tableStyleId>
              </a:tblPr>
              <a:tblGrid>
                <a:gridCol w="1492428"/>
                <a:gridCol w="1513785"/>
                <a:gridCol w="3294524"/>
                <a:gridCol w="3955312"/>
              </a:tblGrid>
              <a:tr h="626241">
                <a:tc>
                  <a:txBody>
                    <a:bodyPr/>
                    <a:lstStyle/>
                    <a:p>
                      <a:pPr marL="0" marR="0">
                        <a:lnSpc>
                          <a:spcPct val="107000"/>
                        </a:lnSpc>
                        <a:spcBef>
                          <a:spcPts val="0"/>
                        </a:spcBef>
                        <a:spcAft>
                          <a:spcPts val="0"/>
                        </a:spcAft>
                      </a:pPr>
                      <a:r>
                        <a:rPr lang="en-GB" sz="1500">
                          <a:effectLst/>
                        </a:rPr>
                        <a:t>Factor</a:t>
                      </a:r>
                      <a:endParaRPr lang="en-US" sz="8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500">
                          <a:effectLst/>
                        </a:rPr>
                        <a:t>Human OR Physical</a:t>
                      </a:r>
                      <a:endParaRPr lang="en-US" sz="8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500">
                          <a:effectLst/>
                        </a:rPr>
                        <a:t>Describe it (what happens)</a:t>
                      </a:r>
                      <a:endParaRPr lang="en-US" sz="8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500" dirty="0">
                          <a:effectLst/>
                        </a:rPr>
                        <a:t>Explain it (why does it happen?)</a:t>
                      </a:r>
                      <a:endParaRPr lang="en-US" sz="800" dirty="0">
                        <a:effectLst/>
                        <a:latin typeface="Calibri" charset="0"/>
                        <a:ea typeface="Calibri" charset="0"/>
                        <a:cs typeface="Times New Roman" charset="0"/>
                      </a:endParaRPr>
                    </a:p>
                  </a:txBody>
                  <a:tcPr marL="52665" marR="52665" marT="0" marB="0"/>
                </a:tc>
              </a:tr>
              <a:tr h="778533">
                <a:tc>
                  <a:txBody>
                    <a:bodyPr/>
                    <a:lstStyle/>
                    <a:p>
                      <a:pPr marL="0" marR="0">
                        <a:lnSpc>
                          <a:spcPct val="107000"/>
                        </a:lnSpc>
                        <a:spcBef>
                          <a:spcPts val="0"/>
                        </a:spcBef>
                        <a:spcAft>
                          <a:spcPts val="0"/>
                        </a:spcAft>
                      </a:pPr>
                      <a:r>
                        <a:rPr lang="en-GB" sz="1400">
                          <a:effectLst/>
                        </a:rPr>
                        <a:t>Deforestation</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dirty="0">
                          <a:effectLst/>
                        </a:rPr>
                        <a:t>Human</a:t>
                      </a:r>
                      <a:endParaRPr lang="en-US" sz="1400" dirty="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Trees are removed. This means that much more water is suddenly available and transferred rapidly to the river channels, increasing flood risk.</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This is because much of the water that falls on trees is evaporated or stored temporarily on leaves and branches. Trees also use up water as they grow. The removal of trees means this water will now flow to the river channels. </a:t>
                      </a:r>
                      <a:endParaRPr lang="en-US" sz="1400">
                        <a:effectLst/>
                        <a:latin typeface="Calibri" charset="0"/>
                        <a:ea typeface="Calibri" charset="0"/>
                        <a:cs typeface="Times New Roman" charset="0"/>
                      </a:endParaRPr>
                    </a:p>
                  </a:txBody>
                  <a:tcPr marL="52665" marR="52665" marT="0" marB="0"/>
                </a:tc>
              </a:tr>
              <a:tr h="849864">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dirty="0">
                          <a:effectLst/>
                        </a:rPr>
                        <a:t> </a:t>
                      </a:r>
                      <a:endParaRPr lang="en-US" sz="1400" dirty="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r>
              <a:tr h="778533">
                <a:tc>
                  <a:txBody>
                    <a:bodyPr/>
                    <a:lstStyle/>
                    <a:p>
                      <a:pPr marL="0" marR="0">
                        <a:lnSpc>
                          <a:spcPct val="107000"/>
                        </a:lnSpc>
                        <a:spcBef>
                          <a:spcPts val="0"/>
                        </a:spcBef>
                        <a:spcAft>
                          <a:spcPts val="0"/>
                        </a:spcAft>
                      </a:pPr>
                      <a:r>
                        <a:rPr lang="en-GB" sz="1400">
                          <a:effectLst/>
                        </a:rPr>
                        <a:t>Relief</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r>
              <a:tr h="778533">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In arable farming, soil is left unused and exposed to the elements for periods of time. This can lead to more surface runoff.</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This means that </a:t>
                      </a:r>
                      <a:endParaRPr lang="en-US" sz="1400">
                        <a:effectLst/>
                        <a:latin typeface="Calibri" charset="0"/>
                        <a:ea typeface="Calibri" charset="0"/>
                        <a:cs typeface="Times New Roman" charset="0"/>
                      </a:endParaRPr>
                    </a:p>
                  </a:txBody>
                  <a:tcPr marL="52665" marR="52665" marT="0" marB="0"/>
                </a:tc>
              </a:tr>
              <a:tr h="778533">
                <a:tc>
                  <a:txBody>
                    <a:bodyPr/>
                    <a:lstStyle/>
                    <a:p>
                      <a:pPr marL="0" marR="0">
                        <a:lnSpc>
                          <a:spcPct val="107000"/>
                        </a:lnSpc>
                        <a:spcBef>
                          <a:spcPts val="0"/>
                        </a:spcBef>
                        <a:spcAft>
                          <a:spcPts val="0"/>
                        </a:spcAft>
                      </a:pPr>
                      <a:r>
                        <a:rPr lang="en-GB" sz="1400">
                          <a:effectLst/>
                        </a:rPr>
                        <a:t>Geology</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r>
              <a:tr h="849864">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a:effectLst/>
                        </a:rPr>
                        <a:t> </a:t>
                      </a:r>
                      <a:endParaRPr lang="en-US" sz="140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dirty="0">
                          <a:effectLst/>
                        </a:rPr>
                        <a:t>Building on floodplains creates impermeable surfaces such as tarmac roads, concrete driveways and slate.</a:t>
                      </a:r>
                      <a:endParaRPr lang="en-US" sz="1400" dirty="0">
                        <a:effectLst/>
                        <a:latin typeface="Calibri" charset="0"/>
                        <a:ea typeface="Calibri" charset="0"/>
                        <a:cs typeface="Times New Roman" charset="0"/>
                      </a:endParaRPr>
                    </a:p>
                  </a:txBody>
                  <a:tcPr marL="52665" marR="52665" marT="0" marB="0"/>
                </a:tc>
                <a:tc>
                  <a:txBody>
                    <a:bodyPr/>
                    <a:lstStyle/>
                    <a:p>
                      <a:pPr marL="0" marR="0">
                        <a:lnSpc>
                          <a:spcPct val="107000"/>
                        </a:lnSpc>
                        <a:spcBef>
                          <a:spcPts val="0"/>
                        </a:spcBef>
                        <a:spcAft>
                          <a:spcPts val="0"/>
                        </a:spcAft>
                      </a:pPr>
                      <a:r>
                        <a:rPr lang="en-GB" sz="1400" dirty="0">
                          <a:effectLst/>
                        </a:rPr>
                        <a:t> </a:t>
                      </a:r>
                      <a:endParaRPr lang="en-US" sz="1400" dirty="0">
                        <a:effectLst/>
                        <a:latin typeface="Calibri" charset="0"/>
                        <a:ea typeface="Calibri" charset="0"/>
                        <a:cs typeface="Times New Roman" charset="0"/>
                      </a:endParaRPr>
                    </a:p>
                  </a:txBody>
                  <a:tcPr marL="52665" marR="52665" marT="0" marB="0"/>
                </a:tc>
              </a:tr>
            </a:tbl>
          </a:graphicData>
        </a:graphic>
      </p:graphicFrame>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81" y="95041"/>
            <a:ext cx="10356850" cy="739775"/>
          </a:xfrm>
          <a:prstGeom prst="rect">
            <a:avLst/>
          </a:prstGeom>
          <a:noFill/>
          <a:ln w="9525">
            <a:solidFill>
              <a:srgbClr val="4472C4"/>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21145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2114550" y="2282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744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52625" y="1"/>
            <a:ext cx="8229600" cy="785813"/>
          </a:xfrm>
        </p:spPr>
        <p:txBody>
          <a:bodyPr/>
          <a:lstStyle/>
          <a:p>
            <a:r>
              <a:rPr lang="en-GB" u="sng" smtClean="0"/>
              <a:t>Re-cap</a:t>
            </a:r>
          </a:p>
        </p:txBody>
      </p:sp>
      <p:pic>
        <p:nvPicPr>
          <p:cNvPr id="19458" name="Picture 2" descr="http://geofreekz.files.wordpress.com/2008/10/flood_hydrograph.gif"/>
          <p:cNvPicPr>
            <a:picLocks noChangeAspect="1" noChangeArrowheads="1"/>
          </p:cNvPicPr>
          <p:nvPr/>
        </p:nvPicPr>
        <p:blipFill>
          <a:blip r:embed="rId2"/>
          <a:srcRect/>
          <a:stretch>
            <a:fillRect/>
          </a:stretch>
        </p:blipFill>
        <p:spPr bwMode="auto">
          <a:xfrm>
            <a:off x="2452689" y="857251"/>
            <a:ext cx="7215187" cy="5554663"/>
          </a:xfrm>
          <a:prstGeom prst="rect">
            <a:avLst/>
          </a:prstGeom>
          <a:noFill/>
          <a:ln w="9525">
            <a:noFill/>
            <a:miter lim="800000"/>
            <a:headEnd/>
            <a:tailEnd/>
          </a:ln>
        </p:spPr>
      </p:pic>
      <p:sp>
        <p:nvSpPr>
          <p:cNvPr id="6" name="Rectangle 5"/>
          <p:cNvSpPr/>
          <p:nvPr/>
        </p:nvSpPr>
        <p:spPr>
          <a:xfrm>
            <a:off x="8310564" y="2500314"/>
            <a:ext cx="1000125" cy="35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6810375" y="928688"/>
            <a:ext cx="1214438"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3810001" y="1357313"/>
            <a:ext cx="12858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4881563" y="1857376"/>
            <a:ext cx="2214562"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5524501" y="1500188"/>
            <a:ext cx="100012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4881564" y="3000375"/>
            <a:ext cx="1285875"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2667000" y="1643063"/>
            <a:ext cx="357188" cy="4214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6167439" y="5786439"/>
            <a:ext cx="642937" cy="35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5769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and threats of living near a river</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https://www.youtube.com/watch?v=-PBT4OEJfGs</a:t>
            </a:r>
            <a:endParaRPr lang="en-US" dirty="0" smtClean="0"/>
          </a:p>
          <a:p>
            <a:endParaRPr lang="en-US" dirty="0"/>
          </a:p>
          <a:p>
            <a:r>
              <a:rPr lang="en-US" dirty="0" smtClean="0"/>
              <a:t>Watch the above video</a:t>
            </a:r>
          </a:p>
          <a:p>
            <a:r>
              <a:rPr lang="en-US" dirty="0" smtClean="0"/>
              <a:t>In pairs make notes- one to highlight the benefits (opportunities) of living near a river, one to highlight the risks</a:t>
            </a:r>
          </a:p>
          <a:p>
            <a:r>
              <a:rPr lang="en-US" dirty="0" smtClean="0"/>
              <a:t>Share your answers and put on a post it note</a:t>
            </a:r>
          </a:p>
        </p:txBody>
      </p:sp>
      <p:sp>
        <p:nvSpPr>
          <p:cNvPr id="4" name="Footer Placeholder 3"/>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5647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a:t>
            </a:r>
          </a:p>
        </p:txBody>
      </p:sp>
      <p:sp>
        <p:nvSpPr>
          <p:cNvPr id="3" name="Content Placeholder 2"/>
          <p:cNvSpPr>
            <a:spLocks noGrp="1"/>
          </p:cNvSpPr>
          <p:nvPr>
            <p:ph idx="1"/>
          </p:nvPr>
        </p:nvSpPr>
        <p:spPr/>
        <p:txBody>
          <a:bodyPr/>
          <a:lstStyle/>
          <a:p>
            <a:r>
              <a:rPr lang="en-US" dirty="0"/>
              <a:t>Floodplains are dynamic natural systems. The natural processes of periodic flooding, accompanied by erosion and deposition, bring changes to the topography, soils, vegetation, and physical features (such as meanders, braided channels and oxbow lakes) within these areas over time.</a:t>
            </a: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09855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8473" y="525635"/>
            <a:ext cx="11391440" cy="4351338"/>
          </a:xfrm>
        </p:spPr>
        <p:txBody>
          <a:bodyPr>
            <a:normAutofit fontScale="77500" lnSpcReduction="20000"/>
          </a:bodyPr>
          <a:lstStyle/>
          <a:p>
            <a:r>
              <a:rPr lang="en-US" dirty="0" smtClean="0"/>
              <a:t>Floodplains </a:t>
            </a:r>
            <a:r>
              <a:rPr lang="en-US" dirty="0"/>
              <a:t>provide a wide range of benefits to the ecosystem and community that include:</a:t>
            </a:r>
            <a:r>
              <a:rPr lang="en-US" dirty="0" smtClean="0"/>
              <a:t/>
            </a:r>
            <a:br>
              <a:rPr lang="en-US" dirty="0" smtClean="0"/>
            </a:br>
            <a:r>
              <a:rPr lang="en-US" dirty="0"/>
              <a:t>Flood storage and erosion control–offer a broad area for streams and rivers to spread out and accommodate temporary storage of flood water, reducing flood peaks and erosion potential</a:t>
            </a:r>
          </a:p>
          <a:p>
            <a:r>
              <a:rPr lang="en-US" dirty="0"/>
              <a:t>Water quality maintenance – reducing sediment loads, filtering nutrients and impurities, and moderating water temperature</a:t>
            </a:r>
          </a:p>
          <a:p>
            <a:r>
              <a:rPr lang="en-US" dirty="0"/>
              <a:t>Groundwater recharge</a:t>
            </a:r>
          </a:p>
          <a:p>
            <a:r>
              <a:rPr lang="en-US" dirty="0"/>
              <a:t>Biological productivity – providing fertile soils with high rate of plant growth and diversity, richer agricultural harvests, and healthier forests</a:t>
            </a:r>
          </a:p>
          <a:p>
            <a:r>
              <a:rPr lang="en-US" dirty="0"/>
              <a:t>Habitat for a variety of fish and wildlife, including rare and endangered species</a:t>
            </a:r>
          </a:p>
          <a:p>
            <a:r>
              <a:rPr lang="en-US" dirty="0"/>
              <a:t>Recreational opportunities – providing areas for active and passive activities, supporting the economic base</a:t>
            </a:r>
          </a:p>
          <a:p>
            <a:r>
              <a:rPr lang="en-US" dirty="0"/>
              <a:t>Open space</a:t>
            </a:r>
          </a:p>
          <a:p>
            <a:endParaRPr lang="en-US" dirty="0"/>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1427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70C0"/>
                </a:solidFill>
              </a:rPr>
              <a:t>The Mississippi River- threats and benefits </a:t>
            </a:r>
            <a:endParaRPr lang="en-US" b="1" dirty="0">
              <a:solidFill>
                <a:srgbClr val="0070C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588" y="1690688"/>
            <a:ext cx="5426523" cy="4351338"/>
          </a:xfrm>
        </p:spPr>
      </p:pic>
      <p:sp>
        <p:nvSpPr>
          <p:cNvPr id="2" name="Footer Placeholder 1"/>
          <p:cNvSpPr>
            <a:spLocks noGrp="1"/>
          </p:cNvSpPr>
          <p:nvPr>
            <p:ph type="ftr" sz="quarter" idx="11"/>
          </p:nvPr>
        </p:nvSpPr>
        <p:spPr/>
        <p:txBody>
          <a:bodyPr/>
          <a:lstStyle/>
          <a:p>
            <a:endParaRPr lang="en-US" dirty="0"/>
          </a:p>
        </p:txBody>
      </p:sp>
      <p:sp>
        <p:nvSpPr>
          <p:cNvPr id="6" name="TextBox 5"/>
          <p:cNvSpPr txBox="1"/>
          <p:nvPr/>
        </p:nvSpPr>
        <p:spPr>
          <a:xfrm>
            <a:off x="5984111" y="1454311"/>
            <a:ext cx="5104436" cy="4524315"/>
          </a:xfrm>
          <a:prstGeom prst="rect">
            <a:avLst/>
          </a:prstGeom>
          <a:noFill/>
        </p:spPr>
        <p:txBody>
          <a:bodyPr wrap="square" rtlCol="0">
            <a:spAutoFit/>
          </a:bodyPr>
          <a:lstStyle/>
          <a:p>
            <a:r>
              <a:rPr lang="en-US" sz="2800" b="1" u="sng" dirty="0" smtClean="0">
                <a:solidFill>
                  <a:srgbClr val="0070C0"/>
                </a:solidFill>
              </a:rPr>
              <a:t>Task: </a:t>
            </a:r>
            <a:r>
              <a:rPr lang="en-US" sz="2800" dirty="0" smtClean="0"/>
              <a:t>Read the information sheet about the Mississippi River</a:t>
            </a:r>
          </a:p>
          <a:p>
            <a:endParaRPr lang="en-US" sz="2800" dirty="0" smtClean="0"/>
          </a:p>
          <a:p>
            <a:r>
              <a:rPr lang="en-US" sz="2800" dirty="0" smtClean="0"/>
              <a:t>Create a table of the benefits and issues caused by the river. </a:t>
            </a:r>
          </a:p>
          <a:p>
            <a:endParaRPr lang="en-US" sz="2800" dirty="0"/>
          </a:p>
          <a:p>
            <a:r>
              <a:rPr lang="en-US" sz="2800" dirty="0" smtClean="0"/>
              <a:t>Ensure you have specific case study detail such as figures and place names. </a:t>
            </a:r>
          </a:p>
          <a:p>
            <a:endParaRPr lang="en-US" dirty="0"/>
          </a:p>
          <a:p>
            <a:endParaRPr lang="en-US" dirty="0"/>
          </a:p>
        </p:txBody>
      </p:sp>
    </p:spTree>
    <p:extLst>
      <p:ext uri="{BB962C8B-B14F-4D97-AF65-F5344CB8AC3E}">
        <p14:creationId xmlns:p14="http://schemas.microsoft.com/office/powerpoint/2010/main" val="68828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74825" y="476250"/>
            <a:ext cx="3454400" cy="2547938"/>
          </a:xfrm>
        </p:spPr>
        <p:txBody>
          <a:bodyPr/>
          <a:lstStyle/>
          <a:p>
            <a:pPr eaLnBrk="1" hangingPunct="1"/>
            <a:r>
              <a:rPr lang="en-GB" altLang="en-US" sz="4000"/>
              <a:t>THE CAUSES OF</a:t>
            </a:r>
            <a:br>
              <a:rPr lang="en-GB" altLang="en-US" sz="4000"/>
            </a:br>
            <a:r>
              <a:rPr lang="en-GB" altLang="en-US" sz="4000"/>
              <a:t>FLOODING </a:t>
            </a:r>
          </a:p>
        </p:txBody>
      </p:sp>
      <p:pic>
        <p:nvPicPr>
          <p:cNvPr id="4099" name="Picture 5" descr="715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549275"/>
            <a:ext cx="462121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6"/>
          <p:cNvSpPr>
            <a:spLocks noChangeArrowheads="1"/>
          </p:cNvSpPr>
          <p:nvPr/>
        </p:nvSpPr>
        <p:spPr bwMode="auto">
          <a:xfrm>
            <a:off x="4656139" y="4149725"/>
            <a:ext cx="1368425" cy="1079500"/>
          </a:xfrm>
          <a:prstGeom prst="cloudCallout">
            <a:avLst>
              <a:gd name="adj1" fmla="val 103250"/>
              <a:gd name="adj2" fmla="val 34116"/>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Rounded MT Bold" charset="0"/>
              </a:defRPr>
            </a:lvl1pPr>
            <a:lvl2pPr marL="742950" indent="-285750">
              <a:spcBef>
                <a:spcPct val="20000"/>
              </a:spcBef>
              <a:buChar char="–"/>
              <a:defRPr sz="2800">
                <a:solidFill>
                  <a:schemeClr val="tx1"/>
                </a:solidFill>
                <a:latin typeface="Arial Rounded MT Bold" charset="0"/>
              </a:defRPr>
            </a:lvl2pPr>
            <a:lvl3pPr marL="1143000" indent="-228600">
              <a:spcBef>
                <a:spcPct val="20000"/>
              </a:spcBef>
              <a:buChar char="•"/>
              <a:defRPr sz="2400">
                <a:solidFill>
                  <a:schemeClr val="tx1"/>
                </a:solidFill>
                <a:latin typeface="Arial Rounded MT Bold" charset="0"/>
              </a:defRPr>
            </a:lvl3pPr>
            <a:lvl4pPr marL="1600200" indent="-228600">
              <a:spcBef>
                <a:spcPct val="20000"/>
              </a:spcBef>
              <a:buChar char="–"/>
              <a:defRPr sz="2000">
                <a:solidFill>
                  <a:schemeClr val="tx1"/>
                </a:solidFill>
                <a:latin typeface="Arial Rounded MT Bold" charset="0"/>
              </a:defRPr>
            </a:lvl4pPr>
            <a:lvl5pPr marL="2057400" indent="-228600">
              <a:spcBef>
                <a:spcPct val="20000"/>
              </a:spcBef>
              <a:buChar char="»"/>
              <a:defRPr sz="2000">
                <a:solidFill>
                  <a:schemeClr val="tx1"/>
                </a:solidFill>
                <a:latin typeface="Arial Rounded MT Bold" charset="0"/>
              </a:defRPr>
            </a:lvl5pPr>
            <a:lvl6pPr marL="2514600" indent="-228600" eaLnBrk="0" fontAlgn="base" hangingPunct="0">
              <a:spcBef>
                <a:spcPct val="20000"/>
              </a:spcBef>
              <a:spcAft>
                <a:spcPct val="0"/>
              </a:spcAft>
              <a:buChar char="»"/>
              <a:defRPr sz="2000">
                <a:solidFill>
                  <a:schemeClr val="tx1"/>
                </a:solidFill>
                <a:latin typeface="Arial Rounded MT Bold" charset="0"/>
              </a:defRPr>
            </a:lvl6pPr>
            <a:lvl7pPr marL="2971800" indent="-228600" eaLnBrk="0" fontAlgn="base" hangingPunct="0">
              <a:spcBef>
                <a:spcPct val="20000"/>
              </a:spcBef>
              <a:spcAft>
                <a:spcPct val="0"/>
              </a:spcAft>
              <a:buChar char="»"/>
              <a:defRPr sz="2000">
                <a:solidFill>
                  <a:schemeClr val="tx1"/>
                </a:solidFill>
                <a:latin typeface="Arial Rounded MT Bold" charset="0"/>
              </a:defRPr>
            </a:lvl7pPr>
            <a:lvl8pPr marL="3429000" indent="-228600" eaLnBrk="0" fontAlgn="base" hangingPunct="0">
              <a:spcBef>
                <a:spcPct val="20000"/>
              </a:spcBef>
              <a:spcAft>
                <a:spcPct val="0"/>
              </a:spcAft>
              <a:buChar char="»"/>
              <a:defRPr sz="2000">
                <a:solidFill>
                  <a:schemeClr val="tx1"/>
                </a:solidFill>
                <a:latin typeface="Arial Rounded MT Bold" charset="0"/>
              </a:defRPr>
            </a:lvl8pPr>
            <a:lvl9pPr marL="3886200" indent="-228600" eaLnBrk="0" fontAlgn="base" hangingPunct="0">
              <a:spcBef>
                <a:spcPct val="20000"/>
              </a:spcBef>
              <a:spcAft>
                <a:spcPct val="0"/>
              </a:spcAft>
              <a:buChar char="»"/>
              <a:defRPr sz="2000">
                <a:solidFill>
                  <a:schemeClr val="tx1"/>
                </a:solidFill>
                <a:latin typeface="Arial Rounded MT Bold" charset="0"/>
              </a:defRPr>
            </a:lvl9pPr>
          </a:lstStyle>
          <a:p>
            <a:pPr algn="ctr" eaLnBrk="1" hangingPunct="1">
              <a:spcBef>
                <a:spcPct val="0"/>
              </a:spcBef>
              <a:buFontTx/>
              <a:buNone/>
            </a:pPr>
            <a:r>
              <a:rPr lang="en-GB" altLang="en-US" sz="1800">
                <a:latin typeface="Arial" charset="0"/>
              </a:rPr>
              <a:t>Moo!</a:t>
            </a:r>
          </a:p>
        </p:txBody>
      </p:sp>
      <p:sp>
        <p:nvSpPr>
          <p:cNvPr id="4101" name="TextBox 4"/>
          <p:cNvSpPr txBox="1">
            <a:spLocks noChangeArrowheads="1"/>
          </p:cNvSpPr>
          <p:nvPr/>
        </p:nvSpPr>
        <p:spPr bwMode="auto">
          <a:xfrm>
            <a:off x="1919289" y="3284539"/>
            <a:ext cx="2592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Rounded MT Bold" charset="0"/>
              </a:defRPr>
            </a:lvl1pPr>
            <a:lvl2pPr marL="742950" indent="-285750">
              <a:spcBef>
                <a:spcPct val="20000"/>
              </a:spcBef>
              <a:buChar char="–"/>
              <a:defRPr sz="2800">
                <a:solidFill>
                  <a:schemeClr val="tx1"/>
                </a:solidFill>
                <a:latin typeface="Arial Rounded MT Bold" charset="0"/>
              </a:defRPr>
            </a:lvl2pPr>
            <a:lvl3pPr marL="1143000" indent="-228600">
              <a:spcBef>
                <a:spcPct val="20000"/>
              </a:spcBef>
              <a:buChar char="•"/>
              <a:defRPr sz="2400">
                <a:solidFill>
                  <a:schemeClr val="tx1"/>
                </a:solidFill>
                <a:latin typeface="Arial Rounded MT Bold" charset="0"/>
              </a:defRPr>
            </a:lvl3pPr>
            <a:lvl4pPr marL="1600200" indent="-228600">
              <a:spcBef>
                <a:spcPct val="20000"/>
              </a:spcBef>
              <a:buChar char="–"/>
              <a:defRPr sz="2000">
                <a:solidFill>
                  <a:schemeClr val="tx1"/>
                </a:solidFill>
                <a:latin typeface="Arial Rounded MT Bold" charset="0"/>
              </a:defRPr>
            </a:lvl4pPr>
            <a:lvl5pPr marL="2057400" indent="-228600">
              <a:spcBef>
                <a:spcPct val="20000"/>
              </a:spcBef>
              <a:buChar char="»"/>
              <a:defRPr sz="2000">
                <a:solidFill>
                  <a:schemeClr val="tx1"/>
                </a:solidFill>
                <a:latin typeface="Arial Rounded MT Bold" charset="0"/>
              </a:defRPr>
            </a:lvl5pPr>
            <a:lvl6pPr marL="2514600" indent="-228600" eaLnBrk="0" fontAlgn="base" hangingPunct="0">
              <a:spcBef>
                <a:spcPct val="20000"/>
              </a:spcBef>
              <a:spcAft>
                <a:spcPct val="0"/>
              </a:spcAft>
              <a:buChar char="»"/>
              <a:defRPr sz="2000">
                <a:solidFill>
                  <a:schemeClr val="tx1"/>
                </a:solidFill>
                <a:latin typeface="Arial Rounded MT Bold" charset="0"/>
              </a:defRPr>
            </a:lvl6pPr>
            <a:lvl7pPr marL="2971800" indent="-228600" eaLnBrk="0" fontAlgn="base" hangingPunct="0">
              <a:spcBef>
                <a:spcPct val="20000"/>
              </a:spcBef>
              <a:spcAft>
                <a:spcPct val="0"/>
              </a:spcAft>
              <a:buChar char="»"/>
              <a:defRPr sz="2000">
                <a:solidFill>
                  <a:schemeClr val="tx1"/>
                </a:solidFill>
                <a:latin typeface="Arial Rounded MT Bold" charset="0"/>
              </a:defRPr>
            </a:lvl7pPr>
            <a:lvl8pPr marL="3429000" indent="-228600" eaLnBrk="0" fontAlgn="base" hangingPunct="0">
              <a:spcBef>
                <a:spcPct val="20000"/>
              </a:spcBef>
              <a:spcAft>
                <a:spcPct val="0"/>
              </a:spcAft>
              <a:buChar char="»"/>
              <a:defRPr sz="2000">
                <a:solidFill>
                  <a:schemeClr val="tx1"/>
                </a:solidFill>
                <a:latin typeface="Arial Rounded MT Bold" charset="0"/>
              </a:defRPr>
            </a:lvl8pPr>
            <a:lvl9pPr marL="3886200" indent="-228600" eaLnBrk="0" fontAlgn="base" hangingPunct="0">
              <a:spcBef>
                <a:spcPct val="20000"/>
              </a:spcBef>
              <a:spcAft>
                <a:spcPct val="0"/>
              </a:spcAft>
              <a:buChar char="»"/>
              <a:defRPr sz="2000">
                <a:solidFill>
                  <a:schemeClr val="tx1"/>
                </a:solidFill>
                <a:latin typeface="Arial Rounded MT Bold" charset="0"/>
              </a:defRPr>
            </a:lvl9pPr>
          </a:lstStyle>
          <a:p>
            <a:pPr eaLnBrk="1" hangingPunct="1">
              <a:spcBef>
                <a:spcPct val="0"/>
              </a:spcBef>
              <a:buFontTx/>
              <a:buNone/>
            </a:pPr>
            <a:r>
              <a:rPr lang="en-US" altLang="en-US" sz="1800">
                <a:latin typeface="Arial" charset="0"/>
              </a:rPr>
              <a:t>LO:</a:t>
            </a:r>
          </a:p>
          <a:p>
            <a:pPr eaLnBrk="1" hangingPunct="1">
              <a:spcBef>
                <a:spcPct val="0"/>
              </a:spcBef>
              <a:buFontTx/>
              <a:buNone/>
            </a:pPr>
            <a:r>
              <a:rPr lang="en-US" altLang="en-US" sz="1800">
                <a:latin typeface="Arial" charset="0"/>
              </a:rPr>
              <a:t>I can explain he physical and human causes of river flooding.</a:t>
            </a:r>
          </a:p>
          <a:p>
            <a:pPr eaLnBrk="1" hangingPunct="1">
              <a:spcBef>
                <a:spcPct val="0"/>
              </a:spcBef>
              <a:buFontTx/>
              <a:buNone/>
            </a:pPr>
            <a:endParaRPr lang="en-US" altLang="en-US" sz="1800">
              <a:latin typeface="Arial" charset="0"/>
            </a:endParaRP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59444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19288" y="728664"/>
            <a:ext cx="8229600" cy="866775"/>
          </a:xfrm>
        </p:spPr>
        <p:txBody>
          <a:bodyPr/>
          <a:lstStyle/>
          <a:p>
            <a:r>
              <a:rPr lang="en-GB" altLang="en-US" b="1"/>
              <a:t>What are floods?</a:t>
            </a:r>
          </a:p>
        </p:txBody>
      </p:sp>
      <p:sp>
        <p:nvSpPr>
          <p:cNvPr id="3" name="Content Placeholder 2"/>
          <p:cNvSpPr>
            <a:spLocks noGrp="1"/>
          </p:cNvSpPr>
          <p:nvPr>
            <p:ph idx="1"/>
          </p:nvPr>
        </p:nvSpPr>
        <p:spPr>
          <a:xfrm>
            <a:off x="1703389" y="5611814"/>
            <a:ext cx="3024187" cy="1108075"/>
          </a:xfrm>
        </p:spPr>
        <p:txBody>
          <a:bodyPr>
            <a:normAutofit fontScale="85000" lnSpcReduction="10000"/>
          </a:bodyPr>
          <a:lstStyle/>
          <a:p>
            <a:pPr>
              <a:defRPr/>
            </a:pPr>
            <a:r>
              <a:rPr lang="en-GB" dirty="0" smtClean="0">
                <a:hlinkClick r:id="rId2"/>
              </a:rPr>
              <a:t>http://apps.sepa.org.uk/floodlinekids/rivers/flooding.html</a:t>
            </a:r>
            <a:endParaRPr lang="en-GB" dirty="0"/>
          </a:p>
        </p:txBody>
      </p:sp>
      <p:pic>
        <p:nvPicPr>
          <p:cNvPr id="6148" name="Picture 2" descr="http://looneynature.com/img01/red-river-flood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628776"/>
            <a:ext cx="46799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Content Placeholder 2"/>
          <p:cNvSpPr txBox="1">
            <a:spLocks/>
          </p:cNvSpPr>
          <p:nvPr/>
        </p:nvSpPr>
        <p:spPr bwMode="auto">
          <a:xfrm>
            <a:off x="6672263" y="1628776"/>
            <a:ext cx="37449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Rounded MT Bold" charset="0"/>
              </a:defRPr>
            </a:lvl1pPr>
            <a:lvl2pPr marL="742950" indent="-285750">
              <a:spcBef>
                <a:spcPct val="20000"/>
              </a:spcBef>
              <a:buChar char="–"/>
              <a:defRPr sz="2800">
                <a:solidFill>
                  <a:schemeClr val="tx1"/>
                </a:solidFill>
                <a:latin typeface="Arial Rounded MT Bold" charset="0"/>
              </a:defRPr>
            </a:lvl2pPr>
            <a:lvl3pPr marL="1143000" indent="-228600">
              <a:spcBef>
                <a:spcPct val="20000"/>
              </a:spcBef>
              <a:buChar char="•"/>
              <a:defRPr sz="2400">
                <a:solidFill>
                  <a:schemeClr val="tx1"/>
                </a:solidFill>
                <a:latin typeface="Arial Rounded MT Bold" charset="0"/>
              </a:defRPr>
            </a:lvl3pPr>
            <a:lvl4pPr marL="1600200" indent="-228600">
              <a:spcBef>
                <a:spcPct val="20000"/>
              </a:spcBef>
              <a:buChar char="–"/>
              <a:defRPr sz="2000">
                <a:solidFill>
                  <a:schemeClr val="tx1"/>
                </a:solidFill>
                <a:latin typeface="Arial Rounded MT Bold" charset="0"/>
              </a:defRPr>
            </a:lvl4pPr>
            <a:lvl5pPr marL="2057400" indent="-228600">
              <a:spcBef>
                <a:spcPct val="20000"/>
              </a:spcBef>
              <a:buChar char="»"/>
              <a:defRPr sz="2000">
                <a:solidFill>
                  <a:schemeClr val="tx1"/>
                </a:solidFill>
                <a:latin typeface="Arial Rounded MT Bold" charset="0"/>
              </a:defRPr>
            </a:lvl5pPr>
            <a:lvl6pPr marL="2514600" indent="-228600" eaLnBrk="0" fontAlgn="base" hangingPunct="0">
              <a:spcBef>
                <a:spcPct val="20000"/>
              </a:spcBef>
              <a:spcAft>
                <a:spcPct val="0"/>
              </a:spcAft>
              <a:buChar char="»"/>
              <a:defRPr sz="2000">
                <a:solidFill>
                  <a:schemeClr val="tx1"/>
                </a:solidFill>
                <a:latin typeface="Arial Rounded MT Bold" charset="0"/>
              </a:defRPr>
            </a:lvl6pPr>
            <a:lvl7pPr marL="2971800" indent="-228600" eaLnBrk="0" fontAlgn="base" hangingPunct="0">
              <a:spcBef>
                <a:spcPct val="20000"/>
              </a:spcBef>
              <a:spcAft>
                <a:spcPct val="0"/>
              </a:spcAft>
              <a:buChar char="»"/>
              <a:defRPr sz="2000">
                <a:solidFill>
                  <a:schemeClr val="tx1"/>
                </a:solidFill>
                <a:latin typeface="Arial Rounded MT Bold" charset="0"/>
              </a:defRPr>
            </a:lvl7pPr>
            <a:lvl8pPr marL="3429000" indent="-228600" eaLnBrk="0" fontAlgn="base" hangingPunct="0">
              <a:spcBef>
                <a:spcPct val="20000"/>
              </a:spcBef>
              <a:spcAft>
                <a:spcPct val="0"/>
              </a:spcAft>
              <a:buChar char="»"/>
              <a:defRPr sz="2000">
                <a:solidFill>
                  <a:schemeClr val="tx1"/>
                </a:solidFill>
                <a:latin typeface="Arial Rounded MT Bold" charset="0"/>
              </a:defRPr>
            </a:lvl8pPr>
            <a:lvl9pPr marL="3886200" indent="-228600" eaLnBrk="0" fontAlgn="base" hangingPunct="0">
              <a:spcBef>
                <a:spcPct val="20000"/>
              </a:spcBef>
              <a:spcAft>
                <a:spcPct val="0"/>
              </a:spcAft>
              <a:buChar char="»"/>
              <a:defRPr sz="2000">
                <a:solidFill>
                  <a:schemeClr val="tx1"/>
                </a:solidFill>
                <a:latin typeface="Arial Rounded MT Bold" charset="0"/>
              </a:defRPr>
            </a:lvl9pPr>
          </a:lstStyle>
          <a:p>
            <a:pPr eaLnBrk="1" hangingPunct="1">
              <a:lnSpc>
                <a:spcPct val="90000"/>
              </a:lnSpc>
              <a:buFontTx/>
              <a:buNone/>
            </a:pPr>
            <a:r>
              <a:rPr lang="en-GB" altLang="en-US"/>
              <a:t>Floods happen when a river gets more water than the river channel can hold. The water flows over the banks and onto the river flood plain.</a:t>
            </a:r>
          </a:p>
        </p:txBody>
      </p:sp>
      <p:sp>
        <p:nvSpPr>
          <p:cNvPr id="2" name="Footer Placeholder 1"/>
          <p:cNvSpPr>
            <a:spLocks noGrp="1"/>
          </p:cNvSpPr>
          <p:nvPr>
            <p:ph type="ftr" sz="quarter" idx="11"/>
          </p:nvPr>
        </p:nvSpPr>
        <p:spPr/>
        <p:txBody>
          <a:bodyPr/>
          <a:lstStyle/>
          <a:p>
            <a:r>
              <a:rPr lang="en-US" smtClean="0"/>
              <a:t>Think, see, wonder</a:t>
            </a:r>
            <a:endParaRPr lang="en-US"/>
          </a:p>
        </p:txBody>
      </p:sp>
    </p:spTree>
    <p:extLst>
      <p:ext uri="{BB962C8B-B14F-4D97-AF65-F5344CB8AC3E}">
        <p14:creationId xmlns:p14="http://schemas.microsoft.com/office/powerpoint/2010/main" val="118129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1648</Words>
  <Application>Microsoft Macintosh PowerPoint</Application>
  <PresentationFormat>Widescreen</PresentationFormat>
  <Paragraphs>326</Paragraphs>
  <Slides>39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 Rounded MT Bold</vt:lpstr>
      <vt:lpstr>Calibri Light</vt:lpstr>
      <vt:lpstr>Arial</vt:lpstr>
      <vt:lpstr>Calibri</vt:lpstr>
      <vt:lpstr>Comic Sans MS</vt:lpstr>
      <vt:lpstr>Times New Roman</vt:lpstr>
      <vt:lpstr>Office Theme</vt:lpstr>
      <vt:lpstr> The benefits and risks of living near rivers</vt:lpstr>
      <vt:lpstr>Objectives from exam board</vt:lpstr>
      <vt:lpstr>PowerPoint Presentation</vt:lpstr>
      <vt:lpstr>The benefits and threats of living near a river</vt:lpstr>
      <vt:lpstr>Benefits</vt:lpstr>
      <vt:lpstr>PowerPoint Presentation</vt:lpstr>
      <vt:lpstr>The Mississippi River- threats and benefits </vt:lpstr>
      <vt:lpstr>THE CAUSES OF FLOODING </vt:lpstr>
      <vt:lpstr>What are floods?</vt:lpstr>
      <vt:lpstr>Causes of flooding-  Split these terms into physical and human factors</vt:lpstr>
      <vt:lpstr>Some explanations that may help…</vt:lpstr>
      <vt:lpstr>CLIMATIC CAUSES</vt:lpstr>
      <vt:lpstr>Terrestrial Processes</vt:lpstr>
      <vt:lpstr>Human causes</vt:lpstr>
      <vt:lpstr>Overcultivation </vt:lpstr>
      <vt:lpstr>Deforestation  </vt:lpstr>
      <vt:lpstr>Destruction of Wetlands and Marshlands</vt:lpstr>
      <vt:lpstr>Urbanisation </vt:lpstr>
      <vt:lpstr>3 mark question</vt:lpstr>
      <vt:lpstr>PowerPoint Presentation</vt:lpstr>
      <vt:lpstr>4 mark question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Storm Hydrographs</vt:lpstr>
      <vt:lpstr>PowerPoint Presentation</vt:lpstr>
      <vt:lpstr>Tables.</vt:lpstr>
      <vt:lpstr>PowerPoint Presentation</vt:lpstr>
      <vt:lpstr>Re-cap</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and risks of living near rivers</dc:title>
  <dc:creator>Anna Bennett</dc:creator>
  <cp:lastModifiedBy>Anna Bennett</cp:lastModifiedBy>
  <cp:revision>10</cp:revision>
  <cp:lastPrinted>2017-06-07T14:43:19Z</cp:lastPrinted>
  <dcterms:created xsi:type="dcterms:W3CDTF">2017-06-06T16:45:47Z</dcterms:created>
  <dcterms:modified xsi:type="dcterms:W3CDTF">2017-10-21T02:14:26Z</dcterms:modified>
</cp:coreProperties>
</file>