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63" r:id="rId9"/>
    <p:sldId id="264" r:id="rId10"/>
    <p:sldId id="278" r:id="rId11"/>
    <p:sldId id="282" r:id="rId12"/>
    <p:sldId id="283" r:id="rId13"/>
    <p:sldId id="262" r:id="rId14"/>
    <p:sldId id="259" r:id="rId15"/>
    <p:sldId id="260" r:id="rId16"/>
    <p:sldId id="265" r:id="rId17"/>
    <p:sldId id="266" r:id="rId18"/>
    <p:sldId id="280" r:id="rId19"/>
    <p:sldId id="281" r:id="rId20"/>
    <p:sldId id="268" r:id="rId21"/>
    <p:sldId id="267" r:id="rId22"/>
    <p:sldId id="284" r:id="rId23"/>
    <p:sldId id="285" r:id="rId24"/>
    <p:sldId id="286" r:id="rId25"/>
    <p:sldId id="287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45220-AFD6-4714-A416-3ACCCA3F9D6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8E85-AA7E-4E44-8B76-F3E84EB980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8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A1119-3AD3-4C72-B319-0CAB939DEF47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34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A1119-3AD3-4C72-B319-0CAB939DEF4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31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BBECE-7800-4ABC-9F3A-4FA9DFA2669C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65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A1119-3AD3-4C72-B319-0CAB939DEF47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8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1:20</a:t>
            </a:r>
            <a:r>
              <a:rPr lang="en-GB" baseline="0" dirty="0"/>
              <a:t> </a:t>
            </a:r>
            <a:r>
              <a:rPr lang="en-GB" baseline="0" dirty="0" err="1"/>
              <a:t>mins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Video is a bit basic, can you pause it and tie it to the different plate boundaries? They have already studied these so it will be a good link back to previous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052CD-7CDF-4A5D-8004-DE3FC2EF83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3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reference to which type</a:t>
            </a:r>
            <a:r>
              <a:rPr lang="en-GB" baseline="0" dirty="0"/>
              <a:t> of margin this is occurring 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052CD-7CDF-4A5D-8004-DE3FC2EF83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9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reference to which type</a:t>
            </a:r>
            <a:r>
              <a:rPr lang="en-GB" baseline="0" dirty="0"/>
              <a:t> of margin this is occurring 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052CD-7CDF-4A5D-8004-DE3FC2EF83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A1119-3AD3-4C72-B319-0CAB939DEF4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1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E24D0-E4EF-4546-AB47-62B9E3A33417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44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5F7B6-613F-4F97-82B3-5E9767872693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53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7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6D92912-2497-4A2C-9D4C-4F513F5081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431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BC262E6-84E7-4E3B-BC98-47CFED58DD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55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2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2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7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3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8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1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2535-86F5-48A9-ACB8-7D7CF47F0774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F7E0-7A14-4466-989B-EFD2329D2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e7ho6z32yy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antacruzsentinel.com/2019/12/13/usgs-releases-new-earthquake-risk-map-northern-california-in-the-red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://www.ga.gov.au/news/images/GA1117.gif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tiles+falling+off+roof&amp;source=images&amp;cd=&amp;cad=rja&amp;uact=8&amp;docid=432W0Rm4pBPJBM&amp;tbnid=e6TcnXSlt3Nl7M:&amp;ved=0CAcQjRw&amp;url=http://www.croydonadvertiser.co.uk/Police-trying-talk-man-throwing-tiles-rooftop/story-22848823-detail/story.html&amp;ei=_L4RVJqQCYPlaNfAgtgO&amp;psig=AFQjCNEnl_01MPnrScnHbKF0w1PHIkD6Lw&amp;ust=1410535513518532" TargetMode="External"/><Relationship Id="rId13" Type="http://schemas.openxmlformats.org/officeDocument/2006/relationships/image" Target="../media/image26.jpeg"/><Relationship Id="rId3" Type="http://schemas.openxmlformats.org/officeDocument/2006/relationships/hyperlink" Target="http://www.google.co.uk/url?sa=i&amp;rct=j&amp;q=socialising+with+friends&amp;source=images&amp;cd=&amp;cad=rja&amp;uact=8&amp;docid=fUoBpeYRmqwBUM&amp;tbnid=yTEPrTHhC-P9nM:&amp;ved=0CAUQjRw&amp;url=http://globalmarathi.com/globalmarathi/20110908/4648456729344264438.htm&amp;ei=i4gQVLLAE8TuaNaNgogF&amp;psig=AFQjCNFqoEW-1VP0pQyTsslIR2JjfT4Obg&amp;ust=1410456037668581" TargetMode="External"/><Relationship Id="rId7" Type="http://schemas.openxmlformats.org/officeDocument/2006/relationships/image" Target="../media/image23.jpeg"/><Relationship Id="rId12" Type="http://schemas.openxmlformats.org/officeDocument/2006/relationships/hyperlink" Target="http://www.google.co.uk/url?sa=i&amp;rct=j&amp;q=earthquake+gas+fire&amp;source=images&amp;cd=&amp;cad=rja&amp;uact=8&amp;docid=ZoDbbcHAb6gShM&amp;tbnid=m3ybhhvS_AbmLM:&amp;ved=0CAcQjRw&amp;url=http://www.sms-tsunami-warning.com/pages/earthquake-effects&amp;ei=LMARVMukEIjZav2ugPAO&amp;psig=AFQjCNFlupvyjl7ws93AsNmRmPOi-_zWGA&amp;ust=1410535834117076" TargetMode="External"/><Relationship Id="rId17" Type="http://schemas.openxmlformats.org/officeDocument/2006/relationships/image" Target="../media/image28.jpeg"/><Relationship Id="rId2" Type="http://schemas.openxmlformats.org/officeDocument/2006/relationships/image" Target="../media/image20.jpeg"/><Relationship Id="rId16" Type="http://schemas.openxmlformats.org/officeDocument/2006/relationships/hyperlink" Target="http://www.google.co.uk/url?sa=i&amp;rct=j&amp;q=homeless+after+earthquake&amp;source=images&amp;cd=&amp;cad=rja&amp;uact=8&amp;docid=NsCY-xNbZXDZEM&amp;tbnid=SHSDIqEeDeRmrM:&amp;ved=0CAcQjRw&amp;url=http://www.skywatch-media.com/2008_07_01_archive.html&amp;ei=hsERVOHkO8zjaqDvgfAO&amp;psig=AFQjCNEFQuX5KEFHiO0em5b93OVoMEfV3A&amp;ust=14105361595648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hyperlink" Target="http://www.google.co.uk/url?sa=i&amp;rct=j&amp;q=broken+teacup&amp;source=images&amp;cd=&amp;cad=rja&amp;uact=8&amp;docid=AxjyizcWx3UA8M&amp;tbnid=OrS9ZTHH-iNNNM:&amp;ved=0CAcQjRw&amp;url=http://www.smartcollegevisit.com/2014/05/teacup-parenting-college-preparation-tips-for-parents.html&amp;ei=T74RVJW0NZDmare6gIAP&amp;psig=AFQjCNF83QrVhHoazWTa3mnzD0943jrl6w&amp;ust=1410535304813327" TargetMode="External"/><Relationship Id="rId15" Type="http://schemas.openxmlformats.org/officeDocument/2006/relationships/image" Target="../media/image27.jpeg"/><Relationship Id="rId10" Type="http://schemas.openxmlformats.org/officeDocument/2006/relationships/hyperlink" Target="http://www.google.co.uk/url?sa=i&amp;rct=j&amp;q=liquefaction&amp;source=images&amp;cd=&amp;cad=rja&amp;uact=8&amp;docid=F3Y0Iut9su57xM&amp;tbnid=sUEihiZyjzw7iM:&amp;ved=0CAcQjRw&amp;url=http://gallery.usgs.gov/tags/liquefaction&amp;ei=6r8RVInkBsjjaNzmgOgO&amp;psig=AFQjCNEjiurfNKDqRpF_5CwozM1eNTzTwg&amp;ust=1410535778792883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jpeg"/><Relationship Id="rId14" Type="http://schemas.openxmlformats.org/officeDocument/2006/relationships/hyperlink" Target="http://www.google.co.uk/url?sa=i&amp;rct=j&amp;q=earthquake+landslide&amp;source=images&amp;cd=&amp;cad=rja&amp;uact=8&amp;docid=R28pxRp5Jj5T7M&amp;tbnid=BAmPBXiDDcL_TM:&amp;ved=0CAcQjRw&amp;url=http://gallery.usgs.gov/photos/03_08_2010_bFVi0MLyx6_03_08_2010_12&amp;ei=68ARVPT0F9TjauHLgoAP&amp;psig=AFQjCNG0EorMQrgE21ckOHwCDTaZrvy3sw&amp;ust=141053590826826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H2GP-59r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5730"/>
            <a:ext cx="12192000" cy="1715809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What do you think has happened in this picture?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3273" y="2692922"/>
            <a:ext cx="4516917" cy="280490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Write your ideas as a list in the back of your book.</a:t>
            </a:r>
          </a:p>
        </p:txBody>
      </p:sp>
      <p:pic>
        <p:nvPicPr>
          <p:cNvPr id="2050" name="Picture 2" descr="http://d3lp4xedbqa8a5.cloudfront.net/s3/digital-cougar-assets/AusGeo/2015/04/30/57181/nepal-earthquake-landslide-ro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2128690"/>
            <a:ext cx="6695100" cy="3933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6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://www.bbc.co.uk/schools/gcsebitesize/geography/images/tec_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5" y="3575476"/>
            <a:ext cx="2576233" cy="173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7064031" y="1647775"/>
            <a:ext cx="4742204" cy="1016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This </a:t>
            </a:r>
            <a:r>
              <a:rPr lang="en-GB" altLang="en-US" sz="2000" dirty="0">
                <a:latin typeface="Comic Sans MS" pitchFamily="66" charset="0"/>
              </a:rPr>
              <a:t>causes </a:t>
            </a:r>
            <a:r>
              <a:rPr lang="en-GB" altLang="en-US" sz="2000" b="1" dirty="0">
                <a:latin typeface="Comic Sans MS" pitchFamily="66" charset="0"/>
              </a:rPr>
              <a:t>seismic waves</a:t>
            </a:r>
            <a:r>
              <a:rPr lang="en-GB" altLang="en-US" sz="2000" dirty="0">
                <a:latin typeface="Comic Sans MS" pitchFamily="66" charset="0"/>
              </a:rPr>
              <a:t>.  The vibrations they cause are called an </a:t>
            </a:r>
            <a:r>
              <a:rPr lang="en-GB" altLang="en-US" sz="2000" b="1" dirty="0">
                <a:latin typeface="Comic Sans MS" pitchFamily="66" charset="0"/>
              </a:rPr>
              <a:t>earthquake</a:t>
            </a:r>
            <a:r>
              <a:rPr lang="en-GB" alt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7064032" y="3171037"/>
            <a:ext cx="4742203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The two plates at a plate margin cannot move past each other easily.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4032" y="4382115"/>
            <a:ext cx="4742203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The two plates lock together. Friction causes pressure to build up. 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7064030" y="5593054"/>
            <a:ext cx="4742205" cy="70788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Comic Sans MS" pitchFamily="66" charset="0"/>
              </a:rPr>
              <a:t>Suddenly the pressure is released and the plates jolt into a new position.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781" y="1298075"/>
            <a:ext cx="546843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These coloured boxes are in the wrong order, write the correct order </a:t>
            </a:r>
            <a:r>
              <a:rPr lang="en-GB" sz="2400" b="1" dirty="0">
                <a:solidFill>
                  <a:srgbClr val="0070C0"/>
                </a:solidFill>
              </a:rPr>
              <a:t>(use colour e.g. 1st = Red) </a:t>
            </a:r>
            <a:r>
              <a:rPr lang="en-GB" sz="2400" dirty="0"/>
              <a:t>on your post it and stick it to the board . (</a:t>
            </a:r>
            <a:r>
              <a:rPr lang="en-GB" sz="2400" b="1" dirty="0"/>
              <a:t>Remember, include your name!)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04" y="151298"/>
            <a:ext cx="757645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Why do earthquakes happen?</a:t>
            </a:r>
          </a:p>
        </p:txBody>
      </p:sp>
      <p:pic>
        <p:nvPicPr>
          <p:cNvPr id="8194" name="Picture 2" descr="mage result for post it 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437935"/>
            <a:ext cx="2381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ge result for incorr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43" y="99789"/>
            <a:ext cx="2502577" cy="15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40394" y="1899735"/>
            <a:ext cx="96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1st.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6971" y="3237067"/>
            <a:ext cx="11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2nd.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3363" y="4434998"/>
            <a:ext cx="96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3363" y="5593054"/>
            <a:ext cx="96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4th.</a:t>
            </a:r>
          </a:p>
        </p:txBody>
      </p:sp>
    </p:spTree>
    <p:extLst>
      <p:ext uri="{BB962C8B-B14F-4D97-AF65-F5344CB8AC3E}">
        <p14:creationId xmlns:p14="http://schemas.microsoft.com/office/powerpoint/2010/main" val="127986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://www.bbc.co.uk/schools/gcsebitesize/geography/images/tec_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909763"/>
            <a:ext cx="44021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6853238" y="5221288"/>
            <a:ext cx="3706812" cy="1016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This causes </a:t>
            </a:r>
            <a:r>
              <a:rPr lang="en-GB" altLang="en-US" sz="2000" b="1" dirty="0">
                <a:latin typeface="Comic Sans MS" pitchFamily="66" charset="0"/>
              </a:rPr>
              <a:t>seismic waves</a:t>
            </a:r>
            <a:r>
              <a:rPr lang="en-GB" altLang="en-US" sz="2000" dirty="0">
                <a:latin typeface="Comic Sans MS" pitchFamily="66" charset="0"/>
              </a:rPr>
              <a:t>.  The vibrations they cause are called an </a:t>
            </a:r>
            <a:r>
              <a:rPr lang="en-GB" altLang="en-US" sz="2000" b="1" dirty="0">
                <a:latin typeface="Comic Sans MS" pitchFamily="66" charset="0"/>
              </a:rPr>
              <a:t>earthquake</a:t>
            </a:r>
            <a:r>
              <a:rPr lang="en-GB" alt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3503614" y="920751"/>
            <a:ext cx="4537075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The two plates at a plate margin cannot move past each other easily.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5125" y="2492376"/>
            <a:ext cx="2636838" cy="1323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The two plates lock together. Friction causes pressure to build up. 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2135188" y="4724400"/>
            <a:ext cx="3313112" cy="101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Comic Sans MS" pitchFamily="66" charset="0"/>
              </a:rPr>
              <a:t>Suddenly the pressure is released and the plates jolt into a new position.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7771" y="93237"/>
            <a:ext cx="757645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Why do earthquakes happen?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01" y="938862"/>
            <a:ext cx="96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1st.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190171" y="4909234"/>
            <a:ext cx="94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3rd.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971" y="2831197"/>
            <a:ext cx="115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2nd.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78286" y="5406122"/>
            <a:ext cx="97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4th.</a:t>
            </a:r>
            <a:endParaRPr lang="en-US" sz="3600" dirty="0"/>
          </a:p>
        </p:txBody>
      </p:sp>
      <p:sp>
        <p:nvSpPr>
          <p:cNvPr id="5" name="AutoShape 2" descr="mage result for correct"/>
          <p:cNvSpPr>
            <a:spLocks noChangeAspect="1" noChangeArrowheads="1"/>
          </p:cNvSpPr>
          <p:nvPr/>
        </p:nvSpPr>
        <p:spPr bwMode="auto">
          <a:xfrm>
            <a:off x="0" y="0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mage result for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95" y="1035572"/>
            <a:ext cx="2417536" cy="24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" y="2397431"/>
            <a:ext cx="6549390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 today’s lesson we will…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Define what an earthquake is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Explain how they happen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Describe how we measure them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1460"/>
            <a:ext cx="12192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Earthquakes!</a:t>
            </a:r>
          </a:p>
        </p:txBody>
      </p:sp>
      <p:pic>
        <p:nvPicPr>
          <p:cNvPr id="3074" name="Picture 2" descr="mage result for laquila earthquake da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92" y="2397431"/>
            <a:ext cx="4770537" cy="2862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7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988" y="299545"/>
            <a:ext cx="8341984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Earthquakes in the USA</a:t>
            </a:r>
          </a:p>
        </p:txBody>
      </p:sp>
      <p:pic>
        <p:nvPicPr>
          <p:cNvPr id="3" name="Picture 2" descr="USGS releases new earthquake risk map — Northern California in the red –  Santa Cruz Sentinel">
            <a:hlinkClick r:id="rId2"/>
            <a:extLst>
              <a:ext uri="{FF2B5EF4-FFF2-40B4-BE49-F238E27FC236}">
                <a16:creationId xmlns:a16="http://schemas.microsoft.com/office/drawing/2014/main" id="{5229CA45-F36B-CF45-8F24-DEAB4578B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640"/>
            <a:ext cx="7025367" cy="45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84FF4F-C5B4-2F46-9854-7B666FADD26A}"/>
              </a:ext>
            </a:extLst>
          </p:cNvPr>
          <p:cNvSpPr txBox="1"/>
          <p:nvPr/>
        </p:nvSpPr>
        <p:spPr>
          <a:xfrm>
            <a:off x="7353037" y="2736502"/>
            <a:ext cx="4389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Describe what the map is showing. Where are the places at most risk? </a:t>
            </a:r>
          </a:p>
        </p:txBody>
      </p:sp>
    </p:spTree>
    <p:extLst>
      <p:ext uri="{BB962C8B-B14F-4D97-AF65-F5344CB8AC3E}">
        <p14:creationId xmlns:p14="http://schemas.microsoft.com/office/powerpoint/2010/main" val="380639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4999" y="3427714"/>
            <a:ext cx="6400800" cy="2971800"/>
          </a:xfrm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8000" y="118269"/>
            <a:ext cx="72009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/>
              <a:t>How are earthquakes recorded?</a:t>
            </a:r>
          </a:p>
        </p:txBody>
      </p:sp>
      <p:pic>
        <p:nvPicPr>
          <p:cNvPr id="9224" name="Picture 8" descr="seism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9" y="1298624"/>
            <a:ext cx="21526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GA111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31" y="558123"/>
            <a:ext cx="3656136" cy="27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174999" y="1298624"/>
            <a:ext cx="4691043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Earthquakes are recorded on a seismograph. </a:t>
            </a:r>
          </a:p>
        </p:txBody>
      </p:sp>
    </p:spTree>
    <p:extLst>
      <p:ext uri="{BB962C8B-B14F-4D97-AF65-F5344CB8AC3E}">
        <p14:creationId xmlns:p14="http://schemas.microsoft.com/office/powerpoint/2010/main" val="2995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5369" y="2800874"/>
            <a:ext cx="6363903" cy="3747609"/>
          </a:xfrm>
          <a:solidFill>
            <a:schemeClr val="accent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We use the Richter Scale.</a:t>
            </a:r>
          </a:p>
          <a:p>
            <a:pPr marL="0" indent="0">
              <a:buNone/>
            </a:pP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The power of an earthquake is measured using a seismometer. A seismometer detects the vibrations caused by an earthquake. It plots these vibrations on a seismograph.</a:t>
            </a:r>
          </a:p>
          <a:p>
            <a:r>
              <a:rPr lang="en-GB" sz="3200" dirty="0">
                <a:solidFill>
                  <a:schemeClr val="bg1"/>
                </a:solidFill>
              </a:rPr>
              <a:t>The strength, or magnitude, of an earthquake is measured using the Richter scale. The Richter scale is numbered 0-10.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574" y="2491358"/>
            <a:ext cx="4426026" cy="4366642"/>
          </a:xfrm>
        </p:spPr>
      </p:pic>
      <p:sp>
        <p:nvSpPr>
          <p:cNvPr id="7173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521465" y="304800"/>
            <a:ext cx="11149070" cy="2133600"/>
          </a:xfrm>
          <a:prstGeom prst="rect">
            <a:avLst/>
          </a:prstGeom>
          <a:solidFill>
            <a:schemeClr val="accent2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1600" kern="10" dirty="0">
                <a:ln w="9525">
                  <a:round/>
                  <a:headEnd/>
                  <a:tailEnd/>
                </a:ln>
              </a:rPr>
              <a:t>How do we measure an </a:t>
            </a:r>
          </a:p>
          <a:p>
            <a:pPr algn="ctr"/>
            <a:r>
              <a:rPr lang="en-GB" sz="1600" kern="10" dirty="0">
                <a:ln w="9525">
                  <a:round/>
                  <a:headEnd/>
                  <a:tailEnd/>
                </a:ln>
              </a:rPr>
              <a:t>earthquake? </a:t>
            </a:r>
          </a:p>
        </p:txBody>
      </p:sp>
    </p:spTree>
    <p:extLst>
      <p:ext uri="{BB962C8B-B14F-4D97-AF65-F5344CB8AC3E}">
        <p14:creationId xmlns:p14="http://schemas.microsoft.com/office/powerpoint/2010/main" val="32949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088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272578"/>
              </p:ext>
            </p:extLst>
          </p:nvPr>
        </p:nvGraphicFramePr>
        <p:xfrm>
          <a:off x="1056291" y="0"/>
          <a:ext cx="10468302" cy="703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5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“Everything was shaking. Tiles fell off the roofs. Quite a few lamp posts fell down.”</a:t>
                      </a:r>
                    </a:p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“I was watching a film</a:t>
                      </a:r>
                      <a:r>
                        <a:rPr lang="en-GB" sz="22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when I felt a shudder and the cat got scared and ran to his basket.”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“The earthquake caused a tsunami and my neighbourhood was destroyed by the waves and floating debris. I am now homeless.”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“When the earthquake struck I found it hard to walk straight, so I sat on the floor! I saw some cracks appearing in the wall, but my house is still standing.”</a:t>
                      </a:r>
                    </a:p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“I heard on the news that there was an earthquake, but my friends and I didn’t feel anything!”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“Fires broke out as gas pipes burst and set on fire. The emergency services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had to be called.”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“Huge cracks appeared in the ground. We even saw groundwater coming up between cracks in the ground.”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“The earth was shaking violently. Buildings were crumbling and huge cracks opened up in the ground. My friend’s house was destroyed by a landslide.” 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“We were having food 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the cups and saucers started to rattle. The picture of my family fell off the wall!”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71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9200" y="145432"/>
            <a:ext cx="72136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Richter Tweet!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373255"/>
            <a:ext cx="7213600" cy="2372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8686" y="5080465"/>
            <a:ext cx="11814628" cy="14465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  <a:r>
              <a:rPr lang="en-US" sz="4400" dirty="0">
                <a:solidFill>
                  <a:schemeClr val="bg1"/>
                </a:solidFill>
              </a:rPr>
              <a:t>vibrations 		</a:t>
            </a:r>
            <a:r>
              <a:rPr lang="en-US" sz="4400" dirty="0"/>
              <a:t>magnitude	</a:t>
            </a:r>
            <a:r>
              <a:rPr lang="en-US" sz="4400" dirty="0">
                <a:solidFill>
                  <a:schemeClr val="bg1"/>
                </a:solidFill>
              </a:rPr>
              <a:t>	seismograph	</a:t>
            </a:r>
            <a:r>
              <a:rPr lang="en-US" sz="4400" dirty="0"/>
              <a:t>crust</a:t>
            </a:r>
            <a:r>
              <a:rPr lang="en-US" sz="4400" dirty="0">
                <a:solidFill>
                  <a:schemeClr val="bg1"/>
                </a:solidFill>
              </a:rPr>
              <a:t>			seismometer	</a:t>
            </a:r>
            <a:r>
              <a:rPr lang="en-US" sz="4400" dirty="0"/>
              <a:t>measurement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9200" y="1084854"/>
            <a:ext cx="72136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Explain how earthquakes are measured using less than 140 characters</a:t>
            </a:r>
          </a:p>
        </p:txBody>
      </p:sp>
      <p:pic>
        <p:nvPicPr>
          <p:cNvPr id="7172" name="Picture 4" descr="mage result for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145432"/>
            <a:ext cx="2095500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ge result for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814" y="232366"/>
            <a:ext cx="2095500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" y="2397431"/>
            <a:ext cx="6549390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 today’s lesson we will…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Define what an earthquake is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Explain how they happen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Describe how we measure them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1460"/>
            <a:ext cx="12192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Earthquakes!</a:t>
            </a:r>
          </a:p>
        </p:txBody>
      </p:sp>
      <p:pic>
        <p:nvPicPr>
          <p:cNvPr id="3074" name="Picture 2" descr="mage result for laquila earthquake da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92" y="2397431"/>
            <a:ext cx="4770537" cy="2862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3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" y="2397431"/>
            <a:ext cx="6484076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 today’s lesson we will…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Define what an earthquake is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Explain how they happen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Describe how we measure them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1460"/>
            <a:ext cx="12192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Earthquakes!</a:t>
            </a:r>
          </a:p>
        </p:txBody>
      </p:sp>
      <p:pic>
        <p:nvPicPr>
          <p:cNvPr id="3074" name="Picture 2" descr="mage result for laquila earthquake da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92" y="2397431"/>
            <a:ext cx="4770537" cy="2862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27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008"/>
            <a:ext cx="12192000" cy="114418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What have you found out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dirty="0"/>
              <a:t>3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–</a:t>
            </a:r>
            <a:r>
              <a:rPr lang="en-GB" sz="4000" dirty="0">
                <a:solidFill>
                  <a:schemeClr val="bg1"/>
                </a:solidFill>
              </a:rPr>
              <a:t> Write three words you have learnt in the lesson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/>
              <a:t>2</a:t>
            </a:r>
            <a:r>
              <a:rPr lang="en-GB" sz="4000" b="1" dirty="0">
                <a:solidFill>
                  <a:schemeClr val="bg1"/>
                </a:solidFill>
              </a:rPr>
              <a:t>- </a:t>
            </a:r>
            <a:r>
              <a:rPr lang="en-GB" sz="4000" dirty="0">
                <a:solidFill>
                  <a:schemeClr val="bg1"/>
                </a:solidFill>
              </a:rPr>
              <a:t>Write down two interesting things you have found out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/>
              <a:t>1</a:t>
            </a:r>
            <a:r>
              <a:rPr lang="en-GB" sz="4000" b="1" dirty="0">
                <a:solidFill>
                  <a:schemeClr val="bg1"/>
                </a:solidFill>
              </a:rPr>
              <a:t>-</a:t>
            </a:r>
            <a:r>
              <a:rPr lang="en-GB" sz="4000" dirty="0">
                <a:solidFill>
                  <a:schemeClr val="bg1"/>
                </a:solidFill>
              </a:rPr>
              <a:t> Draw one picture to sum up your learning</a:t>
            </a:r>
          </a:p>
        </p:txBody>
      </p:sp>
    </p:spTree>
    <p:extLst>
      <p:ext uri="{BB962C8B-B14F-4D97-AF65-F5344CB8AC3E}">
        <p14:creationId xmlns:p14="http://schemas.microsoft.com/office/powerpoint/2010/main" val="176957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2" descr="http://t2.gstatic.com/images?q=tbn:ANd9GcQZD1aMXT5944DeXvh2tGOWfZgOp995xS9qWzTyhmgdBJngqmef:lh4.ggpht.com/_LfiDgcR-kX0/S6fqI6rR-YI/AAAAAAAAIOA/mF4jmH9oEGM/s1600/P1000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22" y="42862"/>
            <a:ext cx="30257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" descr="http://t3.gstatic.com/images?q=tbn:ANd9GcSP1IZUqDdMQLNSntxMAZgCAjYdtRayA7TW9T87PQtYnqRoWFXo:globalmarathi.com/20110908/images/5577721090654386985/4659008370305500319_Or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79" y="4655344"/>
            <a:ext cx="30622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3" descr="http://t1.gstatic.com/images?q=tbn:ANd9GcSR6WoV-N-SwHsxWC57pO-I8p2Ea1eY_eTI2jqeXiXY6S0XCO0CQQ:www.smartcollegevisit.com/wp-content/uploads/2014/04/CrackedCu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51" y="2367756"/>
            <a:ext cx="3414712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5" descr="http://t3.gstatic.com/images?q=tbn:ANd9GcTwRznS_S8fRZlNzFgL8WiW7Jrl-4phDnu8suHp63NRstz-nNlmNw:www.donaldleslie.co.uk/cs/Satellite%3Fblobcol%3Durlthumbfile%26blobheader%3Dimage%252Fjpeg%26blobheadername1%3DContent-Disposition%26blobheadervalue1%3Dinline%253B%2Bfilename%253Ddlc-intetrnal-gallery4_thumb.jpg%26blobkey%3Did%26blobtable%3DUXImage%26blobwhere%3D1371675744043%26ssbinary%3Dtrue%26moddate%3D2013-06-20%252007:06: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6"/>
          <a:stretch>
            <a:fillRect/>
          </a:stretch>
        </p:blipFill>
        <p:spPr bwMode="auto">
          <a:xfrm>
            <a:off x="995363" y="2308225"/>
            <a:ext cx="305911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7" descr="http://t0.gstatic.com/images?q=tbn:ANd9GcShPPFQpN9o_qgb40ayTKyVH8kKEovTCjHG5S-auljbGlp4v0WIWg:www.croydonadvertiser.co.uk/images/localworld/ugc-images/276430/Article/images/22848823/6841885-larg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/>
          <a:stretch>
            <a:fillRect/>
          </a:stretch>
        </p:blipFill>
        <p:spPr bwMode="auto">
          <a:xfrm>
            <a:off x="4579863" y="4633119"/>
            <a:ext cx="30257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9" descr="http://t2.gstatic.com/images?q=tbn:ANd9GcRsphEk5_Lv0XwKervrmlX3F5kcd5WeI2a-8-BcXeFqFCQDUvGD:gallery.usgs.gov/images/01_26_2009/mQHs38Vjj1/medium/087s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2" y="0"/>
            <a:ext cx="3048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1" descr="http://t3.gstatic.com/images?q=tbn:ANd9GcT8EJRIv-qbww50DjDhhpXrpn3e4-bmdvtiEd9WHfk-auzpIl_g:www.sms-tsunami-warning.com/theme/tsunami/img/earthquake-fire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5" y="4572000"/>
            <a:ext cx="32496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3" descr="http://t3.gstatic.com/images?q=tbn:ANd9GcRQVknM1L9fix-Q-4aR3sWk6nn9rG5oKWu5ZIqkXzd01Nin4A68zw:gallery.usgs.gov/images/03_08_2010/bFVi0MLyx6_03_08_2010/medium/landslid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9"/>
          <a:stretch>
            <a:fillRect/>
          </a:stretch>
        </p:blipFill>
        <p:spPr bwMode="auto">
          <a:xfrm>
            <a:off x="8873718" y="30956"/>
            <a:ext cx="2971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5" descr="http://t3.gstatic.com/images?q=tbn:ANd9GcQWgQKPWugGe4lgq-61tMwcyxFQom1GTaQaGGqa6iFKGJVFn0ZiVA:images.ctv.ca/archives/CTVNews/img2/20080711/475_china_080711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3923"/>
          <a:stretch>
            <a:fillRect/>
          </a:stretch>
        </p:blipFill>
        <p:spPr bwMode="auto">
          <a:xfrm>
            <a:off x="8016876" y="2348706"/>
            <a:ext cx="30495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9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290960"/>
              </p:ext>
            </p:extLst>
          </p:nvPr>
        </p:nvGraphicFramePr>
        <p:xfrm>
          <a:off x="248993" y="154547"/>
          <a:ext cx="2713149" cy="26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204549"/>
              </p:ext>
            </p:extLst>
          </p:nvPr>
        </p:nvGraphicFramePr>
        <p:xfrm>
          <a:off x="3157472" y="3500907"/>
          <a:ext cx="2713149" cy="26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318167"/>
              </p:ext>
            </p:extLst>
          </p:nvPr>
        </p:nvGraphicFramePr>
        <p:xfrm>
          <a:off x="9092486" y="188891"/>
          <a:ext cx="2713149" cy="26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986679"/>
              </p:ext>
            </p:extLst>
          </p:nvPr>
        </p:nvGraphicFramePr>
        <p:xfrm>
          <a:off x="6089562" y="186744"/>
          <a:ext cx="2713149" cy="26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242170"/>
              </p:ext>
            </p:extLst>
          </p:nvPr>
        </p:nvGraphicFramePr>
        <p:xfrm>
          <a:off x="3189669" y="197477"/>
          <a:ext cx="2713149" cy="26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5096"/>
              </p:ext>
            </p:extLst>
          </p:nvPr>
        </p:nvGraphicFramePr>
        <p:xfrm>
          <a:off x="199624" y="3479443"/>
          <a:ext cx="2713149" cy="26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390592"/>
              </p:ext>
            </p:extLst>
          </p:nvPr>
        </p:nvGraphicFramePr>
        <p:xfrm>
          <a:off x="6055218" y="3513786"/>
          <a:ext cx="2713149" cy="26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464209"/>
              </p:ext>
            </p:extLst>
          </p:nvPr>
        </p:nvGraphicFramePr>
        <p:xfrm>
          <a:off x="9107512" y="3500908"/>
          <a:ext cx="2713149" cy="26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3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760402"/>
              </p:ext>
            </p:extLst>
          </p:nvPr>
        </p:nvGraphicFramePr>
        <p:xfrm>
          <a:off x="364901" y="772732"/>
          <a:ext cx="3769217" cy="515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6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“I heard on the news that there was an earthquake, but my friends and I didn’t feel anything!”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“I was watching a film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when I felt a shudder and the cat got scared and ran to his basket.”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“We were having tea 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the cups and saucers started to rattle. The picture of Uncle Harry fell off the wall!” 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“When the earthquake struck I found it hard to walk straight, so I sat on the floor! I saw some cracks appearing in the wall, but my house is still standing.”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“Everything was shaking. Tiles fell off the roofs. Quite a few lamp posts fell down.”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“Huge cracks appeared in the ground. We even saw groundwater coming up between cracks in the ground.”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77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“Fires broke out as gas pipes burst and set on fire. The emergency services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had to be called.”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“The earth was shaking violently. Buildings were crumbling and huge cracks opened up in the ground. My friend’s house was destroyed by a landslide.”  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“The earthquake caused a tsunami and my neighbourhood was destroyed by the waves and floating debris. I am now homeless.”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510051"/>
              </p:ext>
            </p:extLst>
          </p:nvPr>
        </p:nvGraphicFramePr>
        <p:xfrm>
          <a:off x="4316569" y="783464"/>
          <a:ext cx="3769217" cy="515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6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“I heard on the news that there was an earthquake, but my friends and I didn’t feel anything!”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“I was watching a film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when I felt a shudder and the cat got scared and ran to his basket.”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“We were having tea 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the cups and saucers started to rattle. The picture of Uncle Harry fell off the wall!” 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“When the earthquake struck I found it hard to walk straight, so I sat on the floor! I saw some cracks appearing in the wall, but my house is still standing.”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“Everything was shaking. Tiles fell off the roofs. Quite a few lamp posts fell down.”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“Huge cracks appeared in the ground. We even saw groundwater coming up between cracks in the ground.”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77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“Fires broke out as gas pipes burst and set on fire. The emergency services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had to be called.”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“The earth was shaking violently. Buildings were crumbling and huge cracks opened up in the ground. My friend’s house was destroyed by a landslide.”  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“The earthquake caused a tsunami and my neighbourhood was destroyed by the waves and floating debris. I am now homeless.”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39568"/>
              </p:ext>
            </p:extLst>
          </p:nvPr>
        </p:nvGraphicFramePr>
        <p:xfrm>
          <a:off x="8281115" y="768438"/>
          <a:ext cx="3769217" cy="515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6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“I heard on the news that there was an earthquake, but my friends and I didn’t feel anything!”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“I was watching a film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when I felt a shudder and the cat got scared and ran to his basket.”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“We were having tea 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the cups and saucers started to rattle. The picture of Uncle Harry fell off the wall!” 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“When the earthquake struck I found it hard to walk straight, so I sat on the floor! I saw some cracks appearing in the wall, but my house is still standing.”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“Everything was shaking. Tiles fell off the roofs. Quite a few lamp posts fell down.”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“Huge cracks appeared in the ground. We even saw groundwater coming up between cracks in the ground.”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77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“Fires broke out as gas pipes burst and set on fire. The emergency services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had to be called.”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“The earth was shaking violently. Buildings were crumbling and huge cracks opened up in the ground. My friend’s house was destroyed by a landslide.”  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“The earthquake caused a tsunami and my neighbourhood was destroyed by the waves and floating debris. I am now homeless.”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008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4320" y="34096"/>
            <a:ext cx="4959339" cy="3241094"/>
            <a:chOff x="77118" y="2593649"/>
            <a:chExt cx="6114913" cy="37190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158" y="2593649"/>
              <a:ext cx="5543873" cy="37190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16077" y="2710149"/>
              <a:ext cx="26440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                  M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118" y="3294926"/>
              <a:ext cx="1938969" cy="406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ysClr val="windowText" lastClr="000000"/>
                  </a:solidFill>
                </a:rPr>
                <a:t>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2976" y="3942509"/>
              <a:ext cx="189545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8964" y="5794872"/>
              <a:ext cx="16740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0884" y="3350938"/>
              <a:ext cx="14775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4320" y="3487524"/>
            <a:ext cx="4959339" cy="3241094"/>
            <a:chOff x="77118" y="2593649"/>
            <a:chExt cx="6114913" cy="37190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158" y="2593649"/>
              <a:ext cx="5543873" cy="371901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16077" y="2710149"/>
              <a:ext cx="26440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                  M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118" y="3294926"/>
              <a:ext cx="1938969" cy="406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ysClr val="windowText" lastClr="000000"/>
                  </a:solidFill>
                </a:rPr>
                <a:t>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2976" y="3942509"/>
              <a:ext cx="189545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88964" y="5794872"/>
              <a:ext cx="16740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80884" y="3350938"/>
              <a:ext cx="14775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20983" y="0"/>
            <a:ext cx="4959339" cy="3241094"/>
            <a:chOff x="77118" y="2593649"/>
            <a:chExt cx="6114913" cy="371901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158" y="2593649"/>
              <a:ext cx="5543873" cy="371901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316077" y="2710149"/>
              <a:ext cx="26440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                  M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118" y="3294926"/>
              <a:ext cx="1938969" cy="406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ysClr val="windowText" lastClr="000000"/>
                  </a:solidFill>
                </a:rPr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2976" y="3942509"/>
              <a:ext cx="189545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88964" y="5794872"/>
              <a:ext cx="16740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80884" y="3350938"/>
              <a:ext cx="14775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91087" y="3487524"/>
            <a:ext cx="4959339" cy="3241094"/>
            <a:chOff x="77118" y="2593649"/>
            <a:chExt cx="6114913" cy="371901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158" y="2593649"/>
              <a:ext cx="5543873" cy="371901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316077" y="2710149"/>
              <a:ext cx="26440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                  M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118" y="3294926"/>
              <a:ext cx="1938969" cy="406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ysClr val="windowText" lastClr="000000"/>
                  </a:solidFill>
                </a:rPr>
                <a:t>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2976" y="3942509"/>
              <a:ext cx="189545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88964" y="5794872"/>
              <a:ext cx="16740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80884" y="3350938"/>
              <a:ext cx="14775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60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1938" y="107257"/>
            <a:ext cx="5785481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GB" altLang="en-US" sz="2000" dirty="0"/>
              <a:t>Earthquakes are ____________ caused by earth movements at _____________ boundaries and at major fault lines.</a:t>
            </a:r>
          </a:p>
          <a:p>
            <a:pPr algn="l" eaLnBrk="0" hangingPunct="0"/>
            <a:endParaRPr lang="en-GB" altLang="en-US" sz="2000" dirty="0"/>
          </a:p>
          <a:p>
            <a:pPr algn="l" eaLnBrk="0" hangingPunct="0"/>
            <a:r>
              <a:rPr lang="en-GB" altLang="en-US" sz="2000" dirty="0"/>
              <a:t>They can occur at all 4 ______________ plate boundaries but the most ______________ earthquakes are normally found at </a:t>
            </a:r>
            <a:r>
              <a:rPr lang="en-GB" altLang="en-US" sz="2000" b="1" dirty="0"/>
              <a:t>CONSERVATIVE</a:t>
            </a:r>
            <a:r>
              <a:rPr lang="en-GB" altLang="en-US" sz="2000" dirty="0"/>
              <a:t> and </a:t>
            </a:r>
            <a:r>
              <a:rPr lang="en-GB" altLang="en-US" sz="2000" b="1" dirty="0"/>
              <a:t>DESTRUCTIVE</a:t>
            </a:r>
            <a:r>
              <a:rPr lang="en-GB" altLang="en-US" sz="2000" dirty="0"/>
              <a:t> boundaries.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1938" y="3406631"/>
            <a:ext cx="5785481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GB" altLang="en-US" sz="2000" dirty="0"/>
              <a:t>Earthquakes are ____________ caused by earth movements at _____________ boundaries and at major fault lines.</a:t>
            </a:r>
          </a:p>
          <a:p>
            <a:pPr algn="l" eaLnBrk="0" hangingPunct="0"/>
            <a:endParaRPr lang="en-GB" altLang="en-US" sz="2000" dirty="0"/>
          </a:p>
          <a:p>
            <a:pPr algn="l" eaLnBrk="0" hangingPunct="0"/>
            <a:r>
              <a:rPr lang="en-GB" altLang="en-US" sz="2000" dirty="0"/>
              <a:t>They can occur at all 4 ______________ plate boundaries but the most ______________ earthquakes are normally found at </a:t>
            </a:r>
            <a:r>
              <a:rPr lang="en-GB" altLang="en-US" sz="2000" b="1" dirty="0"/>
              <a:t>CONSERVATIVE</a:t>
            </a:r>
            <a:r>
              <a:rPr lang="en-GB" altLang="en-US" sz="2000" dirty="0"/>
              <a:t> and </a:t>
            </a:r>
            <a:r>
              <a:rPr lang="en-GB" altLang="en-US" sz="2000" b="1" dirty="0"/>
              <a:t>DESTRUCTIVE</a:t>
            </a:r>
            <a:r>
              <a:rPr lang="en-GB" altLang="en-US" sz="2000" dirty="0"/>
              <a:t> boundaries.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72325" y="107257"/>
            <a:ext cx="5785481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GB" altLang="en-US" sz="2000" dirty="0"/>
              <a:t>Earthquakes are ____________ caused by earth movements at _____________ boundaries and at major fault lines.</a:t>
            </a:r>
          </a:p>
          <a:p>
            <a:pPr algn="l" eaLnBrk="0" hangingPunct="0"/>
            <a:endParaRPr lang="en-GB" altLang="en-US" sz="2000" dirty="0"/>
          </a:p>
          <a:p>
            <a:pPr algn="l" eaLnBrk="0" hangingPunct="0"/>
            <a:r>
              <a:rPr lang="en-GB" altLang="en-US" sz="2000" dirty="0"/>
              <a:t>They can occur at all 4 ______________ plate boundaries but the most ______________ earthquakes are normally found at </a:t>
            </a:r>
            <a:r>
              <a:rPr lang="en-GB" altLang="en-US" sz="2000" b="1" dirty="0"/>
              <a:t>CONSERVATIVE</a:t>
            </a:r>
            <a:r>
              <a:rPr lang="en-GB" altLang="en-US" sz="2000" dirty="0"/>
              <a:t> and </a:t>
            </a:r>
            <a:r>
              <a:rPr lang="en-GB" altLang="en-US" sz="2000" b="1" dirty="0"/>
              <a:t>DESTRUCTIVE</a:t>
            </a:r>
            <a:r>
              <a:rPr lang="en-GB" altLang="en-US" sz="2000" dirty="0"/>
              <a:t> boundaries.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72325" y="3406630"/>
            <a:ext cx="5785481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GB" altLang="en-US" sz="2000" dirty="0"/>
              <a:t>Earthquakes are ____________ caused by earth movements at _____________ boundaries and at major fault lines.</a:t>
            </a:r>
          </a:p>
          <a:p>
            <a:pPr algn="l" eaLnBrk="0" hangingPunct="0"/>
            <a:endParaRPr lang="en-GB" altLang="en-US" sz="2000" dirty="0"/>
          </a:p>
          <a:p>
            <a:pPr algn="l" eaLnBrk="0" hangingPunct="0"/>
            <a:r>
              <a:rPr lang="en-GB" altLang="en-US" sz="2000" dirty="0"/>
              <a:t>They can occur at all 4 ______________ plate boundaries but the most ______________ earthquakes are normally found at </a:t>
            </a:r>
            <a:r>
              <a:rPr lang="en-GB" altLang="en-US" sz="2000" b="1" dirty="0"/>
              <a:t>CONSERVATIVE</a:t>
            </a:r>
            <a:r>
              <a:rPr lang="en-GB" altLang="en-US" sz="2000" dirty="0"/>
              <a:t> and </a:t>
            </a:r>
            <a:r>
              <a:rPr lang="en-GB" altLang="en-US" sz="2000" b="1" dirty="0"/>
              <a:t>DESTRUCTIVE</a:t>
            </a:r>
            <a:r>
              <a:rPr lang="en-GB" altLang="en-US" sz="2000" dirty="0"/>
              <a:t> boundaries.</a:t>
            </a:r>
          </a:p>
        </p:txBody>
      </p:sp>
    </p:spTree>
    <p:extLst>
      <p:ext uri="{BB962C8B-B14F-4D97-AF65-F5344CB8AC3E}">
        <p14:creationId xmlns:p14="http://schemas.microsoft.com/office/powerpoint/2010/main" val="35621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324" y="163642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</a:rPr>
              <a:t>What ,Where and Why?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40909"/>
              </p:ext>
            </p:extLst>
          </p:nvPr>
        </p:nvGraphicFramePr>
        <p:xfrm>
          <a:off x="307324" y="3035835"/>
          <a:ext cx="5772719" cy="359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lip" r:id="rId4" imgW="4371429" imgH="2723810" progId="MS_ClipArt_Gallery.2">
                  <p:embed/>
                </p:oleObj>
              </mc:Choice>
              <mc:Fallback>
                <p:oleObj name="Clip" r:id="rId4" imgW="4371429" imgH="272381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24" y="3035835"/>
                        <a:ext cx="5772719" cy="3596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511291" y="3035835"/>
            <a:ext cx="5196366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the plates rub past each other  the  pressure builds up.</a:t>
            </a:r>
          </a:p>
          <a:p>
            <a:endParaRPr lang="en-GB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all of a sudden it is released.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7324" y="1526312"/>
            <a:ext cx="109954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b="1" dirty="0">
                <a:latin typeface="Calibri" panose="020F0502020204030204" pitchFamily="34" charset="0"/>
              </a:rPr>
              <a:t>An earthquake is a sudden movement of the Earth’s crust.</a:t>
            </a:r>
          </a:p>
        </p:txBody>
      </p:sp>
    </p:spTree>
    <p:extLst>
      <p:ext uri="{BB962C8B-B14F-4D97-AF65-F5344CB8AC3E}">
        <p14:creationId xmlns:p14="http://schemas.microsoft.com/office/powerpoint/2010/main" val="19073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09" y="2397431"/>
            <a:ext cx="6451419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 today’s lesson we will…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Define what an earthquake is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Explain how they happen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Describe how we measure them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1460"/>
            <a:ext cx="12192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Earthquakes!</a:t>
            </a:r>
          </a:p>
        </p:txBody>
      </p:sp>
      <p:pic>
        <p:nvPicPr>
          <p:cNvPr id="3074" name="Picture 2" descr="mage result for laquila earthquake da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92" y="2397431"/>
            <a:ext cx="4770537" cy="2862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8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855"/>
            <a:ext cx="10515600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Video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286" y="1600201"/>
            <a:ext cx="5261428" cy="26960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is a fault?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What is the focus?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Where do earthquakes happen?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72012"/>
            <a:ext cx="3304641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TEhQUExQWFhUWGBsbFxgYGRogIBweGRscHBsdGxsdHCggHBwlHBwdIjEiJSkrLi4uHCAzODMsNygtLisBCgoKDg0OGxAQGywkICQsLCwsLCwsLCw0LCwsLCwsLCwsLCwsLCwsLCwsLCwsLCwsLCwsLCwsLCwsLCwsLCwsLP/AABEIALUBFwMBIgACEQEDEQH/xAAcAAACAgMBAQAAAAAAAAAAAAAFBgMEAAIHAQj/xAA9EAACAQIEAwYEBAUEAgIDAAABAhEDIQAEEjEFQVEGEyJhcYEykaGxQlLB8BQjYtHhBxUz8YKycqIWJNL/xAAYAQADAQEAAAAAAAAAAAAAAAAAAQIDBP/EACMRAAIDAAMBAAIDAQEAAAAAAAABAhEhEjFBA1FhIjKRcRP/2gAMAwEAAhEDEQA/AExOH1K1MqPDHhZT13A8habeWBf/AOOVdWkKC0TEiYmOeGzgrMUSDp1G7c5Hh+x5ztg5EFj/AFBh6EQb7csa8UyFJo55w+jVytdGqoyKTpYxaDzkWkGD7YdeKUdSioNwYMciPP8AX0xa49ku9oVFi8SPUXFsUOzdY18vFywGhvVfhJ5XWPlhpUDd6SUuN0WAL1kp1AYYFXuRuQVQiD62MjFnguYDVXSk61KZGsFTIRpAZSLEatx5zijn+ztTQb+ym/XAqhUqU6RWmzAqNXhYiYF5vzUT603/ADYhri7Lu1Q/OsXI/XCv2n7umrVqS6HrDS7XDD0UiwJA1H+kYEcM41qZu9r1Ao5F2GqZ8+WNuJ8Sp1FZQwJPIT/bFojULmbzjNAIg9Rz9MPHYquvhCiS4g/0lRJkdD1HTCScqQ2gTG7TsP8AOOjdlOEqqJUBBILAwbr6jzGK+d8gnXEZVGJlx53RAuMYMdpykytjcNiJRiWmMJjLmVHPBKlWwJR4xZotJxnJFJhBjfE9FcVaWCGXjGcsRaJkTFhMahcYhxzN2aEox7jMZiCzxsYDj3GqbfvlgA9x7iOo2N1OGSnp7jMZjMIozAHtNwhqgFeh4cxSuhH4gPwnrMn7c8HZx7hrBHC+01ZatTvqdPQGA75eS1JOoxuFa1zuSeYwq5qjpYMBIm0gH2M2x13txwc0XOapKGR/DmKfJg25PkTz5NBxzHNhNTBCTTO2oQ0cp5SNpHScbX6hxZXq09YNRPMsoWNPvJE+nITGOu9gu2AzSClVIFdRvt3gHMf1dR7+nGdZpPtNj7g8weR9MeUs2wfWDpOrUNNoO4j0xTqSG/m3n+M+ln2xmFHsV2uXN09NQgVkHiHUfmHl9j7TmJUTmaadM5Rl62nLox/C4v5Fyv2OGwZZmvYWg89/lhOzNUPkWddpE+muDt5Ybezeb72hTc7xB9VsfthJl0XKeUEQSW9dvlhS4VXGU4jUpG1Ort5T4k+pK++HA1TJVRJG/wBP0OE7t9w9lNKst2FiekXBH1wMcRuzNF6tgdCeXxH35D0wJz3B9JX8CjbSL7ggDrDieZMgc8XeGdqaD01NRtDx4gQd+ZBAiMWa3HssR/yqOhg2PywsHqA2V7GUHW6urTeSJ3/KLXHXCd2gpvk6ugFDHIAbcjtuQfpjpq8SBQMLggEX6id8IPa+mHAqMNRBgnnB/wA/fDrMC9AGWz5JY7sx3jl6Y6n2JYQ7st2IBMdB6ef0xy3hGU11FUX1EKPcwMdwyHCxTBVdpET6Yv596KfWBamyEAWIP79sV8zw8TKG3TG1DJPFsEKOWYCd+oxtddMzqwL3cYk04LrlpJ8OLC5FYIIE4H9BcAGBiamMGVyAAso88Vs1kCJK7dMH/omDg0RU2xLTqEHESIehxHmM2lManYAfU+g3JwAHFzgCksQoAuSYA98Bj2vo94qqCaerS1XYAnaBzE8zGE/iedes/wDMeRMqgsAOumd/n64YMjkENDuWjUw1MOYnYx5R98YOCNE2O+rHithc7Pu60VVnDxZWX8vIE8yMGKNfGb+bSHzLk48Xn640YjfHjVQPXEUVZJU2xCtSMePUnEJOLjEiT0uK842xTOcWmJdgo6kgXPrix3uJcRqWaenG4OItWPQ2ChKR7WpqylWAKkQQeYO4xw7t/wBmTlaoie6a6N0PQ+Y+ox3GcD+M8NTM0mpVBY7HmDyI8xhxwfI+dmHeLpMBht5H+2BuoiZEEbjphh7Q8HqZWs1NxcfCeTDyP1GAmfXUNa3YfFHMYf8AVnT85G2Vzz02Do5RhsymCJEb+mMwOFQf94zFcjZwg+xwy/CV0soLhHUgpNjIiSD+LzEbYL9lcmKIamGJE6hO42B9eWI1XHprBGRj8OoK3o/hv5SQfbAcAyrHLnih2jy2vL1QBJCMR6gHF+mABAsBy/TG64AOUZXK1Wsqz6An7Y3znBcxpkqw/wDE7c+Um3TBfK8YfJ1KtC5COdIhDINxyBNoPxYa+GcWSsrF6ZDIoL6lWJIkx4mj0PliSxByvEay5azKQh0kaZYQdt/fbFPOtVaJrIaTCdQAFvvOPOMZtUq1e7prFQyAbRyhTI87ee22K+W0/BF/iYx7wfTbDT8CvQ9wfKr3iGixLKNZNt58IHnb6jHYuFU2NJe8I1kS0bTjlvZo0zUhbFiI6SRsPT9cdP4fWixxrGOWZye0Ecs0WxV4rx5cuQukuxuVBFlG5M/bFXjPFFoqSCCx2E8+p8sKvZ+v31aozHW0HUx2JaLfv0wMEPvDOP0K8BHGo/hax9gd/acFhfHMsnQy9ZqqAqtUTCzcRNwDvaDz5YJcPzGconSGWqPwqxuYiYJuN+ZPpiR2P6NiWR0wv8G44Kz92yVKdUCSrKfvFh6xg/TGIkikR0wAcIvbjP0DUCAgNSPiPmQDpHX++G3tDnxQpGpIB2XzJ2xx3PKzVtbyajGQo3HPxE2HXmd8VH8kv8BzhtNTUliATeDEwPhX0n7nBg8SKZermDeqi6WBEEEH4fr72OFfLoaTirUEwRqCAkqCdMk7ne/WLYZc9QEd4oDIygOouHSNx1IFx1EjFXYqoq5QnMUhVy7MoUhkXV8LixXSLQABHqeuGrgvExWphhZhZ1/Kw3HpzGAXDhRytNFSNFRiS08ipIbz2UW64srxaFP8PSBYySTCiep5nFRFIaFqHrj0VAdJBkEWjzv+mOW1uJZjM1FSoWCsRaCqmTAgc/Vuhx5S4w+lsutZkpo7RA8RExpncddxYnpGE0Kh6412oo0JUHXU/Kp2P9TbD038sBuI9r6h8NJNDR4i0EqdjA2I8z8sJZKBhff4Qd8XnrK2pDIqhe9BvDKRBveDq5+UeWCqHRDmczWqVR3js6jmTMen+MdS7NU2TLorMWKyJPkbR5RBA5TjldGSrMSJEEjymJ+ox0jsnW1UQZ3AJ9VGk/8ArPvgksExgBxsGxCDjYHGbQjd3i52xHSrKwDKwYHYggj5jHPv9RTXFQKHPdsJAJECN7Df3k3xW7KV2p1FbvDpgyu4OkAsAsxdbg9QcUoYA4druALm6JUjxgHQdvaf39Tjg/FsnUy9Uo4gj5EdR5H6H0OPobhnEErprSYmCDuDzBHW+Ej/AFPyuWqUzNRRWEkAXIP9QGytEGdjB6ynG1RpCVM4jnqcHUB4T9DjMT1wUYo4I6qRcH0xmOVtp0dkXaOjIQQSCCPt6jlihx+rooMSsgwCJjcgTI6E4ziTNll7xqalZAYqb32/COePa6NmKDqKbLrW2rSPMfiPrjoOQZuCZzvqNOp+ZQT67H6zghpxzbI8UrZBe6cAySV8Vr7xad/PG7dv6n5afyb/APrC5Dok/wBQcsy16VRQPEserKefWQQPTEK8Q00PinUxLmd25n09cCeN9pauY0SEUCWBE87c2O36YCL4lJLczbl7DCUtK45pLxCqrGJEzyv+9hiXhuSYkAXLRa/6YqZOgGIw8dnMpoVqzGPwqY8rkD0t74aXoN+DLwXg60VQC5W5PU8/acGMznRTQsxtyHU8gMQZFTpGoyTfl+mFTjmeqnMFBSlZhWPUc7+Yx1R/hE53/KRX4lUqVZaqwpSSUWbnzOx57euGXsUV7uq6LC8jvMTJNvIYTc6qKQ1eprqggkDoIOkDbn9cOnZ2owybvAUkkgDlty+eMfTXwsdnszl6lV/CRXUtJ0mCRZoIkWnyNxiTPpWR6fdN3jLOoPvpJm8R5C17Y17O8QpVFeaehgpLMYgiYaWte3PGZjJOayDLVCmgQRuCD8IuCD/nAIcezwAqOxEMyjUJPLlfptg9UzKqCzEBQJJJsMLuRrBe8YzAEkx0mcc/492rqZptJ106EiAIkgkjUxPOYsLffCcbHYd7U8f75pQfy6dxqB3veOUkb9PfCgjBm8LeNvxnoDMKBsLbkziz2hzFNURaVYOpQWEFhAEqdOxnqPtOBecyegglg2lVMDeGvb2wANXZfu0qspDhyoK6phlNyRPO0+nocTcYz/8ACKw/A3wRcoxNwB0vI6HFwt39JWYhWYBlZRGkjnB2PUeownce44pYd4mtlAAAHhJ/Nfr9MCYUajM16w/lJoW/ib6+Q+uPCM7lwG7wsrWYTqEG1+Y9cQCvna8BR3S8rwfrfFl6+bogUqx1q4kAxNrfENxfa/tgT/I2syg12YDPWXUIC+KP35xjftDwkM7V6LCDq1AX/mU52HWQZ9D1xv2fqlKVas1iqH6Sf0GNa+dSkiZvLkPSLfzU/qIhmH5XvfrbFNkJCvU7pWVzOoyALmCDJ+U8+UYJ5rMEU9JUslRWTWD/AMZU6wfSWHMYzjNCmDTqpBp1Vlf6WFj6b7ev5ceUczVRQ9JA7AgGmZuHswHmIHLDvABnCe6Wp4qoDsCBJFywIE+pjD12O4r3dNgwPhJkeR/yCcc0pPl6NY6w0hoC3kRaLR0jDV2ePjemW1LUU6SdyDtPOYJwA0dco1QwBGxE4knC1wzjdNMojaSQp7uEloK2gkm3Lc4r8X4vmQhaEy62sSGqEEgWG084MHCogl/1ByytlwTFmj1DCDHXlhEyObNJfDcrBW/5bH5qTjzifG6AkmXqG2uq5Zh/8VWw95xQqXnFL8DCo4s6qyVKrBPyUiFBsBd+Qj19sQZLtVSoK5pU6c6pFQ+MqIAid5m/vhWq5R3E1qkLOw/cffEArUQdFO8yDMwfngHRHx7OHM1NdyYADEAWGwt02E8hHLGYirZ/UTTWkQAb26eQ/vj3GUvmpOzaM2lQ88SUZnKNUUEoywQBdWB5jny+Q9tezGY15anO6jQfVLfaDitwLjJy2a0yO6r6WkzAbabbSYk9D5YL5nIrlajm4SswZVjZzA0KROrVyG9jiExNAvtHwkVzTBkXjUBMGbTMCLkb7xvilm+wmlV0MXPNWgT1gjb3w0ZnhbVVWdK3BggH/E+YNoxcFQix3/e2CtBPDmHaDgfd934CoIKkXMQQ1id5Ja+F6tQcEsl15hTceo3x1rtIA9Ez+Egj7frjm+byviGkwZ3GCsGpEHDMszMoA+I8jvjpNPIAtSo2Kost6ggn1k2wB7G8P1VC82SPmZj++H/KUIvG+31/vjT5rSJvD3bHPauXrGq81QFgmZ+EdAYBsLTh+4zUC0nYmPCZNrTzvjmQy9IK5FTwgiIuSTNhymBjb6voz+S7Jf4qijLpVndSTJ/ETu2HxAy5EWloJgc7kx9hhDocRQOBSpHURpJPIGLkjfDzxl3TKoUXUyhTF7m1rXxgmatFjgnF1qUGatSFLTAYm8hrRtO/IjniIZAVcySlTQyQAAYsAOhkDE/DeMa6CtVUJ4tESWBJiOUi5iDtinlcrQrZsuWUVUIhCVnwmdt/+8Aek3bHjdShTYUiV1eFj63sT7iRtfCRw/MTTqQFnwkb9DY/L64YP9QDqdFJAXTIgXYyRE8gP1wrVKLMi06azF2ItBPmem0+WC9CsLvD5Lq1T4dV1WRA8j1wfr0KeXLPSmpTfSqs8MFGkSrGQVMCL8hEbYWhnTTTQQjQIJBb3APMxv8A5xBwas1d2RjYeZ5Wt53whjfUzpRDAOhlk7nYQWUnmQCDGAGa7SUUkout+bbfU3j0xYp5kNSFPWw7oaGLxAJmy/0i/wAsURmsplvhXU3Xc/Nv0w7wSWnlPjua+NUCr/Utvm2Cy8cavHe09Lr4YExbn1GNeEdsaYDE0nAS5uDIJ29f7Y8yedpVHY0wfEdXwmPMdMClvY5LOhwyGSD5VqZMd6GEjzEfYYE8F7P93SrUqr2qMFVT+ZRqBHXafQYI8VydR6dOnSfQ9OKgPUrYA+RJPyxDw7OpXJpVl0VlYVAJ5qBdD5QQR0nDshAqpwbwVcsHBemRVpL5GQw856dY64pgOveBWGunqCk8zTMiZ8hGGHL8QpPmqlJhFZGlCeYKAEA+l49+WFahmu9d7RLkD/yJE3+eGhsG8XqhczqrUx3jAEgC0nciTsTgtwuugrJUTwhyNSWsfhJAHI7+s4CcarPFJ80ktBUFQIYKbTeJ8X1xJl88lUIwHduhIWY8YMTHmDf3wWDR1PhlRqlLN0YMIA6EgRJGqB1uMIOfaqx8QGgb3kkdPl6YZuF8eSjmqRqMFp1KXiJnc3AgAzeL4Wu0mSCVaqvUKqrEQTaxgb+WGT6CqtOlTM6CbWJ/t/jF2hXBUGI/cYDZviDCAlMtA+K/ptFsTcOrVDq7wATBUD64ExtGufy9MuWqPA5An7TgfV4lSUaaaSev7ucX+J00MNU2X9fTA1uKIpilTmfKJ/U4G6BaSZrOVVA7tQ2q8wT9Bj3EKVqhBMaW6EGIPrjMD0dBnP0y9CkRusgfb9MR5vj1eqaC3NSkdKi51SREnmeWNeKcTFBQgUnVdQeQ2k4HpmO9YTCx0IEeYuSfljCTSNIps6nwbiyuBTeUrpZ6bzqm+xPxSBMicRdps13KLUi2oKb3vtHLfCbXz/8AFLpqIz1UE06yQCwXcN1YATIv1HPGvEeHPUyxrUmqOlIgnvGZi2qAdIiJEmY2gzgTE0Xc7xpaiEKSZ3sR588Ltatf97YGjPEyBY88WaNDVIkiLs0E77T0viuQcaHXsm5gUlBGppd55RJAAFjpHPrh+gQI9sJXY3hAUCoSZHw39Z84w2tMGLHl646PnHLMZvQR2wzKJl27y6sQI+vXCAlLLhQ7PAn4QfEfQb/9YfeJUTWpGkbOLlWMgn16dDhXocPAEGkzuu9NUDFTeJjaRtJg8sZzlZcFSKnDM6rvppU41EBjbcXi2++GztTnHpCmUXXB+G8H5YV+C53VWREUIgbU5IjnHI2uDi72z4vUQ+A6VsFM3PMlB0sAScZ2VQfr8dqNSRgioYbUNQaCraT09ffywGymaVavfMo1HxKbQSPBJuYCzeBv6HAKGNDU0ggswH5idrdJG3PFjL1hUpKpNEuoPxAQLEcgb31bn5YSf5KpFniWXUtrr1jqYiSgLWkeVhAsIHLFE0GLE0qmsncHYSTBLQFmIN+sTOL2vMwB4y6wvhXWAOS9I6XnphpoVlRENSmhaohbSgJZbwASR4TvuRt5YXLSuFITM3xHTRp7sytDMRYCCrC1ix+3zwBplkbWPhHnuOdsP61UZko1iO7diulRqIBkrcdLABb+mLvF+xKUk71AE1kjQ5PhmSqkkkTESNptJtNWQJS15gmdBnWNibWi4Ia24M3OL9Ls5lgVqI7VKFQSjOdJm2pGjZ1Jv7HY48z2UoUMtUfSS0poabyDcQdhF48o3jAnhFFqyrpRSRdmi5MtbeCLjC9DwN8W4AppkUjp5kSSDta97R9Ti72d4eFemNzImfK5+2APEiystFS4kS4BgzPO+0ffDV2NypBvPhFpMxOwnyE4vCHZD2p4/Uy+dTQfD3a6l5GS37nzxF2gyNVq9KvRDKCmuejWMEcrR/8AbBjMnLZtpgl8u63iJ8UQDsykg4IUs2+usHWFSCh6jTeR6gwf7YRV0BaOQ111zjWmiTp6OsDluInCxk88XYjTpA2N7wfSMNTZRsvSrS5ZGV3E/hZgxcekxHvhOpcQBqaALdfX0/vikS9J+MVqgRlqoGpI47tgu2oTBMxzA64o5Ti9J1KMhVRBV+jcgYFpBOCObzVQBkKBqL09RMGQVPWY/DzwK4fxaiCaZpsVMhoXYRcwL23nywNjoZcvmAv8PUJkLUXVI1WVgdh5EYu/6hCi1YVviSqiupE3iRb3X64C5ZwaDhDMEFTY7iPuBhp7WnvOH5OuoLFVFNp3nSAZ9Cp+eK8I9OdjNu6kUAInZom/vGNcmlUOGqN1Eev03x5XqVGaAO7sQCPtt5csU6mQYGXqkxcT/nElhrMAMpBEjAWpxRFtTp7bGw/zgslaQCCIOBeazopsVVJO/ITOKk8FEiXMVWOp1hfIEY8xD/EV2sFsPIfc4zEqX/SqG3tdwFXU11Zy0KAoI0xMT5C874VMrlmSqKdUtTuNXIwdjPSL4ZafaDM5svTpUKSs2pyFVyAoHjhQxgHeI57YVM3XcOdRBItqvsOQ8sc0qaNYfxejRmaAy+X0pULOz6i/lBVQvtM9fbFjhnaE08tnKFYks6hk23qwH2sNw3zwJ4O7VF+FWUWKEwIsJX+qTNsSnhC0lpVRUfTX1U6mvdTBMyv9S+fvifn6V9AJRYMxMRG98PuSyAo5U1CIbSWYG4I6GfL74RuF5fU+i/PYTsCdsXM5xSrAQ1GNM6lIJm0RInyNh5Y1TM2joPZrPKQUgkCIMWgDeeXmJ54ZVGOR8A45UouqVHYU1MELbbzFyB64euHcSbMGsmoKAAabK0EDbbn1PrjaH0pGU/nbLGdl8wPFpVALg3J5gDkOp+mGfJuNBXqL/wDYvhU4TwiogZareIE6SEeCAD+UMYNrmIvvy2XjxpOUemYUgM0soXoTrpzebCJOM5StlqFdG3E+GigxJlu8YsthLGZJ5Dc+nzwsZnNLmKi3B0ToAEyeZP7GGvjNRdArHvChS1XWCpNiBZIXciLGwwD7Ofw602IHdARJc7gj4gW3BM3FrGMTFopp+nlbhw7t2quEJUhZmASN7b+2EVjUoNMAgnwsecbEXsIv8sOf+7U6uYaganeLUOkMQSF6QCQLHn6nCnx4VKddqVQLNJyDvEAflnmDMzhS0ccY1ZJajxqQlu7B0pJBgFlYgC5uAYHM9AQGfjCF6mjXoJkK287bAnyxJ2NztSrUNPUoUKdMjqdhz9RzjBni+XpuEqBFDGnyjqecCcEGnn4Ca9FKrxSoSGHIypE2joeeOm8JzeXzop/xWZYOVCkOpphSRcqxsSOXqbYC0TYYj4vSL0GPJIPvqGNGjO/AX2q4LWo1TRBNanSk+CDIYSDpUm8R1icV+DdqaNLwtSZeUiD8xY4H0+J0w5Vw8SZKkW9iOuGGr2Vpuv8AEU2BvrFzBvad7TiU3eFtKtLVfNI5Dgg7ieck3Hzwx8C8NB35nb2ED6nHP+F5QoPGSN/DNsPGZNRMggS1QhYmN51fpjSzKgXm+B1cqxqU2LqdLCTdWQgweobafM4NZfiy5vK1TTs+hgVJupKmL9DyOKPDe0H8Vl6wZYqohkciYIB8oPLAHg7PlguZ0sEHgYR8QNovAsbz5Ym/wW1WMs8L4lVfIVTVJKqyqrG5N11DqQAfqcLrcUpyBBvzsPvf6Yae0mbpDh+vLwEqVAQLWJJLCORkbYT3ztGAxgTyAJgncbdQcNOsCr0OrxQ0dB061cmmZaI1bcj1OAdLiNCm5JSZ/pE7+eCuW4l3ad4QWUFWIESQ1uZ8xgfnK2XFc1BYapAvIkzsOd+XXDZKQV4XUplnFIyrK0CdvxAfTDZwRu94VmaRDa6LF5MQRMiI/pU7jCTRqUtQqUWFxcdDsbG4nf3w5f6bVga+YovtWpjT08M6hHoZ+eLRMjnWf70kTGkbxH/c4o1eGoLtU+36nBXi+UqK7oWjSxBG1wY5emA75Wmbs0HpIG2IaLTCGRqjTCmQtsaZ7MaPEBJNsVsnUQNpQ7j7YtV2sTvF8Ungq0HPnqpMqsT5TjzGlXiDMLKMZjPl+2XX6LVHN5jJ11ZSadQKrAjowDD6RY4G5zNNUdna7OxZiLSWMmwtueWMzeZaowZtwqL7IgRfoo98Q4wNAnwbiVSkfCxCyJvbf8Q6HbBDjGaDadVWQDIXmJJkxyN+mF+iwBvcYLcMzNJXK5ikKoA0i5Bi/MEXANvTCUUnY220YmepL8IJPU/v32xDmM2XXkIP/sBPyjB3JcDytYM9B6kpc0nZQxH9Dabt5EdL4bcrwHhJytBmFei1WdNWs28m/wAAZREWBUTfF9YSc1pNq0b9CeR07e8QPYdcGeE8SajUV0MEcuR6g9QcEeOdm6FN9NDNCoijUCVbyBAKi52tAF9+eN+H9xTFekV1VVKFe8iDpV5MLJjxTpvFrmMCYmdH4VxZM7T1KxRwPEB8Sny6qeuA9fh+YOYZHLZg+EoSoJjbS2o6IIXn0nEvDuJZdgKmXWmpVQtUUljUfzCAum4J26+WNc3mH7xK6DQYu8mTPmSB7xsTvimrQk6Z7neB08jRqit/DsKsgBwxCgwJAjWCJnweQwDynCKY1VqlWlVFHTp0srgpI1HSVBiDcNcEH1x5xmrUzRmorV9PwormQDv5HlAMbH2G8H4Noap/MKsuoXYgEMLSI2gzBPrhUUpUilluzlaotR0I1q6mmiizJclpE/0kDpq5jALtLxFq+Yd2IJsJGx0gCR6wT74fsh2fqFWlQq6WWmy6oBaQpIk2udj645hmqRVmVt1JBjqDB9cJqgTTL/Am/wCSJkKCCItDKT9JwczvFq8aRSjSILHnG5EwDPl1wG7Nf8oBNmVgbx52N7yBy5YfshR1odCswQLqIG09RM8sOHYpsVKfadgBCIOVyTt8sWV4xmatMgd3oPIC7GdhJM3jG3HctTFZAACz7qADMbW88XuxeTovml2gKWQQTLqAYn0JI8x6Yp2nVkqquhS4vktFQywKtB1LcXF/l0w3f7/3KJl2AKkeF1NoiRMnfn8t5wM7dJNelSgD4vF11MAT7FSPbzxWpQ9RVIjSkwb3sv8Ac88SnU6RT2OhLhlXv6qgAwzAe03+mOjZ7La1FiSjBlAMSV5e4JGEvshlf/2ZAAVFJAG3QfUk497ScXrLmiaNQr3donwnSJMrsbkj2xq2Z0FPDkqFVo1Fq51DnDMYHr3YnBDieSSqlOiZCwWtYiBA/wDY4h4BnEzlBi6iSx7xDyM/ONoP9sC+2/EKlB6NSmxFiCvI8zI57D54VhW0VO0XDEpZVKUb1C0gQSQsA+sGMKX8KpRRUkRcyQOv0vhs7ZVWYUCw0nQSyzsWj+2BPGcgrZfLVIgshViI5ERf2+mEUj3IwiEQCmmLwYAINx6AjFPjmVy7utSmwKlRIBtI8PO4sBihwXJutUbhJhja4NoAO5vy2xc4twELRpMpPNSGFxcMP1w0210DVM9rUKShXSogPwkEgjYRttz+WCHZ/i75fM0qrEaVLSywZBBFlkTvhazHDwtNT6yftN+XkMR0QO7P80AyJU7R5GZn2xLk0w4poPdpM2MzmKtRFZFqEkeLmbmwN5M4BGggJDnb9caVnKQAxhrzJg8uVuRxWeod9V52/dsLmCTDfD6FPu3001ZlIPeF2DAG3hXWA46+EkYiYnA2g53uekfpiapWeetsOM68E0aVM0VJGnbGYiav5k9ZHPHmE5sdEWaSG2g+Vh7DEOJs3UDOxAgE2B6csaUhf0xDLRsKckgD6zi1TTWshTK/iB+4/UY8p0QfF0Nxy6j23+mOhf6ecQo0abllpgMCCSAS1pKmeRBPyNsJKxt0c/Woy3U6WBNwSN/MXx1s6DRp05DpTprdgbwlydQm4J87nHKc4VFWoE+DUdPpPh+kYO8KL0kIUMS4gjQTIH9U2HpivrHlVDjJLsI8PzjB2ZKBUEvCgqRpgWixmQLeZ3xSzNQZp0fwDQboxZWZSQAUYgyJB6aSPPBHhTuNPevTIRrqrhmVWlbhZEatPORjMvV77N66SsERIZtoJBAJ5zvYfqcHhG30WczwGWq9y3dFAFVYI12mW5XBIB8rxibgnasgd1mfEJjUfiHIgnoOv1x7xZ3y05ie81FVI68wZvcAR6YDVeGM+ZpvYCrUXUIMamAYkdQTz2N94OGpCStWHc2TSIq0Q2nk0bT0H4h57bYb8jl6WYpLLIammHjrsdP+MVsmphk6kgkiQOsTvIxzHPB8tmK3dd4BrbSVa0Ak3BF/fpinL0lR8Ol50NlKFVmJFFFJVT12AA6ExbHDHuQPbDTxrtDWq5dUetrVmkqJ8LLy+xta+FimPxG4Bj5g/wBsRNlwQR4PkKmtX0MFBBBggkbEqY8XscNvAOL1KLkKjKlaxJEdY0zbbEvZfM11AFVaqUaiSdJBkMLeD0Mxax9sG0NJB3ixVANiQYU7BiNxpkz98OISAnFMhDU69PuQyOpqaPCwKnwnTMEFd4gzyviqGXJrVYPTd3psUKkgqzgS3IQCCQRe0WON3TvA+ioGOqfEIDMfEJYgQbGJtvcYFpk3VwK9O6EsVYGFnlGxU7/LluXaCqABrMKo1Egr1NwN/b/vG/Dq51tUUMTEEAfmIAg8jqItEemK/GGp963dAhZO5mTzv0xP2ezBVyFJBYQL2339QLj9zPpXh0LhXFqGV1BiNRAkeIt1uQCvPyxTzfHMnUUo4cNc94FFtRnrJF9sB6vBDo7wBqxkalUMTJg7izG94kjflim3DSyljTan4mUA726g3BA69DjS2Z0iymbqUa9N8uZGiZGzXOoH6WPl5Ycneln6VNtijglfykbg+RGE/gNIIXDTYHmIJ5ACJnFanVenXSpRaGY2Hqbq2wIuL9L2OxdBVhTttVb+I0KYARfmST/bAbN58/w6p3oOlm8EL4ReII8Rkz5Ys9psyXzNSV/KCARaFHP1xLl6urJZinYEMSJO+lVJj/xBwmykhVNcyxO5Pt5/phi4VTq5uiRqZmpGW3PgIsWjkGESbCeWFYnDX2A7Q/wVbvImfARefFO1o3jefTniEU+gNxenpJTUXCxJvAPQT98DZwR7QZtqleq7AAl2MDYSTZfIYHHACJlqkpo3gyvvv9h8sbZfLSCTYDf15AYiR4WwFjM8+QjfacTNViwNj/b7xhWFEmrljVXxB3sb40dpxdkcSw5B3jGYqoRzBPvH6HGYLTCjWMSpQJ2j++NaYG5mPLG9GoJ8UQT5287XxDLQQJUARHnAjG1FHf8AlpLF2A0D8R5W63wTXhVNqaOq1HKsDUg+ErY76QUYjZRqN+tsS5Ja9OsKuVoVUAY6SVaIPIs4iCDz5YaJZ5n+EVcswpVAhBvpYBgLdSAQRMeGx64J8GyDVVNBW0rZpIkDkCFqHTqIBAiJg9DjXjtN2rB6viqbinTUgLYGASZ6YKVnXN0k1glEchgSQQxjQwjndgZHPliqQk2KnFOENlqxV6hKH4jTsSDyggD1HL5YKcHrVKLd6j2cjUjXmbgFQZFphh0xO/Z6olU01ClbsQwJUCCBJiZ3ssnY4hy/D2qUqgZtIRwyqlLdohSzGLG4C877Yn9UW8V2MXG0p5jJPU0aKiEeFpMljuptpsDeDtirwriCvksvT0O9VKgAIDeEhiQwYWNrRPO+LLLTbUBUZQGGpWgH+oeFiImQNMwMUM1x5cq7fyNMwyTAMbao5yOsHr5twQozaDXGOJ1KIogQHaSw/Qwd559cBMtli1TUVosWAIFZZluS6YuPr5QMVqfamq1ZXKUh3ZYKgpILsCJbw3tMcvvgk3bystjSQagVEKg8jZVmD0O+KTVEPsRO0NIJXdFCiIDBZ0hoGrTOyzsMR8NybtUCqrHxX5fCeciOR3xXzdUGqxYHSWJsI3M7YP8AAjT1akN1kwQTINiYnn0xm+zVdDRnVq09Oqm4IMinCuIkyR4lYQCRMxfBfgnEKQKqQKTmRorU4Hn3dUeJQfMsPLnhY452natSC5pw709af8SB/HIDDYEgAEHlOFcZ6GXQ5qCJ/mIF9jDmfniuW4So32zrnFOD5NB3lfQk7FW59BYSfQYBdqXy1HJsKdXUSmmkvxRrtIbdQBJjne04SV41VqMkIgAkwBFucydoxP2uqg0qcfFqE3/pPLBd6Nw4uhay2WNR1QQJIBJ2AmJPliVKfd1SoIJRyA20kGAY6GPrfF3s2zan0RJgX85xU4lSZK7g2MzcH8V9ul8SHo3NVc1DLFTzMkedxtJk7dcW3zPi1i+qCYMfrYjlEYEf7kqrBGr8syLQImbz541PFCvw0wAerSPlgViwMZnO0A4c0tTRHhmJ5ErFogdfixtl+GQdbElC2uncWM7Xm9hf1nC9mM67C+kD0xNl+KMFUGIBn4ZE3vHXzP6YraFgR4xwhdRctBqDVJYMJmb6JEDrA3wGr5BqaSysQVJkNKmD1W0X288Fn7Rq1MUmUaVMwiqmoGJ1wZMes3OK9XiFNqbKFIJpuoIKqSTtqMXXynE0VaE2fFMc5jBh8+a7KSoBUdBe9ibgEieZjGvZjPCjW1FQTEAnl15i8Yp6dFQgERsPcSMPwbRvnKJAk0yCpKu26lj4gNSnTOmTY+eKmaqamLRE8h6YK1crWRHkQsq5A2LJMHT1AY/XFHO5eBTcme8DEwAIIcggAWA2jbAJFak5BkYv8RzJrMJABCgEiNh+v9sUKlOI88HshwnvER1INryALg7Hefl7Xwh3QGIB8kHzPvviPQNzYcsNB7OXmx8gRHlaAB6Y0fs/4bKCejGPqCf2MFMXJCu4E2GPMH6XZ5tJ1Aq3IhpnaxAB8zyxmCgtGcd4O9OmkgeAGT4ZI5mxkxbfYH1wEy63sJ6i1xzvIx0CrXRVOuFLIdjaDyliIsTy3nCFQpKxC6iDMK0W9TzH6YGCHTsuiimw1ML21GIt8JAG8yQZwTp5oDUoqXE+GeZI3VeVxywvdnEGpwxiT8MrY3vqZl32Ee+LuaroXKiBA3YgkdSQSwgjc6sJSoTjbCi5hh+NPCwkBb3iJEzFukfXG+VDB/5LU1Y89MExcmfffAbJcQCkECkJMfzEmIFyBBIG943IwPrcR8elHUAyQaYNvUsqtH2w+Y187eDRmnrOrq8EGZHiAI9txbGtPKtTGkd0gII8IaYJ2sYO/PC4nEydqjE+3l5EziN+LVUudZHmgj2JX2wKRpL4OOWv9D+R4U2v+azaDJhIF/6ix29JxeOQpsxJpioSTqJEsJmDqIkbG/lbCpR4rVcRqaY/pHz2n/PmcUMxxBmM6nNupHPmP3OHysl/GvUMWc4PVvURe7pEjxFGBiADErcc5Nr+eKeYopTfSzBrySJiCvWbn0jAg8UqFQJa1hJJ+5xdy/FnIAcaoG+mYP2GM2JfNPLIOI5FBT1I8mTAJE+GJkA2kG3pgRlK+lhe0ifY88HMxmdXxqIbYi1ogSLDaNsBaDBH0lAxkg3PpirsfGvS/maYqqGSNUkvJsPadvPyGBSmDa/pi3kyUrQOR9cMPEm75ta0lVifFChQbRMcidyR1xSRNgfIVFVGNSmWtCgMBckXIgk2n3xZ4nkSUJDTF4veN9/LBLLZXkwqgn8gDC3qQf7YGcRy+YPhCWNpDAz6zEYlYVJ8tZU4HlNZY94EAjfn9cXOOcMIQVAdRHxeLluDBMnGnAslVlxdIiSwMffp64nzOcNIVKStTY1F0NKjwq0SQWsDHMbThokm4TQapTUqREcxeZ2FwPli4eFVWsKLN/8AAi3T3xX7N98istIsRs0AQRP9QOLdLL1vykTuANIt6COXTFKVCcbLFPgCwBVWqrfl1D9RiZOAUbjTUnkdQjnMiB5YqMtURIJ5TBb9Jx5UzuYgHu3YciBpn9/pgckLiTVezCTufnv74hfsuu2ojpF/0xVbO1QdRFRQPePbf5WxsnG32UOYubcuu/nhWh0B+N8EOXKMWBRmiRuOZt6TjO0OS0aKgcOhAAIi0XG3Wfpibjmbq5jSCpKre8TP/WNalGo9JaJQhEuCukkm8aiXEC5v9MK0OmHddVlHionUBIIg3GxAGKnEcjUqoKZNEAGQRNot8uWPKPE6iquqghIABOoXtjzNcVqFCFpqrcjYxh8kTxYE4blS610hSwE3BJBSdiBF9sXezzT/ACSFm5UsGEj2/fyxT4ajU3LbmDIIBBB633nBX+OBZGanLp8J2j5NBGFyQ2mFX4e23g9mqf3xWq8KqkyaoA+f0tj0cZk3X/7fpGMbjY20H1EYfKJPGRBW4C52rt8j9PFbGYlp8bpxfWB7H7YzDtBUgR/Dsrui1GAkrPP54B5inpIAJuJxmMxmm2zSsD/B2VaJYqWNzvGwAjba+LR47UI8ASnHNVv7nGYzBJ10NJMHZniDyNRZiFEFmNp6fPG3ejTBVSYkG4j2Bgn1x7jMSykQ0XKgODBk7eUfPfnib+MY2JJG1yftMfTGYzABj0gZJxgUAJZfEOY22+eMxmE+hojaCxAEQT7xjyjUJYgGIjcA7+RGPMZgT0bWB49nSKT1XrFtIJ0hdM7m5k9MJlN/FPUzjzGY1TbMV0E8qurMDYbTa1h0w4ZHhIcmTYcgI/XGYzA2xelv/Z6anYkgn8T9Y21Rjb/b6QBPdi3mYPqJvjMZiRkdGtTcwaSwTH7tfbBSjwykNRCgWBgBfpbGYzEJstxRu+UTwmD1icRvUF1g/DM6jzO2PMZh2JJEq0bCTNvT974hogTEeEbDpfly5dMe4zFLsl9GuZAKk6Rbr7YGfxMyAiiCLwek9cZjMS3tFL+thF8orUixVbSdhyHXflgaOHpIMQY5eePMZi2lRCekycMTcliN4kf2xWzWUp2Ka1/MCymdoiFEfXGYzCpUO9A2e3G0+gHKbAC2K7Ux02xmMxBaKmu46+uI0JeTMet8e4zDBkLHzx5jMZihH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64" y="4494487"/>
            <a:ext cx="3286836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Earthquake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5632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https://www.youtube.com/watch?v=AcH2GP-59ro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17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06143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Video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3" y="1895475"/>
            <a:ext cx="4618856" cy="4525963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r>
              <a:rPr lang="en-GB" sz="3400" dirty="0"/>
              <a:t>What is a fault?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bg1"/>
                </a:solidFill>
              </a:rPr>
              <a:t> A fault is where two tectonic plates meet.</a:t>
            </a:r>
          </a:p>
          <a:p>
            <a:endParaRPr lang="en-GB" sz="3400" dirty="0"/>
          </a:p>
          <a:p>
            <a:r>
              <a:rPr lang="en-GB" sz="3400" dirty="0"/>
              <a:t>What is the focus?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bg1"/>
                </a:solidFill>
              </a:rPr>
              <a:t>The point inside the crust where the earthquake started.</a:t>
            </a:r>
          </a:p>
          <a:p>
            <a:pPr marL="0" indent="0">
              <a:buNone/>
            </a:pPr>
            <a:endParaRPr lang="en-GB" sz="3400" dirty="0"/>
          </a:p>
          <a:p>
            <a:r>
              <a:rPr lang="en-GB" sz="3400" dirty="0"/>
              <a:t>Where do earthquakes happen?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bg1"/>
                </a:solidFill>
              </a:rPr>
              <a:t>At conservative and destructive plate boundaries.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70" y="365125"/>
            <a:ext cx="4067944" cy="2818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WFhUWGBsbFxgYGRogIBweGRscHBsdGxsdHCggHBwlHBwdIjEiJSkrLi4uHCAzODMsNygtLisBCgoKDg0OGxAQGywkICQsLCwsLCwsLCw0LCwsLCwsLCwsLCwsLCwsLCwsLCwsLCwsLCwsLCwsLCwsLCwsLCwsLP/AABEIALUBFwMBIgACEQEDEQH/xAAcAAACAgMBAQAAAAAAAAAAAAAFBgMEAAIHAQj/xAA9EAACAQIEAwYEBAUEAgIDAAABAhEDIQAEEjEFQVEGEyJhcYEykaGxQlLB8BQjYtHhBxUz8YKycqIWJNL/xAAYAQADAQEAAAAAAAAAAAAAAAAAAQIDBP/EACMRAAIDAAMBAAIDAQEAAAAAAAABAhEhEjFBA1FhIjKRcRP/2gAMAwEAAhEDEQA/AExOH1K1MqPDHhZT13A8habeWBf/AOOVdWkKC0TEiYmOeGzgrMUSDp1G7c5Hh+x5ztg5EFj/AFBh6EQb7csa8UyFJo55w+jVytdGqoyKTpYxaDzkWkGD7YdeKUdSioNwYMciPP8AX0xa49ku9oVFi8SPUXFsUOzdY18vFywGhvVfhJ5XWPlhpUDd6SUuN0WAL1kp1AYYFXuRuQVQiD62MjFnguYDVXSk61KZGsFTIRpAZSLEatx5zijn+ztTQb+ym/XAqhUqU6RWmzAqNXhYiYF5vzUT603/ADYhri7Lu1Q/OsXI/XCv2n7umrVqS6HrDS7XDD0UiwJA1H+kYEcM41qZu9r1Ao5F2GqZ8+WNuJ8Sp1FZQwJPIT/bFojULmbzjNAIg9Rz9MPHYquvhCiS4g/0lRJkdD1HTCScqQ2gTG7TsP8AOOjdlOEqqJUBBILAwbr6jzGK+d8gnXEZVGJlx53RAuMYMdpykytjcNiJRiWmMJjLmVHPBKlWwJR4xZotJxnJFJhBjfE9FcVaWCGXjGcsRaJkTFhMahcYhxzN2aEox7jMZiCzxsYDj3GqbfvlgA9x7iOo2N1OGSnp7jMZjMIozAHtNwhqgFeh4cxSuhH4gPwnrMn7c8HZx7hrBHC+01ZatTvqdPQGA75eS1JOoxuFa1zuSeYwq5qjpYMBIm0gH2M2x13txwc0XOapKGR/DmKfJg25PkTz5NBxzHNhNTBCTTO2oQ0cp5SNpHScbX6hxZXq09YNRPMsoWNPvJE+nITGOu9gu2AzSClVIFdRvt3gHMf1dR7+nGdZpPtNj7g8weR9MeUs2wfWDpOrUNNoO4j0xTqSG/m3n+M+ln2xmFHsV2uXN09NQgVkHiHUfmHl9j7TmJUTmaadM5Rl62nLox/C4v5Fyv2OGwZZmvYWg89/lhOzNUPkWddpE+muDt5Ybezeb72hTc7xB9VsfthJl0XKeUEQSW9dvlhS4VXGU4jUpG1Ort5T4k+pK++HA1TJVRJG/wBP0OE7t9w9lNKst2FiekXBH1wMcRuzNF6tgdCeXxH35D0wJz3B9JX8CjbSL7ggDrDieZMgc8XeGdqaD01NRtDx4gQd+ZBAiMWa3HssR/yqOhg2PywsHqA2V7GUHW6urTeSJ3/KLXHXCd2gpvk6ugFDHIAbcjtuQfpjpq8SBQMLggEX6id8IPa+mHAqMNRBgnnB/wA/fDrMC9AGWz5JY7sx3jl6Y6n2JYQ7st2IBMdB6ef0xy3hGU11FUX1EKPcwMdwyHCxTBVdpET6Yv596KfWBamyEAWIP79sV8zw8TKG3TG1DJPFsEKOWYCd+oxtddMzqwL3cYk04LrlpJ8OLC5FYIIE4H9BcAGBiamMGVyAAso88Vs1kCJK7dMH/omDg0RU2xLTqEHESIehxHmM2lManYAfU+g3JwAHFzgCksQoAuSYA98Bj2vo94qqCaerS1XYAnaBzE8zGE/iedes/wDMeRMqgsAOumd/n64YMjkENDuWjUw1MOYnYx5R98YOCNE2O+rHithc7Pu60VVnDxZWX8vIE8yMGKNfGb+bSHzLk48Xn640YjfHjVQPXEUVZJU2xCtSMePUnEJOLjEiT0uK842xTOcWmJdgo6kgXPrix3uJcRqWaenG4OItWPQ2ChKR7WpqylWAKkQQeYO4xw7t/wBmTlaoie6a6N0PQ+Y+ox3GcD+M8NTM0mpVBY7HmDyI8xhxwfI+dmHeLpMBht5H+2BuoiZEEbjphh7Q8HqZWs1NxcfCeTDyP1GAmfXUNa3YfFHMYf8AVnT85G2Vzz02Do5RhsymCJEb+mMwOFQf94zFcjZwg+xwy/CV0soLhHUgpNjIiSD+LzEbYL9lcmKIamGJE6hO42B9eWI1XHprBGRj8OoK3o/hv5SQfbAcAyrHLnih2jy2vL1QBJCMR6gHF+mABAsBy/TG64AOUZXK1Wsqz6An7Y3znBcxpkqw/wDE7c+Um3TBfK8YfJ1KtC5COdIhDINxyBNoPxYa+GcWSsrF6ZDIoL6lWJIkx4mj0PliSxByvEay5azKQh0kaZYQdt/fbFPOtVaJrIaTCdQAFvvOPOMZtUq1e7prFQyAbRyhTI87ee22K+W0/BF/iYx7wfTbDT8CvQ9wfKr3iGixLKNZNt58IHnb6jHYuFU2NJe8I1kS0bTjlvZo0zUhbFiI6SRsPT9cdP4fWixxrGOWZye0Ecs0WxV4rx5cuQukuxuVBFlG5M/bFXjPFFoqSCCx2E8+p8sKvZ+v31aozHW0HUx2JaLfv0wMEPvDOP0K8BHGo/hax9gd/acFhfHMsnQy9ZqqAqtUTCzcRNwDvaDz5YJcPzGconSGWqPwqxuYiYJuN+ZPpiR2P6NiWR0wv8G44Kz92yVKdUCSrKfvFh6xg/TGIkikR0wAcIvbjP0DUCAgNSPiPmQDpHX++G3tDnxQpGpIB2XzJ2xx3PKzVtbyajGQo3HPxE2HXmd8VH8kv8BzhtNTUliATeDEwPhX0n7nBg8SKZermDeqi6WBEEEH4fr72OFfLoaTirUEwRqCAkqCdMk7ne/WLYZc9QEd4oDIygOouHSNx1IFx1EjFXYqoq5QnMUhVy7MoUhkXV8LixXSLQABHqeuGrgvExWphhZhZ1/Kw3HpzGAXDhRytNFSNFRiS08ipIbz2UW64srxaFP8PSBYySTCiep5nFRFIaFqHrj0VAdJBkEWjzv+mOW1uJZjM1FSoWCsRaCqmTAgc/Vuhx5S4w+lsutZkpo7RA8RExpncddxYnpGE0Kh6412oo0JUHXU/Kp2P9TbD038sBuI9r6h8NJNDR4i0EqdjA2I8z8sJZKBhff4Qd8XnrK2pDIqhe9BvDKRBveDq5+UeWCqHRDmczWqVR3js6jmTMen+MdS7NU2TLorMWKyJPkbR5RBA5TjldGSrMSJEEjymJ+ox0jsnW1UQZ3AJ9VGk/8ArPvgksExgBxsGxCDjYHGbQjd3i52xHSrKwDKwYHYggj5jHPv9RTXFQKHPdsJAJECN7Df3k3xW7KV2p1FbvDpgyu4OkAsAsxdbg9QcUoYA4druALm6JUjxgHQdvaf39Tjg/FsnUy9Uo4gj5EdR5H6H0OPobhnEErprSYmCDuDzBHW+Ej/AFPyuWqUzNRRWEkAXIP9QGytEGdjB6ynG1RpCVM4jnqcHUB4T9DjMT1wUYo4I6qRcH0xmOVtp0dkXaOjIQQSCCPt6jlihx+rooMSsgwCJjcgTI6E4ziTNll7xqalZAYqb32/COePa6NmKDqKbLrW2rSPMfiPrjoOQZuCZzvqNOp+ZQT67H6zghpxzbI8UrZBe6cAySV8Vr7xad/PG7dv6n5afyb/APrC5Dok/wBQcsy16VRQPEserKefWQQPTEK8Q00PinUxLmd25n09cCeN9pauY0SEUCWBE87c2O36YCL4lJLczbl7DCUtK45pLxCqrGJEzyv+9hiXhuSYkAXLRa/6YqZOgGIw8dnMpoVqzGPwqY8rkD0t74aXoN+DLwXg60VQC5W5PU8/acGMznRTQsxtyHU8gMQZFTpGoyTfl+mFTjmeqnMFBSlZhWPUc7+Yx1R/hE53/KRX4lUqVZaqwpSSUWbnzOx57euGXsUV7uq6LC8jvMTJNvIYTc6qKQ1eprqggkDoIOkDbn9cOnZ2owybvAUkkgDlty+eMfTXwsdnszl6lV/CRXUtJ0mCRZoIkWnyNxiTPpWR6fdN3jLOoPvpJm8R5C17Y17O8QpVFeaehgpLMYgiYaWte3PGZjJOayDLVCmgQRuCD8IuCD/nAIcezwAqOxEMyjUJPLlfptg9UzKqCzEBQJJJsMLuRrBe8YzAEkx0mcc/492rqZptJ106EiAIkgkjUxPOYsLffCcbHYd7U8f75pQfy6dxqB3veOUkb9PfCgjBm8LeNvxnoDMKBsLbkziz2hzFNURaVYOpQWEFhAEqdOxnqPtOBecyegglg2lVMDeGvb2wANXZfu0qspDhyoK6phlNyRPO0+nocTcYz/8ACKw/A3wRcoxNwB0vI6HFwt39JWYhWYBlZRGkjnB2PUeownce44pYd4mtlAAAHhJ/Nfr9MCYUajM16w/lJoW/ib6+Q+uPCM7lwG7wsrWYTqEG1+Y9cQCvna8BR3S8rwfrfFl6+bogUqx1q4kAxNrfENxfa/tgT/I2syg12YDPWXUIC+KP35xjftDwkM7V6LCDq1AX/mU52HWQZ9D1xv2fqlKVas1iqH6Sf0GNa+dSkiZvLkPSLfzU/qIhmH5XvfrbFNkJCvU7pWVzOoyALmCDJ+U8+UYJ5rMEU9JUslRWTWD/AMZU6wfSWHMYzjNCmDTqpBp1Vlf6WFj6b7ev5ceUczVRQ9JA7AgGmZuHswHmIHLDvABnCe6Wp4qoDsCBJFywIE+pjD12O4r3dNgwPhJkeR/yCcc0pPl6NY6w0hoC3kRaLR0jDV2ePjemW1LUU6SdyDtPOYJwA0dco1QwBGxE4knC1wzjdNMojaSQp7uEloK2gkm3Lc4r8X4vmQhaEy62sSGqEEgWG084MHCogl/1ByytlwTFmj1DCDHXlhEyObNJfDcrBW/5bH5qTjzifG6AkmXqG2uq5Zh/8VWw95xQqXnFL8DCo4s6qyVKrBPyUiFBsBd+Qj19sQZLtVSoK5pU6c6pFQ+MqIAid5m/vhWq5R3E1qkLOw/cffEArUQdFO8yDMwfngHRHx7OHM1NdyYADEAWGwt02E8hHLGYirZ/UTTWkQAb26eQ/vj3GUvmpOzaM2lQ88SUZnKNUUEoywQBdWB5jny+Q9tezGY15anO6jQfVLfaDitwLjJy2a0yO6r6WkzAbabbSYk9D5YL5nIrlajm4SswZVjZzA0KROrVyG9jiExNAvtHwkVzTBkXjUBMGbTMCLkb7xvilm+wmlV0MXPNWgT1gjb3w0ZnhbVVWdK3BggH/E+YNoxcFQix3/e2CtBPDmHaDgfd934CoIKkXMQQ1id5Ja+F6tQcEsl15hTceo3x1rtIA9Ez+Egj7frjm+byviGkwZ3GCsGpEHDMszMoA+I8jvjpNPIAtSo2Kost6ggn1k2wB7G8P1VC82SPmZj++H/KUIvG+31/vjT5rSJvD3bHPauXrGq81QFgmZ+EdAYBsLTh+4zUC0nYmPCZNrTzvjmQy9IK5FTwgiIuSTNhymBjb6voz+S7Jf4qijLpVndSTJ/ETu2HxAy5EWloJgc7kx9hhDocRQOBSpHURpJPIGLkjfDzxl3TKoUXUyhTF7m1rXxgmatFjgnF1qUGatSFLTAYm8hrRtO/IjniIZAVcySlTQyQAAYsAOhkDE/DeMa6CtVUJ4tESWBJiOUi5iDtinlcrQrZsuWUVUIhCVnwmdt/+8Aek3bHjdShTYUiV1eFj63sT7iRtfCRw/MTTqQFnwkb9DY/L64YP9QDqdFJAXTIgXYyRE8gP1wrVKLMi06azF2ItBPmem0+WC9CsLvD5Lq1T4dV1WRA8j1wfr0KeXLPSmpTfSqs8MFGkSrGQVMCL8hEbYWhnTTTQQjQIJBb3APMxv8A5xBwas1d2RjYeZ5Wt53whjfUzpRDAOhlk7nYQWUnmQCDGAGa7SUUkout+bbfU3j0xYp5kNSFPWw7oaGLxAJmy/0i/wAsURmsplvhXU3Xc/Nv0w7wSWnlPjua+NUCr/Utvm2Cy8cavHe09Lr4YExbn1GNeEdsaYDE0nAS5uDIJ29f7Y8yedpVHY0wfEdXwmPMdMClvY5LOhwyGSD5VqZMd6GEjzEfYYE8F7P93SrUqr2qMFVT+ZRqBHXafQYI8VydR6dOnSfQ9OKgPUrYA+RJPyxDw7OpXJpVl0VlYVAJ5qBdD5QQR0nDshAqpwbwVcsHBemRVpL5GQw856dY64pgOveBWGunqCk8zTMiZ8hGGHL8QpPmqlJhFZGlCeYKAEA+l49+WFahmu9d7RLkD/yJE3+eGhsG8XqhczqrUx3jAEgC0nciTsTgtwuugrJUTwhyNSWsfhJAHI7+s4CcarPFJ80ktBUFQIYKbTeJ8X1xJl88lUIwHduhIWY8YMTHmDf3wWDR1PhlRqlLN0YMIA6EgRJGqB1uMIOfaqx8QGgb3kkdPl6YZuF8eSjmqRqMFp1KXiJnc3AgAzeL4Wu0mSCVaqvUKqrEQTaxgb+WGT6CqtOlTM6CbWJ/t/jF2hXBUGI/cYDZviDCAlMtA+K/ptFsTcOrVDq7wATBUD64ExtGufy9MuWqPA5An7TgfV4lSUaaaSev7ucX+J00MNU2X9fTA1uKIpilTmfKJ/U4G6BaSZrOVVA7tQ2q8wT9Bj3EKVqhBMaW6EGIPrjMD0dBnP0y9CkRusgfb9MR5vj1eqaC3NSkdKi51SREnmeWNeKcTFBQgUnVdQeQ2k4HpmO9YTCx0IEeYuSfljCTSNIps6nwbiyuBTeUrpZ6bzqm+xPxSBMicRdps13KLUi2oKb3vtHLfCbXz/8AFLpqIz1UE06yQCwXcN1YATIv1HPGvEeHPUyxrUmqOlIgnvGZi2qAdIiJEmY2gzgTE0Xc7xpaiEKSZ3sR588Ltatf97YGjPEyBY88WaNDVIkiLs0E77T0viuQcaHXsm5gUlBGppd55RJAAFjpHPrh+gQI9sJXY3hAUCoSZHw39Z84w2tMGLHl646PnHLMZvQR2wzKJl27y6sQI+vXCAlLLhQ7PAn4QfEfQb/9YfeJUTWpGkbOLlWMgn16dDhXocPAEGkzuu9NUDFTeJjaRtJg8sZzlZcFSKnDM6rvppU41EBjbcXi2++GztTnHpCmUXXB+G8H5YV+C53VWREUIgbU5IjnHI2uDi72z4vUQ+A6VsFM3PMlB0sAScZ2VQfr8dqNSRgioYbUNQaCraT09ffywGymaVavfMo1HxKbQSPBJuYCzeBv6HAKGNDU0ggswH5idrdJG3PFjL1hUpKpNEuoPxAQLEcgb31bn5YSf5KpFniWXUtrr1jqYiSgLWkeVhAsIHLFE0GLE0qmsncHYSTBLQFmIN+sTOL2vMwB4y6wvhXWAOS9I6XnphpoVlRENSmhaohbSgJZbwASR4TvuRt5YXLSuFITM3xHTRp7sytDMRYCCrC1ix+3zwBplkbWPhHnuOdsP61UZko1iO7diulRqIBkrcdLABb+mLvF+xKUk71AE1kjQ5PhmSqkkkTESNptJtNWQJS15gmdBnWNibWi4Ia24M3OL9Ls5lgVqI7VKFQSjOdJm2pGjZ1Jv7HY48z2UoUMtUfSS0poabyDcQdhF48o3jAnhFFqyrpRSRdmi5MtbeCLjC9DwN8W4AppkUjp5kSSDta97R9Ti72d4eFemNzImfK5+2APEiystFS4kS4BgzPO+0ffDV2NypBvPhFpMxOwnyE4vCHZD2p4/Uy+dTQfD3a6l5GS37nzxF2gyNVq9KvRDKCmuejWMEcrR/8AbBjMnLZtpgl8u63iJ8UQDsykg4IUs2+usHWFSCh6jTeR6gwf7YRV0BaOQ111zjWmiTp6OsDluInCxk88XYjTpA2N7wfSMNTZRsvSrS5ZGV3E/hZgxcekxHvhOpcQBqaALdfX0/vikS9J+MVqgRlqoGpI47tgu2oTBMxzA64o5Ti9J1KMhVRBV+jcgYFpBOCObzVQBkKBqL09RMGQVPWY/DzwK4fxaiCaZpsVMhoXYRcwL23nywNjoZcvmAv8PUJkLUXVI1WVgdh5EYu/6hCi1YVviSqiupE3iRb3X64C5ZwaDhDMEFTY7iPuBhp7WnvOH5OuoLFVFNp3nSAZ9Cp+eK8I9OdjNu6kUAInZom/vGNcmlUOGqN1Eev03x5XqVGaAO7sQCPtt5csU6mQYGXqkxcT/nElhrMAMpBEjAWpxRFtTp7bGw/zgslaQCCIOBeazopsVVJO/ITOKk8FEiXMVWOp1hfIEY8xD/EV2sFsPIfc4zEqX/SqG3tdwFXU11Zy0KAoI0xMT5C874VMrlmSqKdUtTuNXIwdjPSL4ZafaDM5svTpUKSs2pyFVyAoHjhQxgHeI57YVM3XcOdRBItqvsOQ8sc0qaNYfxejRmaAy+X0pULOz6i/lBVQvtM9fbFjhnaE08tnKFYks6hk23qwH2sNw3zwJ4O7VF+FWUWKEwIsJX+qTNsSnhC0lpVRUfTX1U6mvdTBMyv9S+fvifn6V9AJRYMxMRG98PuSyAo5U1CIbSWYG4I6GfL74RuF5fU+i/PYTsCdsXM5xSrAQ1GNM6lIJm0RInyNh5Y1TM2joPZrPKQUgkCIMWgDeeXmJ54ZVGOR8A45UouqVHYU1MELbbzFyB64euHcSbMGsmoKAAabK0EDbbn1PrjaH0pGU/nbLGdl8wPFpVALg3J5gDkOp+mGfJuNBXqL/wDYvhU4TwiogZareIE6SEeCAD+UMYNrmIvvy2XjxpOUemYUgM0soXoTrpzebCJOM5StlqFdG3E+GigxJlu8YsthLGZJ5Dc+nzwsZnNLmKi3B0ToAEyeZP7GGvjNRdArHvChS1XWCpNiBZIXciLGwwD7Ofw602IHdARJc7gj4gW3BM3FrGMTFopp+nlbhw7t2quEJUhZmASN7b+2EVjUoNMAgnwsecbEXsIv8sOf+7U6uYaganeLUOkMQSF6QCQLHn6nCnx4VKddqVQLNJyDvEAflnmDMzhS0ccY1ZJajxqQlu7B0pJBgFlYgC5uAYHM9AQGfjCF6mjXoJkK287bAnyxJ2NztSrUNPUoUKdMjqdhz9RzjBni+XpuEqBFDGnyjqecCcEGnn4Ca9FKrxSoSGHIypE2joeeOm8JzeXzop/xWZYOVCkOpphSRcqxsSOXqbYC0TYYj4vSL0GPJIPvqGNGjO/AX2q4LWo1TRBNanSk+CDIYSDpUm8R1icV+DdqaNLwtSZeUiD8xY4H0+J0w5Vw8SZKkW9iOuGGr2Vpuv8AEU2BvrFzBvad7TiU3eFtKtLVfNI5Dgg7ieck3Hzwx8C8NB35nb2ED6nHP+F5QoPGSN/DNsPGZNRMggS1QhYmN51fpjSzKgXm+B1cqxqU2LqdLCTdWQgweobafM4NZfiy5vK1TTs+hgVJupKmL9DyOKPDe0H8Vl6wZYqohkciYIB8oPLAHg7PlguZ0sEHgYR8QNovAsbz5Ym/wW1WMs8L4lVfIVTVJKqyqrG5N11DqQAfqcLrcUpyBBvzsPvf6Yae0mbpDh+vLwEqVAQLWJJLCORkbYT3ztGAxgTyAJgncbdQcNOsCr0OrxQ0dB061cmmZaI1bcj1OAdLiNCm5JSZ/pE7+eCuW4l3ad4QWUFWIESQ1uZ8xgfnK2XFc1BYapAvIkzsOd+XXDZKQV4XUplnFIyrK0CdvxAfTDZwRu94VmaRDa6LF5MQRMiI/pU7jCTRqUtQqUWFxcdDsbG4nf3w5f6bVga+YovtWpjT08M6hHoZ+eLRMjnWf70kTGkbxH/c4o1eGoLtU+36nBXi+UqK7oWjSxBG1wY5emA75Wmbs0HpIG2IaLTCGRqjTCmQtsaZ7MaPEBJNsVsnUQNpQ7j7YtV2sTvF8Ungq0HPnqpMqsT5TjzGlXiDMLKMZjPl+2XX6LVHN5jJ11ZSadQKrAjowDD6RY4G5zNNUdna7OxZiLSWMmwtueWMzeZaowZtwqL7IgRfoo98Q4wNAnwbiVSkfCxCyJvbf8Q6HbBDjGaDadVWQDIXmJJkxyN+mF+iwBvcYLcMzNJXK5ikKoA0i5Bi/MEXANvTCUUnY220YmepL8IJPU/v32xDmM2XXkIP/sBPyjB3JcDytYM9B6kpc0nZQxH9Dabt5EdL4bcrwHhJytBmFei1WdNWs28m/wAAZREWBUTfF9YSc1pNq0b9CeR07e8QPYdcGeE8SajUV0MEcuR6g9QcEeOdm6FN9NDNCoijUCVbyBAKi52tAF9+eN+H9xTFekV1VVKFe8iDpV5MLJjxTpvFrmMCYmdH4VxZM7T1KxRwPEB8Sny6qeuA9fh+YOYZHLZg+EoSoJjbS2o6IIXn0nEvDuJZdgKmXWmpVQtUUljUfzCAum4J26+WNc3mH7xK6DQYu8mTPmSB7xsTvimrQk6Z7neB08jRqit/DsKsgBwxCgwJAjWCJnweQwDynCKY1VqlWlVFHTp0srgpI1HSVBiDcNcEH1x5xmrUzRmorV9PwormQDv5HlAMbH2G8H4Noap/MKsuoXYgEMLSI2gzBPrhUUpUilluzlaotR0I1q6mmiizJclpE/0kDpq5jALtLxFq+Yd2IJsJGx0gCR6wT74fsh2fqFWlQq6WWmy6oBaQpIk2udj645hmqRVmVt1JBjqDB9cJqgTTL/Am/wCSJkKCCItDKT9JwczvFq8aRSjSILHnG5EwDPl1wG7Nf8oBNmVgbx52N7yBy5YfshR1odCswQLqIG09RM8sOHYpsVKfadgBCIOVyTt8sWV4xmatMgd3oPIC7GdhJM3jG3HctTFZAACz7qADMbW88XuxeTovml2gKWQQTLqAYn0JI8x6Yp2nVkqquhS4vktFQywKtB1LcXF/l0w3f7/3KJl2AKkeF1NoiRMnfn8t5wM7dJNelSgD4vF11MAT7FSPbzxWpQ9RVIjSkwb3sv8Ac88SnU6RT2OhLhlXv6qgAwzAe03+mOjZ7La1FiSjBlAMSV5e4JGEvshlf/2ZAAVFJAG3QfUk497ScXrLmiaNQr3donwnSJMrsbkj2xq2Z0FPDkqFVo1Fq51DnDMYHr3YnBDieSSqlOiZCwWtYiBA/wDY4h4BnEzlBi6iSx7xDyM/ONoP9sC+2/EKlB6NSmxFiCvI8zI57D54VhW0VO0XDEpZVKUb1C0gQSQsA+sGMKX8KpRRUkRcyQOv0vhs7ZVWYUCw0nQSyzsWj+2BPGcgrZfLVIgshViI5ERf2+mEUj3IwiEQCmmLwYAINx6AjFPjmVy7utSmwKlRIBtI8PO4sBihwXJutUbhJhja4NoAO5vy2xc4twELRpMpPNSGFxcMP1w0210DVM9rUKShXSogPwkEgjYRttz+WCHZ/i75fM0qrEaVLSywZBBFlkTvhazHDwtNT6yftN+XkMR0QO7P80AyJU7R5GZn2xLk0w4poPdpM2MzmKtRFZFqEkeLmbmwN5M4BGggJDnb9caVnKQAxhrzJg8uVuRxWeod9V52/dsLmCTDfD6FPu3001ZlIPeF2DAG3hXWA46+EkYiYnA2g53uekfpiapWeetsOM68E0aVM0VJGnbGYiav5k9ZHPHmE5sdEWaSG2g+Vh7DEOJs3UDOxAgE2B6csaUhf0xDLRsKckgD6zi1TTWshTK/iB+4/UY8p0QfF0Nxy6j23+mOhf6ecQo0abllpgMCCSAS1pKmeRBPyNsJKxt0c/Woy3U6WBNwSN/MXx1s6DRp05DpTprdgbwlydQm4J87nHKc4VFWoE+DUdPpPh+kYO8KL0kIUMS4gjQTIH9U2HpivrHlVDjJLsI8PzjB2ZKBUEvCgqRpgWixmQLeZ3xSzNQZp0fwDQboxZWZSQAUYgyJB6aSPPBHhTuNPevTIRrqrhmVWlbhZEatPORjMvV77N66SsERIZtoJBAJ5zvYfqcHhG30WczwGWq9y3dFAFVYI12mW5XBIB8rxibgnasgd1mfEJjUfiHIgnoOv1x7xZ3y05ie81FVI68wZvcAR6YDVeGM+ZpvYCrUXUIMamAYkdQTz2N94OGpCStWHc2TSIq0Q2nk0bT0H4h57bYb8jl6WYpLLIammHjrsdP+MVsmphk6kgkiQOsTvIxzHPB8tmK3dd4BrbSVa0Ak3BF/fpinL0lR8Ol50NlKFVmJFFFJVT12AA6ExbHDHuQPbDTxrtDWq5dUetrVmkqJ8LLy+xta+FimPxG4Bj5g/wBsRNlwQR4PkKmtX0MFBBBggkbEqY8XscNvAOL1KLkKjKlaxJEdY0zbbEvZfM11AFVaqUaiSdJBkMLeD0Mxax9sG0NJB3ixVANiQYU7BiNxpkz98OISAnFMhDU69PuQyOpqaPCwKnwnTMEFd4gzyviqGXJrVYPTd3psUKkgqzgS3IQCCQRe0WON3TvA+ioGOqfEIDMfEJYgQbGJtvcYFpk3VwK9O6EsVYGFnlGxU7/LluXaCqABrMKo1Egr1NwN/b/vG/Dq51tUUMTEEAfmIAg8jqItEemK/GGp963dAhZO5mTzv0xP2ezBVyFJBYQL2339QLj9zPpXh0LhXFqGV1BiNRAkeIt1uQCvPyxTzfHMnUUo4cNc94FFtRnrJF9sB6vBDo7wBqxkalUMTJg7izG94kjflim3DSyljTan4mUA726g3BA69DjS2Z0iymbqUa9N8uZGiZGzXOoH6WPl5Ycneln6VNtijglfykbg+RGE/gNIIXDTYHmIJ5ACJnFanVenXSpRaGY2Hqbq2wIuL9L2OxdBVhTttVb+I0KYARfmST/bAbN58/w6p3oOlm8EL4ReII8Rkz5Ys9psyXzNSV/KCARaFHP1xLl6urJZinYEMSJO+lVJj/xBwmykhVNcyxO5Pt5/phi4VTq5uiRqZmpGW3PgIsWjkGESbCeWFYnDX2A7Q/wVbvImfARefFO1o3jefTniEU+gNxenpJTUXCxJvAPQT98DZwR7QZtqleq7AAl2MDYSTZfIYHHACJlqkpo3gyvvv9h8sbZfLSCTYDf15AYiR4WwFjM8+QjfacTNViwNj/b7xhWFEmrljVXxB3sb40dpxdkcSw5B3jGYqoRzBPvH6HGYLTCjWMSpQJ2j++NaYG5mPLG9GoJ8UQT5287XxDLQQJUARHnAjG1FHf8AlpLF2A0D8R5W63wTXhVNqaOq1HKsDUg+ErY76QUYjZRqN+tsS5Ja9OsKuVoVUAY6SVaIPIs4iCDz5YaJZ5n+EVcswpVAhBvpYBgLdSAQRMeGx64J8GyDVVNBW0rZpIkDkCFqHTqIBAiJg9DjXjtN2rB6viqbinTUgLYGASZ6YKVnXN0k1glEchgSQQxjQwjndgZHPliqQk2KnFOENlqxV6hKH4jTsSDyggD1HL5YKcHrVKLd6j2cjUjXmbgFQZFphh0xO/Z6olU01ClbsQwJUCCBJiZ3ssnY4hy/D2qUqgZtIRwyqlLdohSzGLG4C877Yn9UW8V2MXG0p5jJPU0aKiEeFpMljuptpsDeDtirwriCvksvT0O9VKgAIDeEhiQwYWNrRPO+LLLTbUBUZQGGpWgH+oeFiImQNMwMUM1x5cq7fyNMwyTAMbao5yOsHr5twQozaDXGOJ1KIogQHaSw/Qwd559cBMtli1TUVosWAIFZZluS6YuPr5QMVqfamq1ZXKUh3ZYKgpILsCJbw3tMcvvgk3bystjSQagVEKg8jZVmD0O+KTVEPsRO0NIJXdFCiIDBZ0hoGrTOyzsMR8NybtUCqrHxX5fCeciOR3xXzdUGqxYHSWJsI3M7YP8AAjT1akN1kwQTINiYnn0xm+zVdDRnVq09Oqm4IMinCuIkyR4lYQCRMxfBfgnEKQKqQKTmRorU4Hn3dUeJQfMsPLnhY452natSC5pw709af8SB/HIDDYEgAEHlOFcZ6GXQ5qCJ/mIF9jDmfniuW4So32zrnFOD5NB3lfQk7FW59BYSfQYBdqXy1HJsKdXUSmmkvxRrtIbdQBJjne04SV41VqMkIgAkwBFucydoxP2uqg0qcfFqE3/pPLBd6Nw4uhay2WNR1QQJIBJ2AmJPliVKfd1SoIJRyA20kGAY6GPrfF3s2zan0RJgX85xU4lSZK7g2MzcH8V9ul8SHo3NVc1DLFTzMkedxtJk7dcW3zPi1i+qCYMfrYjlEYEf7kqrBGr8syLQImbz541PFCvw0wAerSPlgViwMZnO0A4c0tTRHhmJ5ErFogdfixtl+GQdbElC2uncWM7Xm9hf1nC9mM67C+kD0xNl+KMFUGIBn4ZE3vHXzP6YraFgR4xwhdRctBqDVJYMJmb6JEDrA3wGr5BqaSysQVJkNKmD1W0X288Fn7Rq1MUmUaVMwiqmoGJ1wZMes3OK9XiFNqbKFIJpuoIKqSTtqMXXynE0VaE2fFMc5jBh8+a7KSoBUdBe9ibgEieZjGvZjPCjW1FQTEAnl15i8Yp6dFQgERsPcSMPwbRvnKJAk0yCpKu26lj4gNSnTOmTY+eKmaqamLRE8h6YK1crWRHkQsq5A2LJMHT1AY/XFHO5eBTcme8DEwAIIcggAWA2jbAJFak5BkYv8RzJrMJABCgEiNh+v9sUKlOI88HshwnvER1INryALg7Hefl7Xwh3QGIB8kHzPvviPQNzYcsNB7OXmx8gRHlaAB6Y0fs/4bKCejGPqCf2MFMXJCu4E2GPMH6XZ5tJ1Aq3IhpnaxAB8zyxmCgtGcd4O9OmkgeAGT4ZI5mxkxbfYH1wEy63sJ6i1xzvIx0CrXRVOuFLIdjaDyliIsTy3nCFQpKxC6iDMK0W9TzH6YGCHTsuiimw1ML21GIt8JAG8yQZwTp5oDUoqXE+GeZI3VeVxywvdnEGpwxiT8MrY3vqZl32Ee+LuaroXKiBA3YgkdSQSwgjc6sJSoTjbCi5hh+NPCwkBb3iJEzFukfXG+VDB/5LU1Y89MExcmfffAbJcQCkECkJMfzEmIFyBBIG943IwPrcR8elHUAyQaYNvUsqtH2w+Y187eDRmnrOrq8EGZHiAI9txbGtPKtTGkd0gII8IaYJ2sYO/PC4nEydqjE+3l5EziN+LVUudZHmgj2JX2wKRpL4OOWv9D+R4U2v+azaDJhIF/6ix29JxeOQpsxJpioSTqJEsJmDqIkbG/lbCpR4rVcRqaY/pHz2n/PmcUMxxBmM6nNupHPmP3OHysl/GvUMWc4PVvURe7pEjxFGBiADErcc5Nr+eKeYopTfSzBrySJiCvWbn0jAg8UqFQJa1hJJ+5xdy/FnIAcaoG+mYP2GM2JfNPLIOI5FBT1I8mTAJE+GJkA2kG3pgRlK+lhe0ifY88HMxmdXxqIbYi1ogSLDaNsBaDBH0lAxkg3PpirsfGvS/maYqqGSNUkvJsPadvPyGBSmDa/pi3kyUrQOR9cMPEm75ta0lVifFChQbRMcidyR1xSRNgfIVFVGNSmWtCgMBckXIgk2n3xZ4nkSUJDTF4veN9/LBLLZXkwqgn8gDC3qQf7YGcRy+YPhCWNpDAz6zEYlYVJ8tZU4HlNZY94EAjfn9cXOOcMIQVAdRHxeLluDBMnGnAslVlxdIiSwMffp64nzOcNIVKStTY1F0NKjwq0SQWsDHMbThokm4TQapTUqREcxeZ2FwPli4eFVWsKLN/8AAi3T3xX7N98istIsRs0AQRP9QOLdLL1vykTuANIt6COXTFKVCcbLFPgCwBVWqrfl1D9RiZOAUbjTUnkdQjnMiB5YqMtURIJ5TBb9Jx5UzuYgHu3YciBpn9/pgckLiTVezCTufnv74hfsuu2ojpF/0xVbO1QdRFRQPePbf5WxsnG32UOYubcuu/nhWh0B+N8EOXKMWBRmiRuOZt6TjO0OS0aKgcOhAAIi0XG3Wfpibjmbq5jSCpKre8TP/WNalGo9JaJQhEuCukkm8aiXEC5v9MK0OmHddVlHionUBIIg3GxAGKnEcjUqoKZNEAGQRNot8uWPKPE6iquqghIABOoXtjzNcVqFCFpqrcjYxh8kTxYE4blS610hSwE3BJBSdiBF9sXezzT/ACSFm5UsGEj2/fyxT4ajU3LbmDIIBBB633nBX+OBZGanLp8J2j5NBGFyQ2mFX4e23g9mqf3xWq8KqkyaoA+f0tj0cZk3X/7fpGMbjY20H1EYfKJPGRBW4C52rt8j9PFbGYlp8bpxfWB7H7YzDtBUgR/Dsrui1GAkrPP54B5inpIAJuJxmMxmm2zSsD/B2VaJYqWNzvGwAjba+LR47UI8ASnHNVv7nGYzBJ10NJMHZniDyNRZiFEFmNp6fPG3ejTBVSYkG4j2Bgn1x7jMSykQ0XKgODBk7eUfPfnib+MY2JJG1yftMfTGYzABj0gZJxgUAJZfEOY22+eMxmE+hojaCxAEQT7xjyjUJYgGIjcA7+RGPMZgT0bWB49nSKT1XrFtIJ0hdM7m5k9MJlN/FPUzjzGY1TbMV0E8qurMDYbTa1h0w4ZHhIcmTYcgI/XGYzA2xelv/Z6anYkgn8T9Y21Rjb/b6QBPdi3mYPqJvjMZiRkdGtTcwaSwTH7tfbBSjwykNRCgWBgBfpbGYzEJstxRu+UTwmD1icRvUF1g/DM6jzO2PMZh2JJEq0bCTNvT974hogTEeEbDpfly5dMe4zFLsl9GuZAKk6Rbr7YGfxMyAiiCLwek9cZjMS3tFL+thF8orUixVbSdhyHXflgaOHpIMQY5eePMZi2lRCekycMTcliN4kf2xWzWUp2Ka1/MCymdoiFEfXGYzCpUO9A2e3G0+gHKbAC2K7Ux02xmMxBaKmu46+uI0JeTMet8e4zDBkLHzx5jMZihH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70" y="3577500"/>
            <a:ext cx="4082155" cy="284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41523"/>
            <a:ext cx="12192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6000" dirty="0"/>
              <a:t>So how do they happen?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13926"/>
            <a:ext cx="1128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Sketch the </a:t>
            </a:r>
            <a:r>
              <a:rPr lang="en-GB" sz="3200"/>
              <a:t>diagram and </a:t>
            </a:r>
            <a:r>
              <a:rPr lang="en-GB" sz="3200" dirty="0"/>
              <a:t>on it label the following….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8686" y="2118942"/>
            <a:ext cx="6923314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Plate movement </a:t>
            </a:r>
            <a:r>
              <a:rPr lang="en-GB" sz="2400" dirty="0">
                <a:solidFill>
                  <a:schemeClr val="bg1"/>
                </a:solidFill>
              </a:rPr>
              <a:t>– The movement of the two tectonic plates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Focus </a:t>
            </a:r>
            <a:r>
              <a:rPr lang="en-GB" sz="2400" dirty="0">
                <a:solidFill>
                  <a:schemeClr val="bg1"/>
                </a:solidFill>
              </a:rPr>
              <a:t>- the exact point where the earthquake occurs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Epicentre </a:t>
            </a:r>
            <a:r>
              <a:rPr lang="en-GB" sz="2400" dirty="0">
                <a:solidFill>
                  <a:schemeClr val="bg1"/>
                </a:solidFill>
              </a:rPr>
              <a:t>- the point on the surface above the focus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Seismic waves </a:t>
            </a:r>
            <a:r>
              <a:rPr lang="en-GB" sz="2400" dirty="0">
                <a:solidFill>
                  <a:schemeClr val="bg1"/>
                </a:solidFill>
              </a:rPr>
              <a:t>– Pulses of energy from the earthquake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Crust </a:t>
            </a:r>
            <a:r>
              <a:rPr lang="en-GB" sz="2400" dirty="0">
                <a:solidFill>
                  <a:schemeClr val="bg1"/>
                </a:solidFill>
              </a:rPr>
              <a:t>- the Earth’s outer layer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118" y="2593650"/>
            <a:ext cx="4959339" cy="3241094"/>
            <a:chOff x="77118" y="2593649"/>
            <a:chExt cx="6114913" cy="37190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158" y="2593649"/>
              <a:ext cx="5543873" cy="37190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16077" y="2710149"/>
              <a:ext cx="26440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                  M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118" y="3294926"/>
              <a:ext cx="1938969" cy="406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ysClr val="windowText" lastClr="000000"/>
                  </a:solidFill>
                </a:rPr>
                <a:t>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2976" y="3942509"/>
              <a:ext cx="189545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88964" y="5794872"/>
              <a:ext cx="16740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0884" y="3350938"/>
              <a:ext cx="14775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2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plate boundary destruc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1FC"/>
              </a:clrFrom>
              <a:clrTo>
                <a:srgbClr val="F5F1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2056"/>
          <a:stretch>
            <a:fillRect/>
          </a:stretch>
        </p:blipFill>
        <p:spPr bwMode="auto">
          <a:xfrm>
            <a:off x="621076" y="1318945"/>
            <a:ext cx="4191000" cy="2506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plate boundary conservativ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1F9"/>
              </a:clrFrom>
              <a:clrTo>
                <a:srgbClr val="F6F1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/>
          <a:stretch>
            <a:fillRect/>
          </a:stretch>
        </p:blipFill>
        <p:spPr bwMode="auto">
          <a:xfrm>
            <a:off x="621075" y="4246214"/>
            <a:ext cx="4191001" cy="2498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" y="128898"/>
            <a:ext cx="12191999" cy="76944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/>
              <a:t>What are earthquakes and where do they occur?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662733" y="1060293"/>
            <a:ext cx="5785481" cy="40318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GB" altLang="en-US" sz="2800" dirty="0">
                <a:solidFill>
                  <a:schemeClr val="bg1"/>
                </a:solidFill>
              </a:rPr>
              <a:t>Earthquakes are _______ caused by earth movements at ________ boundaries and at major fault lines.</a:t>
            </a:r>
          </a:p>
          <a:p>
            <a:pPr algn="l" eaLnBrk="0" hangingPunct="0"/>
            <a:endParaRPr lang="en-GB" altLang="en-US" sz="2800" dirty="0">
              <a:solidFill>
                <a:schemeClr val="bg1"/>
              </a:solidFill>
            </a:endParaRPr>
          </a:p>
          <a:p>
            <a:pPr algn="l" eaLnBrk="0" hangingPunct="0"/>
            <a:r>
              <a:rPr lang="en-GB" altLang="en-US" sz="2800" dirty="0">
                <a:solidFill>
                  <a:schemeClr val="bg1"/>
                </a:solidFill>
              </a:rPr>
              <a:t>They can occur at all 4 ______ plate boundaries but the most ________ earthquakes are normally found at </a:t>
            </a:r>
            <a:r>
              <a:rPr lang="en-GB" altLang="en-US" sz="3200" b="1" dirty="0">
                <a:solidFill>
                  <a:srgbClr val="002060"/>
                </a:solidFill>
              </a:rPr>
              <a:t>CONSERVATIVE</a:t>
            </a:r>
            <a:r>
              <a:rPr lang="en-GB" altLang="en-US" sz="2800" dirty="0">
                <a:solidFill>
                  <a:schemeClr val="bg1"/>
                </a:solidFill>
              </a:rPr>
              <a:t> and </a:t>
            </a:r>
            <a:r>
              <a:rPr lang="en-GB" altLang="en-US" sz="3200" b="1" dirty="0">
                <a:solidFill>
                  <a:srgbClr val="C00000"/>
                </a:solidFill>
              </a:rPr>
              <a:t>DESTRUCTIVE</a:t>
            </a:r>
            <a:r>
              <a:rPr lang="en-GB" altLang="en-US" sz="2800" dirty="0">
                <a:solidFill>
                  <a:schemeClr val="bg1"/>
                </a:solidFill>
              </a:rPr>
              <a:t> boundaries.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21075" y="3933510"/>
            <a:ext cx="21923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2000" b="1" dirty="0">
                <a:latin typeface="Arial" panose="020B0604020202020204" pitchFamily="34" charset="0"/>
              </a:rPr>
              <a:t>CONSERVATIVE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47618" y="1032932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2000" b="1" dirty="0">
                <a:latin typeface="Arial" panose="020B0604020202020204" pitchFamily="34" charset="0"/>
              </a:rPr>
              <a:t>DESTRUCTIVE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659921" y="5472066"/>
            <a:ext cx="609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2620766" y="5091066"/>
            <a:ext cx="609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3470396" y="2565182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053121" y="2941451"/>
            <a:ext cx="609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662732" y="5667941"/>
            <a:ext cx="5785481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plate			severe 		vibrations		major</a:t>
            </a:r>
          </a:p>
        </p:txBody>
      </p:sp>
    </p:spTree>
    <p:extLst>
      <p:ext uri="{BB962C8B-B14F-4D97-AF65-F5344CB8AC3E}">
        <p14:creationId xmlns:p14="http://schemas.microsoft.com/office/powerpoint/2010/main" val="13495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4" grpId="1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1881</Words>
  <Application>Microsoft Macintosh PowerPoint</Application>
  <PresentationFormat>Widescreen</PresentationFormat>
  <Paragraphs>275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Clip</vt:lpstr>
      <vt:lpstr>What do you think has happened in this picture?</vt:lpstr>
      <vt:lpstr>PowerPoint Presentation</vt:lpstr>
      <vt:lpstr>What ,Where and Why?</vt:lpstr>
      <vt:lpstr>PowerPoint Presentation</vt:lpstr>
      <vt:lpstr>Video Questions</vt:lpstr>
      <vt:lpstr>Earthquake Video</vt:lpstr>
      <vt:lpstr>Video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What have you found out today?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Hardenhuish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has happened in this picture?</dc:title>
  <dc:creator>Nikki LOWTHER</dc:creator>
  <cp:lastModifiedBy>Microsoft Office User</cp:lastModifiedBy>
  <cp:revision>44</cp:revision>
  <cp:lastPrinted>2017-11-07T05:18:01Z</cp:lastPrinted>
  <dcterms:created xsi:type="dcterms:W3CDTF">2016-10-05T11:33:10Z</dcterms:created>
  <dcterms:modified xsi:type="dcterms:W3CDTF">2022-02-08T17:05:52Z</dcterms:modified>
</cp:coreProperties>
</file>