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77" r:id="rId4"/>
    <p:sldId id="258" r:id="rId5"/>
    <p:sldId id="259" r:id="rId6"/>
    <p:sldId id="268" r:id="rId7"/>
    <p:sldId id="276" r:id="rId8"/>
    <p:sldId id="278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6A1F-B7C2-42CB-B52E-9A426CC822B1}" type="datetimeFigureOut">
              <a:rPr lang="en-GB" smtClean="0"/>
              <a:pPr/>
              <a:t>17/05/2017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35B6-012B-4207-B73D-AFEA43AD93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6A1F-B7C2-42CB-B52E-9A426CC822B1}" type="datetimeFigureOut">
              <a:rPr lang="en-GB" smtClean="0"/>
              <a:pPr/>
              <a:t>17/05/2017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35B6-012B-4207-B73D-AFEA43AD93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6A1F-B7C2-42CB-B52E-9A426CC822B1}" type="datetimeFigureOut">
              <a:rPr lang="en-GB" smtClean="0"/>
              <a:pPr/>
              <a:t>17/05/2017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35B6-012B-4207-B73D-AFEA43AD93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6A1F-B7C2-42CB-B52E-9A426CC822B1}" type="datetimeFigureOut">
              <a:rPr lang="en-GB" smtClean="0"/>
              <a:pPr/>
              <a:t>17/05/2017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35B6-012B-4207-B73D-AFEA43AD93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6A1F-B7C2-42CB-B52E-9A426CC822B1}" type="datetimeFigureOut">
              <a:rPr lang="en-GB" smtClean="0"/>
              <a:pPr/>
              <a:t>17/05/2017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35B6-012B-4207-B73D-AFEA43AD93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6A1F-B7C2-42CB-B52E-9A426CC822B1}" type="datetimeFigureOut">
              <a:rPr lang="en-GB" smtClean="0"/>
              <a:pPr/>
              <a:t>17/05/2017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35B6-012B-4207-B73D-AFEA43AD93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6A1F-B7C2-42CB-B52E-9A426CC822B1}" type="datetimeFigureOut">
              <a:rPr lang="en-GB" smtClean="0"/>
              <a:pPr/>
              <a:t>17/05/2017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35B6-012B-4207-B73D-AFEA43AD93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6A1F-B7C2-42CB-B52E-9A426CC822B1}" type="datetimeFigureOut">
              <a:rPr lang="en-GB" smtClean="0"/>
              <a:pPr/>
              <a:t>17/05/2017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35B6-012B-4207-B73D-AFEA43AD93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6A1F-B7C2-42CB-B52E-9A426CC822B1}" type="datetimeFigureOut">
              <a:rPr lang="en-GB" smtClean="0"/>
              <a:pPr/>
              <a:t>17/05/2017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35B6-012B-4207-B73D-AFEA43AD93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6A1F-B7C2-42CB-B52E-9A426CC822B1}" type="datetimeFigureOut">
              <a:rPr lang="en-GB" smtClean="0"/>
              <a:pPr/>
              <a:t>17/05/2017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35B6-012B-4207-B73D-AFEA43AD93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6A1F-B7C2-42CB-B52E-9A426CC822B1}" type="datetimeFigureOut">
              <a:rPr lang="en-GB" smtClean="0"/>
              <a:pPr/>
              <a:t>17/05/2017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35B6-012B-4207-B73D-AFEA43AD93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96A1F-B7C2-42CB-B52E-9A426CC822B1}" type="datetimeFigureOut">
              <a:rPr lang="en-GB" smtClean="0"/>
              <a:pPr/>
              <a:t>17/05/2017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135B6-012B-4207-B73D-AFEA43AD93B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youtube.com/watch?v=IPmSR--Bkt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Newland School For Girls\Year 8\Images\execution-of-charles-i-granger (1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052736"/>
            <a:ext cx="727280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0"/>
            <a:ext cx="4752528" cy="1052736"/>
          </a:xfrm>
          <a:blipFill>
            <a:blip r:embed="rId3"/>
            <a:stretch>
              <a:fillRect/>
            </a:stretch>
          </a:blipFill>
          <a:ln w="793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sz="3600" dirty="0" smtClean="0">
                <a:latin typeface="+mn-lt"/>
              </a:rPr>
              <a:t>Did Charles I deserve to die?</a:t>
            </a:r>
            <a:endParaRPr lang="en-GB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777880"/>
            <a:ext cx="8280920" cy="1080120"/>
          </a:xfrm>
          <a:blipFill>
            <a:blip r:embed="rId3"/>
            <a:stretch>
              <a:fillRect/>
            </a:stretch>
          </a:blipFill>
          <a:ln w="73025"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GB" i="1" dirty="0" smtClean="0"/>
              <a:t>Learning Objectives</a:t>
            </a:r>
          </a:p>
          <a:p>
            <a:r>
              <a:rPr lang="en-GB" sz="3400" b="1" dirty="0" smtClean="0"/>
              <a:t>To put the King on trial and use evidence to support your argument. </a:t>
            </a:r>
          </a:p>
          <a:p>
            <a:r>
              <a:rPr lang="en-GB" sz="3400" b="1" dirty="0" smtClean="0"/>
              <a:t>To find out why some people wanted Charles I executed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616" y="69269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Part 1</a:t>
            </a:r>
            <a:endParaRPr lang="en-GB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16831"/>
          </a:xfrm>
        </p:spPr>
        <p:txBody>
          <a:bodyPr/>
          <a:lstStyle/>
          <a:p>
            <a:pPr algn="ctr">
              <a:buNone/>
            </a:pPr>
            <a:r>
              <a:rPr lang="en-GB" u="sng" dirty="0" smtClean="0"/>
              <a:t>To Kill a King (2002)</a:t>
            </a:r>
          </a:p>
          <a:p>
            <a:pPr algn="ctr">
              <a:buNone/>
            </a:pPr>
            <a:r>
              <a:rPr lang="en-GB" dirty="0" smtClean="0">
                <a:hlinkClick r:id="rId2"/>
              </a:rPr>
              <a:t>www.</a:t>
            </a:r>
            <a:r>
              <a:rPr lang="en-GB" b="1" dirty="0" smtClean="0">
                <a:hlinkClick r:id="rId2"/>
              </a:rPr>
              <a:t>youtube</a:t>
            </a:r>
            <a:r>
              <a:rPr lang="en-GB" dirty="0" smtClean="0">
                <a:hlinkClick r:id="rId2"/>
              </a:rPr>
              <a:t>.com/watch?v=IPmSR--BktE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 descr="http://static.guim.co.uk/sys-images/Education/Pix/pictures/2010/11/9/1289297961953/The-execution-of-Charles--006.jpg"/>
          <p:cNvPicPr/>
          <p:nvPr/>
        </p:nvPicPr>
        <p:blipFill>
          <a:blip r:embed="rId3" cstate="print">
            <a:biLevel thresh="50000"/>
          </a:blip>
          <a:srcRect/>
          <a:stretch>
            <a:fillRect/>
          </a:stretch>
        </p:blipFill>
        <p:spPr bwMode="auto">
          <a:xfrm>
            <a:off x="2123728" y="2852936"/>
            <a:ext cx="4857129" cy="3007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485765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en-GB" b="1" u="sng" dirty="0" smtClean="0"/>
              <a:t>Task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416824" cy="4525963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en-GB" b="1" dirty="0" smtClean="0"/>
              <a:t>Write a paragraph </a:t>
            </a:r>
            <a:r>
              <a:rPr lang="en-GB" b="1" dirty="0"/>
              <a:t>in </a:t>
            </a:r>
            <a:r>
              <a:rPr lang="en-GB" b="1" dirty="0" smtClean="0"/>
              <a:t>your </a:t>
            </a:r>
            <a:r>
              <a:rPr lang="en-GB" b="1" dirty="0"/>
              <a:t>books explaining the trial as </a:t>
            </a:r>
            <a:r>
              <a:rPr lang="en-GB" b="1" dirty="0" smtClean="0"/>
              <a:t>you </a:t>
            </a:r>
            <a:r>
              <a:rPr lang="en-GB" b="1" dirty="0"/>
              <a:t>have witnessed it and why Charles </a:t>
            </a:r>
            <a:r>
              <a:rPr lang="en-GB" b="1" dirty="0" smtClean="0"/>
              <a:t>was executed.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GB" b="1" i="1" u="sng" dirty="0" smtClean="0"/>
              <a:t>Think!: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GB" b="1" dirty="0" smtClean="0"/>
              <a:t>Was it right?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GB" b="1" dirty="0" smtClean="0"/>
              <a:t>Did everyone support it?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GB" b="1" dirty="0" smtClean="0"/>
              <a:t>What is your view?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GB" b="1" dirty="0" smtClean="0"/>
              <a:t>Can you guess what happens next?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274272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en-GB" i="1" dirty="0" smtClean="0">
                <a:latin typeface="+mn-lt"/>
              </a:rPr>
              <a:t>The story so far....</a:t>
            </a:r>
            <a:endParaRPr lang="en-GB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56792"/>
            <a:ext cx="7704856" cy="4569371"/>
          </a:xfrm>
        </p:spPr>
        <p:txBody>
          <a:bodyPr/>
          <a:lstStyle/>
          <a:p>
            <a:pPr algn="ctr">
              <a:buNone/>
            </a:pPr>
            <a:r>
              <a:rPr lang="en-GB" dirty="0" smtClean="0"/>
              <a:t>Charles and Parliament have been at war for 4 years, from 1642-1646.</a:t>
            </a:r>
          </a:p>
          <a:p>
            <a:pPr algn="ctr">
              <a:buNone/>
            </a:pPr>
            <a:r>
              <a:rPr lang="en-GB" dirty="0" smtClean="0"/>
              <a:t>Charles surrendered in 1646, after a crushing defeat at Naseby and was kept under arrest by Parliament.</a:t>
            </a:r>
          </a:p>
          <a:p>
            <a:pPr algn="ctr">
              <a:buNone/>
            </a:pPr>
            <a:r>
              <a:rPr lang="en-GB" dirty="0" smtClean="0"/>
              <a:t>Charles escaped to try and continue the fight in 1647, but was captured again in 1649.</a:t>
            </a:r>
            <a:endParaRPr lang="en-GB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GB" b="1" u="sng" dirty="0" smtClean="0"/>
              <a:t>Detective Work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the evidence in front of you to </a:t>
            </a:r>
            <a:r>
              <a:rPr lang="en-GB" b="1" i="1" dirty="0" smtClean="0"/>
              <a:t>build up your argument. </a:t>
            </a:r>
            <a:r>
              <a:rPr lang="en-GB" dirty="0" smtClean="0"/>
              <a:t>To do this you need to work together and…</a:t>
            </a:r>
          </a:p>
          <a:p>
            <a:r>
              <a:rPr lang="en-GB" b="1" i="1" dirty="0" smtClean="0"/>
              <a:t>Write in any factors that prove Charles’ innocence.</a:t>
            </a:r>
          </a:p>
          <a:p>
            <a:r>
              <a:rPr lang="en-US" b="1" i="1" dirty="0" smtClean="0"/>
              <a:t>Write in any factors that prove Charles’            guilt.</a:t>
            </a:r>
            <a:endParaRPr lang="en-GB" b="1" i="1" dirty="0"/>
          </a:p>
        </p:txBody>
      </p:sp>
      <p:pic>
        <p:nvPicPr>
          <p:cNvPr id="1027" name="Picture 3" descr="C:\Users\Ross\AppData\Local\Microsoft\Windows\Temporary Internet Files\Content.IE5\QX93492Y\MC90035594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789040"/>
            <a:ext cx="1491386" cy="186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934670"/>
            <a:ext cx="3563888" cy="923330"/>
          </a:xfrm>
          <a:prstGeom prst="rect">
            <a:avLst/>
          </a:prstGeom>
          <a:solidFill>
            <a:schemeClr val="bg1">
              <a:alpha val="71000"/>
            </a:schemeClr>
          </a:solidFill>
          <a:ln w="8572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KEY WORDS:</a:t>
            </a:r>
          </a:p>
          <a:p>
            <a:r>
              <a:rPr lang="en-GB" dirty="0" smtClean="0"/>
              <a:t>Authority = Power over people</a:t>
            </a:r>
          </a:p>
          <a:p>
            <a:r>
              <a:rPr lang="en-GB" dirty="0" smtClean="0"/>
              <a:t>Republic = Country without a King</a:t>
            </a:r>
            <a:endParaRPr lang="en-GB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1/15/Charles_I_(1600-49)_in_three_positions;_Anthony_Van_Dyck_(163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0"/>
            <a:ext cx="810688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620688"/>
            <a:ext cx="8642350" cy="1224136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GB" b="1" i="1" u="sng" dirty="0" smtClean="0"/>
              <a:t>Diary entry of Philip Henry describing the execution of Charles I</a:t>
            </a:r>
          </a:p>
          <a:p>
            <a:pPr eaLnBrk="1" hangingPunct="1"/>
            <a:endParaRPr lang="en-GB" dirty="0" smtClean="0">
              <a:latin typeface="Comic Sans MS" pitchFamily="66" charset="0"/>
            </a:endParaRPr>
          </a:p>
          <a:p>
            <a:pPr eaLnBrk="1" hangingPunct="1"/>
            <a:endParaRPr lang="en-GB" dirty="0" smtClean="0">
              <a:latin typeface="Comic Sans MS" pitchFamily="66" charset="0"/>
            </a:endParaRPr>
          </a:p>
        </p:txBody>
      </p:sp>
      <p:pic>
        <p:nvPicPr>
          <p:cNvPr id="24580" name="Picture 5" descr="john bradsh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2811463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3275856" y="1700808"/>
            <a:ext cx="5616575" cy="3529013"/>
          </a:xfrm>
          <a:prstGeom prst="wedgeRoundRectCallout">
            <a:avLst>
              <a:gd name="adj1" fmla="val -71888"/>
              <a:gd name="adj2" fmla="val -19574"/>
              <a:gd name="adj3" fmla="val 16667"/>
            </a:avLst>
          </a:prstGeom>
          <a:solidFill>
            <a:schemeClr val="bg1"/>
          </a:solid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400" dirty="0">
                <a:solidFill>
                  <a:schemeClr val="tx1"/>
                </a:solidFill>
                <a:effectLst/>
                <a:latin typeface="+mj-lt"/>
              </a:rPr>
              <a:t>I stood amongst the crowd where the scaffold was erected, and saw what was done. I saw the blow given, I can truly say with a sad heart. At that instant, I remember well, there was such a groan by thousands then present, as I never heard before and desire I may never hear </a:t>
            </a:r>
            <a:r>
              <a:rPr lang="en-GB" sz="2400" dirty="0" smtClean="0">
                <a:solidFill>
                  <a:schemeClr val="tx1"/>
                </a:solidFill>
                <a:effectLst/>
                <a:latin typeface="+mj-lt"/>
              </a:rPr>
              <a:t>again.</a:t>
            </a:r>
            <a:endParaRPr lang="en-GB" sz="2400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188" y="5300663"/>
            <a:ext cx="7848600" cy="1081087"/>
          </a:xfrm>
          <a:prstGeom prst="rect">
            <a:avLst/>
          </a:prstGeom>
          <a:solidFill>
            <a:schemeClr val="bg1">
              <a:alpha val="7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600" dirty="0">
                <a:solidFill>
                  <a:schemeClr val="tx1"/>
                </a:solidFill>
              </a:rPr>
              <a:t>What does this source tell you about the execution of Charles I?</a:t>
            </a:r>
          </a:p>
        </p:txBody>
      </p:sp>
    </p:spTree>
    <p:extLst>
      <p:ext uri="{BB962C8B-B14F-4D97-AF65-F5344CB8AC3E}">
        <p14:creationId xmlns:p14="http://schemas.microsoft.com/office/powerpoint/2010/main" val="368567399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en-GB" b="1" u="sng" smtClean="0"/>
              <a:t>Challenge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416824" cy="4525963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en-GB" b="1" dirty="0" smtClean="0"/>
              <a:t>Write a short speech in your book, as a member of the jury, explaining whether you found Charles innocent or guilty.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GB" b="1" i="1" u="sng" dirty="0" smtClean="0"/>
              <a:t>Think!: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GB" b="1" dirty="0" smtClean="0"/>
              <a:t>What evidence was there for him?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b="1" dirty="0" smtClean="0"/>
              <a:t>What evidence was there against him?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b="1" dirty="0" smtClean="0"/>
              <a:t>How did people feel about him?</a:t>
            </a:r>
            <a:endParaRPr lang="en-GB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17892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  <a:gradFill flip="none" rotWithShape="1">
            <a:gsLst>
              <a:gs pos="0">
                <a:schemeClr val="bg1">
                  <a:alpha val="50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3200" dirty="0" smtClean="0"/>
              <a:t>Plenary -How does the Jury find the defendant?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556792"/>
            <a:ext cx="2088232" cy="4525963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Guilty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64088" y="1556792"/>
            <a:ext cx="2160240" cy="4525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Guilty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C:\Documents and Settings\rfrancis\Local Settings\Temporary Internet Files\Content.IE5\R9Z7HS9Z\MC900297159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1880" y="2852936"/>
            <a:ext cx="1805940" cy="14127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446157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352</Words>
  <Application>Microsoft Office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Did Charles I deserve to die?</vt:lpstr>
      <vt:lpstr>PowerPoint Presentation</vt:lpstr>
      <vt:lpstr>Task</vt:lpstr>
      <vt:lpstr>The story so far....</vt:lpstr>
      <vt:lpstr>Detective Work</vt:lpstr>
      <vt:lpstr>PowerPoint Presentation</vt:lpstr>
      <vt:lpstr> </vt:lpstr>
      <vt:lpstr>Challenge</vt:lpstr>
      <vt:lpstr>Plenary -How does the Jury find the defendant?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Trial Of Charles I</dc:title>
  <dc:creator>rfrancis</dc:creator>
  <cp:lastModifiedBy>Richard Hillier</cp:lastModifiedBy>
  <cp:revision>43</cp:revision>
  <dcterms:created xsi:type="dcterms:W3CDTF">2012-12-11T13:46:10Z</dcterms:created>
  <dcterms:modified xsi:type="dcterms:W3CDTF">2017-05-17T09:13:19Z</dcterms:modified>
</cp:coreProperties>
</file>