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6" r:id="rId2"/>
    <p:sldId id="284" r:id="rId3"/>
    <p:sldId id="285" r:id="rId4"/>
    <p:sldId id="286" r:id="rId5"/>
    <p:sldId id="287" r:id="rId6"/>
    <p:sldId id="288" r:id="rId7"/>
    <p:sldId id="263" r:id="rId8"/>
    <p:sldId id="289" r:id="rId9"/>
    <p:sldId id="291" r:id="rId10"/>
    <p:sldId id="2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06"/>
  </p:normalViewPr>
  <p:slideViewPr>
    <p:cSldViewPr snapToGrid="0" snapToObjects="1">
      <p:cViewPr varScale="1">
        <p:scale>
          <a:sx n="117" d="100"/>
          <a:sy n="117" d="100"/>
        </p:scale>
        <p:origin x="1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6F4A48-0F15-E64A-9020-F476010CF550}"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132665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F4A48-0F15-E64A-9020-F476010CF550}"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424548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F4A48-0F15-E64A-9020-F476010CF550}"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200384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5" descr="NAE_PPT_Inside - Groove Lin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85800"/>
            <a:ext cx="9144001" cy="641350"/>
          </a:xfrm>
          <a:prstGeom prst="rect">
            <a:avLst/>
          </a:prstGeom>
        </p:spPr>
      </p:pic>
      <p:pic>
        <p:nvPicPr>
          <p:cNvPr id="10" name="Picture 9" descr="NAE_PPT for PNG_Inside - Groove Line Botto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78739"/>
            <a:ext cx="9144000" cy="641350"/>
          </a:xfrm>
          <a:prstGeom prst="rect">
            <a:avLst/>
          </a:prstGeom>
        </p:spPr>
      </p:pic>
      <p:sp>
        <p:nvSpPr>
          <p:cNvPr id="12" name="Title 1"/>
          <p:cNvSpPr>
            <a:spLocks noGrp="1"/>
          </p:cNvSpPr>
          <p:nvPr>
            <p:ph type="title"/>
          </p:nvPr>
        </p:nvSpPr>
        <p:spPr>
          <a:xfrm>
            <a:off x="306670" y="302175"/>
            <a:ext cx="7772400" cy="572961"/>
          </a:xfrm>
        </p:spPr>
        <p:txBody>
          <a:bodyPr anchor="t">
            <a:noAutofit/>
          </a:bodyPr>
          <a:lstStyle>
            <a:lvl1pPr algn="l">
              <a:defRPr sz="2100" b="0" i="0" cap="none" baseline="0">
                <a:solidFill>
                  <a:sysClr val="windowText" lastClr="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Content Placeholder 2"/>
          <p:cNvSpPr>
            <a:spLocks noGrp="1"/>
          </p:cNvSpPr>
          <p:nvPr>
            <p:ph idx="1"/>
          </p:nvPr>
        </p:nvSpPr>
        <p:spPr>
          <a:xfrm>
            <a:off x="399603" y="1828800"/>
            <a:ext cx="8287199" cy="4343400"/>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p:cNvSpPr>
            <a:spLocks noGrp="1"/>
          </p:cNvSpPr>
          <p:nvPr>
            <p:ph type="ftr" sz="quarter" idx="3"/>
          </p:nvPr>
        </p:nvSpPr>
        <p:spPr>
          <a:xfrm>
            <a:off x="3028950" y="6492879"/>
            <a:ext cx="3086100" cy="365125"/>
          </a:xfrm>
          <a:prstGeom prst="rect">
            <a:avLst/>
          </a:prstGeom>
        </p:spPr>
        <p:txBody>
          <a:bodyPr vert="horz" lIns="91440" tIns="45720" rIns="91440" bIns="45720" rtlCol="0" anchor="ctr"/>
          <a:lstStyle>
            <a:lvl1pPr algn="ctr">
              <a:defRPr sz="825" b="0" i="0">
                <a:solidFill>
                  <a:schemeClr val="bg2">
                    <a:lumMod val="50000"/>
                  </a:schemeClr>
                </a:solidFill>
                <a:latin typeface="Arial" charset="0"/>
                <a:ea typeface="Arial" charset="0"/>
                <a:cs typeface="Arial" charset="0"/>
              </a:defRPr>
            </a:lvl1pPr>
          </a:lstStyle>
          <a:p>
            <a:r>
              <a:rPr lang="en-US"/>
              <a:t>Title goes here</a:t>
            </a:r>
            <a:endParaRPr lang="en-US" dirty="0"/>
          </a:p>
        </p:txBody>
      </p:sp>
      <p:sp>
        <p:nvSpPr>
          <p:cNvPr id="18" name="Slide Number Placeholder 3"/>
          <p:cNvSpPr>
            <a:spLocks noGrp="1"/>
          </p:cNvSpPr>
          <p:nvPr>
            <p:ph type="sldNum" sz="quarter" idx="4"/>
          </p:nvPr>
        </p:nvSpPr>
        <p:spPr>
          <a:xfrm>
            <a:off x="6457950" y="6492879"/>
            <a:ext cx="2057400" cy="365125"/>
          </a:xfrm>
          <a:prstGeom prst="rect">
            <a:avLst/>
          </a:prstGeom>
        </p:spPr>
        <p:txBody>
          <a:bodyPr vert="horz" lIns="91440" tIns="45720" rIns="91440" bIns="45720" rtlCol="0" anchor="ctr"/>
          <a:lstStyle>
            <a:lvl1pPr algn="r">
              <a:defRPr sz="825">
                <a:solidFill>
                  <a:schemeClr val="bg2">
                    <a:lumMod val="50000"/>
                  </a:schemeClr>
                </a:solidFill>
                <a:latin typeface="Arial" charset="0"/>
                <a:ea typeface="Arial" charset="0"/>
                <a:cs typeface="Arial" charset="0"/>
              </a:defRPr>
            </a:lvl1pPr>
          </a:lstStyle>
          <a:p>
            <a:fld id="{B21E416C-82ED-5C4D-8976-6F0E4F2B1DC2}" type="slidenum">
              <a:rPr lang="en-US" smtClean="0"/>
              <a:pPr/>
              <a:t>‹#›</a:t>
            </a:fld>
            <a:endParaRPr lang="en-US" dirty="0"/>
          </a:p>
        </p:txBody>
      </p:sp>
      <p:sp>
        <p:nvSpPr>
          <p:cNvPr id="19" name="Date Placeholder 3"/>
          <p:cNvSpPr>
            <a:spLocks noGrp="1"/>
          </p:cNvSpPr>
          <p:nvPr>
            <p:ph type="dt" sz="half" idx="2"/>
          </p:nvPr>
        </p:nvSpPr>
        <p:spPr>
          <a:xfrm>
            <a:off x="399602" y="6492879"/>
            <a:ext cx="2409861" cy="365125"/>
          </a:xfrm>
          <a:prstGeom prst="rect">
            <a:avLst/>
          </a:prstGeom>
        </p:spPr>
        <p:txBody>
          <a:bodyPr anchor="ctr" anchorCtr="1"/>
          <a:lstStyle>
            <a:lvl1pPr algn="ctr" fontAlgn="ctr">
              <a:defRPr sz="825" baseline="0">
                <a:solidFill>
                  <a:schemeClr val="bg2">
                    <a:lumMod val="50000"/>
                  </a:schemeClr>
                </a:solidFill>
                <a:latin typeface="Arial" charset="0"/>
                <a:ea typeface="Arial" charset="0"/>
                <a:cs typeface="Arial" charset="0"/>
              </a:defRPr>
            </a:lvl1pPr>
          </a:lstStyle>
          <a:p>
            <a:fld id="{B0292380-CAD4-5F4D-A42D-231AA9B1D96B}" type="datetime3">
              <a:rPr lang="en-HK" smtClean="0"/>
              <a:pPr/>
              <a:t>2 August 2021</a:t>
            </a:fld>
            <a:endParaRPr lang="en-US" dirty="0"/>
          </a:p>
        </p:txBody>
      </p:sp>
      <p:sp>
        <p:nvSpPr>
          <p:cNvPr id="7" name="Text Placeholder 6"/>
          <p:cNvSpPr>
            <a:spLocks noGrp="1"/>
          </p:cNvSpPr>
          <p:nvPr>
            <p:ph type="body" sz="quarter" idx="10"/>
          </p:nvPr>
        </p:nvSpPr>
        <p:spPr>
          <a:xfrm>
            <a:off x="400050" y="1431630"/>
            <a:ext cx="8286750" cy="290635"/>
          </a:xfrm>
        </p:spPr>
        <p:txBody>
          <a:bodyPr>
            <a:normAutofit/>
          </a:bodyPr>
          <a:lstStyle>
            <a:lvl1pPr marL="0" indent="0">
              <a:buNone/>
              <a:defRPr sz="135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45511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5" descr="NAE_PPT_Inside - Groove Lin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85800"/>
            <a:ext cx="9144001" cy="641350"/>
          </a:xfrm>
          <a:prstGeom prst="rect">
            <a:avLst/>
          </a:prstGeom>
        </p:spPr>
      </p:pic>
      <p:pic>
        <p:nvPicPr>
          <p:cNvPr id="10" name="Picture 9" descr="NAE_PPT for PNG_Inside - Groove Line Botto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78739"/>
            <a:ext cx="9144000" cy="641350"/>
          </a:xfrm>
          <a:prstGeom prst="rect">
            <a:avLst/>
          </a:prstGeom>
        </p:spPr>
      </p:pic>
      <p:sp>
        <p:nvSpPr>
          <p:cNvPr id="12" name="Title 1"/>
          <p:cNvSpPr>
            <a:spLocks noGrp="1"/>
          </p:cNvSpPr>
          <p:nvPr>
            <p:ph type="title"/>
          </p:nvPr>
        </p:nvSpPr>
        <p:spPr>
          <a:xfrm>
            <a:off x="306670" y="302175"/>
            <a:ext cx="7772400" cy="572961"/>
          </a:xfrm>
        </p:spPr>
        <p:txBody>
          <a:bodyPr anchor="t">
            <a:noAutofit/>
          </a:bodyPr>
          <a:lstStyle>
            <a:lvl1pPr algn="l">
              <a:defRPr sz="2100" b="0" i="0" cap="none" baseline="0">
                <a:solidFill>
                  <a:sysClr val="windowText" lastClr="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Content Placeholder 2"/>
          <p:cNvSpPr>
            <a:spLocks noGrp="1"/>
          </p:cNvSpPr>
          <p:nvPr>
            <p:ph idx="1"/>
          </p:nvPr>
        </p:nvSpPr>
        <p:spPr>
          <a:xfrm>
            <a:off x="399603" y="1828800"/>
            <a:ext cx="8287199" cy="4343400"/>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p:cNvSpPr>
            <a:spLocks noGrp="1"/>
          </p:cNvSpPr>
          <p:nvPr>
            <p:ph type="ftr" sz="quarter" idx="3"/>
          </p:nvPr>
        </p:nvSpPr>
        <p:spPr>
          <a:xfrm>
            <a:off x="3028950" y="6492879"/>
            <a:ext cx="3086100" cy="365125"/>
          </a:xfrm>
          <a:prstGeom prst="rect">
            <a:avLst/>
          </a:prstGeom>
        </p:spPr>
        <p:txBody>
          <a:bodyPr vert="horz" lIns="91440" tIns="45720" rIns="91440" bIns="45720" rtlCol="0" anchor="ctr"/>
          <a:lstStyle>
            <a:lvl1pPr algn="ctr">
              <a:defRPr sz="825" b="0" i="0">
                <a:solidFill>
                  <a:schemeClr val="bg2">
                    <a:lumMod val="50000"/>
                  </a:schemeClr>
                </a:solidFill>
                <a:latin typeface="Arial" charset="0"/>
                <a:ea typeface="Arial" charset="0"/>
                <a:cs typeface="Arial" charset="0"/>
              </a:defRPr>
            </a:lvl1pPr>
          </a:lstStyle>
          <a:p>
            <a:r>
              <a:rPr lang="en-US"/>
              <a:t>Title goes here</a:t>
            </a:r>
            <a:endParaRPr lang="en-US" dirty="0"/>
          </a:p>
        </p:txBody>
      </p:sp>
      <p:sp>
        <p:nvSpPr>
          <p:cNvPr id="18" name="Slide Number Placeholder 3"/>
          <p:cNvSpPr>
            <a:spLocks noGrp="1"/>
          </p:cNvSpPr>
          <p:nvPr>
            <p:ph type="sldNum" sz="quarter" idx="4"/>
          </p:nvPr>
        </p:nvSpPr>
        <p:spPr>
          <a:xfrm>
            <a:off x="6457950" y="6492879"/>
            <a:ext cx="2057400" cy="365125"/>
          </a:xfrm>
          <a:prstGeom prst="rect">
            <a:avLst/>
          </a:prstGeom>
        </p:spPr>
        <p:txBody>
          <a:bodyPr vert="horz" lIns="91440" tIns="45720" rIns="91440" bIns="45720" rtlCol="0" anchor="ctr"/>
          <a:lstStyle>
            <a:lvl1pPr algn="r">
              <a:defRPr sz="825">
                <a:solidFill>
                  <a:schemeClr val="bg2">
                    <a:lumMod val="50000"/>
                  </a:schemeClr>
                </a:solidFill>
                <a:latin typeface="Arial" charset="0"/>
                <a:ea typeface="Arial" charset="0"/>
                <a:cs typeface="Arial" charset="0"/>
              </a:defRPr>
            </a:lvl1pPr>
          </a:lstStyle>
          <a:p>
            <a:fld id="{B21E416C-82ED-5C4D-8976-6F0E4F2B1DC2}" type="slidenum">
              <a:rPr lang="en-US" smtClean="0"/>
              <a:pPr/>
              <a:t>‹#›</a:t>
            </a:fld>
            <a:endParaRPr lang="en-US" dirty="0"/>
          </a:p>
        </p:txBody>
      </p:sp>
      <p:sp>
        <p:nvSpPr>
          <p:cNvPr id="19" name="Date Placeholder 3"/>
          <p:cNvSpPr>
            <a:spLocks noGrp="1"/>
          </p:cNvSpPr>
          <p:nvPr>
            <p:ph type="dt" sz="half" idx="2"/>
          </p:nvPr>
        </p:nvSpPr>
        <p:spPr>
          <a:xfrm>
            <a:off x="399602" y="6492879"/>
            <a:ext cx="2409861" cy="365125"/>
          </a:xfrm>
          <a:prstGeom prst="rect">
            <a:avLst/>
          </a:prstGeom>
        </p:spPr>
        <p:txBody>
          <a:bodyPr anchor="ctr" anchorCtr="1"/>
          <a:lstStyle>
            <a:lvl1pPr algn="ctr" fontAlgn="ctr">
              <a:defRPr sz="825" baseline="0">
                <a:solidFill>
                  <a:schemeClr val="bg2">
                    <a:lumMod val="50000"/>
                  </a:schemeClr>
                </a:solidFill>
                <a:latin typeface="Arial" charset="0"/>
                <a:ea typeface="Arial" charset="0"/>
                <a:cs typeface="Arial" charset="0"/>
              </a:defRPr>
            </a:lvl1pPr>
          </a:lstStyle>
          <a:p>
            <a:fld id="{B0292380-CAD4-5F4D-A42D-231AA9B1D96B}" type="datetime3">
              <a:rPr lang="en-HK" smtClean="0"/>
              <a:pPr/>
              <a:t>2 August 2021</a:t>
            </a:fld>
            <a:endParaRPr lang="en-US" dirty="0"/>
          </a:p>
        </p:txBody>
      </p:sp>
      <p:sp>
        <p:nvSpPr>
          <p:cNvPr id="7" name="Text Placeholder 6"/>
          <p:cNvSpPr>
            <a:spLocks noGrp="1"/>
          </p:cNvSpPr>
          <p:nvPr>
            <p:ph type="body" sz="quarter" idx="10"/>
          </p:nvPr>
        </p:nvSpPr>
        <p:spPr>
          <a:xfrm>
            <a:off x="400050" y="1431630"/>
            <a:ext cx="8286750" cy="290635"/>
          </a:xfrm>
        </p:spPr>
        <p:txBody>
          <a:bodyPr>
            <a:normAutofit/>
          </a:bodyPr>
          <a:lstStyle>
            <a:lvl1pPr marL="0" indent="0">
              <a:buNone/>
              <a:defRPr sz="135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337361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F4A48-0F15-E64A-9020-F476010CF550}"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45741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6F4A48-0F15-E64A-9020-F476010CF550}"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241132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F4A48-0F15-E64A-9020-F476010CF550}"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209878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F4A48-0F15-E64A-9020-F476010CF550}" type="datetimeFigureOut">
              <a:rPr lang="en-US" smtClean="0"/>
              <a:t>8/8/21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65667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F4A48-0F15-E64A-9020-F476010CF550}" type="datetimeFigureOut">
              <a:rPr lang="en-US" smtClean="0"/>
              <a:t>8/8/21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308967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F4A48-0F15-E64A-9020-F476010CF550}" type="datetimeFigureOut">
              <a:rPr lang="en-US" smtClean="0"/>
              <a:t>8/8/21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73563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6F4A48-0F15-E64A-9020-F476010CF550}"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166933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6F4A48-0F15-E64A-9020-F476010CF550}"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8CA7-8739-A74F-A560-FC39863A3515}" type="slidenum">
              <a:rPr lang="en-US" smtClean="0"/>
              <a:t>‹#›</a:t>
            </a:fld>
            <a:endParaRPr lang="en-US"/>
          </a:p>
        </p:txBody>
      </p:sp>
    </p:spTree>
    <p:extLst>
      <p:ext uri="{BB962C8B-B14F-4D97-AF65-F5344CB8AC3E}">
        <p14:creationId xmlns:p14="http://schemas.microsoft.com/office/powerpoint/2010/main" val="422264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F4A48-0F15-E64A-9020-F476010CF550}" type="datetimeFigureOut">
              <a:rPr lang="en-US" smtClean="0"/>
              <a:t>8/8/21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C8CA7-8739-A74F-A560-FC39863A3515}" type="slidenum">
              <a:rPr lang="en-US" smtClean="0"/>
              <a:t>‹#›</a:t>
            </a:fld>
            <a:endParaRPr lang="en-US"/>
          </a:p>
        </p:txBody>
      </p:sp>
    </p:spTree>
    <p:extLst>
      <p:ext uri="{BB962C8B-B14F-4D97-AF65-F5344CB8AC3E}">
        <p14:creationId xmlns:p14="http://schemas.microsoft.com/office/powerpoint/2010/main" val="37947397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tiff"/><Relationship Id="rId11" Type="http://schemas.openxmlformats.org/officeDocument/2006/relationships/image" Target="../media/image14.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C7F16A-B253-E14B-B93B-3E648029672E}"/>
              </a:ext>
            </a:extLst>
          </p:cNvPr>
          <p:cNvPicPr>
            <a:picLocks noChangeAspect="1"/>
          </p:cNvPicPr>
          <p:nvPr/>
        </p:nvPicPr>
        <p:blipFill>
          <a:blip r:embed="rId2"/>
          <a:stretch>
            <a:fillRect/>
          </a:stretch>
        </p:blipFill>
        <p:spPr>
          <a:xfrm>
            <a:off x="1751044" y="932992"/>
            <a:ext cx="5641911" cy="3159470"/>
          </a:xfrm>
          <a:prstGeom prst="rect">
            <a:avLst/>
          </a:prstGeom>
        </p:spPr>
      </p:pic>
      <p:pic>
        <p:nvPicPr>
          <p:cNvPr id="5" name="Picture 4">
            <a:extLst>
              <a:ext uri="{FF2B5EF4-FFF2-40B4-BE49-F238E27FC236}">
                <a16:creationId xmlns:a16="http://schemas.microsoft.com/office/drawing/2014/main" id="{027B95E5-954F-7142-B3FA-2041E10F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5" y="4539342"/>
            <a:ext cx="9526568" cy="1110344"/>
          </a:xfrm>
          <a:prstGeom prst="rect">
            <a:avLst/>
          </a:prstGeom>
        </p:spPr>
      </p:pic>
      <p:sp>
        <p:nvSpPr>
          <p:cNvPr id="6" name="TextBox 5">
            <a:extLst>
              <a:ext uri="{FF2B5EF4-FFF2-40B4-BE49-F238E27FC236}">
                <a16:creationId xmlns:a16="http://schemas.microsoft.com/office/drawing/2014/main" id="{662ADCA4-6B82-094B-AD8F-D5396BC435E0}"/>
              </a:ext>
            </a:extLst>
          </p:cNvPr>
          <p:cNvSpPr txBox="1"/>
          <p:nvPr/>
        </p:nvSpPr>
        <p:spPr>
          <a:xfrm>
            <a:off x="2579913" y="4802126"/>
            <a:ext cx="4279698" cy="584775"/>
          </a:xfrm>
          <a:prstGeom prst="rect">
            <a:avLst/>
          </a:prstGeom>
          <a:noFill/>
        </p:spPr>
        <p:txBody>
          <a:bodyPr wrap="none" rtlCol="0">
            <a:spAutoFit/>
          </a:bodyPr>
          <a:lstStyle/>
          <a:p>
            <a:r>
              <a:rPr lang="en-US" sz="3200" dirty="0">
                <a:solidFill>
                  <a:schemeClr val="bg1"/>
                </a:solidFill>
              </a:rPr>
              <a:t>Hazard, Risk or Disaster?</a:t>
            </a:r>
          </a:p>
        </p:txBody>
      </p:sp>
    </p:spTree>
    <p:extLst>
      <p:ext uri="{BB962C8B-B14F-4D97-AF65-F5344CB8AC3E}">
        <p14:creationId xmlns:p14="http://schemas.microsoft.com/office/powerpoint/2010/main" val="70630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0B087-84A7-004D-899E-8292D2A64FCE}"/>
              </a:ext>
            </a:extLst>
          </p:cNvPr>
          <p:cNvPicPr>
            <a:picLocks noChangeAspect="1"/>
          </p:cNvPicPr>
          <p:nvPr/>
        </p:nvPicPr>
        <p:blipFill>
          <a:blip r:embed="rId2"/>
          <a:stretch>
            <a:fillRect/>
          </a:stretch>
        </p:blipFill>
        <p:spPr>
          <a:xfrm>
            <a:off x="4532859" y="951371"/>
            <a:ext cx="4413674" cy="3318809"/>
          </a:xfrm>
          <a:prstGeom prst="rect">
            <a:avLst/>
          </a:prstGeom>
        </p:spPr>
      </p:pic>
      <p:pic>
        <p:nvPicPr>
          <p:cNvPr id="3" name="Picture 2">
            <a:extLst>
              <a:ext uri="{FF2B5EF4-FFF2-40B4-BE49-F238E27FC236}">
                <a16:creationId xmlns:a16="http://schemas.microsoft.com/office/drawing/2014/main" id="{AA3416C7-AC74-004A-BF33-410D8E8E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93" y="0"/>
            <a:ext cx="9345256" cy="1089212"/>
          </a:xfrm>
          <a:prstGeom prst="rect">
            <a:avLst/>
          </a:prstGeom>
        </p:spPr>
      </p:pic>
      <p:sp>
        <p:nvSpPr>
          <p:cNvPr id="4" name="Rounded Rectangle 3">
            <a:extLst>
              <a:ext uri="{FF2B5EF4-FFF2-40B4-BE49-F238E27FC236}">
                <a16:creationId xmlns:a16="http://schemas.microsoft.com/office/drawing/2014/main" id="{A13DE15E-A81E-E04C-B6B0-91351078BB54}"/>
              </a:ext>
            </a:extLst>
          </p:cNvPr>
          <p:cNvSpPr/>
          <p:nvPr/>
        </p:nvSpPr>
        <p:spPr>
          <a:xfrm>
            <a:off x="197466" y="1089213"/>
            <a:ext cx="4240142" cy="2689413"/>
          </a:xfrm>
          <a:prstGeom prst="roundRect">
            <a:avLst/>
          </a:prstGeom>
          <a:solidFill>
            <a:srgbClr val="E6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a:p>
            <a:pPr algn="ctr"/>
            <a:r>
              <a:rPr lang="en-US" dirty="0">
                <a:solidFill>
                  <a:srgbClr val="0070C0"/>
                </a:solidFill>
              </a:rPr>
              <a:t>Threat</a:t>
            </a: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p:txBody>
      </p:sp>
      <p:sp>
        <p:nvSpPr>
          <p:cNvPr id="5" name="Rounded Rectangle 4">
            <a:extLst>
              <a:ext uri="{FF2B5EF4-FFF2-40B4-BE49-F238E27FC236}">
                <a16:creationId xmlns:a16="http://schemas.microsoft.com/office/drawing/2014/main" id="{B457C45C-3DA7-7740-AEB8-36CA3B343A85}"/>
              </a:ext>
            </a:extLst>
          </p:cNvPr>
          <p:cNvSpPr/>
          <p:nvPr/>
        </p:nvSpPr>
        <p:spPr>
          <a:xfrm>
            <a:off x="4572002" y="4458095"/>
            <a:ext cx="4374533" cy="21878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Cost</a:t>
            </a: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p:txBody>
      </p:sp>
      <p:sp>
        <p:nvSpPr>
          <p:cNvPr id="7" name="Rounded Rectangle 6">
            <a:extLst>
              <a:ext uri="{FF2B5EF4-FFF2-40B4-BE49-F238E27FC236}">
                <a16:creationId xmlns:a16="http://schemas.microsoft.com/office/drawing/2014/main" id="{635B5727-1097-9E42-A690-663B57C35F18}"/>
              </a:ext>
            </a:extLst>
          </p:cNvPr>
          <p:cNvSpPr/>
          <p:nvPr/>
        </p:nvSpPr>
        <p:spPr>
          <a:xfrm>
            <a:off x="197468" y="3848962"/>
            <a:ext cx="4240141" cy="27969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Vulnerability</a:t>
            </a: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p:txBody>
      </p:sp>
      <p:sp>
        <p:nvSpPr>
          <p:cNvPr id="8" name="TextBox 7">
            <a:extLst>
              <a:ext uri="{FF2B5EF4-FFF2-40B4-BE49-F238E27FC236}">
                <a16:creationId xmlns:a16="http://schemas.microsoft.com/office/drawing/2014/main" id="{4908E12C-BA35-9F47-8F17-3645163A9CD8}"/>
              </a:ext>
            </a:extLst>
          </p:cNvPr>
          <p:cNvSpPr txBox="1"/>
          <p:nvPr/>
        </p:nvSpPr>
        <p:spPr>
          <a:xfrm>
            <a:off x="535991" y="212052"/>
            <a:ext cx="8072018" cy="584775"/>
          </a:xfrm>
          <a:prstGeom prst="rect">
            <a:avLst/>
          </a:prstGeom>
          <a:noFill/>
        </p:spPr>
        <p:txBody>
          <a:bodyPr wrap="square" rtlCol="0">
            <a:spAutoFit/>
          </a:bodyPr>
          <a:lstStyle/>
          <a:p>
            <a:r>
              <a:rPr lang="en-US" sz="3200" dirty="0">
                <a:solidFill>
                  <a:schemeClr val="bg1"/>
                </a:solidFill>
              </a:rPr>
              <a:t>Assess the Risk of a Natural Disaster in Houston</a:t>
            </a:r>
          </a:p>
        </p:txBody>
      </p:sp>
    </p:spTree>
    <p:extLst>
      <p:ext uri="{BB962C8B-B14F-4D97-AF65-F5344CB8AC3E}">
        <p14:creationId xmlns:p14="http://schemas.microsoft.com/office/powerpoint/2010/main" val="282824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7ACA4F-DA17-DA45-8544-F2E60AA7A4A1}"/>
              </a:ext>
            </a:extLst>
          </p:cNvPr>
          <p:cNvPicPr>
            <a:picLocks noChangeAspect="1"/>
          </p:cNvPicPr>
          <p:nvPr/>
        </p:nvPicPr>
        <p:blipFill>
          <a:blip r:embed="rId2"/>
          <a:stretch>
            <a:fillRect/>
          </a:stretch>
        </p:blipFill>
        <p:spPr>
          <a:xfrm>
            <a:off x="7776453" y="43672"/>
            <a:ext cx="1139211" cy="1139211"/>
          </a:xfrm>
          <a:prstGeom prst="rect">
            <a:avLst/>
          </a:prstGeom>
        </p:spPr>
      </p:pic>
      <p:sp>
        <p:nvSpPr>
          <p:cNvPr id="5" name="TextBox 4">
            <a:extLst>
              <a:ext uri="{FF2B5EF4-FFF2-40B4-BE49-F238E27FC236}">
                <a16:creationId xmlns:a16="http://schemas.microsoft.com/office/drawing/2014/main" id="{6F45387A-E485-7E45-8B92-5503D49C2ECA}"/>
              </a:ext>
            </a:extLst>
          </p:cNvPr>
          <p:cNvSpPr txBox="1"/>
          <p:nvPr/>
        </p:nvSpPr>
        <p:spPr>
          <a:xfrm>
            <a:off x="381966" y="189942"/>
            <a:ext cx="5322547" cy="646331"/>
          </a:xfrm>
          <a:prstGeom prst="rect">
            <a:avLst/>
          </a:prstGeom>
          <a:noFill/>
        </p:spPr>
        <p:txBody>
          <a:bodyPr wrap="none" rtlCol="0">
            <a:spAutoFit/>
          </a:bodyPr>
          <a:lstStyle/>
          <a:p>
            <a:r>
              <a:rPr lang="en-US" sz="3600" dirty="0">
                <a:latin typeface="Avenir Next" panose="020B0503020202020204" pitchFamily="34" charset="0"/>
              </a:rPr>
              <a:t>Risk, Hazard or Disaster?</a:t>
            </a:r>
          </a:p>
        </p:txBody>
      </p:sp>
      <p:pic>
        <p:nvPicPr>
          <p:cNvPr id="6" name="Picture 5">
            <a:extLst>
              <a:ext uri="{FF2B5EF4-FFF2-40B4-BE49-F238E27FC236}">
                <a16:creationId xmlns:a16="http://schemas.microsoft.com/office/drawing/2014/main" id="{60726480-4F72-9C4B-86DA-B45D494F269C}"/>
              </a:ext>
            </a:extLst>
          </p:cNvPr>
          <p:cNvPicPr>
            <a:picLocks noChangeAspect="1"/>
          </p:cNvPicPr>
          <p:nvPr/>
        </p:nvPicPr>
        <p:blipFill>
          <a:blip r:embed="rId3"/>
          <a:stretch>
            <a:fillRect/>
          </a:stretch>
        </p:blipFill>
        <p:spPr>
          <a:xfrm>
            <a:off x="357932" y="2991909"/>
            <a:ext cx="2210900" cy="1751910"/>
          </a:xfrm>
          <a:prstGeom prst="rect">
            <a:avLst/>
          </a:prstGeom>
        </p:spPr>
      </p:pic>
      <p:pic>
        <p:nvPicPr>
          <p:cNvPr id="7" name="Picture 6">
            <a:extLst>
              <a:ext uri="{FF2B5EF4-FFF2-40B4-BE49-F238E27FC236}">
                <a16:creationId xmlns:a16="http://schemas.microsoft.com/office/drawing/2014/main" id="{41EC5EEB-5C42-2E42-802F-6BFD873BDB37}"/>
              </a:ext>
            </a:extLst>
          </p:cNvPr>
          <p:cNvPicPr>
            <a:picLocks noChangeAspect="1"/>
          </p:cNvPicPr>
          <p:nvPr/>
        </p:nvPicPr>
        <p:blipFill>
          <a:blip r:embed="rId4"/>
          <a:stretch>
            <a:fillRect/>
          </a:stretch>
        </p:blipFill>
        <p:spPr>
          <a:xfrm>
            <a:off x="5869423" y="4963921"/>
            <a:ext cx="2367445" cy="1327615"/>
          </a:xfrm>
          <a:prstGeom prst="rect">
            <a:avLst/>
          </a:prstGeom>
        </p:spPr>
      </p:pic>
      <p:pic>
        <p:nvPicPr>
          <p:cNvPr id="8" name="Picture 7">
            <a:extLst>
              <a:ext uri="{FF2B5EF4-FFF2-40B4-BE49-F238E27FC236}">
                <a16:creationId xmlns:a16="http://schemas.microsoft.com/office/drawing/2014/main" id="{A64B660B-62EB-CE45-930C-5416EE9364CE}"/>
              </a:ext>
            </a:extLst>
          </p:cNvPr>
          <p:cNvPicPr>
            <a:picLocks noChangeAspect="1"/>
          </p:cNvPicPr>
          <p:nvPr/>
        </p:nvPicPr>
        <p:blipFill>
          <a:blip r:embed="rId5"/>
          <a:stretch>
            <a:fillRect/>
          </a:stretch>
        </p:blipFill>
        <p:spPr>
          <a:xfrm>
            <a:off x="2902458" y="3012395"/>
            <a:ext cx="2651237" cy="1751911"/>
          </a:xfrm>
          <a:prstGeom prst="rect">
            <a:avLst/>
          </a:prstGeom>
        </p:spPr>
      </p:pic>
      <p:pic>
        <p:nvPicPr>
          <p:cNvPr id="10" name="Picture 9">
            <a:extLst>
              <a:ext uri="{FF2B5EF4-FFF2-40B4-BE49-F238E27FC236}">
                <a16:creationId xmlns:a16="http://schemas.microsoft.com/office/drawing/2014/main" id="{A4A03BFD-99B7-E34B-986E-499F201D5762}"/>
              </a:ext>
            </a:extLst>
          </p:cNvPr>
          <p:cNvPicPr>
            <a:picLocks noChangeAspect="1"/>
          </p:cNvPicPr>
          <p:nvPr/>
        </p:nvPicPr>
        <p:blipFill>
          <a:blip r:embed="rId6"/>
          <a:stretch>
            <a:fillRect/>
          </a:stretch>
        </p:blipFill>
        <p:spPr>
          <a:xfrm>
            <a:off x="2902458" y="4963921"/>
            <a:ext cx="2624033" cy="1341119"/>
          </a:xfrm>
          <a:prstGeom prst="rect">
            <a:avLst/>
          </a:prstGeom>
        </p:spPr>
      </p:pic>
      <p:pic>
        <p:nvPicPr>
          <p:cNvPr id="11" name="Picture 10">
            <a:extLst>
              <a:ext uri="{FF2B5EF4-FFF2-40B4-BE49-F238E27FC236}">
                <a16:creationId xmlns:a16="http://schemas.microsoft.com/office/drawing/2014/main" id="{1CD55D17-E67A-434D-9BBF-040C6F789CC2}"/>
              </a:ext>
            </a:extLst>
          </p:cNvPr>
          <p:cNvPicPr>
            <a:picLocks noChangeAspect="1"/>
          </p:cNvPicPr>
          <p:nvPr/>
        </p:nvPicPr>
        <p:blipFill>
          <a:blip r:embed="rId7"/>
          <a:stretch>
            <a:fillRect/>
          </a:stretch>
        </p:blipFill>
        <p:spPr>
          <a:xfrm>
            <a:off x="5869423" y="2972198"/>
            <a:ext cx="2367445" cy="1766478"/>
          </a:xfrm>
          <a:prstGeom prst="rect">
            <a:avLst/>
          </a:prstGeom>
        </p:spPr>
      </p:pic>
      <p:pic>
        <p:nvPicPr>
          <p:cNvPr id="12" name="Picture 11">
            <a:extLst>
              <a:ext uri="{FF2B5EF4-FFF2-40B4-BE49-F238E27FC236}">
                <a16:creationId xmlns:a16="http://schemas.microsoft.com/office/drawing/2014/main" id="{EDC5C8D2-F53A-D049-9063-8E230DA75C5E}"/>
              </a:ext>
            </a:extLst>
          </p:cNvPr>
          <p:cNvPicPr>
            <a:picLocks noChangeAspect="1"/>
          </p:cNvPicPr>
          <p:nvPr/>
        </p:nvPicPr>
        <p:blipFill>
          <a:blip r:embed="rId8"/>
          <a:stretch>
            <a:fillRect/>
          </a:stretch>
        </p:blipFill>
        <p:spPr>
          <a:xfrm>
            <a:off x="5869423" y="1205070"/>
            <a:ext cx="2367445" cy="1556539"/>
          </a:xfrm>
          <a:prstGeom prst="rect">
            <a:avLst/>
          </a:prstGeom>
        </p:spPr>
      </p:pic>
      <p:pic>
        <p:nvPicPr>
          <p:cNvPr id="13" name="Picture 12">
            <a:extLst>
              <a:ext uri="{FF2B5EF4-FFF2-40B4-BE49-F238E27FC236}">
                <a16:creationId xmlns:a16="http://schemas.microsoft.com/office/drawing/2014/main" id="{CE60BC5F-C10A-FB42-9F61-185AED520CC2}"/>
              </a:ext>
            </a:extLst>
          </p:cNvPr>
          <p:cNvPicPr>
            <a:picLocks noChangeAspect="1"/>
          </p:cNvPicPr>
          <p:nvPr/>
        </p:nvPicPr>
        <p:blipFill>
          <a:blip r:embed="rId9"/>
          <a:stretch>
            <a:fillRect/>
          </a:stretch>
        </p:blipFill>
        <p:spPr>
          <a:xfrm>
            <a:off x="357934" y="4963920"/>
            <a:ext cx="2235197" cy="1341118"/>
          </a:xfrm>
          <a:prstGeom prst="rect">
            <a:avLst/>
          </a:prstGeom>
        </p:spPr>
      </p:pic>
      <p:pic>
        <p:nvPicPr>
          <p:cNvPr id="16" name="Picture 15">
            <a:extLst>
              <a:ext uri="{FF2B5EF4-FFF2-40B4-BE49-F238E27FC236}">
                <a16:creationId xmlns:a16="http://schemas.microsoft.com/office/drawing/2014/main" id="{04F7DF42-DC87-8C4F-BDD7-D6C8F06EAADC}"/>
              </a:ext>
            </a:extLst>
          </p:cNvPr>
          <p:cNvPicPr>
            <a:picLocks noChangeAspect="1"/>
          </p:cNvPicPr>
          <p:nvPr/>
        </p:nvPicPr>
        <p:blipFill>
          <a:blip r:embed="rId10"/>
          <a:stretch>
            <a:fillRect/>
          </a:stretch>
        </p:blipFill>
        <p:spPr>
          <a:xfrm>
            <a:off x="345785" y="1287117"/>
            <a:ext cx="2235197" cy="1484693"/>
          </a:xfrm>
          <a:prstGeom prst="rect">
            <a:avLst/>
          </a:prstGeom>
        </p:spPr>
      </p:pic>
      <p:pic>
        <p:nvPicPr>
          <p:cNvPr id="17" name="Picture 16">
            <a:extLst>
              <a:ext uri="{FF2B5EF4-FFF2-40B4-BE49-F238E27FC236}">
                <a16:creationId xmlns:a16="http://schemas.microsoft.com/office/drawing/2014/main" id="{F603434F-882E-424D-91D6-9DEBBFF7341C}"/>
              </a:ext>
            </a:extLst>
          </p:cNvPr>
          <p:cNvPicPr>
            <a:picLocks noChangeAspect="1"/>
          </p:cNvPicPr>
          <p:nvPr/>
        </p:nvPicPr>
        <p:blipFill>
          <a:blip r:embed="rId11"/>
          <a:stretch>
            <a:fillRect/>
          </a:stretch>
        </p:blipFill>
        <p:spPr>
          <a:xfrm>
            <a:off x="2902456" y="1292428"/>
            <a:ext cx="2651238" cy="1484693"/>
          </a:xfrm>
          <a:prstGeom prst="rect">
            <a:avLst/>
          </a:prstGeom>
        </p:spPr>
      </p:pic>
    </p:spTree>
    <p:extLst>
      <p:ext uri="{BB962C8B-B14F-4D97-AF65-F5344CB8AC3E}">
        <p14:creationId xmlns:p14="http://schemas.microsoft.com/office/powerpoint/2010/main" val="225061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A1C5C-A64C-784D-AFB5-F99086459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9883" cy="1075765"/>
          </a:xfrm>
          <a:prstGeom prst="rect">
            <a:avLst/>
          </a:prstGeom>
        </p:spPr>
      </p:pic>
      <p:sp>
        <p:nvSpPr>
          <p:cNvPr id="3" name="TextBox 2">
            <a:extLst>
              <a:ext uri="{FF2B5EF4-FFF2-40B4-BE49-F238E27FC236}">
                <a16:creationId xmlns:a16="http://schemas.microsoft.com/office/drawing/2014/main" id="{1AB6F4CB-62D8-1046-919A-FE7387C7DE2C}"/>
              </a:ext>
            </a:extLst>
          </p:cNvPr>
          <p:cNvSpPr txBox="1"/>
          <p:nvPr/>
        </p:nvSpPr>
        <p:spPr>
          <a:xfrm>
            <a:off x="3200401" y="353215"/>
            <a:ext cx="3536577" cy="369332"/>
          </a:xfrm>
          <a:prstGeom prst="rect">
            <a:avLst/>
          </a:prstGeom>
          <a:noFill/>
        </p:spPr>
        <p:txBody>
          <a:bodyPr wrap="square" rtlCol="0">
            <a:spAutoFit/>
          </a:bodyPr>
          <a:lstStyle/>
          <a:p>
            <a:r>
              <a:rPr lang="en-US" dirty="0">
                <a:solidFill>
                  <a:schemeClr val="bg1"/>
                </a:solidFill>
              </a:rPr>
              <a:t>Collaborative Discussion</a:t>
            </a:r>
          </a:p>
        </p:txBody>
      </p:sp>
      <p:pic>
        <p:nvPicPr>
          <p:cNvPr id="4" name="Picture 3">
            <a:extLst>
              <a:ext uri="{FF2B5EF4-FFF2-40B4-BE49-F238E27FC236}">
                <a16:creationId xmlns:a16="http://schemas.microsoft.com/office/drawing/2014/main" id="{DB8FA6A7-F36A-C344-8F9B-8B5538093223}"/>
              </a:ext>
            </a:extLst>
          </p:cNvPr>
          <p:cNvPicPr>
            <a:picLocks noChangeAspect="1"/>
          </p:cNvPicPr>
          <p:nvPr/>
        </p:nvPicPr>
        <p:blipFill>
          <a:blip r:embed="rId3"/>
          <a:stretch>
            <a:fillRect/>
          </a:stretch>
        </p:blipFill>
        <p:spPr>
          <a:xfrm>
            <a:off x="2526788" y="2083307"/>
            <a:ext cx="4090424" cy="2691389"/>
          </a:xfrm>
          <a:prstGeom prst="rect">
            <a:avLst/>
          </a:prstGeom>
        </p:spPr>
      </p:pic>
      <p:sp>
        <p:nvSpPr>
          <p:cNvPr id="5" name="TextBox 4">
            <a:extLst>
              <a:ext uri="{FF2B5EF4-FFF2-40B4-BE49-F238E27FC236}">
                <a16:creationId xmlns:a16="http://schemas.microsoft.com/office/drawing/2014/main" id="{D7AD793F-19A9-AE45-97BF-A7CF2AE6C7CA}"/>
              </a:ext>
            </a:extLst>
          </p:cNvPr>
          <p:cNvSpPr txBox="1"/>
          <p:nvPr/>
        </p:nvSpPr>
        <p:spPr>
          <a:xfrm>
            <a:off x="3200401" y="3059667"/>
            <a:ext cx="2864225" cy="923330"/>
          </a:xfrm>
          <a:prstGeom prst="rect">
            <a:avLst/>
          </a:prstGeom>
          <a:noFill/>
        </p:spPr>
        <p:txBody>
          <a:bodyPr wrap="square" rtlCol="0">
            <a:spAutoFit/>
          </a:bodyPr>
          <a:lstStyle/>
          <a:p>
            <a:pPr algn="ctr"/>
            <a:r>
              <a:rPr lang="en-US" dirty="0">
                <a:solidFill>
                  <a:schemeClr val="bg1"/>
                </a:solidFill>
              </a:rPr>
              <a:t>What is the difference between RISK HAZARD and DISASTER?</a:t>
            </a:r>
          </a:p>
        </p:txBody>
      </p:sp>
    </p:spTree>
    <p:extLst>
      <p:ext uri="{BB962C8B-B14F-4D97-AF65-F5344CB8AC3E}">
        <p14:creationId xmlns:p14="http://schemas.microsoft.com/office/powerpoint/2010/main" val="220401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FAEF6C-3B50-7F48-A5A5-516149545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9883" cy="1075765"/>
          </a:xfrm>
          <a:prstGeom prst="rect">
            <a:avLst/>
          </a:prstGeom>
        </p:spPr>
      </p:pic>
      <p:sp>
        <p:nvSpPr>
          <p:cNvPr id="3" name="TextBox 2">
            <a:extLst>
              <a:ext uri="{FF2B5EF4-FFF2-40B4-BE49-F238E27FC236}">
                <a16:creationId xmlns:a16="http://schemas.microsoft.com/office/drawing/2014/main" id="{8E1ADB4A-8AB7-E948-ACBB-5B637C1C0556}"/>
              </a:ext>
            </a:extLst>
          </p:cNvPr>
          <p:cNvSpPr txBox="1"/>
          <p:nvPr/>
        </p:nvSpPr>
        <p:spPr>
          <a:xfrm>
            <a:off x="345499" y="1209682"/>
            <a:ext cx="8538882" cy="2031325"/>
          </a:xfrm>
          <a:prstGeom prst="rect">
            <a:avLst/>
          </a:prstGeom>
          <a:noFill/>
        </p:spPr>
        <p:txBody>
          <a:bodyPr wrap="square" rtlCol="0">
            <a:spAutoFit/>
          </a:bodyPr>
          <a:lstStyle/>
          <a:p>
            <a:r>
              <a:rPr lang="en-US" dirty="0"/>
              <a:t>A hazard is any phenomena that has the </a:t>
            </a:r>
            <a:r>
              <a:rPr lang="en-US" b="1" dirty="0"/>
              <a:t>potential to cause destruction to life and property</a:t>
            </a:r>
            <a:r>
              <a:rPr lang="en-US" dirty="0"/>
              <a:t>.</a:t>
            </a:r>
          </a:p>
          <a:p>
            <a:endParaRPr lang="en-US" dirty="0"/>
          </a:p>
          <a:p>
            <a:r>
              <a:rPr lang="en-US" dirty="0"/>
              <a:t>A </a:t>
            </a:r>
            <a:r>
              <a:rPr lang="en-US" b="1" dirty="0"/>
              <a:t>hazard</a:t>
            </a:r>
            <a:r>
              <a:rPr lang="en-US" dirty="0"/>
              <a:t> become a </a:t>
            </a:r>
            <a:r>
              <a:rPr lang="en-US" b="1" dirty="0"/>
              <a:t>disaster </a:t>
            </a:r>
            <a:r>
              <a:rPr lang="en-US" dirty="0"/>
              <a:t>when the potential to cause destruction is fulfilled. When there is harm to life and property of humans, the hazard is termed a disaster. </a:t>
            </a:r>
          </a:p>
          <a:p>
            <a:endParaRPr lang="en-US" dirty="0"/>
          </a:p>
          <a:p>
            <a:r>
              <a:rPr lang="en-US" dirty="0"/>
              <a:t>All disasters are hazards, but all hazards are not disasters</a:t>
            </a:r>
          </a:p>
        </p:txBody>
      </p:sp>
      <p:sp>
        <p:nvSpPr>
          <p:cNvPr id="5" name="Rectangle 4">
            <a:extLst>
              <a:ext uri="{FF2B5EF4-FFF2-40B4-BE49-F238E27FC236}">
                <a16:creationId xmlns:a16="http://schemas.microsoft.com/office/drawing/2014/main" id="{7D5C248B-4B50-BB49-BDA3-8AC9F5477293}"/>
              </a:ext>
            </a:extLst>
          </p:cNvPr>
          <p:cNvSpPr/>
          <p:nvPr/>
        </p:nvSpPr>
        <p:spPr>
          <a:xfrm>
            <a:off x="201706" y="3806337"/>
            <a:ext cx="8538882" cy="1477328"/>
          </a:xfrm>
          <a:prstGeom prst="rect">
            <a:avLst/>
          </a:prstGeom>
        </p:spPr>
        <p:txBody>
          <a:bodyPr wrap="square">
            <a:spAutoFit/>
          </a:bodyPr>
          <a:lstStyle/>
          <a:p>
            <a:r>
              <a:rPr lang="en-US" dirty="0">
                <a:solidFill>
                  <a:srgbClr val="000000"/>
                </a:solidFill>
              </a:rPr>
              <a:t>A </a:t>
            </a:r>
            <a:r>
              <a:rPr lang="en-US" b="1" dirty="0">
                <a:solidFill>
                  <a:srgbClr val="000000"/>
                </a:solidFill>
              </a:rPr>
              <a:t>natural hazard </a:t>
            </a:r>
            <a:r>
              <a:rPr lang="en-US" dirty="0">
                <a:solidFill>
                  <a:srgbClr val="000000"/>
                </a:solidFill>
              </a:rPr>
              <a:t>is a threat of a naturally occurring event will have a negative effect on humans.   </a:t>
            </a:r>
          </a:p>
          <a:p>
            <a:endParaRPr lang="en-US" dirty="0">
              <a:solidFill>
                <a:srgbClr val="000000"/>
              </a:solidFill>
            </a:endParaRPr>
          </a:p>
          <a:p>
            <a:r>
              <a:rPr lang="en-US" dirty="0">
                <a:solidFill>
                  <a:srgbClr val="000000"/>
                </a:solidFill>
              </a:rPr>
              <a:t>This negative effect is what we call a natural disaster.  In other words when the hazardous threat actually happens and harms humans, we call the event a </a:t>
            </a:r>
            <a:r>
              <a:rPr lang="en-US" b="1" dirty="0">
                <a:solidFill>
                  <a:srgbClr val="000000"/>
                </a:solidFill>
              </a:rPr>
              <a:t>natural disaster.</a:t>
            </a:r>
            <a:endParaRPr lang="en-US" b="1" dirty="0"/>
          </a:p>
        </p:txBody>
      </p:sp>
      <p:sp>
        <p:nvSpPr>
          <p:cNvPr id="8" name="TextBox 7">
            <a:extLst>
              <a:ext uri="{FF2B5EF4-FFF2-40B4-BE49-F238E27FC236}">
                <a16:creationId xmlns:a16="http://schemas.microsoft.com/office/drawing/2014/main" id="{ECB65127-DA05-A440-96F2-A0EF472384B1}"/>
              </a:ext>
            </a:extLst>
          </p:cNvPr>
          <p:cNvSpPr txBox="1"/>
          <p:nvPr/>
        </p:nvSpPr>
        <p:spPr>
          <a:xfrm>
            <a:off x="363073" y="374009"/>
            <a:ext cx="8780929" cy="461665"/>
          </a:xfrm>
          <a:prstGeom prst="rect">
            <a:avLst/>
          </a:prstGeom>
          <a:noFill/>
        </p:spPr>
        <p:txBody>
          <a:bodyPr wrap="square" rtlCol="0">
            <a:spAutoFit/>
          </a:bodyPr>
          <a:lstStyle/>
          <a:p>
            <a:pPr algn="ctr"/>
            <a:r>
              <a:rPr lang="en-US" sz="2400" dirty="0">
                <a:solidFill>
                  <a:schemeClr val="bg1"/>
                </a:solidFill>
              </a:rPr>
              <a:t>Hazard and Disaster</a:t>
            </a:r>
          </a:p>
        </p:txBody>
      </p:sp>
    </p:spTree>
    <p:extLst>
      <p:ext uri="{BB962C8B-B14F-4D97-AF65-F5344CB8AC3E}">
        <p14:creationId xmlns:p14="http://schemas.microsoft.com/office/powerpoint/2010/main" val="228274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7D591-E803-084C-A66E-D1B5E744B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621" y="393829"/>
            <a:ext cx="5448381" cy="1441551"/>
          </a:xfrm>
          <a:prstGeom prst="rect">
            <a:avLst/>
          </a:prstGeom>
        </p:spPr>
      </p:pic>
      <p:pic>
        <p:nvPicPr>
          <p:cNvPr id="4" name="Picture 3">
            <a:extLst>
              <a:ext uri="{FF2B5EF4-FFF2-40B4-BE49-F238E27FC236}">
                <a16:creationId xmlns:a16="http://schemas.microsoft.com/office/drawing/2014/main" id="{0C111A3C-7594-AC4D-AF26-31182CB162C0}"/>
              </a:ext>
            </a:extLst>
          </p:cNvPr>
          <p:cNvPicPr>
            <a:picLocks noChangeAspect="1"/>
          </p:cNvPicPr>
          <p:nvPr/>
        </p:nvPicPr>
        <p:blipFill>
          <a:blip r:embed="rId3"/>
          <a:stretch>
            <a:fillRect/>
          </a:stretch>
        </p:blipFill>
        <p:spPr>
          <a:xfrm>
            <a:off x="-308660" y="4021996"/>
            <a:ext cx="4250921" cy="2796992"/>
          </a:xfrm>
          <a:prstGeom prst="rect">
            <a:avLst/>
          </a:prstGeom>
        </p:spPr>
      </p:pic>
      <p:pic>
        <p:nvPicPr>
          <p:cNvPr id="5" name="Picture 4">
            <a:extLst>
              <a:ext uri="{FF2B5EF4-FFF2-40B4-BE49-F238E27FC236}">
                <a16:creationId xmlns:a16="http://schemas.microsoft.com/office/drawing/2014/main" id="{3226AC74-E085-9C49-AE41-8397CAEF195D}"/>
              </a:ext>
            </a:extLst>
          </p:cNvPr>
          <p:cNvPicPr>
            <a:picLocks noChangeAspect="1"/>
          </p:cNvPicPr>
          <p:nvPr/>
        </p:nvPicPr>
        <p:blipFill>
          <a:blip r:embed="rId4"/>
          <a:stretch>
            <a:fillRect/>
          </a:stretch>
        </p:blipFill>
        <p:spPr>
          <a:xfrm>
            <a:off x="-345670" y="-59644"/>
            <a:ext cx="4250920" cy="2796991"/>
          </a:xfrm>
          <a:prstGeom prst="rect">
            <a:avLst/>
          </a:prstGeom>
        </p:spPr>
      </p:pic>
      <p:pic>
        <p:nvPicPr>
          <p:cNvPr id="6" name="Picture 5">
            <a:extLst>
              <a:ext uri="{FF2B5EF4-FFF2-40B4-BE49-F238E27FC236}">
                <a16:creationId xmlns:a16="http://schemas.microsoft.com/office/drawing/2014/main" id="{0DF0D007-A46D-CA49-AB3B-8C89038D386C}"/>
              </a:ext>
            </a:extLst>
          </p:cNvPr>
          <p:cNvPicPr>
            <a:picLocks noChangeAspect="1"/>
          </p:cNvPicPr>
          <p:nvPr/>
        </p:nvPicPr>
        <p:blipFill>
          <a:blip r:embed="rId5"/>
          <a:stretch>
            <a:fillRect/>
          </a:stretch>
        </p:blipFill>
        <p:spPr>
          <a:xfrm>
            <a:off x="-308660" y="1902722"/>
            <a:ext cx="4250920" cy="2796992"/>
          </a:xfrm>
          <a:prstGeom prst="rect">
            <a:avLst/>
          </a:prstGeom>
        </p:spPr>
      </p:pic>
      <p:sp>
        <p:nvSpPr>
          <p:cNvPr id="8" name="TextBox 7">
            <a:extLst>
              <a:ext uri="{FF2B5EF4-FFF2-40B4-BE49-F238E27FC236}">
                <a16:creationId xmlns:a16="http://schemas.microsoft.com/office/drawing/2014/main" id="{295678BF-1A50-5148-9619-A4C833043566}"/>
              </a:ext>
            </a:extLst>
          </p:cNvPr>
          <p:cNvSpPr txBox="1"/>
          <p:nvPr/>
        </p:nvSpPr>
        <p:spPr>
          <a:xfrm>
            <a:off x="336268" y="2567888"/>
            <a:ext cx="2887044" cy="1200329"/>
          </a:xfrm>
          <a:prstGeom prst="rect">
            <a:avLst/>
          </a:prstGeom>
          <a:noFill/>
        </p:spPr>
        <p:txBody>
          <a:bodyPr wrap="square" rtlCol="0">
            <a:spAutoFit/>
          </a:bodyPr>
          <a:lstStyle/>
          <a:p>
            <a:r>
              <a:rPr lang="en-US" b="1" dirty="0">
                <a:solidFill>
                  <a:srgbClr val="252525"/>
                </a:solidFill>
              </a:rPr>
              <a:t>Vulnerability</a:t>
            </a:r>
            <a:r>
              <a:rPr lang="en-US" dirty="0">
                <a:solidFill>
                  <a:srgbClr val="252525"/>
                </a:solidFill>
              </a:rPr>
              <a:t>: the conditions that increases the susceptibility of a community to a hazard.</a:t>
            </a:r>
            <a:endParaRPr lang="en-US" dirty="0"/>
          </a:p>
        </p:txBody>
      </p:sp>
      <p:sp>
        <p:nvSpPr>
          <p:cNvPr id="10" name="Rectangle 9">
            <a:extLst>
              <a:ext uri="{FF2B5EF4-FFF2-40B4-BE49-F238E27FC236}">
                <a16:creationId xmlns:a16="http://schemas.microsoft.com/office/drawing/2014/main" id="{F949B508-E720-AC4F-B794-D3838881BD9F}"/>
              </a:ext>
            </a:extLst>
          </p:cNvPr>
          <p:cNvSpPr/>
          <p:nvPr/>
        </p:nvSpPr>
        <p:spPr>
          <a:xfrm>
            <a:off x="285938" y="4618202"/>
            <a:ext cx="3181162" cy="1477328"/>
          </a:xfrm>
          <a:prstGeom prst="rect">
            <a:avLst/>
          </a:prstGeom>
        </p:spPr>
        <p:txBody>
          <a:bodyPr wrap="square">
            <a:spAutoFit/>
          </a:bodyPr>
          <a:lstStyle/>
          <a:p>
            <a:pPr fontAlgn="base"/>
            <a:r>
              <a:rPr lang="en-US" b="1" dirty="0">
                <a:solidFill>
                  <a:srgbClr val="3D3D3D"/>
                </a:solidFill>
                <a:latin typeface="inherit"/>
              </a:rPr>
              <a:t>Cost-</a:t>
            </a:r>
            <a:r>
              <a:rPr lang="en-US" dirty="0">
                <a:solidFill>
                  <a:srgbClr val="3D3D3D"/>
                </a:solidFill>
                <a:latin typeface="inherit"/>
              </a:rPr>
              <a:t> this is the human factor of the hazard. More the number of humans and property, greater is the cost involved and therefore, greater is the risk.</a:t>
            </a:r>
          </a:p>
        </p:txBody>
      </p:sp>
      <p:sp>
        <p:nvSpPr>
          <p:cNvPr id="12" name="Rectangle 11">
            <a:extLst>
              <a:ext uri="{FF2B5EF4-FFF2-40B4-BE49-F238E27FC236}">
                <a16:creationId xmlns:a16="http://schemas.microsoft.com/office/drawing/2014/main" id="{D2DF49C2-55E7-E347-89D3-15AD63FEE6FE}"/>
              </a:ext>
            </a:extLst>
          </p:cNvPr>
          <p:cNvSpPr/>
          <p:nvPr/>
        </p:nvSpPr>
        <p:spPr>
          <a:xfrm>
            <a:off x="336268" y="723802"/>
            <a:ext cx="2887044" cy="923330"/>
          </a:xfrm>
          <a:prstGeom prst="rect">
            <a:avLst/>
          </a:prstGeom>
        </p:spPr>
        <p:txBody>
          <a:bodyPr wrap="square">
            <a:spAutoFit/>
          </a:bodyPr>
          <a:lstStyle/>
          <a:p>
            <a:r>
              <a:rPr lang="en-US" b="1" dirty="0">
                <a:solidFill>
                  <a:srgbClr val="3D3D3D"/>
                </a:solidFill>
              </a:rPr>
              <a:t>Threat-</a:t>
            </a:r>
            <a:r>
              <a:rPr lang="en-US" dirty="0">
                <a:solidFill>
                  <a:srgbClr val="3D3D3D"/>
                </a:solidFill>
              </a:rPr>
              <a:t> this is the frequency with which a hazard can hit the area</a:t>
            </a:r>
            <a:r>
              <a:rPr lang="en-US" dirty="0">
                <a:solidFill>
                  <a:srgbClr val="3D3D3D"/>
                </a:solidFill>
                <a:latin typeface="Open Sans" panose="020B0606030504020204" pitchFamily="34" charset="0"/>
              </a:rPr>
              <a:t>.</a:t>
            </a:r>
            <a:endParaRPr lang="en-US" dirty="0"/>
          </a:p>
        </p:txBody>
      </p:sp>
      <p:sp>
        <p:nvSpPr>
          <p:cNvPr id="13" name="Rectangle 12">
            <a:extLst>
              <a:ext uri="{FF2B5EF4-FFF2-40B4-BE49-F238E27FC236}">
                <a16:creationId xmlns:a16="http://schemas.microsoft.com/office/drawing/2014/main" id="{31200E54-49C0-764F-BB1F-EA823D353320}"/>
              </a:ext>
            </a:extLst>
          </p:cNvPr>
          <p:cNvSpPr/>
          <p:nvPr/>
        </p:nvSpPr>
        <p:spPr>
          <a:xfrm>
            <a:off x="4536859" y="4438652"/>
            <a:ext cx="4414432" cy="2031325"/>
          </a:xfrm>
          <a:prstGeom prst="rect">
            <a:avLst/>
          </a:prstGeom>
        </p:spPr>
        <p:txBody>
          <a:bodyPr wrap="square">
            <a:spAutoFit/>
          </a:bodyPr>
          <a:lstStyle/>
          <a:p>
            <a:r>
              <a:rPr lang="en-US" b="1" dirty="0">
                <a:solidFill>
                  <a:srgbClr val="3D3D3D"/>
                </a:solidFill>
              </a:rPr>
              <a:t>Risk, </a:t>
            </a:r>
            <a:r>
              <a:rPr lang="en-US" dirty="0">
                <a:solidFill>
                  <a:srgbClr val="3D3D3D"/>
                </a:solidFill>
              </a:rPr>
              <a:t>is the </a:t>
            </a:r>
            <a:r>
              <a:rPr lang="en-US" b="1" i="1" dirty="0">
                <a:solidFill>
                  <a:srgbClr val="3D3D3D"/>
                </a:solidFill>
              </a:rPr>
              <a:t>likelihood/possibility</a:t>
            </a:r>
            <a:r>
              <a:rPr lang="en-US" b="1" dirty="0">
                <a:solidFill>
                  <a:srgbClr val="3D3D3D"/>
                </a:solidFill>
              </a:rPr>
              <a:t> </a:t>
            </a:r>
            <a:r>
              <a:rPr lang="en-US" dirty="0">
                <a:solidFill>
                  <a:srgbClr val="3D3D3D"/>
                </a:solidFill>
              </a:rPr>
              <a:t>that an area (or section of population) will be negatively affected by a hazard. It is the risk that ultimately controls the possibility of converting a hazard into a disaster. The word is often used to quantify the probability of a hazard turning into a disaster.</a:t>
            </a:r>
            <a:endParaRPr lang="en-US" dirty="0"/>
          </a:p>
        </p:txBody>
      </p:sp>
      <p:pic>
        <p:nvPicPr>
          <p:cNvPr id="14" name="Picture 13">
            <a:extLst>
              <a:ext uri="{FF2B5EF4-FFF2-40B4-BE49-F238E27FC236}">
                <a16:creationId xmlns:a16="http://schemas.microsoft.com/office/drawing/2014/main" id="{2833CEB9-9D3E-5948-BEB8-6D620B0E7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102" y="2909905"/>
            <a:ext cx="1252813" cy="939537"/>
          </a:xfrm>
          <a:prstGeom prst="rect">
            <a:avLst/>
          </a:prstGeom>
        </p:spPr>
      </p:pic>
      <p:pic>
        <p:nvPicPr>
          <p:cNvPr id="15" name="Picture 14">
            <a:extLst>
              <a:ext uri="{FF2B5EF4-FFF2-40B4-BE49-F238E27FC236}">
                <a16:creationId xmlns:a16="http://schemas.microsoft.com/office/drawing/2014/main" id="{FA3258F2-37C7-DB4D-B7A0-9DBB220E83CD}"/>
              </a:ext>
            </a:extLst>
          </p:cNvPr>
          <p:cNvPicPr>
            <a:picLocks noChangeAspect="1"/>
          </p:cNvPicPr>
          <p:nvPr/>
        </p:nvPicPr>
        <p:blipFill>
          <a:blip r:embed="rId7"/>
          <a:stretch>
            <a:fillRect/>
          </a:stretch>
        </p:blipFill>
        <p:spPr>
          <a:xfrm>
            <a:off x="4620552" y="1921658"/>
            <a:ext cx="4330741" cy="2849511"/>
          </a:xfrm>
          <a:prstGeom prst="rect">
            <a:avLst/>
          </a:prstGeom>
        </p:spPr>
      </p:pic>
      <p:sp>
        <p:nvSpPr>
          <p:cNvPr id="16" name="TextBox 15">
            <a:extLst>
              <a:ext uri="{FF2B5EF4-FFF2-40B4-BE49-F238E27FC236}">
                <a16:creationId xmlns:a16="http://schemas.microsoft.com/office/drawing/2014/main" id="{ADFD5CB7-69C8-8840-A43A-2A2565F74700}"/>
              </a:ext>
            </a:extLst>
          </p:cNvPr>
          <p:cNvSpPr txBox="1"/>
          <p:nvPr/>
        </p:nvSpPr>
        <p:spPr>
          <a:xfrm>
            <a:off x="6021169" y="2909903"/>
            <a:ext cx="1132041" cy="707886"/>
          </a:xfrm>
          <a:prstGeom prst="rect">
            <a:avLst/>
          </a:prstGeom>
          <a:noFill/>
        </p:spPr>
        <p:txBody>
          <a:bodyPr wrap="none" rtlCol="0">
            <a:spAutoFit/>
          </a:bodyPr>
          <a:lstStyle/>
          <a:p>
            <a:r>
              <a:rPr lang="en-US" sz="4000" b="1" dirty="0">
                <a:solidFill>
                  <a:schemeClr val="bg1"/>
                </a:solidFill>
              </a:rPr>
              <a:t>RISK</a:t>
            </a:r>
          </a:p>
        </p:txBody>
      </p:sp>
    </p:spTree>
    <p:extLst>
      <p:ext uri="{BB962C8B-B14F-4D97-AF65-F5344CB8AC3E}">
        <p14:creationId xmlns:p14="http://schemas.microsoft.com/office/powerpoint/2010/main" val="364494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80CE8-2B81-AE49-B357-31A8493F5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71"/>
            <a:ext cx="9753600" cy="1136806"/>
          </a:xfrm>
          <a:prstGeom prst="rect">
            <a:avLst/>
          </a:prstGeom>
        </p:spPr>
      </p:pic>
      <p:pic>
        <p:nvPicPr>
          <p:cNvPr id="5" name="Picture 4">
            <a:extLst>
              <a:ext uri="{FF2B5EF4-FFF2-40B4-BE49-F238E27FC236}">
                <a16:creationId xmlns:a16="http://schemas.microsoft.com/office/drawing/2014/main" id="{7014800C-2999-A74E-91E0-3146A4CD0E69}"/>
              </a:ext>
            </a:extLst>
          </p:cNvPr>
          <p:cNvPicPr>
            <a:picLocks noChangeAspect="1"/>
          </p:cNvPicPr>
          <p:nvPr/>
        </p:nvPicPr>
        <p:blipFill>
          <a:blip r:embed="rId3"/>
          <a:stretch>
            <a:fillRect/>
          </a:stretch>
        </p:blipFill>
        <p:spPr>
          <a:xfrm>
            <a:off x="2469022" y="2118302"/>
            <a:ext cx="4090424" cy="2691389"/>
          </a:xfrm>
          <a:prstGeom prst="rect">
            <a:avLst/>
          </a:prstGeom>
        </p:spPr>
      </p:pic>
      <p:sp>
        <p:nvSpPr>
          <p:cNvPr id="6" name="TextBox 5">
            <a:extLst>
              <a:ext uri="{FF2B5EF4-FFF2-40B4-BE49-F238E27FC236}">
                <a16:creationId xmlns:a16="http://schemas.microsoft.com/office/drawing/2014/main" id="{6F050005-CECB-0641-88D5-F61DCC2E4B2C}"/>
              </a:ext>
            </a:extLst>
          </p:cNvPr>
          <p:cNvSpPr txBox="1"/>
          <p:nvPr/>
        </p:nvSpPr>
        <p:spPr>
          <a:xfrm>
            <a:off x="3028950" y="2697718"/>
            <a:ext cx="3086100" cy="1569660"/>
          </a:xfrm>
          <a:prstGeom prst="rect">
            <a:avLst/>
          </a:prstGeom>
          <a:noFill/>
        </p:spPr>
        <p:txBody>
          <a:bodyPr wrap="square" rtlCol="0">
            <a:spAutoFit/>
          </a:bodyPr>
          <a:lstStyle/>
          <a:p>
            <a:pPr algn="ctr"/>
            <a:r>
              <a:rPr lang="en-US" sz="3200" dirty="0">
                <a:solidFill>
                  <a:schemeClr val="bg1"/>
                </a:solidFill>
              </a:rPr>
              <a:t>What makes a community VULNERABLE?</a:t>
            </a:r>
            <a:endParaRPr lang="en-US" dirty="0">
              <a:solidFill>
                <a:schemeClr val="bg1"/>
              </a:solidFill>
            </a:endParaRPr>
          </a:p>
        </p:txBody>
      </p:sp>
      <p:sp>
        <p:nvSpPr>
          <p:cNvPr id="7" name="TextBox 6">
            <a:extLst>
              <a:ext uri="{FF2B5EF4-FFF2-40B4-BE49-F238E27FC236}">
                <a16:creationId xmlns:a16="http://schemas.microsoft.com/office/drawing/2014/main" id="{0FA84855-E9E1-0544-9707-0D73092EBC1B}"/>
              </a:ext>
            </a:extLst>
          </p:cNvPr>
          <p:cNvSpPr txBox="1"/>
          <p:nvPr/>
        </p:nvSpPr>
        <p:spPr>
          <a:xfrm>
            <a:off x="3289835" y="305922"/>
            <a:ext cx="3102901" cy="523220"/>
          </a:xfrm>
          <a:prstGeom prst="rect">
            <a:avLst/>
          </a:prstGeom>
          <a:noFill/>
        </p:spPr>
        <p:txBody>
          <a:bodyPr wrap="none" rtlCol="0">
            <a:spAutoFit/>
          </a:bodyPr>
          <a:lstStyle/>
          <a:p>
            <a:r>
              <a:rPr lang="en-US" sz="2800" dirty="0">
                <a:solidFill>
                  <a:schemeClr val="bg1"/>
                </a:solidFill>
              </a:rPr>
              <a:t>PAIRED DISCUSSION</a:t>
            </a:r>
          </a:p>
        </p:txBody>
      </p:sp>
    </p:spTree>
    <p:extLst>
      <p:ext uri="{BB962C8B-B14F-4D97-AF65-F5344CB8AC3E}">
        <p14:creationId xmlns:p14="http://schemas.microsoft.com/office/powerpoint/2010/main" val="360597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B2B4D-5D3B-4716-9EB5-6A40395DAB80}"/>
              </a:ext>
            </a:extLst>
          </p:cNvPr>
          <p:cNvPicPr>
            <a:picLocks noChangeAspect="1"/>
          </p:cNvPicPr>
          <p:nvPr/>
        </p:nvPicPr>
        <p:blipFill>
          <a:blip r:embed="rId2"/>
          <a:stretch>
            <a:fillRect/>
          </a:stretch>
        </p:blipFill>
        <p:spPr>
          <a:xfrm>
            <a:off x="3957197" y="3386266"/>
            <a:ext cx="5632319" cy="3705915"/>
          </a:xfrm>
          <a:prstGeom prst="rect">
            <a:avLst/>
          </a:prstGeom>
        </p:spPr>
      </p:pic>
      <p:pic>
        <p:nvPicPr>
          <p:cNvPr id="4" name="Picture 3">
            <a:extLst>
              <a:ext uri="{FF2B5EF4-FFF2-40B4-BE49-F238E27FC236}">
                <a16:creationId xmlns:a16="http://schemas.microsoft.com/office/drawing/2014/main" id="{1BB703AD-2737-42A9-9AD7-CC1F7E6CB257}"/>
              </a:ext>
            </a:extLst>
          </p:cNvPr>
          <p:cNvPicPr>
            <a:picLocks noChangeAspect="1"/>
          </p:cNvPicPr>
          <p:nvPr/>
        </p:nvPicPr>
        <p:blipFill>
          <a:blip r:embed="rId3"/>
          <a:stretch>
            <a:fillRect/>
          </a:stretch>
        </p:blipFill>
        <p:spPr>
          <a:xfrm>
            <a:off x="3912784" y="715553"/>
            <a:ext cx="5632319" cy="3705914"/>
          </a:xfrm>
          <a:prstGeom prst="rect">
            <a:avLst/>
          </a:prstGeom>
        </p:spPr>
      </p:pic>
      <p:pic>
        <p:nvPicPr>
          <p:cNvPr id="5" name="Picture 4">
            <a:extLst>
              <a:ext uri="{FF2B5EF4-FFF2-40B4-BE49-F238E27FC236}">
                <a16:creationId xmlns:a16="http://schemas.microsoft.com/office/drawing/2014/main" id="{AF9B7EFB-2863-408E-A106-23C6B42F79B4}"/>
              </a:ext>
            </a:extLst>
          </p:cNvPr>
          <p:cNvPicPr>
            <a:picLocks noChangeAspect="1"/>
          </p:cNvPicPr>
          <p:nvPr/>
        </p:nvPicPr>
        <p:blipFill>
          <a:blip r:embed="rId4"/>
          <a:stretch>
            <a:fillRect/>
          </a:stretch>
        </p:blipFill>
        <p:spPr>
          <a:xfrm>
            <a:off x="-515457" y="3485838"/>
            <a:ext cx="5533640" cy="3640985"/>
          </a:xfrm>
          <a:prstGeom prst="rect">
            <a:avLst/>
          </a:prstGeom>
        </p:spPr>
      </p:pic>
      <p:pic>
        <p:nvPicPr>
          <p:cNvPr id="6" name="Picture 5">
            <a:extLst>
              <a:ext uri="{FF2B5EF4-FFF2-40B4-BE49-F238E27FC236}">
                <a16:creationId xmlns:a16="http://schemas.microsoft.com/office/drawing/2014/main" id="{46C13EEB-7460-44E5-A806-4279371B86BE}"/>
              </a:ext>
            </a:extLst>
          </p:cNvPr>
          <p:cNvPicPr>
            <a:picLocks noChangeAspect="1"/>
          </p:cNvPicPr>
          <p:nvPr/>
        </p:nvPicPr>
        <p:blipFill>
          <a:blip r:embed="rId5"/>
          <a:stretch>
            <a:fillRect/>
          </a:stretch>
        </p:blipFill>
        <p:spPr>
          <a:xfrm>
            <a:off x="-515456" y="661345"/>
            <a:ext cx="5533635" cy="3640984"/>
          </a:xfrm>
          <a:prstGeom prst="rect">
            <a:avLst/>
          </a:prstGeom>
        </p:spPr>
      </p:pic>
      <p:sp>
        <p:nvSpPr>
          <p:cNvPr id="8" name="Title 7">
            <a:extLst>
              <a:ext uri="{FF2B5EF4-FFF2-40B4-BE49-F238E27FC236}">
                <a16:creationId xmlns:a16="http://schemas.microsoft.com/office/drawing/2014/main" id="{BD282791-9F99-7C41-9B52-69F393181429}"/>
              </a:ext>
            </a:extLst>
          </p:cNvPr>
          <p:cNvSpPr>
            <a:spLocks noGrp="1"/>
          </p:cNvSpPr>
          <p:nvPr>
            <p:ph type="title"/>
          </p:nvPr>
        </p:nvSpPr>
        <p:spPr/>
        <p:txBody>
          <a:bodyPr/>
          <a:lstStyle/>
          <a:p>
            <a:r>
              <a:rPr lang="en-US" dirty="0"/>
              <a:t>MEASURING VULNERABILITY</a:t>
            </a:r>
          </a:p>
        </p:txBody>
      </p:sp>
      <p:sp>
        <p:nvSpPr>
          <p:cNvPr id="9" name="Rectangle 8">
            <a:extLst>
              <a:ext uri="{FF2B5EF4-FFF2-40B4-BE49-F238E27FC236}">
                <a16:creationId xmlns:a16="http://schemas.microsoft.com/office/drawing/2014/main" id="{CB96083B-689E-4648-BDCC-CE6F92650690}"/>
              </a:ext>
            </a:extLst>
          </p:cNvPr>
          <p:cNvSpPr/>
          <p:nvPr/>
        </p:nvSpPr>
        <p:spPr>
          <a:xfrm>
            <a:off x="224805" y="1665345"/>
            <a:ext cx="4276276" cy="1477328"/>
          </a:xfrm>
          <a:prstGeom prst="rect">
            <a:avLst/>
          </a:prstGeom>
        </p:spPr>
        <p:txBody>
          <a:bodyPr wrap="square">
            <a:spAutoFit/>
          </a:bodyPr>
          <a:lstStyle/>
          <a:p>
            <a:r>
              <a:rPr lang="en-US" b="1" dirty="0">
                <a:solidFill>
                  <a:schemeClr val="bg1"/>
                </a:solidFill>
              </a:rPr>
              <a:t>Physical Vulnerability - </a:t>
            </a:r>
            <a:r>
              <a:rPr lang="en-US" dirty="0">
                <a:solidFill>
                  <a:schemeClr val="bg1"/>
                </a:solidFill>
              </a:rPr>
              <a:t>determined by aspects such as population density, remoteness of a settlement, the site, design and materials used for critical infrastructure and for housing vulnerable to fire.</a:t>
            </a:r>
          </a:p>
        </p:txBody>
      </p:sp>
      <p:sp>
        <p:nvSpPr>
          <p:cNvPr id="10" name="Rectangle 9">
            <a:extLst>
              <a:ext uri="{FF2B5EF4-FFF2-40B4-BE49-F238E27FC236}">
                <a16:creationId xmlns:a16="http://schemas.microsoft.com/office/drawing/2014/main" id="{01F41E2B-3615-594C-904F-BE2ED477EFF8}"/>
              </a:ext>
            </a:extLst>
          </p:cNvPr>
          <p:cNvSpPr/>
          <p:nvPr/>
        </p:nvSpPr>
        <p:spPr>
          <a:xfrm>
            <a:off x="4714110" y="1692889"/>
            <a:ext cx="4118490" cy="1754326"/>
          </a:xfrm>
          <a:prstGeom prst="rect">
            <a:avLst/>
          </a:prstGeom>
        </p:spPr>
        <p:txBody>
          <a:bodyPr wrap="square">
            <a:spAutoFit/>
          </a:bodyPr>
          <a:lstStyle/>
          <a:p>
            <a:r>
              <a:rPr lang="en-US" b="1" dirty="0">
                <a:solidFill>
                  <a:schemeClr val="bg1"/>
                </a:solidFill>
              </a:rPr>
              <a:t>Social Vulnerability </a:t>
            </a:r>
            <a:r>
              <a:rPr lang="en-US" dirty="0">
                <a:solidFill>
                  <a:schemeClr val="bg1"/>
                </a:solidFill>
              </a:rPr>
              <a:t>refers to the inability of people, organizations and societies to withstand adverse impacts to hazards due to characteristics inherent in social interactions, institutions and systems of cultural values. </a:t>
            </a:r>
          </a:p>
        </p:txBody>
      </p:sp>
      <p:sp>
        <p:nvSpPr>
          <p:cNvPr id="11" name="Rectangle 10">
            <a:extLst>
              <a:ext uri="{FF2B5EF4-FFF2-40B4-BE49-F238E27FC236}">
                <a16:creationId xmlns:a16="http://schemas.microsoft.com/office/drawing/2014/main" id="{7727D6A1-2B9F-9F42-AD86-198FB17915A7}"/>
              </a:ext>
            </a:extLst>
          </p:cNvPr>
          <p:cNvSpPr/>
          <p:nvPr/>
        </p:nvSpPr>
        <p:spPr>
          <a:xfrm>
            <a:off x="295724" y="4213593"/>
            <a:ext cx="3988116" cy="2308324"/>
          </a:xfrm>
          <a:prstGeom prst="rect">
            <a:avLst/>
          </a:prstGeom>
        </p:spPr>
        <p:txBody>
          <a:bodyPr wrap="square">
            <a:spAutoFit/>
          </a:bodyPr>
          <a:lstStyle/>
          <a:p>
            <a:r>
              <a:rPr lang="en-US" b="1" dirty="0">
                <a:solidFill>
                  <a:schemeClr val="bg1"/>
                </a:solidFill>
              </a:rPr>
              <a:t>Economic Vulnerability. </a:t>
            </a:r>
            <a:r>
              <a:rPr lang="en-US" dirty="0">
                <a:solidFill>
                  <a:schemeClr val="bg1"/>
                </a:solidFill>
              </a:rPr>
              <a:t> vulnerability is  dependent on the economic status of individuals, communities and nations The poor are usually more vulnerable to disasters because they lack the resources to build sturdy structures and put other measures in place to protect themselves. </a:t>
            </a:r>
          </a:p>
        </p:txBody>
      </p:sp>
      <p:sp>
        <p:nvSpPr>
          <p:cNvPr id="13" name="Rectangle 12">
            <a:extLst>
              <a:ext uri="{FF2B5EF4-FFF2-40B4-BE49-F238E27FC236}">
                <a16:creationId xmlns:a16="http://schemas.microsoft.com/office/drawing/2014/main" id="{7543C5FB-91A3-FF44-9517-4AFF4D057B4B}"/>
              </a:ext>
            </a:extLst>
          </p:cNvPr>
          <p:cNvSpPr/>
          <p:nvPr/>
        </p:nvSpPr>
        <p:spPr>
          <a:xfrm>
            <a:off x="4873109" y="4612315"/>
            <a:ext cx="4127136" cy="1200329"/>
          </a:xfrm>
          <a:prstGeom prst="rect">
            <a:avLst/>
          </a:prstGeom>
        </p:spPr>
        <p:txBody>
          <a:bodyPr wrap="square">
            <a:spAutoFit/>
          </a:bodyPr>
          <a:lstStyle/>
          <a:p>
            <a:r>
              <a:rPr lang="en-US" b="1" dirty="0">
                <a:solidFill>
                  <a:schemeClr val="bg1"/>
                </a:solidFill>
              </a:rPr>
              <a:t>Environmental Vulnerability. </a:t>
            </a:r>
            <a:r>
              <a:rPr lang="en-US" dirty="0">
                <a:solidFill>
                  <a:schemeClr val="bg1"/>
                </a:solidFill>
              </a:rPr>
              <a:t>Natural resource depletion and resource degradation are key aspects of environmental vulnerability.</a:t>
            </a:r>
          </a:p>
        </p:txBody>
      </p:sp>
    </p:spTree>
    <p:extLst>
      <p:ext uri="{BB962C8B-B14F-4D97-AF65-F5344CB8AC3E}">
        <p14:creationId xmlns:p14="http://schemas.microsoft.com/office/powerpoint/2010/main" val="134085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0CAC6B-D0C0-1748-9FE1-797C31922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4" y="0"/>
            <a:ext cx="9474708" cy="1104300"/>
          </a:xfrm>
          <a:prstGeom prst="rect">
            <a:avLst/>
          </a:prstGeom>
        </p:spPr>
      </p:pic>
      <p:pic>
        <p:nvPicPr>
          <p:cNvPr id="5" name="Picture 4">
            <a:extLst>
              <a:ext uri="{FF2B5EF4-FFF2-40B4-BE49-F238E27FC236}">
                <a16:creationId xmlns:a16="http://schemas.microsoft.com/office/drawing/2014/main" id="{05846500-F1CC-544F-B867-308A87B69622}"/>
              </a:ext>
            </a:extLst>
          </p:cNvPr>
          <p:cNvPicPr>
            <a:picLocks noChangeAspect="1"/>
          </p:cNvPicPr>
          <p:nvPr/>
        </p:nvPicPr>
        <p:blipFill>
          <a:blip r:embed="rId3"/>
          <a:stretch>
            <a:fillRect/>
          </a:stretch>
        </p:blipFill>
        <p:spPr>
          <a:xfrm>
            <a:off x="2526788" y="2083307"/>
            <a:ext cx="4090424" cy="2691389"/>
          </a:xfrm>
          <a:prstGeom prst="rect">
            <a:avLst/>
          </a:prstGeom>
        </p:spPr>
      </p:pic>
      <p:sp>
        <p:nvSpPr>
          <p:cNvPr id="6" name="TextBox 5">
            <a:extLst>
              <a:ext uri="{FF2B5EF4-FFF2-40B4-BE49-F238E27FC236}">
                <a16:creationId xmlns:a16="http://schemas.microsoft.com/office/drawing/2014/main" id="{C5FF0896-E2A3-3C4A-9D67-ABFD87CF88F7}"/>
              </a:ext>
            </a:extLst>
          </p:cNvPr>
          <p:cNvSpPr txBox="1"/>
          <p:nvPr/>
        </p:nvSpPr>
        <p:spPr>
          <a:xfrm>
            <a:off x="3288927" y="2644169"/>
            <a:ext cx="2566146" cy="1569660"/>
          </a:xfrm>
          <a:prstGeom prst="rect">
            <a:avLst/>
          </a:prstGeom>
          <a:noFill/>
        </p:spPr>
        <p:txBody>
          <a:bodyPr wrap="square" rtlCol="0">
            <a:spAutoFit/>
          </a:bodyPr>
          <a:lstStyle/>
          <a:p>
            <a:pPr algn="ctr"/>
            <a:r>
              <a:rPr lang="en-US" sz="3200" dirty="0">
                <a:solidFill>
                  <a:schemeClr val="bg1"/>
                </a:solidFill>
              </a:rPr>
              <a:t>How can you deal with Risk?</a:t>
            </a:r>
          </a:p>
        </p:txBody>
      </p:sp>
      <p:sp>
        <p:nvSpPr>
          <p:cNvPr id="7" name="TextBox 6">
            <a:extLst>
              <a:ext uri="{FF2B5EF4-FFF2-40B4-BE49-F238E27FC236}">
                <a16:creationId xmlns:a16="http://schemas.microsoft.com/office/drawing/2014/main" id="{FEA4F047-9BEC-C640-A38A-A9ECCBF1729F}"/>
              </a:ext>
            </a:extLst>
          </p:cNvPr>
          <p:cNvSpPr txBox="1"/>
          <p:nvPr/>
        </p:nvSpPr>
        <p:spPr>
          <a:xfrm>
            <a:off x="3289835" y="305922"/>
            <a:ext cx="3102901" cy="523220"/>
          </a:xfrm>
          <a:prstGeom prst="rect">
            <a:avLst/>
          </a:prstGeom>
          <a:noFill/>
        </p:spPr>
        <p:txBody>
          <a:bodyPr wrap="none" rtlCol="0">
            <a:spAutoFit/>
          </a:bodyPr>
          <a:lstStyle/>
          <a:p>
            <a:r>
              <a:rPr lang="en-US" sz="2800" dirty="0">
                <a:solidFill>
                  <a:schemeClr val="bg1"/>
                </a:solidFill>
              </a:rPr>
              <a:t>PAIRED DISCUSSION</a:t>
            </a:r>
          </a:p>
        </p:txBody>
      </p:sp>
    </p:spTree>
    <p:extLst>
      <p:ext uri="{BB962C8B-B14F-4D97-AF65-F5344CB8AC3E}">
        <p14:creationId xmlns:p14="http://schemas.microsoft.com/office/powerpoint/2010/main" val="417810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B2B4D-5D3B-4716-9EB5-6A40395DAB80}"/>
              </a:ext>
            </a:extLst>
          </p:cNvPr>
          <p:cNvPicPr>
            <a:picLocks noChangeAspect="1"/>
          </p:cNvPicPr>
          <p:nvPr/>
        </p:nvPicPr>
        <p:blipFill>
          <a:blip r:embed="rId2"/>
          <a:stretch>
            <a:fillRect/>
          </a:stretch>
        </p:blipFill>
        <p:spPr>
          <a:xfrm>
            <a:off x="4572000" y="3975059"/>
            <a:ext cx="4836494" cy="3182283"/>
          </a:xfrm>
          <a:prstGeom prst="rect">
            <a:avLst/>
          </a:prstGeom>
        </p:spPr>
      </p:pic>
      <p:pic>
        <p:nvPicPr>
          <p:cNvPr id="4" name="Picture 3">
            <a:extLst>
              <a:ext uri="{FF2B5EF4-FFF2-40B4-BE49-F238E27FC236}">
                <a16:creationId xmlns:a16="http://schemas.microsoft.com/office/drawing/2014/main" id="{1BB703AD-2737-42A9-9AD7-CC1F7E6CB257}"/>
              </a:ext>
            </a:extLst>
          </p:cNvPr>
          <p:cNvPicPr>
            <a:picLocks noChangeAspect="1"/>
          </p:cNvPicPr>
          <p:nvPr/>
        </p:nvPicPr>
        <p:blipFill>
          <a:blip r:embed="rId3"/>
          <a:stretch>
            <a:fillRect/>
          </a:stretch>
        </p:blipFill>
        <p:spPr>
          <a:xfrm>
            <a:off x="506081" y="3975057"/>
            <a:ext cx="4836494" cy="3182284"/>
          </a:xfrm>
          <a:prstGeom prst="rect">
            <a:avLst/>
          </a:prstGeom>
        </p:spPr>
      </p:pic>
      <p:pic>
        <p:nvPicPr>
          <p:cNvPr id="5" name="Picture 4">
            <a:extLst>
              <a:ext uri="{FF2B5EF4-FFF2-40B4-BE49-F238E27FC236}">
                <a16:creationId xmlns:a16="http://schemas.microsoft.com/office/drawing/2014/main" id="{AF9B7EFB-2863-408E-A106-23C6B42F79B4}"/>
              </a:ext>
            </a:extLst>
          </p:cNvPr>
          <p:cNvPicPr>
            <a:picLocks noChangeAspect="1"/>
          </p:cNvPicPr>
          <p:nvPr/>
        </p:nvPicPr>
        <p:blipFill>
          <a:blip r:embed="rId4"/>
          <a:stretch>
            <a:fillRect/>
          </a:stretch>
        </p:blipFill>
        <p:spPr>
          <a:xfrm>
            <a:off x="4572001" y="1787737"/>
            <a:ext cx="4686156" cy="3083365"/>
          </a:xfrm>
          <a:prstGeom prst="rect">
            <a:avLst/>
          </a:prstGeom>
        </p:spPr>
      </p:pic>
      <p:pic>
        <p:nvPicPr>
          <p:cNvPr id="6" name="Picture 5">
            <a:extLst>
              <a:ext uri="{FF2B5EF4-FFF2-40B4-BE49-F238E27FC236}">
                <a16:creationId xmlns:a16="http://schemas.microsoft.com/office/drawing/2014/main" id="{46C13EEB-7460-44E5-A806-4279371B86BE}"/>
              </a:ext>
            </a:extLst>
          </p:cNvPr>
          <p:cNvPicPr>
            <a:picLocks noChangeAspect="1"/>
          </p:cNvPicPr>
          <p:nvPr/>
        </p:nvPicPr>
        <p:blipFill>
          <a:blip r:embed="rId5"/>
          <a:stretch>
            <a:fillRect/>
          </a:stretch>
        </p:blipFill>
        <p:spPr>
          <a:xfrm>
            <a:off x="503832" y="1647445"/>
            <a:ext cx="4834472" cy="3180953"/>
          </a:xfrm>
          <a:prstGeom prst="rect">
            <a:avLst/>
          </a:prstGeom>
        </p:spPr>
      </p:pic>
      <p:sp>
        <p:nvSpPr>
          <p:cNvPr id="9" name="TextBox 8">
            <a:extLst>
              <a:ext uri="{FF2B5EF4-FFF2-40B4-BE49-F238E27FC236}">
                <a16:creationId xmlns:a16="http://schemas.microsoft.com/office/drawing/2014/main" id="{89599313-3299-AB4A-BE93-B137E644DDB6}"/>
              </a:ext>
            </a:extLst>
          </p:cNvPr>
          <p:cNvSpPr txBox="1"/>
          <p:nvPr/>
        </p:nvSpPr>
        <p:spPr>
          <a:xfrm>
            <a:off x="1943102" y="304800"/>
            <a:ext cx="2054473" cy="369332"/>
          </a:xfrm>
          <a:prstGeom prst="rect">
            <a:avLst/>
          </a:prstGeom>
          <a:noFill/>
        </p:spPr>
        <p:txBody>
          <a:bodyPr wrap="none" rtlCol="0">
            <a:spAutoFit/>
          </a:bodyPr>
          <a:lstStyle/>
          <a:p>
            <a:r>
              <a:rPr lang="en-US" dirty="0"/>
              <a:t>DEALING WITH RISK</a:t>
            </a:r>
          </a:p>
        </p:txBody>
      </p:sp>
      <p:sp>
        <p:nvSpPr>
          <p:cNvPr id="10" name="Rectangle 9">
            <a:extLst>
              <a:ext uri="{FF2B5EF4-FFF2-40B4-BE49-F238E27FC236}">
                <a16:creationId xmlns:a16="http://schemas.microsoft.com/office/drawing/2014/main" id="{EAEB4710-3351-9B47-8163-FA71EC13E0A1}"/>
              </a:ext>
            </a:extLst>
          </p:cNvPr>
          <p:cNvSpPr/>
          <p:nvPr/>
        </p:nvSpPr>
        <p:spPr>
          <a:xfrm>
            <a:off x="274662" y="1171469"/>
            <a:ext cx="8888321" cy="923330"/>
          </a:xfrm>
          <a:prstGeom prst="rect">
            <a:avLst/>
          </a:prstGeom>
        </p:spPr>
        <p:txBody>
          <a:bodyPr wrap="square">
            <a:spAutoFit/>
          </a:bodyPr>
          <a:lstStyle/>
          <a:p>
            <a:r>
              <a:rPr lang="en-US" dirty="0">
                <a:solidFill>
                  <a:srgbClr val="3F5469"/>
                </a:solidFill>
                <a:latin typeface="Verdana" panose="020B0604030504040204" pitchFamily="34" charset="0"/>
              </a:rPr>
              <a:t>Risk can be calculated using the following equation: Risk = Probability of Hazard x Degree of Vulnerability X likely cost</a:t>
            </a:r>
          </a:p>
          <a:p>
            <a:r>
              <a:rPr lang="en-US" dirty="0">
                <a:solidFill>
                  <a:srgbClr val="3F5469"/>
                </a:solidFill>
                <a:latin typeface="Verdana" panose="020B0604030504040204" pitchFamily="34" charset="0"/>
              </a:rPr>
              <a:t>There are different ways of dealing with risk, such as:</a:t>
            </a:r>
          </a:p>
        </p:txBody>
      </p:sp>
      <p:sp>
        <p:nvSpPr>
          <p:cNvPr id="11" name="Rectangle 10">
            <a:extLst>
              <a:ext uri="{FF2B5EF4-FFF2-40B4-BE49-F238E27FC236}">
                <a16:creationId xmlns:a16="http://schemas.microsoft.com/office/drawing/2014/main" id="{568351E4-ABE3-3145-A897-1FE12C4134C5}"/>
              </a:ext>
            </a:extLst>
          </p:cNvPr>
          <p:cNvSpPr/>
          <p:nvPr/>
        </p:nvSpPr>
        <p:spPr>
          <a:xfrm>
            <a:off x="5399758" y="4654384"/>
            <a:ext cx="3180978" cy="1200329"/>
          </a:xfrm>
          <a:prstGeom prst="rect">
            <a:avLst/>
          </a:prstGeom>
        </p:spPr>
        <p:txBody>
          <a:bodyPr wrap="square">
            <a:spAutoFit/>
          </a:bodyPr>
          <a:lstStyle/>
          <a:p>
            <a:r>
              <a:rPr lang="en-US" b="1" dirty="0">
                <a:solidFill>
                  <a:schemeClr val="bg1"/>
                </a:solidFill>
              </a:rPr>
              <a:t>Risk Acceptance: </a:t>
            </a:r>
            <a:r>
              <a:rPr lang="en-US" dirty="0">
                <a:solidFill>
                  <a:schemeClr val="bg1"/>
                </a:solidFill>
              </a:rPr>
              <a:t>an informed decision to accept the possible consequences and likelihood of a particular risk.</a:t>
            </a:r>
          </a:p>
        </p:txBody>
      </p:sp>
      <p:sp>
        <p:nvSpPr>
          <p:cNvPr id="12" name="Rectangle 11">
            <a:extLst>
              <a:ext uri="{FF2B5EF4-FFF2-40B4-BE49-F238E27FC236}">
                <a16:creationId xmlns:a16="http://schemas.microsoft.com/office/drawing/2014/main" id="{9072D0F1-CFE6-F049-B9E2-42965906DD9F}"/>
              </a:ext>
            </a:extLst>
          </p:cNvPr>
          <p:cNvSpPr/>
          <p:nvPr/>
        </p:nvSpPr>
        <p:spPr>
          <a:xfrm>
            <a:off x="1329546" y="4792881"/>
            <a:ext cx="3092119" cy="1477328"/>
          </a:xfrm>
          <a:prstGeom prst="rect">
            <a:avLst/>
          </a:prstGeom>
        </p:spPr>
        <p:txBody>
          <a:bodyPr wrap="square">
            <a:spAutoFit/>
          </a:bodyPr>
          <a:lstStyle/>
          <a:p>
            <a:r>
              <a:rPr lang="en-US" b="1" dirty="0">
                <a:solidFill>
                  <a:schemeClr val="bg1"/>
                </a:solidFill>
              </a:rPr>
              <a:t>Risk Transfer</a:t>
            </a:r>
            <a:r>
              <a:rPr lang="en-US" dirty="0">
                <a:solidFill>
                  <a:schemeClr val="bg1"/>
                </a:solidFill>
              </a:rPr>
              <a:t> involves shifting of the burden of risk to another party. One of the most common forms of risk transfer is Insurance.</a:t>
            </a:r>
          </a:p>
        </p:txBody>
      </p:sp>
      <p:sp>
        <p:nvSpPr>
          <p:cNvPr id="13" name="Rectangle 12">
            <a:extLst>
              <a:ext uri="{FF2B5EF4-FFF2-40B4-BE49-F238E27FC236}">
                <a16:creationId xmlns:a16="http://schemas.microsoft.com/office/drawing/2014/main" id="{CC6B1FD6-AEB7-984B-BFF4-B93F6A5C6021}"/>
              </a:ext>
            </a:extLst>
          </p:cNvPr>
          <p:cNvSpPr/>
          <p:nvPr/>
        </p:nvSpPr>
        <p:spPr>
          <a:xfrm>
            <a:off x="5465485" y="2437449"/>
            <a:ext cx="2965733" cy="1477328"/>
          </a:xfrm>
          <a:prstGeom prst="rect">
            <a:avLst/>
          </a:prstGeom>
        </p:spPr>
        <p:txBody>
          <a:bodyPr wrap="square">
            <a:spAutoFit/>
          </a:bodyPr>
          <a:lstStyle/>
          <a:p>
            <a:r>
              <a:rPr lang="en-US" b="1" dirty="0">
                <a:solidFill>
                  <a:schemeClr val="bg1"/>
                </a:solidFill>
              </a:rPr>
              <a:t>Risk Reduction</a:t>
            </a:r>
            <a:r>
              <a:rPr lang="en-US" dirty="0">
                <a:solidFill>
                  <a:schemeClr val="bg1"/>
                </a:solidFill>
              </a:rPr>
              <a:t> refers to the application of appropriate techniques to reduce the likelihood of risk occurrence and its consequences.</a:t>
            </a:r>
          </a:p>
        </p:txBody>
      </p:sp>
      <p:sp>
        <p:nvSpPr>
          <p:cNvPr id="14" name="Rectangle 13">
            <a:extLst>
              <a:ext uri="{FF2B5EF4-FFF2-40B4-BE49-F238E27FC236}">
                <a16:creationId xmlns:a16="http://schemas.microsoft.com/office/drawing/2014/main" id="{B45BD26A-F086-CA45-8726-AE07F22AB7E9}"/>
              </a:ext>
            </a:extLst>
          </p:cNvPr>
          <p:cNvSpPr/>
          <p:nvPr/>
        </p:nvSpPr>
        <p:spPr>
          <a:xfrm>
            <a:off x="1329546" y="2536678"/>
            <a:ext cx="3092119" cy="1200329"/>
          </a:xfrm>
          <a:prstGeom prst="rect">
            <a:avLst/>
          </a:prstGeom>
        </p:spPr>
        <p:txBody>
          <a:bodyPr wrap="square">
            <a:spAutoFit/>
          </a:bodyPr>
          <a:lstStyle/>
          <a:p>
            <a:r>
              <a:rPr lang="en-US" b="1" dirty="0">
                <a:solidFill>
                  <a:schemeClr val="bg1"/>
                </a:solidFill>
              </a:rPr>
              <a:t>Risk Avoidance:</a:t>
            </a:r>
            <a:r>
              <a:rPr lang="en-US" dirty="0">
                <a:solidFill>
                  <a:schemeClr val="bg1"/>
                </a:solidFill>
              </a:rPr>
              <a:t> an informed decision to avoid involvement in activities leading to risk realization.</a:t>
            </a:r>
          </a:p>
        </p:txBody>
      </p:sp>
    </p:spTree>
    <p:extLst>
      <p:ext uri="{BB962C8B-B14F-4D97-AF65-F5344CB8AC3E}">
        <p14:creationId xmlns:p14="http://schemas.microsoft.com/office/powerpoint/2010/main" val="4143648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528</Words>
  <Application>Microsoft Macintosh PowerPoint</Application>
  <PresentationFormat>On-screen Show (4:3)</PresentationFormat>
  <Paragraphs>56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vt:lpstr>
      <vt:lpstr>Calibri</vt:lpstr>
      <vt:lpstr>Calibri Light</vt:lpstr>
      <vt:lpstr>inherit</vt:lpstr>
      <vt:lpstr>Open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MEASURING VULNERABILITY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Morgan</dc:creator>
  <cp:lastModifiedBy>Helen Morgan</cp:lastModifiedBy>
  <cp:revision>1</cp:revision>
  <dcterms:created xsi:type="dcterms:W3CDTF">2021-08-08T15:09:57Z</dcterms:created>
  <dcterms:modified xsi:type="dcterms:W3CDTF">2021-08-08T15:14:21Z</dcterms:modified>
</cp:coreProperties>
</file>