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9" r:id="rId3"/>
    <p:sldId id="280" r:id="rId4"/>
    <p:sldId id="281" r:id="rId5"/>
    <p:sldId id="259" r:id="rId6"/>
    <p:sldId id="283" r:id="rId7"/>
    <p:sldId id="284" r:id="rId8"/>
    <p:sldId id="272" r:id="rId9"/>
    <p:sldId id="260" r:id="rId10"/>
    <p:sldId id="261" r:id="rId11"/>
    <p:sldId id="262" r:id="rId12"/>
    <p:sldId id="264" r:id="rId13"/>
    <p:sldId id="279" r:id="rId14"/>
    <p:sldId id="301" r:id="rId15"/>
    <p:sldId id="308" r:id="rId16"/>
    <p:sldId id="263" r:id="rId17"/>
    <p:sldId id="266" r:id="rId18"/>
    <p:sldId id="282" r:id="rId19"/>
    <p:sldId id="292" r:id="rId20"/>
    <p:sldId id="291" r:id="rId21"/>
    <p:sldId id="290" r:id="rId22"/>
    <p:sldId id="303" r:id="rId23"/>
    <p:sldId id="304" r:id="rId24"/>
    <p:sldId id="305" r:id="rId25"/>
    <p:sldId id="306" r:id="rId26"/>
    <p:sldId id="307" r:id="rId27"/>
    <p:sldId id="300" r:id="rId28"/>
    <p:sldId id="270" r:id="rId29"/>
    <p:sldId id="271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86976" autoAdjust="0"/>
  </p:normalViewPr>
  <p:slideViewPr>
    <p:cSldViewPr>
      <p:cViewPr varScale="1">
        <p:scale>
          <a:sx n="100" d="100"/>
          <a:sy n="100" d="100"/>
        </p:scale>
        <p:origin x="17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Sheet1!$A$2:$A$4</c:f>
              <c:strCache>
                <c:ptCount val="3"/>
                <c:pt idx="0">
                  <c:v>Primary Industry</c:v>
                </c:pt>
                <c:pt idx="1">
                  <c:v>Secondary industry </c:v>
                </c:pt>
                <c:pt idx="2">
                  <c:v>Tertiary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">
                  <c:v>2.0</c:v>
                </c:pt>
                <c:pt idx="1">
                  <c:v>20.0</c:v>
                </c:pt>
                <c:pt idx="2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87984051154813"/>
          <c:y val="0.0659683646261527"/>
          <c:w val="0.278701749188362"/>
          <c:h val="0.70639113015220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8E30C-FD07-4D7E-818C-76F4915748ED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F82ED-8CEB-4A67-84B2-9B0BB1CF27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4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23003-5BA0-4691-AED7-A406A9E7BF88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10E0A-ABE3-4932-A63D-877130B32E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7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3009AC-7385-4426-91ED-42013A1AE25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00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9365E5-C99E-43D9-96FF-CF4A065407F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15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Primary-2%</a:t>
            </a:r>
          </a:p>
          <a:p>
            <a:r>
              <a:rPr lang="en-GB" dirty="0" smtClean="0"/>
              <a:t>Secondary – 20%</a:t>
            </a:r>
          </a:p>
          <a:p>
            <a:r>
              <a:rPr lang="en-GB" dirty="0" smtClean="0"/>
              <a:t>Tertairy-78%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0E0A-ABE3-4932-A63D-877130B32E7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2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6BE-1023-49C3-A726-72BE69FA5BF2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68E-8EFE-421C-9DD1-FA801889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6BE-1023-49C3-A726-72BE69FA5BF2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68E-8EFE-421C-9DD1-FA801889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6BE-1023-49C3-A726-72BE69FA5BF2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68E-8EFE-421C-9DD1-FA801889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6BE-1023-49C3-A726-72BE69FA5BF2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68E-8EFE-421C-9DD1-FA801889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6BE-1023-49C3-A726-72BE69FA5BF2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68E-8EFE-421C-9DD1-FA801889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6BE-1023-49C3-A726-72BE69FA5BF2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68E-8EFE-421C-9DD1-FA801889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6BE-1023-49C3-A726-72BE69FA5BF2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68E-8EFE-421C-9DD1-FA801889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6BE-1023-49C3-A726-72BE69FA5BF2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68E-8EFE-421C-9DD1-FA801889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6BE-1023-49C3-A726-72BE69FA5BF2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68E-8EFE-421C-9DD1-FA801889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6BE-1023-49C3-A726-72BE69FA5BF2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68E-8EFE-421C-9DD1-FA801889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6BE-1023-49C3-A726-72BE69FA5BF2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68E-8EFE-421C-9DD1-FA801889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E6BE-1023-49C3-A726-72BE69FA5BF2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8068E-8EFE-421C-9DD1-FA801889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wapedia.mobi/thumb/4176501/en/fixed/470/313/Start_Jeremy_Wariner_2007.jpg?format=jpg" TargetMode="Externa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PBxsHbX8GvQ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youtube.com/watch?v=PBxsHbX8GvQ" TargetMode="Externa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youtube.com/watch?v=PBxsHbX8GvQ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PBxsHbX8GvQ" TargetMode="Externa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PBxsHbX8Gv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r>
              <a:rPr lang="en-GB" u="sng" dirty="0" smtClean="0"/>
              <a:t>Work, work work!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268760"/>
            <a:ext cx="7920880" cy="1752600"/>
          </a:xfrm>
        </p:spPr>
        <p:txBody>
          <a:bodyPr>
            <a:noAutofit/>
          </a:bodyPr>
          <a:lstStyle/>
          <a:p>
            <a:pPr algn="l"/>
            <a:r>
              <a:rPr lang="en-GB" sz="2000" dirty="0" smtClean="0">
                <a:solidFill>
                  <a:schemeClr val="tx1"/>
                </a:solidFill>
                <a:latin typeface="Rockwell" pitchFamily="18" charset="0"/>
              </a:rPr>
              <a:t>Learning Objective: To understand the different sectors of industry and analyse how the job you do may be influenced by the country you live in.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Rockwell" pitchFamily="18" charset="0"/>
            </a:endParaRP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Rockwell" pitchFamily="18" charset="0"/>
              </a:rPr>
              <a:t>Key words: Primary 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Rockwell" pitchFamily="18" charset="0"/>
              </a:rPr>
              <a:t>Secondary,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Rockwell" pitchFamily="18" charset="0"/>
              </a:rPr>
              <a:t>Tertiary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Quaternary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Rockwell" pitchFamily="18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latin typeface="Tekton Pro" pitchFamily="34" charset="0"/>
                <a:ea typeface="+mj-ea"/>
                <a:cs typeface="+mj-cs"/>
              </a:rPr>
              <a:t>What are the different types of industry?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itchFamily="34" charset="0"/>
                <a:ea typeface="+mj-ea"/>
                <a:cs typeface="+mj-cs"/>
              </a:rPr>
              <a:t>Explain how and why the types of industries</a:t>
            </a:r>
            <a:b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itchFamily="34" charset="0"/>
                <a:ea typeface="+mj-ea"/>
                <a:cs typeface="+mj-cs"/>
              </a:rPr>
            </a:b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itchFamily="34" charset="0"/>
                <a:ea typeface="+mj-ea"/>
                <a:cs typeface="+mj-cs"/>
              </a:rPr>
              <a:t>found in HIC may be different to those in a LIC. (4 Marks)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kton Pro" pitchFamily="34" charset="0"/>
              <a:ea typeface="+mj-ea"/>
              <a:cs typeface="+mj-cs"/>
            </a:endParaRPr>
          </a:p>
        </p:txBody>
      </p:sp>
      <p:pic>
        <p:nvPicPr>
          <p:cNvPr id="5" name="Picture 6" descr="http://images.izideal.com/img/product/10372026/l/uk/nike-air-max-2011-id-running-shoe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2376264" cy="206084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763688" y="0"/>
            <a:ext cx="5760640" cy="476672"/>
          </a:xfrm>
          <a:solidFill>
            <a:srgbClr val="FF0000"/>
          </a:solidFill>
        </p:spPr>
        <p:txBody>
          <a:bodyPr/>
          <a:lstStyle/>
          <a:p>
            <a:pPr algn="ctr"/>
            <a:fld id="{B759126A-DE86-416E-A30A-5929CB083A42}" type="datetime2">
              <a:rPr lang="en-GB" sz="3200" smtClean="0"/>
              <a:pPr algn="ctr"/>
              <a:t>Sunday, 14 January 2018</a:t>
            </a:fld>
            <a:endParaRPr lang="en-GB" sz="3200" dirty="0"/>
          </a:p>
        </p:txBody>
      </p:sp>
      <p:pic>
        <p:nvPicPr>
          <p:cNvPr id="14338" name="Picture 2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8900" r="20634"/>
          <a:stretch>
            <a:fillRect/>
          </a:stretch>
        </p:blipFill>
        <p:spPr bwMode="auto">
          <a:xfrm>
            <a:off x="0" y="5445224"/>
            <a:ext cx="1403648" cy="834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how are they made?</a:t>
            </a:r>
            <a:endParaRPr lang="en-GB" dirty="0"/>
          </a:p>
        </p:txBody>
      </p:sp>
      <p:pic>
        <p:nvPicPr>
          <p:cNvPr id="1030" name="Picture 6" descr="http://images.izideal.com/img/product/10372026/l/uk/nike-air-max-2011-id-running-shoe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33525"/>
            <a:ext cx="5324475" cy="53244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9832" y="5949280"/>
            <a:ext cx="370790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What industry do you think this is?</a:t>
            </a:r>
            <a:endParaRPr lang="en-GB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5576" y="1196752"/>
            <a:ext cx="69278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/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indent="457200" eaLnBrk="0" hangingPunct="0"/>
            <a:r>
              <a:rPr lang="en-GB" b="1" dirty="0">
                <a:latin typeface="Comic Sans MS" pitchFamily="66" charset="0"/>
                <a:ea typeface="Times New Roman" pitchFamily="18" charset="0"/>
                <a:cs typeface="Arial" charset="0"/>
              </a:rPr>
              <a:t>  </a:t>
            </a:r>
            <a:r>
              <a:rPr lang="en-GB" b="1" u="sng" dirty="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SECONDARY INDUSTRY</a:t>
            </a:r>
            <a:r>
              <a:rPr lang="en-GB" b="1" dirty="0">
                <a:latin typeface="Comic Sans MS" pitchFamily="66" charset="0"/>
                <a:ea typeface="Times New Roman" pitchFamily="18" charset="0"/>
                <a:cs typeface="Arial" charset="0"/>
              </a:rPr>
              <a:t> – </a:t>
            </a:r>
            <a:r>
              <a:rPr lang="en-GB" b="1" i="1" dirty="0">
                <a:latin typeface="Comic Sans MS" pitchFamily="66" charset="0"/>
                <a:ea typeface="Times New Roman" pitchFamily="18" charset="0"/>
                <a:cs typeface="Arial" charset="0"/>
              </a:rPr>
              <a:t>“MAKE IT”</a:t>
            </a:r>
            <a:r>
              <a:rPr lang="en-GB" b="1" dirty="0">
                <a:latin typeface="Comic Sans MS" pitchFamily="66" charset="0"/>
                <a:ea typeface="Times New Roman" pitchFamily="18" charset="0"/>
                <a:cs typeface="Arial" charset="0"/>
              </a:rPr>
              <a:t> – </a:t>
            </a:r>
            <a:r>
              <a:rPr lang="en-GB" dirty="0">
                <a:latin typeface="Comic Sans MS" pitchFamily="66" charset="0"/>
                <a:ea typeface="Times New Roman" pitchFamily="18" charset="0"/>
                <a:cs typeface="Arial" charset="0"/>
              </a:rPr>
              <a:t>Raw materials</a:t>
            </a:r>
            <a:endParaRPr lang="en-GB" sz="1100" dirty="0">
              <a:latin typeface="Comic Sans MS" pitchFamily="66" charset="0"/>
            </a:endParaRPr>
          </a:p>
          <a:p>
            <a:pPr indent="457200" eaLnBrk="0" hangingPunct="0"/>
            <a:r>
              <a:rPr lang="en-GB" dirty="0">
                <a:latin typeface="Comic Sans MS" pitchFamily="66" charset="0"/>
                <a:cs typeface="Times New Roman" pitchFamily="18" charset="0"/>
              </a:rPr>
              <a:t>  are changed by one or more manufacturing processes </a:t>
            </a:r>
            <a:endParaRPr lang="en-GB" sz="1100" dirty="0">
              <a:latin typeface="Comic Sans MS" pitchFamily="66" charset="0"/>
            </a:endParaRPr>
          </a:p>
          <a:p>
            <a:pPr indent="457200" eaLnBrk="0" hangingPunct="0"/>
            <a:r>
              <a:rPr lang="en-GB" dirty="0">
                <a:latin typeface="Comic Sans MS" pitchFamily="66" charset="0"/>
                <a:cs typeface="Times New Roman" pitchFamily="18" charset="0"/>
              </a:rPr>
              <a:t>  into products.</a:t>
            </a:r>
            <a:endParaRPr lang="en-GB" sz="1100" dirty="0">
              <a:latin typeface="Comic Sans MS" pitchFamily="66" charset="0"/>
            </a:endParaRPr>
          </a:p>
          <a:p>
            <a:pPr indent="457200" eaLnBrk="0" hangingPunct="0"/>
            <a:r>
              <a:rPr lang="en-GB" i="1" dirty="0">
                <a:latin typeface="Comic Sans MS" pitchFamily="66" charset="0"/>
                <a:cs typeface="Times New Roman" pitchFamily="18" charset="0"/>
              </a:rPr>
              <a:t>  EXAMPLES:</a:t>
            </a:r>
            <a:endParaRPr lang="en-GB" sz="1100" dirty="0">
              <a:latin typeface="Comic Sans MS" pitchFamily="66" charset="0"/>
            </a:endParaRPr>
          </a:p>
          <a:p>
            <a:pPr indent="457200" eaLnBrk="0" hangingPunct="0"/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the link...</a:t>
            </a:r>
            <a:endParaRPr lang="en-GB" dirty="0"/>
          </a:p>
        </p:txBody>
      </p:sp>
      <p:pic>
        <p:nvPicPr>
          <p:cNvPr id="3" name="Picture 6" descr="http://images.izideal.com/img/product/10372026/l/uk/nike-air-max-2011-id-running-shoe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2852936" cy="2852936"/>
          </a:xfrm>
          <a:prstGeom prst="rect">
            <a:avLst/>
          </a:prstGeom>
          <a:noFill/>
        </p:spPr>
      </p:pic>
      <p:sp>
        <p:nvSpPr>
          <p:cNvPr id="4" name="Left-Right Arrow 3"/>
          <p:cNvSpPr/>
          <p:nvPr/>
        </p:nvSpPr>
        <p:spPr>
          <a:xfrm>
            <a:off x="3923928" y="3212976"/>
            <a:ext cx="1152128" cy="57606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58" name="Picture 2" descr="http://upload.wikimedia.org/wikipedia/commons/d/d3/20070509_Niketo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132856"/>
            <a:ext cx="3399863" cy="2551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5661248"/>
            <a:ext cx="35283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What industry do you think this is?</a:t>
            </a:r>
            <a:endParaRPr lang="en-GB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124744"/>
            <a:ext cx="72104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/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indent="457200" eaLnBrk="0" hangingPunct="0"/>
            <a:r>
              <a:rPr lang="en-GB" b="1" dirty="0">
                <a:ea typeface="Times New Roman" pitchFamily="18" charset="0"/>
                <a:cs typeface="Arial" charset="0"/>
              </a:rPr>
              <a:t>  </a:t>
            </a:r>
            <a:r>
              <a:rPr lang="en-GB" b="1" u="sng" dirty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TERTIARY INDUSTRY</a:t>
            </a:r>
            <a:r>
              <a:rPr lang="en-GB" b="1" dirty="0">
                <a:latin typeface="Comic Sans MS" pitchFamily="66" charset="0"/>
                <a:ea typeface="Times New Roman" pitchFamily="18" charset="0"/>
                <a:cs typeface="Arial" charset="0"/>
              </a:rPr>
              <a:t> – </a:t>
            </a:r>
            <a:r>
              <a:rPr lang="en-GB" b="1" i="1" dirty="0">
                <a:latin typeface="Comic Sans MS" pitchFamily="66" charset="0"/>
                <a:ea typeface="Times New Roman" pitchFamily="18" charset="0"/>
                <a:cs typeface="Arial" charset="0"/>
              </a:rPr>
              <a:t>“SERVE IT”</a:t>
            </a:r>
            <a:r>
              <a:rPr lang="en-GB" b="1" dirty="0">
                <a:latin typeface="Comic Sans MS" pitchFamily="66" charset="0"/>
                <a:ea typeface="Times New Roman" pitchFamily="18" charset="0"/>
                <a:cs typeface="Arial" charset="0"/>
              </a:rPr>
              <a:t> – </a:t>
            </a:r>
            <a:r>
              <a:rPr lang="en-GB" dirty="0">
                <a:latin typeface="Comic Sans MS" pitchFamily="66" charset="0"/>
                <a:ea typeface="Times New Roman" pitchFamily="18" charset="0"/>
                <a:cs typeface="Arial" charset="0"/>
              </a:rPr>
              <a:t>Provides a service </a:t>
            </a:r>
            <a:endParaRPr lang="en-GB" sz="1100" dirty="0">
              <a:latin typeface="Comic Sans MS" pitchFamily="66" charset="0"/>
            </a:endParaRPr>
          </a:p>
          <a:p>
            <a:pPr indent="457200" eaLnBrk="0" hangingPunct="0"/>
            <a:r>
              <a:rPr lang="en-GB" b="1" dirty="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GB" dirty="0">
                <a:latin typeface="Comic Sans MS" pitchFamily="66" charset="0"/>
                <a:cs typeface="Times New Roman" pitchFamily="18" charset="0"/>
              </a:rPr>
              <a:t>to people and other industries.</a:t>
            </a:r>
            <a:endParaRPr lang="en-GB" sz="1100" dirty="0">
              <a:latin typeface="Comic Sans MS" pitchFamily="66" charset="0"/>
            </a:endParaRPr>
          </a:p>
          <a:p>
            <a:pPr indent="457200" eaLnBrk="0" hangingPunct="0"/>
            <a:r>
              <a:rPr lang="en-GB" i="1" dirty="0">
                <a:latin typeface="Comic Sans MS" pitchFamily="66" charset="0"/>
                <a:cs typeface="Times New Roman" pitchFamily="18" charset="0"/>
              </a:rPr>
              <a:t>  EXAMPLES:</a:t>
            </a:r>
            <a:endParaRPr lang="en-GB" sz="1100" dirty="0">
              <a:latin typeface="Comic Sans MS" pitchFamily="66" charset="0"/>
            </a:endParaRPr>
          </a:p>
          <a:p>
            <a:pPr indent="457200" eaLnBrk="0" hangingPunct="0"/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5661248"/>
            <a:ext cx="655272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industry do you think this is?</a:t>
            </a:r>
            <a:endParaRPr lang="en-GB" sz="3200" dirty="0"/>
          </a:p>
        </p:txBody>
      </p:sp>
      <p:pic>
        <p:nvPicPr>
          <p:cNvPr id="20484" name="Picture 4" descr="http://images.sneakernews.com/wp-content/uploads/2009/08/air-max-lebron-vii-sketch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429250" cy="3581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9552" y="47667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/>
            <a:r>
              <a:rPr lang="en-GB" b="1" u="sng" dirty="0" smtClean="0">
                <a:solidFill>
                  <a:srgbClr val="00B0F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QUARTERNARY INDUSTRY</a:t>
            </a:r>
            <a:r>
              <a:rPr lang="en-GB" b="1" dirty="0" smtClean="0">
                <a:solidFill>
                  <a:srgbClr val="00B0F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en-GB" b="1" dirty="0" smtClean="0">
                <a:latin typeface="Comic Sans MS" pitchFamily="66" charset="0"/>
                <a:ea typeface="Times New Roman" pitchFamily="18" charset="0"/>
                <a:cs typeface="Arial" charset="0"/>
              </a:rPr>
              <a:t>– </a:t>
            </a:r>
            <a:r>
              <a:rPr lang="en-GB" b="1" i="1" dirty="0" smtClean="0">
                <a:latin typeface="Comic Sans MS" pitchFamily="66" charset="0"/>
                <a:ea typeface="Times New Roman" pitchFamily="18" charset="0"/>
                <a:cs typeface="Arial" charset="0"/>
              </a:rPr>
              <a:t>“”REASEARCH AND DEVELOP IT”</a:t>
            </a:r>
            <a:r>
              <a:rPr lang="en-GB" b="1" dirty="0" smtClean="0">
                <a:latin typeface="Comic Sans MS" pitchFamily="66" charset="0"/>
                <a:ea typeface="Times New Roman" pitchFamily="18" charset="0"/>
                <a:cs typeface="Arial" charset="0"/>
              </a:rPr>
              <a:t> –</a:t>
            </a:r>
            <a:r>
              <a:rPr lang="en-GB" dirty="0" smtClean="0">
                <a:latin typeface="Comic Sans MS" pitchFamily="66" charset="0"/>
                <a:ea typeface="Times New Roman" pitchFamily="18" charset="0"/>
                <a:cs typeface="Arial" charset="0"/>
              </a:rPr>
              <a:t>Goods are research so see which product you would prefer</a:t>
            </a:r>
            <a:r>
              <a:rPr lang="en-GB" dirty="0" smtClean="0">
                <a:latin typeface="Comic Sans MS" pitchFamily="66" charset="0"/>
                <a:cs typeface="Times New Roman" pitchFamily="18" charset="0"/>
              </a:rPr>
              <a:t>.</a:t>
            </a:r>
            <a:endParaRPr lang="en-GB" sz="1100" dirty="0" smtClean="0">
              <a:latin typeface="Comic Sans MS" pitchFamily="66" charset="0"/>
            </a:endParaRPr>
          </a:p>
          <a:p>
            <a:pPr indent="457200" eaLnBrk="0" hangingPunct="0"/>
            <a:r>
              <a:rPr lang="en-GB" i="1" dirty="0" smtClean="0">
                <a:latin typeface="Comic Sans MS" pitchFamily="66" charset="0"/>
                <a:cs typeface="Times New Roman" pitchFamily="18" charset="0"/>
              </a:rPr>
              <a:t>  EXAMPLES: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18487" cy="1223962"/>
          </a:xfrm>
        </p:spPr>
        <p:txBody>
          <a:bodyPr/>
          <a:lstStyle/>
          <a:p>
            <a:r>
              <a:rPr lang="en-GB" sz="1600" smtClean="0"/>
              <a:t>Waiter, Doctor, Forensic Scientist, Gold digger, machinist, farmer, teacher, Coal miner, furniture maker, dentist, Web page designer, Genetic Scientist, nurse, cheese maker, gardener, fisher,  statistical officer, shop assistant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9138"/>
          <a:ext cx="8075240" cy="454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810"/>
                <a:gridCol w="2018810"/>
                <a:gridCol w="2018810"/>
                <a:gridCol w="2018810"/>
              </a:tblGrid>
              <a:tr h="612068">
                <a:tc>
                  <a:txBody>
                    <a:bodyPr/>
                    <a:lstStyle/>
                    <a:p>
                      <a:r>
                        <a:rPr lang="en-GB" dirty="0" smtClean="0"/>
                        <a:t>Primary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Secondary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Tertiary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quaternary</a:t>
                      </a:r>
                      <a:endParaRPr lang="en-GB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PRIMARY INDUSTRY</a:t>
                      </a:r>
                      <a:r>
                        <a:rPr lang="en-GB" b="1" dirty="0" smtClean="0"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 – </a:t>
                      </a:r>
                      <a:r>
                        <a:rPr lang="en-GB" b="1" i="1" dirty="0" smtClean="0"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“TAKE IT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eaLnBrk="0" hangingPunct="0"/>
                      <a:endParaRPr lang="en-GB" b="1" u="sng" dirty="0" smtClean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indent="457200" eaLnBrk="0" hangingPunct="0"/>
                      <a:endParaRPr lang="en-GB" b="1" u="sng" dirty="0" smtClean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indent="457200" eaLnBrk="0" hangingPunct="0"/>
                      <a:endParaRPr lang="en-GB" b="1" u="sng" dirty="0" smtClean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indent="457200" eaLnBrk="0" hangingPunct="0"/>
                      <a:endParaRPr lang="en-GB" b="1" u="sng" dirty="0" smtClean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indent="457200" eaLnBrk="0" hangingPunct="0"/>
                      <a:endParaRPr lang="en-GB" b="1" u="sng" dirty="0" smtClean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indent="457200" eaLnBrk="0" hangingPunct="0"/>
                      <a:endParaRPr lang="en-GB" b="1" u="sng" dirty="0" smtClean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indent="457200" eaLnBrk="0" hangingPunct="0"/>
                      <a:endParaRPr lang="en-GB" b="1" u="sng" dirty="0" smtClean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indent="457200" eaLnBrk="0" hangingPunct="0"/>
                      <a:endParaRPr lang="en-GB" b="1" u="sng" dirty="0" smtClean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indent="457200" eaLnBrk="0" hangingPunct="0"/>
                      <a:endParaRPr lang="en-GB" b="1" u="sng" dirty="0" smtClean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indent="457200" eaLnBrk="0" hangingPunct="0"/>
                      <a:endParaRPr lang="en-GB" b="1" u="sng" dirty="0" smtClean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indent="457200" eaLnBrk="0" hangingPunct="0"/>
                      <a:r>
                        <a:rPr lang="en-GB" b="1" u="sng" dirty="0" smtClean="0">
                          <a:solidFill>
                            <a:srgbClr val="008000"/>
                          </a:solidFill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SECONDARY INDUSTRY</a:t>
                      </a:r>
                      <a:r>
                        <a:rPr lang="en-GB" b="1" dirty="0" smtClean="0"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 – </a:t>
                      </a:r>
                      <a:r>
                        <a:rPr lang="en-GB" b="1" i="1" dirty="0" smtClean="0"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“MAKE IT”</a:t>
                      </a:r>
                      <a:r>
                        <a:rPr lang="en-GB" b="1" dirty="0" smtClean="0"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 – </a:t>
                      </a:r>
                      <a:endParaRPr lang="en-GB" sz="1100" dirty="0" smtClean="0">
                        <a:latin typeface="Comic Sans MS" pitchFamily="66" charset="0"/>
                      </a:endParaRP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u="sng" dirty="0" smtClean="0">
                        <a:solidFill>
                          <a:schemeClr val="accent2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chemeClr val="accent2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chemeClr val="accent2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chemeClr val="accent2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chemeClr val="accent2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chemeClr val="accent2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chemeClr val="accent2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chemeClr val="accent2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chemeClr val="accent2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chemeClr val="accent2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r>
                        <a:rPr lang="en-GB" b="1" u="sng" dirty="0" smtClean="0">
                          <a:solidFill>
                            <a:schemeClr val="accent2"/>
                          </a:solidFill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TERTIARY INDUSTRY</a:t>
                      </a:r>
                      <a:r>
                        <a:rPr lang="en-GB" b="1" dirty="0" smtClean="0"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 – </a:t>
                      </a:r>
                      <a:r>
                        <a:rPr lang="en-GB" b="1" i="1" dirty="0" smtClean="0"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“SERVE IT”</a:t>
                      </a:r>
                      <a:r>
                        <a:rPr lang="en-GB" b="1" dirty="0" smtClean="0"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 –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u="sng" dirty="0" smtClean="0">
                        <a:solidFill>
                          <a:srgbClr val="80008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rgbClr val="80008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rgbClr val="80008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rgbClr val="80008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rgbClr val="80008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rgbClr val="80008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rgbClr val="80008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rgbClr val="80008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rgbClr val="80008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endParaRPr lang="en-GB" b="1" u="sng" dirty="0" smtClean="0">
                        <a:solidFill>
                          <a:srgbClr val="800080"/>
                        </a:solidFill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r>
                        <a:rPr lang="en-GB" b="1" u="sng" dirty="0" smtClean="0">
                          <a:solidFill>
                            <a:srgbClr val="800080"/>
                          </a:solidFill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QUATERNARY INDUSTRY</a:t>
                      </a:r>
                      <a:r>
                        <a:rPr lang="en-GB" b="1" dirty="0" smtClean="0"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 – “</a:t>
                      </a:r>
                      <a:r>
                        <a:rPr lang="en-GB" b="1" i="1" dirty="0" smtClean="0"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DEVELOP IT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76" name="TextBox 5"/>
          <p:cNvSpPr txBox="1">
            <a:spLocks noChangeArrowheads="1"/>
          </p:cNvSpPr>
          <p:nvPr/>
        </p:nvSpPr>
        <p:spPr bwMode="auto">
          <a:xfrm>
            <a:off x="468313" y="333375"/>
            <a:ext cx="8912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Arial Black" pitchFamily="34" charset="0"/>
              </a:rPr>
              <a:t>Decide which sectors the jobs below belongs to: </a:t>
            </a:r>
          </a:p>
        </p:txBody>
      </p:sp>
      <p:sp>
        <p:nvSpPr>
          <p:cNvPr id="19477" name="TextBox 6"/>
          <p:cNvSpPr txBox="1">
            <a:spLocks noChangeArrowheads="1"/>
          </p:cNvSpPr>
          <p:nvPr/>
        </p:nvSpPr>
        <p:spPr bwMode="auto">
          <a:xfrm>
            <a:off x="539750" y="6524625"/>
            <a:ext cx="3787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Extension: Add your own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5733256"/>
            <a:ext cx="5796136" cy="490066"/>
          </a:xfrm>
        </p:spPr>
        <p:txBody>
          <a:bodyPr>
            <a:normAutofit fontScale="90000"/>
          </a:bodyPr>
          <a:lstStyle/>
          <a:p>
            <a:r>
              <a:rPr lang="en-GB" sz="2000" b="1" i="1" dirty="0" smtClean="0"/>
              <a:t>Line graph to show the UK employment structure from 1800 – 2000</a:t>
            </a:r>
            <a:endParaRPr lang="en-GB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23413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Arial Rounded MT Bold" pitchFamily="34" charset="0"/>
              </a:rPr>
              <a:t>The Clark Fisher model</a:t>
            </a:r>
            <a:endParaRPr lang="en-GB" sz="24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45" y="2535287"/>
            <a:ext cx="8719300" cy="419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197778" y="223656"/>
            <a:ext cx="4230206" cy="25572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5555" y="73866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Think- pair- share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What is this graph showing? 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710828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47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Look at the following map which colour do you think represent the follow? HIC, MIC, LIC. Complete the key on your map.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365104"/>
            <a:ext cx="284380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Describe the location of HIC in the world</a:t>
            </a:r>
          </a:p>
          <a:p>
            <a:r>
              <a:rPr lang="en-GB" dirty="0" smtClean="0"/>
              <a:t>2 Marks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732240" y="4826675"/>
            <a:ext cx="241176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Success criteria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445224"/>
            <a:ext cx="172819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647056"/>
          </a:xfrm>
        </p:spPr>
        <p:txBody>
          <a:bodyPr>
            <a:noAutofit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What type of industry do you think your will find more of in the UK? Why?</a:t>
            </a:r>
            <a:br>
              <a:rPr lang="en-GB" sz="2400" dirty="0" smtClean="0"/>
            </a:br>
            <a:r>
              <a:rPr lang="en-GB" sz="2400" dirty="0" smtClean="0"/>
              <a:t>Be ready to feedback.</a:t>
            </a:r>
            <a:endParaRPr lang="en-GB" sz="24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71600" y="2420888"/>
          <a:ext cx="64807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1916832"/>
            <a:ext cx="403244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Industries currently found  in the UK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5085184"/>
            <a:ext cx="26997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Do you think this is typical of all HIC? Why?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364088" y="2276872"/>
            <a:ext cx="208823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  <p:bldP spid="5" grpId="0" animBg="1"/>
      <p:bldP spid="6" grpId="0" build="allAtOnce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How do employment patterns differ between countries?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359338" cy="419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88024" y="5733256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Discuss- why do we have this pattern? 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9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6" y="867909"/>
            <a:ext cx="8930214" cy="5001419"/>
          </a:xfrm>
        </p:spPr>
      </p:pic>
    </p:spTree>
    <p:extLst>
      <p:ext uri="{BB962C8B-B14F-4D97-AF65-F5344CB8AC3E}">
        <p14:creationId xmlns:p14="http://schemas.microsoft.com/office/powerpoint/2010/main" val="133959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6" y="188640"/>
            <a:ext cx="7829196" cy="6048672"/>
          </a:xfrm>
        </p:spPr>
      </p:pic>
      <p:sp>
        <p:nvSpPr>
          <p:cNvPr id="5" name="Oval 4"/>
          <p:cNvSpPr/>
          <p:nvPr/>
        </p:nvSpPr>
        <p:spPr>
          <a:xfrm>
            <a:off x="1907704" y="1772816"/>
            <a:ext cx="7236296" cy="2664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26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207755" cy="5184576"/>
          </a:xfrm>
        </p:spPr>
      </p:pic>
    </p:spTree>
    <p:extLst>
      <p:ext uri="{BB962C8B-B14F-4D97-AF65-F5344CB8AC3E}">
        <p14:creationId xmlns:p14="http://schemas.microsoft.com/office/powerpoint/2010/main" val="693121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274638"/>
            <a:ext cx="7327900" cy="1143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" y="1700808"/>
            <a:ext cx="7587592" cy="5157192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>
            <a:off x="5928778" y="1264804"/>
            <a:ext cx="3208872" cy="309148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32240" y="234888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Preparation for paper 2 skills exam 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33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D58B-9AA1-2E4C-A0B8-430652FF11FE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Besides pie charts …</a:t>
            </a:r>
          </a:p>
        </p:txBody>
      </p:sp>
      <p:sp>
        <p:nvSpPr>
          <p:cNvPr id="1464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3241675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800"/>
              <a:t>Employment is can demonstrated on triangular graphs</a:t>
            </a:r>
          </a:p>
          <a:p>
            <a:pPr>
              <a:lnSpc>
                <a:spcPct val="80000"/>
              </a:lnSpc>
            </a:pPr>
            <a:r>
              <a:rPr lang="en-GB" altLang="en-US" sz="2800"/>
              <a:t>Primary: </a:t>
            </a:r>
            <a:r>
              <a:rPr lang="en-GB" altLang="en-US" sz="2800">
                <a:solidFill>
                  <a:srgbClr val="CC0000"/>
                </a:solidFill>
              </a:rPr>
              <a:t>E</a:t>
            </a:r>
            <a:r>
              <a:rPr lang="en-GB" altLang="en-US" sz="2800"/>
              <a:t> is between 50% &amp; 60%. What?</a:t>
            </a:r>
          </a:p>
          <a:p>
            <a:pPr>
              <a:lnSpc>
                <a:spcPct val="80000"/>
              </a:lnSpc>
            </a:pPr>
            <a:r>
              <a:rPr lang="en-GB" altLang="en-US" sz="2800"/>
              <a:t>Secondary: </a:t>
            </a:r>
            <a:r>
              <a:rPr lang="en-GB" altLang="en-US" sz="2800">
                <a:solidFill>
                  <a:srgbClr val="339966"/>
                </a:solidFill>
              </a:rPr>
              <a:t>C</a:t>
            </a:r>
            <a:r>
              <a:rPr lang="en-GB" altLang="en-US" sz="2800"/>
              <a:t> is between 20% &amp; 30%. What?</a:t>
            </a:r>
          </a:p>
          <a:p>
            <a:pPr>
              <a:lnSpc>
                <a:spcPct val="80000"/>
              </a:lnSpc>
            </a:pPr>
            <a:r>
              <a:rPr lang="en-GB" altLang="en-US" sz="2800"/>
              <a:t>Tertiary: </a:t>
            </a:r>
            <a:r>
              <a:rPr lang="en-GB" altLang="en-US" sz="2800">
                <a:solidFill>
                  <a:srgbClr val="0000CC"/>
                </a:solidFill>
              </a:rPr>
              <a:t>D</a:t>
            </a:r>
            <a:r>
              <a:rPr lang="en-GB" altLang="en-US" sz="2800"/>
              <a:t> is between 30% &amp; 40%. What?</a:t>
            </a:r>
            <a:endParaRPr lang="en-GB" altLang="en-US" sz="3600"/>
          </a:p>
        </p:txBody>
      </p:sp>
      <p:pic>
        <p:nvPicPr>
          <p:cNvPr id="146445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268413"/>
            <a:ext cx="538162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6446" name="Line 14"/>
          <p:cNvSpPr>
            <a:spLocks noChangeShapeType="1"/>
          </p:cNvSpPr>
          <p:nvPr/>
        </p:nvSpPr>
        <p:spPr bwMode="auto">
          <a:xfrm flipV="1">
            <a:off x="6011863" y="3473450"/>
            <a:ext cx="936625" cy="15843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 flipV="1">
            <a:off x="6372225" y="3500438"/>
            <a:ext cx="936625" cy="15843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8" name="Line 16"/>
          <p:cNvSpPr>
            <a:spLocks noChangeShapeType="1"/>
          </p:cNvSpPr>
          <p:nvPr/>
        </p:nvSpPr>
        <p:spPr bwMode="auto">
          <a:xfrm>
            <a:off x="5651500" y="2492375"/>
            <a:ext cx="1584325" cy="2665413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>
            <a:off x="5219700" y="2420938"/>
            <a:ext cx="1584325" cy="2665412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0" name="Line 18"/>
          <p:cNvSpPr>
            <a:spLocks noChangeShapeType="1"/>
          </p:cNvSpPr>
          <p:nvPr/>
        </p:nvSpPr>
        <p:spPr bwMode="auto">
          <a:xfrm flipH="1">
            <a:off x="4643438" y="4098925"/>
            <a:ext cx="273685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1" name="Line 19"/>
          <p:cNvSpPr>
            <a:spLocks noChangeShapeType="1"/>
          </p:cNvSpPr>
          <p:nvPr/>
        </p:nvSpPr>
        <p:spPr bwMode="auto">
          <a:xfrm flipH="1">
            <a:off x="4859338" y="3789363"/>
            <a:ext cx="223361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99EEC-43E3-7244-842E-00EF8F26A67E}" type="slidenum">
              <a:rPr lang="en-GB" altLang="en-US"/>
              <a:pPr/>
              <a:t>23</a:t>
            </a:fld>
            <a:endParaRPr lang="en-GB" altLang="en-US"/>
          </a:p>
        </p:txBody>
      </p:sp>
      <p:pic>
        <p:nvPicPr>
          <p:cNvPr id="147467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12813"/>
            <a:ext cx="662622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Besides pie charts …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2808288" cy="5256212"/>
          </a:xfrm>
        </p:spPr>
        <p:txBody>
          <a:bodyPr/>
          <a:lstStyle/>
          <a:p>
            <a:r>
              <a:rPr lang="en-GB" altLang="en-US" sz="2400" u="sng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</a:p>
          <a:p>
            <a:r>
              <a:rPr lang="en-GB" altLang="en-US" sz="2400"/>
              <a:t>15% primary</a:t>
            </a:r>
          </a:p>
          <a:p>
            <a:r>
              <a:rPr lang="en-GB" altLang="en-US" sz="2400"/>
              <a:t>60% secondary</a:t>
            </a:r>
          </a:p>
          <a:p>
            <a:r>
              <a:rPr lang="en-GB" altLang="en-US" sz="2400"/>
              <a:t>So what % tertiary?</a:t>
            </a:r>
          </a:p>
          <a:p>
            <a:r>
              <a:rPr lang="en-GB" altLang="en-US" sz="2400"/>
              <a:t>Hint: adds to 100%</a:t>
            </a:r>
          </a:p>
          <a:p>
            <a:endParaRPr lang="en-GB" altLang="en-US"/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>
            <a:off x="3348038" y="5805488"/>
            <a:ext cx="6477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 flipV="1">
            <a:off x="3851275" y="4652963"/>
            <a:ext cx="720725" cy="11525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 flipH="1" flipV="1">
            <a:off x="7740650" y="4581525"/>
            <a:ext cx="719138" cy="9350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 flipH="1">
            <a:off x="4716463" y="4586288"/>
            <a:ext cx="2735262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 flipH="1">
            <a:off x="4067175" y="1412875"/>
            <a:ext cx="1296988" cy="216058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067175" y="3644900"/>
            <a:ext cx="504825" cy="9366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4F2F-7C34-6346-BDE1-537C59837CC3}" type="slidenum">
              <a:rPr lang="en-GB" altLang="en-US"/>
              <a:pPr/>
              <a:t>24</a:t>
            </a:fld>
            <a:endParaRPr lang="en-GB" altLang="en-US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12813"/>
            <a:ext cx="662622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Besides pie charts …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2808288" cy="5256212"/>
          </a:xfrm>
        </p:spPr>
        <p:txBody>
          <a:bodyPr/>
          <a:lstStyle/>
          <a:p>
            <a:r>
              <a:rPr lang="en-GB" altLang="en-US" sz="2400" u="sng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  <a:p>
            <a:r>
              <a:rPr lang="en-GB" altLang="en-US" sz="2400"/>
              <a:t>?% primary</a:t>
            </a:r>
          </a:p>
          <a:p>
            <a:r>
              <a:rPr lang="en-GB" altLang="en-US" sz="2400"/>
              <a:t>?% secondary</a:t>
            </a:r>
          </a:p>
          <a:p>
            <a:r>
              <a:rPr lang="en-GB" altLang="en-US" sz="2400"/>
              <a:t>And ? % tertiary</a:t>
            </a:r>
          </a:p>
          <a:p>
            <a:endParaRPr lang="en-GB" altLang="en-US" sz="2400"/>
          </a:p>
          <a:p>
            <a:endParaRPr lang="en-GB" altLang="en-US"/>
          </a:p>
        </p:txBody>
      </p:sp>
      <p:sp>
        <p:nvSpPr>
          <p:cNvPr id="151557" name="Line 5"/>
          <p:cNvSpPr>
            <a:spLocks noChangeShapeType="1"/>
          </p:cNvSpPr>
          <p:nvPr/>
        </p:nvSpPr>
        <p:spPr bwMode="auto">
          <a:xfrm>
            <a:off x="3348038" y="5805488"/>
            <a:ext cx="37449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 flipV="1">
            <a:off x="7019925" y="5230813"/>
            <a:ext cx="287338" cy="5032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59" name="Line 7"/>
          <p:cNvSpPr>
            <a:spLocks noChangeShapeType="1"/>
          </p:cNvSpPr>
          <p:nvPr/>
        </p:nvSpPr>
        <p:spPr bwMode="auto">
          <a:xfrm flipH="1" flipV="1">
            <a:off x="7956550" y="5084763"/>
            <a:ext cx="287338" cy="431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 flipH="1">
            <a:off x="7451725" y="5084763"/>
            <a:ext cx="35877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 flipH="1">
            <a:off x="5364163" y="1628775"/>
            <a:ext cx="144462" cy="2159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>
            <a:off x="5508625" y="1989138"/>
            <a:ext cx="1800225" cy="302418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A1287-A5E8-DB47-BF18-8FBA9BCE3476}" type="slidenum">
              <a:rPr lang="en-GB" altLang="en-US"/>
              <a:pPr/>
              <a:t>25</a:t>
            </a:fld>
            <a:endParaRPr lang="en-GB" altLang="en-US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12813"/>
            <a:ext cx="662622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Besides pie charts …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2808288" cy="5256212"/>
          </a:xfrm>
        </p:spPr>
        <p:txBody>
          <a:bodyPr/>
          <a:lstStyle/>
          <a:p>
            <a:r>
              <a:rPr lang="en-GB" altLang="en-US" sz="2400" u="sng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  <a:p>
            <a:r>
              <a:rPr lang="en-GB" altLang="en-US" sz="2400"/>
              <a:t>5% primary</a:t>
            </a:r>
          </a:p>
          <a:p>
            <a:r>
              <a:rPr lang="en-GB" altLang="en-US" sz="2400"/>
              <a:t>?% secondary?</a:t>
            </a:r>
          </a:p>
          <a:p>
            <a:r>
              <a:rPr lang="en-GB" altLang="en-US" sz="2400"/>
              <a:t>And ? % tertiary</a:t>
            </a:r>
          </a:p>
          <a:p>
            <a:endParaRPr lang="en-GB" altLang="en-US" sz="2400"/>
          </a:p>
          <a:p>
            <a:endParaRPr lang="en-GB" altLang="en-US"/>
          </a:p>
        </p:txBody>
      </p:sp>
      <p:sp>
        <p:nvSpPr>
          <p:cNvPr id="152581" name="Line 5"/>
          <p:cNvSpPr>
            <a:spLocks noChangeShapeType="1"/>
          </p:cNvSpPr>
          <p:nvPr/>
        </p:nvSpPr>
        <p:spPr bwMode="auto">
          <a:xfrm>
            <a:off x="3348038" y="5805488"/>
            <a:ext cx="28733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582" name="Line 6"/>
          <p:cNvSpPr>
            <a:spLocks noChangeShapeType="1"/>
          </p:cNvSpPr>
          <p:nvPr/>
        </p:nvSpPr>
        <p:spPr bwMode="auto">
          <a:xfrm flipV="1">
            <a:off x="3492500" y="3573463"/>
            <a:ext cx="1295400" cy="20875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583" name="Line 7"/>
          <p:cNvSpPr>
            <a:spLocks noChangeShapeType="1"/>
          </p:cNvSpPr>
          <p:nvPr/>
        </p:nvSpPr>
        <p:spPr bwMode="auto">
          <a:xfrm flipH="1" flipV="1">
            <a:off x="7019925" y="3500438"/>
            <a:ext cx="1223963" cy="20161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584" name="Line 8"/>
          <p:cNvSpPr>
            <a:spLocks noChangeShapeType="1"/>
          </p:cNvSpPr>
          <p:nvPr/>
        </p:nvSpPr>
        <p:spPr bwMode="auto">
          <a:xfrm flipH="1">
            <a:off x="4860925" y="3573463"/>
            <a:ext cx="19431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585" name="Line 9"/>
          <p:cNvSpPr>
            <a:spLocks noChangeShapeType="1"/>
          </p:cNvSpPr>
          <p:nvPr/>
        </p:nvSpPr>
        <p:spPr bwMode="auto">
          <a:xfrm flipH="1">
            <a:off x="4500563" y="1484313"/>
            <a:ext cx="863600" cy="143986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>
            <a:off x="4427538" y="2924175"/>
            <a:ext cx="360362" cy="57626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8DFFC-8167-9B4E-8D6F-010883C371B1}" type="slidenum">
              <a:rPr lang="en-GB" altLang="en-US"/>
              <a:pPr/>
              <a:t>26</a:t>
            </a:fld>
            <a:endParaRPr lang="en-GB" altLang="en-US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12813"/>
            <a:ext cx="662622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Besides pie charts …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2808288" cy="5256212"/>
          </a:xfrm>
        </p:spPr>
        <p:txBody>
          <a:bodyPr/>
          <a:lstStyle/>
          <a:p>
            <a:r>
              <a:rPr lang="en-GB" altLang="en-US" sz="2400" u="sng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C?</a:t>
            </a:r>
          </a:p>
          <a:p>
            <a:r>
              <a:rPr lang="en-GB" altLang="en-US" sz="2400"/>
              <a:t>? % primary</a:t>
            </a:r>
          </a:p>
          <a:p>
            <a:r>
              <a:rPr lang="en-GB" altLang="en-US" sz="2400"/>
              <a:t>? % secondary</a:t>
            </a:r>
          </a:p>
          <a:p>
            <a:r>
              <a:rPr lang="en-GB" altLang="en-US" sz="2400"/>
              <a:t>? % tertiary?</a:t>
            </a:r>
          </a:p>
          <a:p>
            <a:r>
              <a:rPr lang="en-GB" altLang="en-US" sz="2400" u="sng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E?</a:t>
            </a:r>
          </a:p>
          <a:p>
            <a:r>
              <a:rPr lang="en-GB" altLang="en-US" sz="2400"/>
              <a:t>? % primary</a:t>
            </a:r>
          </a:p>
          <a:p>
            <a:r>
              <a:rPr lang="en-GB" altLang="en-US" sz="2400"/>
              <a:t>? % secondary</a:t>
            </a:r>
          </a:p>
          <a:p>
            <a:r>
              <a:rPr lang="en-GB" altLang="en-US" sz="2400"/>
              <a:t>? % tertiary?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8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triangulargra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338"/>
            <a:ext cx="91440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353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88640"/>
            <a:ext cx="87691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Tekton Pro" pitchFamily="34" charset="0"/>
              </a:rPr>
              <a:t>Explain </a:t>
            </a:r>
            <a:r>
              <a:rPr lang="en-GB" sz="2800" dirty="0" smtClean="0">
                <a:latin typeface="Tekton Pro" pitchFamily="34" charset="0"/>
              </a:rPr>
              <a:t>how and why the types of industries</a:t>
            </a:r>
            <a:br>
              <a:rPr lang="en-GB" sz="2800" dirty="0" smtClean="0">
                <a:latin typeface="Tekton Pro" pitchFamily="34" charset="0"/>
              </a:rPr>
            </a:br>
            <a:r>
              <a:rPr lang="en-GB" sz="2800" dirty="0" smtClean="0">
                <a:latin typeface="Tekton Pro" pitchFamily="34" charset="0"/>
              </a:rPr>
              <a:t>found in HIC may be different to those in a LIC. (7 </a:t>
            </a:r>
            <a:r>
              <a:rPr lang="en-GB" sz="2800" dirty="0">
                <a:latin typeface="Tekton Pro" pitchFamily="34" charset="0"/>
              </a:rPr>
              <a:t>Marks)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7544" y="1772816"/>
            <a:ext cx="432048" cy="660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P</a:t>
            </a:r>
            <a:endParaRPr lang="en-GB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467544" y="2768927"/>
            <a:ext cx="432048" cy="66007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E</a:t>
            </a:r>
            <a:endParaRPr lang="en-GB" sz="4800" dirty="0"/>
          </a:p>
        </p:txBody>
      </p:sp>
      <p:sp>
        <p:nvSpPr>
          <p:cNvPr id="8" name="Rounded Rectangle 7"/>
          <p:cNvSpPr/>
          <p:nvPr/>
        </p:nvSpPr>
        <p:spPr>
          <a:xfrm>
            <a:off x="467544" y="3645024"/>
            <a:ext cx="432048" cy="660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P</a:t>
            </a:r>
            <a:endParaRPr lang="en-GB" sz="4800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4425111"/>
            <a:ext cx="432048" cy="66007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E</a:t>
            </a:r>
            <a:endParaRPr lang="en-GB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1484784"/>
            <a:ext cx="763284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HIC like the UK has only 2% of the population working within the Primary industry, whereas  a LIC like Ethiopia has 75% of people in this industry.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2636912"/>
            <a:ext cx="763284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is because primary jobs pay less so not many people in the UK are willing to do them.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3573017"/>
            <a:ext cx="8964488" cy="313932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Level 1  is a list (you can put a million level 1 answer but maximum marks you will get is 2 out of 6) –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There is more primary industries in LIC.</a:t>
            </a:r>
            <a:endParaRPr lang="en-GB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Level 2 is point made with some explanation (you can put a million of level 2 answers but maximum marks you will get is 4-5 out of 6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There is more primary industries in LIC than HIC, as these jobs pay less.</a:t>
            </a:r>
            <a:endParaRPr lang="en-GB" b="1" dirty="0" smtClean="0">
              <a:solidFill>
                <a:srgbClr val="002060"/>
              </a:solidFill>
            </a:endParaRPr>
          </a:p>
          <a:p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Level 3 is point made with detailed explanation (need 3 points explained in detail to get 7 marks) – </a:t>
            </a:r>
            <a:r>
              <a:rPr lang="en-GB" dirty="0" smtClean="0"/>
              <a:t>A HIC like the UK has only 2% of the population working within the Primary industry, whereas  a LIC like Ethiopia has 75% of people in this industry. This is because primary jobs pay less so not many people in the UK are willing to do them.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88640"/>
            <a:ext cx="87691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>
                <a:latin typeface="Tekton Pro" pitchFamily="34" charset="0"/>
              </a:rPr>
              <a:t>Explain </a:t>
            </a:r>
            <a:r>
              <a:rPr lang="en-GB" sz="2800" dirty="0" smtClean="0">
                <a:latin typeface="Tekton Pro" pitchFamily="34" charset="0"/>
              </a:rPr>
              <a:t>how and why the types of industries</a:t>
            </a:r>
            <a:br>
              <a:rPr lang="en-GB" sz="2800" dirty="0" smtClean="0">
                <a:latin typeface="Tekton Pro" pitchFamily="34" charset="0"/>
              </a:rPr>
            </a:br>
            <a:r>
              <a:rPr lang="en-GB" sz="2800" dirty="0" smtClean="0">
                <a:latin typeface="Tekton Pro" pitchFamily="34" charset="0"/>
              </a:rPr>
              <a:t>found in HIC may be different to those in a LIC. (6 Marks</a:t>
            </a:r>
            <a:r>
              <a:rPr lang="en-GB" sz="2800" dirty="0">
                <a:latin typeface="Tekton Pro" pitchFamily="34" charset="0"/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7544" y="1772816"/>
            <a:ext cx="432048" cy="660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P</a:t>
            </a:r>
            <a:endParaRPr lang="en-GB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467544" y="2768927"/>
            <a:ext cx="432048" cy="66007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E</a:t>
            </a:r>
            <a:endParaRPr lang="en-GB" sz="4800" dirty="0"/>
          </a:p>
        </p:txBody>
      </p:sp>
      <p:sp>
        <p:nvSpPr>
          <p:cNvPr id="8" name="Rounded Rectangle 7"/>
          <p:cNvSpPr/>
          <p:nvPr/>
        </p:nvSpPr>
        <p:spPr>
          <a:xfrm>
            <a:off x="467544" y="3645024"/>
            <a:ext cx="432048" cy="660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P</a:t>
            </a:r>
            <a:endParaRPr lang="en-GB" sz="4800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4425111"/>
            <a:ext cx="432048" cy="66007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E</a:t>
            </a:r>
            <a:endParaRPr lang="en-GB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1484784"/>
            <a:ext cx="763284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HIC like the UK has only 2% of the population working within the Primary industry, whereas  a LIC like Ethiopia has 75% of people in this industry.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2636912"/>
            <a:ext cx="763284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is because primary jobs pay less so not many people in the UK are willing to do them.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371703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try and get the other two marks.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850" y="1557338"/>
            <a:ext cx="8351838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66"/>
                </a:solidFill>
                <a:latin typeface="Arial Rounded MT Bold" pitchFamily="34" charset="0"/>
              </a:rPr>
              <a:t>There are many different types of industry. We can classify industry into three main categories: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708400" y="2205038"/>
            <a:ext cx="14001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5B0091"/>
                </a:solidFill>
                <a:latin typeface="Arial Rounded MT Bold" pitchFamily="34" charset="0"/>
              </a:rPr>
              <a:t>Secondary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6443663" y="5157788"/>
            <a:ext cx="252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66"/>
                </a:solidFill>
                <a:latin typeface="Arial Rounded MT Bold" pitchFamily="34" charset="0"/>
              </a:rPr>
              <a:t>These industries provide a service.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50825" y="5157788"/>
            <a:ext cx="30972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66"/>
                </a:solidFill>
                <a:latin typeface="Arial Rounded MT Bold" pitchFamily="34" charset="0"/>
              </a:rPr>
              <a:t>These industries extract raw materials directly from the earth or sea.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348038" y="5157788"/>
            <a:ext cx="2663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66"/>
                </a:solidFill>
                <a:latin typeface="Arial Rounded MT Bold" pitchFamily="34" charset="0"/>
              </a:rPr>
              <a:t>These industries process and </a:t>
            </a:r>
          </a:p>
          <a:p>
            <a:r>
              <a:rPr lang="en-GB">
                <a:solidFill>
                  <a:srgbClr val="000066"/>
                </a:solidFill>
                <a:latin typeface="Arial Rounded MT Bold" pitchFamily="34" charset="0"/>
              </a:rPr>
              <a:t>manufacture products from raw materials.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042988" y="2205038"/>
            <a:ext cx="1068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5B0091"/>
                </a:solidFill>
                <a:latin typeface="Arial Rounded MT Bold" pitchFamily="34" charset="0"/>
              </a:rPr>
              <a:t>Primary</a:t>
            </a:r>
          </a:p>
        </p:txBody>
      </p:sp>
      <p:pic>
        <p:nvPicPr>
          <p:cNvPr id="21528" name="Picture 24" descr="factor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80928"/>
            <a:ext cx="266429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30" name="Picture 26" descr="oil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2879725" cy="2231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31" name="Picture 27" descr="supermarket%20shel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1185" y="2780928"/>
            <a:ext cx="2591295" cy="2233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6413" y="2205038"/>
            <a:ext cx="11207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5B0091"/>
                </a:solidFill>
                <a:latin typeface="Arial Rounded MT Bold" pitchFamily="34" charset="0"/>
              </a:rPr>
              <a:t>Tertiary</a:t>
            </a:r>
            <a:r>
              <a:rPr lang="en-GB" b="1">
                <a:solidFill>
                  <a:srgbClr val="FF6600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7180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476250"/>
            <a:ext cx="7596187" cy="549275"/>
          </a:xfrm>
        </p:spPr>
        <p:txBody>
          <a:bodyPr>
            <a:normAutofit fontScale="90000"/>
          </a:bodyPr>
          <a:lstStyle/>
          <a:p>
            <a:r>
              <a:rPr lang="en-GB" sz="3200" smtClean="0">
                <a:latin typeface="Arial Rounded MT Bold" pitchFamily="34" charset="0"/>
              </a:rPr>
              <a:t>How can industrial activity be classified?</a:t>
            </a:r>
          </a:p>
        </p:txBody>
      </p:sp>
    </p:spTree>
    <p:extLst>
      <p:ext uri="{BB962C8B-B14F-4D97-AF65-F5344CB8AC3E}">
        <p14:creationId xmlns:p14="http://schemas.microsoft.com/office/powerpoint/2010/main" val="843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8" grpId="0" animBg="1"/>
      <p:bldP spid="21515" grpId="0"/>
      <p:bldP spid="21513" grpId="0"/>
      <p:bldP spid="21514" grpId="0"/>
      <p:bldP spid="21509" grpId="0"/>
      <p:bldP spid="215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492500" y="1773238"/>
            <a:ext cx="56515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000066"/>
                </a:solidFill>
                <a:latin typeface="Arial Rounded MT Bold" pitchFamily="34" charset="0"/>
              </a:rPr>
              <a:t>There are also </a:t>
            </a:r>
            <a:r>
              <a:rPr lang="en-GB" sz="2400" b="1">
                <a:solidFill>
                  <a:srgbClr val="FF6600"/>
                </a:solidFill>
                <a:latin typeface="Arial Rounded MT Bold" pitchFamily="34" charset="0"/>
              </a:rPr>
              <a:t>quaternary </a:t>
            </a:r>
            <a:r>
              <a:rPr lang="en-GB" sz="2400">
                <a:solidFill>
                  <a:srgbClr val="000066"/>
                </a:solidFill>
                <a:latin typeface="Arial Rounded MT Bold" pitchFamily="34" charset="0"/>
              </a:rPr>
              <a:t>industries.  </a:t>
            </a:r>
          </a:p>
          <a:p>
            <a:endParaRPr lang="en-GB" sz="2400">
              <a:solidFill>
                <a:srgbClr val="000066"/>
              </a:solidFill>
              <a:latin typeface="Arial Rounded MT Bold" pitchFamily="34" charset="0"/>
            </a:endParaRPr>
          </a:p>
          <a:p>
            <a:r>
              <a:rPr lang="en-GB" sz="2400">
                <a:solidFill>
                  <a:srgbClr val="000066"/>
                </a:solidFill>
                <a:latin typeface="Arial Rounded MT Bold" pitchFamily="34" charset="0"/>
              </a:rPr>
              <a:t>These industries incorporate a high degree of research and technology in their processes and employ highly qualified people.  </a:t>
            </a:r>
          </a:p>
          <a:p>
            <a:endParaRPr lang="en-GB" sz="2400">
              <a:solidFill>
                <a:srgbClr val="000066"/>
              </a:solidFill>
              <a:latin typeface="Arial Rounded MT Bold" pitchFamily="34" charset="0"/>
            </a:endParaRPr>
          </a:p>
          <a:p>
            <a:r>
              <a:rPr lang="en-GB" sz="2400">
                <a:solidFill>
                  <a:srgbClr val="000066"/>
                </a:solidFill>
                <a:latin typeface="Arial Rounded MT Bold" pitchFamily="34" charset="0"/>
              </a:rPr>
              <a:t>Biotechnology and computer programming are examples of quaternary industries.    </a:t>
            </a:r>
          </a:p>
        </p:txBody>
      </p:sp>
      <p:sp>
        <p:nvSpPr>
          <p:cNvPr id="25625" name="Rectangle 25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00B050"/>
                </a:solidFill>
                <a:latin typeface="Arial Rounded MT Bold" pitchFamily="34" charset="0"/>
              </a:rPr>
              <a:t>What is a quaternary industry?</a:t>
            </a:r>
          </a:p>
        </p:txBody>
      </p:sp>
      <p:pic>
        <p:nvPicPr>
          <p:cNvPr id="7" name="Picture 23" descr="scientis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880320" cy="393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3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http://27.media.tumblr.com/31nE0ng73g8x6qp4DoJavLGp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861048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59113" y="260350"/>
            <a:ext cx="5329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A Crisp’s Journey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81075"/>
            <a:ext cx="29527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7"/>
          <p:cNvSpPr>
            <a:spLocks noChangeArrowheads="1"/>
          </p:cNvSpPr>
          <p:nvPr/>
        </p:nvSpPr>
        <p:spPr bwMode="auto">
          <a:xfrm rot="-567075">
            <a:off x="3444875" y="1744663"/>
            <a:ext cx="1439863" cy="431800"/>
          </a:xfrm>
          <a:prstGeom prst="rightArrow">
            <a:avLst>
              <a:gd name="adj1" fmla="val 50000"/>
              <a:gd name="adj2" fmla="val 8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765175"/>
            <a:ext cx="28813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AutoShape 11"/>
          <p:cNvSpPr>
            <a:spLocks noChangeArrowheads="1"/>
          </p:cNvSpPr>
          <p:nvPr/>
        </p:nvSpPr>
        <p:spPr bwMode="auto">
          <a:xfrm rot="1921710">
            <a:off x="7535939" y="3267195"/>
            <a:ext cx="576262" cy="1295400"/>
          </a:xfrm>
          <a:prstGeom prst="downArrow">
            <a:avLst>
              <a:gd name="adj1" fmla="val 50000"/>
              <a:gd name="adj2" fmla="val 561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25" name="AutoShape 17"/>
          <p:cNvSpPr>
            <a:spLocks noChangeArrowheads="1"/>
          </p:cNvSpPr>
          <p:nvPr/>
        </p:nvSpPr>
        <p:spPr bwMode="auto">
          <a:xfrm>
            <a:off x="250825" y="0"/>
            <a:ext cx="3924300" cy="1655763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>
                <a:latin typeface="Comic Sans MS" pitchFamily="66" charset="0"/>
              </a:rPr>
              <a:t>Where do your crisps</a:t>
            </a:r>
          </a:p>
          <a:p>
            <a:pPr algn="ctr"/>
            <a:r>
              <a:rPr lang="en-GB" b="1">
                <a:latin typeface="Comic Sans MS" pitchFamily="66" charset="0"/>
              </a:rPr>
              <a:t> come from?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3933056"/>
            <a:ext cx="2748980" cy="2383515"/>
            <a:chOff x="0" y="3933056"/>
            <a:chExt cx="2748980" cy="2383515"/>
          </a:xfrm>
        </p:grpSpPr>
        <p:pic>
          <p:nvPicPr>
            <p:cNvPr id="1026" name="Picture 2" descr="http://www.chortle.co.uk/images/photos/small/carrcrisps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933056"/>
              <a:ext cx="952500" cy="1428750"/>
            </a:xfrm>
            <a:prstGeom prst="rect">
              <a:avLst/>
            </a:prstGeom>
            <a:noFill/>
          </p:spPr>
        </p:pic>
        <p:pic>
          <p:nvPicPr>
            <p:cNvPr id="1028" name="Picture 4" descr="http://www.independent.co.uk/multimedia/archive/00110/pg-12-Walkers-crisp_110807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71600" y="4077072"/>
              <a:ext cx="1777380" cy="2239499"/>
            </a:xfrm>
            <a:prstGeom prst="rect">
              <a:avLst/>
            </a:prstGeom>
            <a:noFill/>
          </p:spPr>
        </p:pic>
      </p:grpSp>
      <p:pic>
        <p:nvPicPr>
          <p:cNvPr id="12" name="Picture 9" descr="http://www.ngpharma.eu.com/media/media-news/news-thumb/100512/stem-cell-research-and-developme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73216"/>
            <a:ext cx="1615309" cy="107771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668344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Re-cap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7" grpId="0" animBg="1" autoUpdateAnimBg="0"/>
      <p:bldP spid="513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1498600"/>
            <a:ext cx="1919287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20700" y="3840163"/>
            <a:ext cx="15128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822325"/>
            <a:r>
              <a:rPr lang="en-GB" sz="2900">
                <a:latin typeface="Gill Sans"/>
                <a:sym typeface="Gill Sans"/>
              </a:rPr>
              <a:t>PRIMARY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4337050"/>
            <a:ext cx="2660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/>
            <a:r>
              <a:rPr lang="en-GB">
                <a:latin typeface="Gill Sans"/>
                <a:sym typeface="Gill Sans"/>
              </a:rPr>
              <a:t>Cotton is grown and picked on a cotton farm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125" y="2654300"/>
            <a:ext cx="237648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8275" y="868363"/>
            <a:ext cx="25146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2873375" y="4537075"/>
            <a:ext cx="21780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822325"/>
            <a:r>
              <a:rPr lang="en-GB" sz="2900">
                <a:latin typeface="Gill Sans"/>
                <a:sym typeface="Gill Sans"/>
              </a:rPr>
              <a:t>SECONDARY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68575" y="5000625"/>
            <a:ext cx="2778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/>
            <a:r>
              <a:rPr lang="en-GB">
                <a:latin typeface="Gill Sans"/>
                <a:sym typeface="Gill Sans"/>
              </a:rPr>
              <a:t>Cotton is processed to cloth, which is, in turn, sewn in to clothing. </a:t>
            </a:r>
          </a:p>
        </p:txBody>
      </p:sp>
      <p:sp>
        <p:nvSpPr>
          <p:cNvPr id="10249" name="AutoShape 6"/>
          <p:cNvSpPr>
            <a:spLocks noChangeArrowheads="1"/>
          </p:cNvSpPr>
          <p:nvPr/>
        </p:nvSpPr>
        <p:spPr bwMode="auto">
          <a:xfrm>
            <a:off x="1908175" y="2057400"/>
            <a:ext cx="1143000" cy="1143000"/>
          </a:xfrm>
          <a:prstGeom prst="rightArrow">
            <a:avLst>
              <a:gd name="adj1" fmla="val 32000"/>
              <a:gd name="adj2" fmla="val 44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3900" y="382588"/>
            <a:ext cx="257175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5013" y="2522538"/>
            <a:ext cx="2573337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6202363" y="4660900"/>
            <a:ext cx="18081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822325"/>
            <a:r>
              <a:rPr lang="en-GB" sz="2900">
                <a:latin typeface="Gill Sans"/>
                <a:sym typeface="Gill Sans"/>
              </a:rPr>
              <a:t>TERTIARY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711825" y="5049838"/>
            <a:ext cx="2778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/>
            <a:r>
              <a:rPr lang="en-GB" dirty="0">
                <a:latin typeface="Gill Sans"/>
                <a:sym typeface="Gill Sans"/>
              </a:rPr>
              <a:t>Cotton clothes (</a:t>
            </a:r>
            <a:r>
              <a:rPr lang="en-GB" dirty="0" smtClean="0">
                <a:latin typeface="Gill Sans"/>
                <a:sym typeface="Gill Sans"/>
              </a:rPr>
              <a:t>e.g. </a:t>
            </a:r>
            <a:r>
              <a:rPr lang="en-GB" dirty="0">
                <a:latin typeface="Gill Sans"/>
                <a:sym typeface="Gill Sans"/>
              </a:rPr>
              <a:t>jeans, shirts etc) are sold in high street shops. </a:t>
            </a:r>
          </a:p>
        </p:txBody>
      </p:sp>
      <p:sp>
        <p:nvSpPr>
          <p:cNvPr id="10254" name="Rectangle 5"/>
          <p:cNvSpPr>
            <a:spLocks noChangeArrowheads="1"/>
          </p:cNvSpPr>
          <p:nvPr/>
        </p:nvSpPr>
        <p:spPr bwMode="auto">
          <a:xfrm>
            <a:off x="0" y="0"/>
            <a:ext cx="5040313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/>
            <a:r>
              <a:rPr lang="en-GB" sz="3200">
                <a:latin typeface="Arial Rounded MT Bold" pitchFamily="34" charset="0"/>
                <a:sym typeface="Gill Sans"/>
              </a:rPr>
              <a:t>COTTON IN THE FASHION INDUSTRY...</a:t>
            </a: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5018088" y="2057400"/>
            <a:ext cx="1143000" cy="1143000"/>
          </a:xfrm>
          <a:prstGeom prst="rightArrow">
            <a:avLst>
              <a:gd name="adj1" fmla="val 32000"/>
              <a:gd name="adj2" fmla="val 44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65100" y="5826125"/>
            <a:ext cx="8470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/>
            <a:r>
              <a:rPr lang="en-GB" sz="2900">
                <a:latin typeface="Gill Sans"/>
                <a:sym typeface="Gill Sans"/>
              </a:rPr>
              <a:t>QUATERNARY: </a:t>
            </a:r>
            <a:r>
              <a:rPr lang="en-GB">
                <a:latin typeface="Gill Sans"/>
                <a:sym typeface="Gill Sans"/>
              </a:rPr>
              <a:t>Research is carried out in to new ways of processing or growing cotton. e.g. organic cotton.</a:t>
            </a:r>
            <a:r>
              <a:rPr lang="en-GB" sz="2300">
                <a:latin typeface="Gill Sans"/>
                <a:sym typeface="Gill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53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11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" y="68263"/>
            <a:ext cx="26733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-1588" y="2838450"/>
            <a:ext cx="9142413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/>
            <a:r>
              <a:rPr lang="en-GB" sz="2900">
                <a:latin typeface="Gill Sans"/>
                <a:sym typeface="Gill Sans"/>
              </a:rPr>
              <a:t>The entire fashion industry involves a great number of different products and services, all of which can be classified according to industrial sector...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1750" y="2149475"/>
            <a:ext cx="3017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/>
            <a:r>
              <a:rPr lang="en-GB" sz="1600">
                <a:latin typeface="Gill Sans"/>
                <a:sym typeface="Gill Sans"/>
              </a:rPr>
              <a:t>Models and fashion shows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3588" y="1171575"/>
            <a:ext cx="2182812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60700" y="577850"/>
            <a:ext cx="301783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/>
            <a:r>
              <a:rPr lang="en-GB" sz="1600">
                <a:latin typeface="Gill Sans"/>
                <a:sym typeface="Gill Sans"/>
              </a:rPr>
              <a:t>Leather manufacture </a:t>
            </a:r>
          </a:p>
          <a:p>
            <a:pPr algn="ctr" defTabSz="822325"/>
            <a:r>
              <a:rPr lang="en-GB" sz="1600">
                <a:latin typeface="Gill Sans"/>
                <a:sym typeface="Gill Sans"/>
              </a:rPr>
              <a:t>in a tannery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2975" y="139700"/>
            <a:ext cx="26289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67400" y="2133600"/>
            <a:ext cx="3017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/>
            <a:r>
              <a:rPr lang="en-GB" sz="1600">
                <a:latin typeface="Gill Sans"/>
                <a:sym typeface="Gill Sans"/>
              </a:rPr>
              <a:t>A shoe factory in Hanoi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8" y="4278313"/>
            <a:ext cx="2982912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81338" y="4864100"/>
            <a:ext cx="1555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/>
            <a:r>
              <a:rPr lang="en-GB" sz="1600">
                <a:latin typeface="Gill Sans"/>
                <a:sym typeface="Gill Sans"/>
              </a:rPr>
              <a:t>Sheep farming and sheering for wool production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2838" y="4314825"/>
            <a:ext cx="37973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78450" y="6102350"/>
            <a:ext cx="3016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/>
            <a:r>
              <a:rPr lang="en-GB" sz="1600">
                <a:latin typeface="Gill Sans"/>
                <a:sym typeface="Gill Sans"/>
              </a:rPr>
              <a:t>Cosmetics research</a:t>
            </a:r>
          </a:p>
        </p:txBody>
      </p:sp>
    </p:spTree>
    <p:extLst>
      <p:ext uri="{BB962C8B-B14F-4D97-AF65-F5344CB8AC3E}">
        <p14:creationId xmlns:p14="http://schemas.microsoft.com/office/powerpoint/2010/main" val="1370135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ages.izideal.com/img/product/10372026/l/uk/nike-air-max-2011-id-running-shoe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41176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primary industry involved in making these trainers?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5934670"/>
            <a:ext cx="241176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quaternary industry involved in making these trainers?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34670"/>
            <a:ext cx="241176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tertiary industry involved in making these trainers?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32240" y="0"/>
            <a:ext cx="241176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secondary industry involved in making these trainers?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the link...</a:t>
            </a:r>
            <a:endParaRPr lang="en-GB" dirty="0"/>
          </a:p>
        </p:txBody>
      </p:sp>
      <p:pic>
        <p:nvPicPr>
          <p:cNvPr id="4" name="Picture 6" descr="http://images.izideal.com/img/product/10372026/l/uk/nike-air-max-2011-id-running-shoe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2852936" cy="2852936"/>
          </a:xfrm>
          <a:prstGeom prst="rect">
            <a:avLst/>
          </a:prstGeom>
          <a:noFill/>
        </p:spPr>
      </p:pic>
      <p:pic>
        <p:nvPicPr>
          <p:cNvPr id="2050" name="Picture 2" descr="http://april10459.yolasite.com/resources/c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916832"/>
            <a:ext cx="3458512" cy="2309807"/>
          </a:xfrm>
          <a:prstGeom prst="rect">
            <a:avLst/>
          </a:prstGeom>
          <a:noFill/>
        </p:spPr>
      </p:pic>
      <p:sp>
        <p:nvSpPr>
          <p:cNvPr id="6" name="Left-Right Arrow 5"/>
          <p:cNvSpPr/>
          <p:nvPr/>
        </p:nvSpPr>
        <p:spPr>
          <a:xfrm>
            <a:off x="4067944" y="2996952"/>
            <a:ext cx="1152128" cy="57606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915816" y="5085184"/>
            <a:ext cx="363589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What industry do you think this is?</a:t>
            </a:r>
            <a:endParaRPr lang="en-GB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667375"/>
            <a:ext cx="89644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/>
            <a:r>
              <a:rPr lang="en-GB" b="1" u="sng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PRIMARY INDUSTRY</a:t>
            </a:r>
            <a:r>
              <a:rPr lang="en-GB" b="1" dirty="0">
                <a:latin typeface="Comic Sans MS" pitchFamily="66" charset="0"/>
                <a:ea typeface="Times New Roman" pitchFamily="18" charset="0"/>
                <a:cs typeface="Arial" charset="0"/>
              </a:rPr>
              <a:t> – </a:t>
            </a:r>
            <a:r>
              <a:rPr lang="en-GB" b="1" i="1" dirty="0">
                <a:latin typeface="Comic Sans MS" pitchFamily="66" charset="0"/>
                <a:ea typeface="Times New Roman" pitchFamily="18" charset="0"/>
                <a:cs typeface="Arial" charset="0"/>
              </a:rPr>
              <a:t>“TAKE IT”</a:t>
            </a:r>
            <a:r>
              <a:rPr lang="en-GB" b="1" dirty="0">
                <a:latin typeface="Comic Sans MS" pitchFamily="66" charset="0"/>
                <a:ea typeface="Times New Roman" pitchFamily="18" charset="0"/>
                <a:cs typeface="Arial" charset="0"/>
              </a:rPr>
              <a:t> -  </a:t>
            </a:r>
            <a:r>
              <a:rPr lang="en-GB" dirty="0">
                <a:latin typeface="Comic Sans MS" pitchFamily="66" charset="0"/>
                <a:ea typeface="Times New Roman" pitchFamily="18" charset="0"/>
                <a:cs typeface="Arial" charset="0"/>
              </a:rPr>
              <a:t>Take raw materials</a:t>
            </a:r>
            <a:endParaRPr lang="en-GB" sz="1100" dirty="0"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indent="457200" eaLnBrk="0" hangingPunct="0"/>
            <a:r>
              <a:rPr lang="en-GB" dirty="0">
                <a:latin typeface="Comic Sans MS" pitchFamily="66" charset="0"/>
                <a:ea typeface="Times New Roman" pitchFamily="18" charset="0"/>
                <a:cs typeface="Arial" charset="0"/>
              </a:rPr>
              <a:t>         from the land or sea.</a:t>
            </a:r>
            <a:endParaRPr lang="en-GB" sz="1100" dirty="0"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indent="457200" eaLnBrk="0" hangingPunct="0"/>
            <a:r>
              <a:rPr lang="en-GB" i="1" dirty="0">
                <a:latin typeface="Comic Sans MS" pitchFamily="66" charset="0"/>
                <a:ea typeface="Times New Roman" pitchFamily="18" charset="0"/>
                <a:cs typeface="Arial" charset="0"/>
              </a:rPr>
              <a:t> EXAMPLES:</a:t>
            </a:r>
            <a:endParaRPr lang="en-GB" sz="1100" dirty="0"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indent="457200" eaLnBrk="0" hangingPunct="0"/>
            <a:endParaRPr lang="en-GB" dirty="0">
              <a:latin typeface="Comic Sans MS" pitchFamily="66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4269</TotalTime>
  <Words>1052</Words>
  <Application>Microsoft Macintosh PowerPoint</Application>
  <PresentationFormat>On-screen Show (4:3)</PresentationFormat>
  <Paragraphs>203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 Black</vt:lpstr>
      <vt:lpstr>Arial Rounded MT Bold</vt:lpstr>
      <vt:lpstr>Calibri</vt:lpstr>
      <vt:lpstr>Century Gothic</vt:lpstr>
      <vt:lpstr>Comic Sans MS</vt:lpstr>
      <vt:lpstr>Gill Sans</vt:lpstr>
      <vt:lpstr>Rockwell</vt:lpstr>
      <vt:lpstr>Tekton Pro</vt:lpstr>
      <vt:lpstr>Times New Roman</vt:lpstr>
      <vt:lpstr>Arial</vt:lpstr>
      <vt:lpstr>Office Theme</vt:lpstr>
      <vt:lpstr>Work, work work!</vt:lpstr>
      <vt:lpstr>PowerPoint Presentation</vt:lpstr>
      <vt:lpstr>How can industrial activity be classified?</vt:lpstr>
      <vt:lpstr>What is a quaternary industry?</vt:lpstr>
      <vt:lpstr>PowerPoint Presentation</vt:lpstr>
      <vt:lpstr>PowerPoint Presentation</vt:lpstr>
      <vt:lpstr>PowerPoint Presentation</vt:lpstr>
      <vt:lpstr>PowerPoint Presentation</vt:lpstr>
      <vt:lpstr>Make the link...</vt:lpstr>
      <vt:lpstr>So how are they made?</vt:lpstr>
      <vt:lpstr>Make the link...</vt:lpstr>
      <vt:lpstr>PowerPoint Presentation</vt:lpstr>
      <vt:lpstr>Waiter, Doctor, Forensic Scientist, Gold digger, machinist, farmer, teacher, Coal miner, furniture maker, dentist, Web page designer, Genetic Scientist, nurse, cheese maker, gardener, fisher,  statistical officer, shop assistant </vt:lpstr>
      <vt:lpstr>Line graph to show the UK employment structure from 1800 – 2000</vt:lpstr>
      <vt:lpstr>Key term</vt:lpstr>
      <vt:lpstr>Look at the following map which colour do you think represent the follow? HIC, MIC, LIC. Complete the key on your map.</vt:lpstr>
      <vt:lpstr> What type of industry do you think your will find more of in the UK? Why? Be ready to feedback.</vt:lpstr>
      <vt:lpstr>How do employment patterns differ between countries?</vt:lpstr>
      <vt:lpstr>PowerPoint Presentation</vt:lpstr>
      <vt:lpstr>PowerPoint Presentation</vt:lpstr>
      <vt:lpstr>PowerPoint Presentation</vt:lpstr>
      <vt:lpstr>Besides pie charts …</vt:lpstr>
      <vt:lpstr>Besides pie charts …</vt:lpstr>
      <vt:lpstr>Besides pie charts …</vt:lpstr>
      <vt:lpstr>Besides pie charts …</vt:lpstr>
      <vt:lpstr>Besides pie charts …</vt:lpstr>
      <vt:lpstr>PowerPoint Presentation</vt:lpstr>
      <vt:lpstr>Explain how and why the types of industries found in HIC may be different to those in a LIC. (7 Marks)</vt:lpstr>
      <vt:lpstr>Explain how and why the types of industries found in HIC may be different to those in a LIC. (6 Marks)</vt:lpstr>
    </vt:vector>
  </TitlesOfParts>
  <Company>RM plc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 Terminal Server</dc:creator>
  <cp:lastModifiedBy>Anna Bennett</cp:lastModifiedBy>
  <cp:revision>361</cp:revision>
  <dcterms:created xsi:type="dcterms:W3CDTF">2011-05-16T11:18:03Z</dcterms:created>
  <dcterms:modified xsi:type="dcterms:W3CDTF">2018-01-14T12:33:34Z</dcterms:modified>
</cp:coreProperties>
</file>