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82" r:id="rId5"/>
    <p:sldId id="281" r:id="rId6"/>
    <p:sldId id="280" r:id="rId7"/>
    <p:sldId id="269" r:id="rId8"/>
    <p:sldId id="276" r:id="rId9"/>
    <p:sldId id="283"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8" autoAdjust="0"/>
    <p:restoredTop sz="94660"/>
  </p:normalViewPr>
  <p:slideViewPr>
    <p:cSldViewPr snapToGrid="0">
      <p:cViewPr varScale="1">
        <p:scale>
          <a:sx n="116" d="100"/>
          <a:sy n="116" d="100"/>
        </p:scale>
        <p:origin x="1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7320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5215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0363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1119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7163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7B5AB-A7E9-4D70-B0B5-7C1184CBAD20}"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1243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B5AB-A7E9-4D70-B0B5-7C1184CBAD20}"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258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B5AB-A7E9-4D70-B0B5-7C1184CBAD20}"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6117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B5AB-A7E9-4D70-B0B5-7C1184CBAD20}"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92437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66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416323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7B5AB-A7E9-4D70-B0B5-7C1184CBAD20}" type="datetimeFigureOut">
              <a:rPr lang="en-GB" smtClean="0"/>
              <a:t>28/06/2017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C7D6E-6760-4C96-A200-6C59A62156B4}" type="slidenum">
              <a:rPr lang="en-GB" smtClean="0"/>
              <a:t>‹#›</a:t>
            </a:fld>
            <a:endParaRPr lang="en-GB"/>
          </a:p>
        </p:txBody>
      </p:sp>
    </p:spTree>
    <p:extLst>
      <p:ext uri="{BB962C8B-B14F-4D97-AF65-F5344CB8AC3E}">
        <p14:creationId xmlns:p14="http://schemas.microsoft.com/office/powerpoint/2010/main" val="367955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gif"/><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2.wdp"/><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2383" y="914400"/>
            <a:ext cx="6665843" cy="1126435"/>
          </a:xfrm>
          <a:solidFill>
            <a:srgbClr val="00B0F0"/>
          </a:solidFill>
          <a:ln>
            <a:solidFill>
              <a:schemeClr val="tx1"/>
            </a:solidFill>
          </a:ln>
        </p:spPr>
        <p:txBody>
          <a:bodyPr anchor="ctr">
            <a:noAutofit/>
          </a:bodyPr>
          <a:lstStyle/>
          <a:p>
            <a:r>
              <a:rPr lang="en-GB" sz="4000" b="1" dirty="0"/>
              <a:t>Managing Floods: Soft Engineering</a:t>
            </a:r>
          </a:p>
        </p:txBody>
      </p:sp>
      <p:sp>
        <p:nvSpPr>
          <p:cNvPr id="5"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8"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200" b="1" dirty="0">
                <a:latin typeface="AR CENA" panose="02000000000000000000" pitchFamily="2" charset="0"/>
              </a:rPr>
              <a:t> LO: </a:t>
            </a:r>
            <a:r>
              <a:rPr lang="en-GB" sz="2200" dirty="0"/>
              <a:t>To explore the costs and benefits of soft engineering strategies.</a:t>
            </a:r>
            <a:endParaRPr lang="en-GB" sz="2200" dirty="0">
              <a:latin typeface="+mn-lt"/>
            </a:endParaRPr>
          </a:p>
        </p:txBody>
      </p:sp>
      <p:sp>
        <p:nvSpPr>
          <p:cNvPr id="16" name="Content Placeholder 2"/>
          <p:cNvSpPr txBox="1">
            <a:spLocks/>
          </p:cNvSpPr>
          <p:nvPr/>
        </p:nvSpPr>
        <p:spPr>
          <a:xfrm>
            <a:off x="331303" y="2114777"/>
            <a:ext cx="6241775" cy="1920209"/>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Soft engineering involves working with natural river processes to manage the flood risk. Unlike hard engineering it does not involve building artificial structures or trying to stop natural processes. It aims to reduce and slow the movement of water in to a river channel to help prevent flooding.</a:t>
            </a:r>
          </a:p>
        </p:txBody>
      </p:sp>
      <p:sp>
        <p:nvSpPr>
          <p:cNvPr id="9" name="Content Placeholder 2"/>
          <p:cNvSpPr txBox="1">
            <a:spLocks/>
          </p:cNvSpPr>
          <p:nvPr/>
        </p:nvSpPr>
        <p:spPr>
          <a:xfrm>
            <a:off x="2690191" y="4098687"/>
            <a:ext cx="6308034" cy="1783922"/>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Soft engineering involves working with river processes to manage the flood risk. It involves building artificial structures or trying to stop natural processes. It aims to reduce and slow the movement of water in to a river channel to help prevent flooding.</a:t>
            </a:r>
          </a:p>
        </p:txBody>
      </p:sp>
      <p:sp>
        <p:nvSpPr>
          <p:cNvPr id="3" name="Explosion: 8 Points 2"/>
          <p:cNvSpPr/>
          <p:nvPr/>
        </p:nvSpPr>
        <p:spPr>
          <a:xfrm rot="20666445">
            <a:off x="4764" y="-52798"/>
            <a:ext cx="3682680" cy="2184511"/>
          </a:xfrm>
          <a:prstGeom prst="irregularSeal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 DARLING" panose="02000000000000000000" pitchFamily="2" charset="0"/>
              </a:rPr>
              <a:t>Who is wrong and who is right?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79" y="2144841"/>
            <a:ext cx="1385570" cy="186008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63" y="4108928"/>
            <a:ext cx="1851610" cy="1870313"/>
          </a:xfrm>
          <a:prstGeom prst="rect">
            <a:avLst/>
          </a:prstGeom>
        </p:spPr>
      </p:pic>
    </p:spTree>
    <p:extLst>
      <p:ext uri="{BB962C8B-B14F-4D97-AF65-F5344CB8AC3E}">
        <p14:creationId xmlns:p14="http://schemas.microsoft.com/office/powerpoint/2010/main" val="196382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CONSOLIDATE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soft engineering strategies.</a:t>
            </a:r>
            <a:endParaRPr lang="en-GB" sz="2400" dirty="0">
              <a:latin typeface="+mn-lt"/>
            </a:endParaRPr>
          </a:p>
        </p:txBody>
      </p:sp>
      <p:sp>
        <p:nvSpPr>
          <p:cNvPr id="4" name="Title 3"/>
          <p:cNvSpPr>
            <a:spLocks noGrp="1"/>
          </p:cNvSpPr>
          <p:nvPr>
            <p:ph type="title"/>
          </p:nvPr>
        </p:nvSpPr>
        <p:spPr>
          <a:xfrm>
            <a:off x="132522" y="898553"/>
            <a:ext cx="8905461" cy="545934"/>
          </a:xfrm>
          <a:solidFill>
            <a:srgbClr val="00B0F0"/>
          </a:solidFill>
          <a:ln>
            <a:solidFill>
              <a:schemeClr val="tx1"/>
            </a:solidFill>
          </a:ln>
        </p:spPr>
        <p:txBody>
          <a:bodyPr>
            <a:normAutofit fontScale="90000"/>
          </a:bodyPr>
          <a:lstStyle/>
          <a:p>
            <a:pPr algn="ctr"/>
            <a:r>
              <a:rPr lang="en-GB" b="1" dirty="0"/>
              <a:t>Information Race</a:t>
            </a:r>
          </a:p>
        </p:txBody>
      </p:sp>
      <p:sp>
        <p:nvSpPr>
          <p:cNvPr id="6" name="Content Placeholder 5"/>
          <p:cNvSpPr>
            <a:spLocks noGrp="1"/>
          </p:cNvSpPr>
          <p:nvPr>
            <p:ph idx="1"/>
          </p:nvPr>
        </p:nvSpPr>
        <p:spPr>
          <a:xfrm>
            <a:off x="0" y="1487046"/>
            <a:ext cx="9144000" cy="1007526"/>
          </a:xfrm>
        </p:spPr>
        <p:txBody>
          <a:bodyPr>
            <a:normAutofit fontScale="92500" lnSpcReduction="20000"/>
          </a:bodyPr>
          <a:lstStyle/>
          <a:p>
            <a:pPr marL="0" indent="0">
              <a:buNone/>
            </a:pPr>
            <a:r>
              <a:rPr lang="en-GB" dirty="0"/>
              <a:t>In teams (tables) answer the following questions on your whiteboards (only one board) and race over to me at the front to check your answer before you move on to the next question. </a:t>
            </a:r>
          </a:p>
        </p:txBody>
      </p:sp>
      <p:pic>
        <p:nvPicPr>
          <p:cNvPr id="4098" name="Picture 2" descr="Image result for racing cours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88" y="2475836"/>
            <a:ext cx="7817127" cy="3893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9884" y="2591585"/>
            <a:ext cx="1537252" cy="1477328"/>
          </a:xfrm>
          <a:prstGeom prst="rect">
            <a:avLst/>
          </a:prstGeom>
          <a:solidFill>
            <a:schemeClr val="bg1"/>
          </a:solidFill>
          <a:ln>
            <a:solidFill>
              <a:schemeClr val="tx1"/>
            </a:solidFill>
          </a:ln>
        </p:spPr>
        <p:txBody>
          <a:bodyPr wrap="square" rtlCol="0">
            <a:spAutoFit/>
          </a:bodyPr>
          <a:lstStyle/>
          <a:p>
            <a:r>
              <a:rPr lang="en-GB" dirty="0"/>
              <a:t>Explain how flood warnings and preparation works.</a:t>
            </a:r>
          </a:p>
        </p:txBody>
      </p:sp>
      <p:sp>
        <p:nvSpPr>
          <p:cNvPr id="12" name="TextBox 11"/>
          <p:cNvSpPr txBox="1"/>
          <p:nvPr/>
        </p:nvSpPr>
        <p:spPr>
          <a:xfrm>
            <a:off x="463561" y="3441031"/>
            <a:ext cx="1537252" cy="1200329"/>
          </a:xfrm>
          <a:prstGeom prst="rect">
            <a:avLst/>
          </a:prstGeom>
          <a:solidFill>
            <a:schemeClr val="bg1"/>
          </a:solidFill>
          <a:ln>
            <a:solidFill>
              <a:schemeClr val="tx1"/>
            </a:solidFill>
          </a:ln>
        </p:spPr>
        <p:txBody>
          <a:bodyPr wrap="square" rtlCol="0">
            <a:spAutoFit/>
          </a:bodyPr>
          <a:lstStyle/>
          <a:p>
            <a:r>
              <a:rPr lang="en-GB" dirty="0"/>
              <a:t>Give an advantage of flood plain zoning.</a:t>
            </a:r>
          </a:p>
        </p:txBody>
      </p:sp>
      <p:sp>
        <p:nvSpPr>
          <p:cNvPr id="13" name="TextBox 12"/>
          <p:cNvSpPr txBox="1"/>
          <p:nvPr/>
        </p:nvSpPr>
        <p:spPr>
          <a:xfrm>
            <a:off x="2378500" y="5211596"/>
            <a:ext cx="1537252" cy="1477328"/>
          </a:xfrm>
          <a:prstGeom prst="rect">
            <a:avLst/>
          </a:prstGeom>
          <a:solidFill>
            <a:schemeClr val="bg1"/>
          </a:solidFill>
          <a:ln>
            <a:solidFill>
              <a:schemeClr val="tx1"/>
            </a:solidFill>
          </a:ln>
        </p:spPr>
        <p:txBody>
          <a:bodyPr wrap="square" rtlCol="0">
            <a:spAutoFit/>
          </a:bodyPr>
          <a:lstStyle/>
          <a:p>
            <a:r>
              <a:rPr lang="en-GB" dirty="0"/>
              <a:t>Give a disadvantage of flood warnings and preparation.</a:t>
            </a:r>
          </a:p>
        </p:txBody>
      </p:sp>
      <p:sp>
        <p:nvSpPr>
          <p:cNvPr id="14" name="TextBox 13"/>
          <p:cNvSpPr txBox="1"/>
          <p:nvPr/>
        </p:nvSpPr>
        <p:spPr>
          <a:xfrm>
            <a:off x="5263879" y="5211596"/>
            <a:ext cx="1537252" cy="1477328"/>
          </a:xfrm>
          <a:prstGeom prst="rect">
            <a:avLst/>
          </a:prstGeom>
          <a:solidFill>
            <a:schemeClr val="bg1"/>
          </a:solidFill>
          <a:ln>
            <a:solidFill>
              <a:schemeClr val="tx1"/>
            </a:solidFill>
          </a:ln>
        </p:spPr>
        <p:txBody>
          <a:bodyPr wrap="square" rtlCol="0">
            <a:spAutoFit/>
          </a:bodyPr>
          <a:lstStyle/>
          <a:p>
            <a:r>
              <a:rPr lang="en-GB" dirty="0"/>
              <a:t>Describe the possible implications (2) of river restoration.</a:t>
            </a:r>
          </a:p>
        </p:txBody>
      </p:sp>
      <p:sp>
        <p:nvSpPr>
          <p:cNvPr id="15" name="TextBox 14"/>
          <p:cNvSpPr txBox="1"/>
          <p:nvPr/>
        </p:nvSpPr>
        <p:spPr>
          <a:xfrm>
            <a:off x="7114767" y="3791914"/>
            <a:ext cx="1537252" cy="1477328"/>
          </a:xfrm>
          <a:prstGeom prst="rect">
            <a:avLst/>
          </a:prstGeom>
          <a:solidFill>
            <a:schemeClr val="bg1"/>
          </a:solidFill>
          <a:ln>
            <a:solidFill>
              <a:schemeClr val="tx1"/>
            </a:solidFill>
          </a:ln>
        </p:spPr>
        <p:txBody>
          <a:bodyPr wrap="square" rtlCol="0">
            <a:spAutoFit/>
          </a:bodyPr>
          <a:lstStyle/>
          <a:p>
            <a:r>
              <a:rPr lang="en-GB" dirty="0"/>
              <a:t>Outline how planting trees will reduce the risk of flooding. </a:t>
            </a:r>
          </a:p>
        </p:txBody>
      </p:sp>
      <p:sp>
        <p:nvSpPr>
          <p:cNvPr id="16" name="TextBox 15"/>
          <p:cNvSpPr txBox="1"/>
          <p:nvPr/>
        </p:nvSpPr>
        <p:spPr>
          <a:xfrm>
            <a:off x="4836223" y="2591585"/>
            <a:ext cx="1537252" cy="1200329"/>
          </a:xfrm>
          <a:prstGeom prst="rect">
            <a:avLst/>
          </a:prstGeom>
          <a:solidFill>
            <a:schemeClr val="bg1"/>
          </a:solidFill>
          <a:ln>
            <a:solidFill>
              <a:schemeClr val="tx1"/>
            </a:solidFill>
          </a:ln>
        </p:spPr>
        <p:txBody>
          <a:bodyPr wrap="square" rtlCol="0">
            <a:spAutoFit/>
          </a:bodyPr>
          <a:lstStyle/>
          <a:p>
            <a:r>
              <a:rPr lang="en-GB" dirty="0"/>
              <a:t>Give 2 disadvantages of flood plane zoning. </a:t>
            </a:r>
          </a:p>
        </p:txBody>
      </p:sp>
      <p:sp>
        <p:nvSpPr>
          <p:cNvPr id="7" name="TextBox 6"/>
          <p:cNvSpPr txBox="1"/>
          <p:nvPr/>
        </p:nvSpPr>
        <p:spPr>
          <a:xfrm>
            <a:off x="3371225" y="2301073"/>
            <a:ext cx="751103" cy="369332"/>
          </a:xfrm>
          <a:prstGeom prst="rect">
            <a:avLst/>
          </a:prstGeom>
          <a:solidFill>
            <a:schemeClr val="bg1"/>
          </a:solidFill>
          <a:ln>
            <a:solidFill>
              <a:schemeClr val="tx1"/>
            </a:solidFill>
          </a:ln>
        </p:spPr>
        <p:txBody>
          <a:bodyPr wrap="none" rtlCol="0">
            <a:spAutoFit/>
          </a:bodyPr>
          <a:lstStyle/>
          <a:p>
            <a:r>
              <a:rPr lang="en-GB" dirty="0"/>
              <a:t>START</a:t>
            </a:r>
          </a:p>
        </p:txBody>
      </p:sp>
      <p:sp>
        <p:nvSpPr>
          <p:cNvPr id="19" name="TextBox 18"/>
          <p:cNvSpPr txBox="1"/>
          <p:nvPr/>
        </p:nvSpPr>
        <p:spPr>
          <a:xfrm>
            <a:off x="5174791" y="2319538"/>
            <a:ext cx="805029" cy="369332"/>
          </a:xfrm>
          <a:prstGeom prst="rect">
            <a:avLst/>
          </a:prstGeom>
          <a:solidFill>
            <a:schemeClr val="bg1"/>
          </a:solidFill>
          <a:ln>
            <a:solidFill>
              <a:schemeClr val="tx1"/>
            </a:solidFill>
          </a:ln>
        </p:spPr>
        <p:txBody>
          <a:bodyPr wrap="none" rtlCol="0">
            <a:spAutoFit/>
          </a:bodyPr>
          <a:lstStyle/>
          <a:p>
            <a:r>
              <a:rPr lang="en-GB" dirty="0"/>
              <a:t>FINISH</a:t>
            </a:r>
          </a:p>
        </p:txBody>
      </p:sp>
      <p:sp>
        <p:nvSpPr>
          <p:cNvPr id="17" name="Arrow: Right 16"/>
          <p:cNvSpPr/>
          <p:nvPr/>
        </p:nvSpPr>
        <p:spPr>
          <a:xfrm rot="9439073">
            <a:off x="1417856" y="2820914"/>
            <a:ext cx="1590526" cy="591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p:cNvSpPr/>
          <p:nvPr/>
        </p:nvSpPr>
        <p:spPr>
          <a:xfrm rot="2537629">
            <a:off x="956759" y="5016304"/>
            <a:ext cx="1590526" cy="591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p:cNvSpPr/>
          <p:nvPr/>
        </p:nvSpPr>
        <p:spPr>
          <a:xfrm>
            <a:off x="3746776" y="5618626"/>
            <a:ext cx="1590526" cy="591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p:cNvSpPr/>
          <p:nvPr/>
        </p:nvSpPr>
        <p:spPr>
          <a:xfrm rot="19660937">
            <a:off x="6548389" y="5398231"/>
            <a:ext cx="1590526" cy="591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p:cNvSpPr/>
          <p:nvPr/>
        </p:nvSpPr>
        <p:spPr>
          <a:xfrm rot="12528915">
            <a:off x="6292687" y="2977002"/>
            <a:ext cx="1590526" cy="591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4266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0381"/>
            <a:ext cx="7886700" cy="1685405"/>
          </a:xfrm>
          <a:solidFill>
            <a:srgbClr val="00B0F0"/>
          </a:solidFill>
          <a:ln>
            <a:solidFill>
              <a:schemeClr val="tx1"/>
            </a:solidFill>
          </a:ln>
        </p:spPr>
        <p:txBody>
          <a:bodyPr>
            <a:normAutofit fontScale="90000"/>
          </a:bodyPr>
          <a:lstStyle/>
          <a:p>
            <a:r>
              <a:rPr lang="en-GB" b="1" dirty="0">
                <a:latin typeface="+mn-lt"/>
              </a:rPr>
              <a:t>LO: </a:t>
            </a:r>
            <a:r>
              <a:rPr lang="en-GB" dirty="0"/>
              <a:t>To explore the costs and benefits of soft engineering strategies. </a:t>
            </a:r>
            <a:endParaRPr lang="en-GB" dirty="0">
              <a:latin typeface="+mn-lt"/>
            </a:endParaRPr>
          </a:p>
        </p:txBody>
      </p:sp>
      <p:sp>
        <p:nvSpPr>
          <p:cNvPr id="3" name="Content Placeholder 2"/>
          <p:cNvSpPr>
            <a:spLocks noGrp="1"/>
          </p:cNvSpPr>
          <p:nvPr>
            <p:ph idx="1"/>
          </p:nvPr>
        </p:nvSpPr>
        <p:spPr>
          <a:xfrm>
            <a:off x="628650" y="2689411"/>
            <a:ext cx="7886700" cy="3340327"/>
          </a:xfrm>
          <a:solidFill>
            <a:schemeClr val="accent1">
              <a:lumMod val="20000"/>
              <a:lumOff val="80000"/>
            </a:schemeClr>
          </a:solidFill>
          <a:ln>
            <a:solidFill>
              <a:schemeClr val="tx1"/>
            </a:solidFill>
          </a:ln>
        </p:spPr>
        <p:txBody>
          <a:bodyPr>
            <a:normAutofit fontScale="92500" lnSpcReduction="10000"/>
          </a:bodyPr>
          <a:lstStyle/>
          <a:p>
            <a:pPr marL="0" indent="0">
              <a:buNone/>
            </a:pPr>
            <a:r>
              <a:rPr lang="en-GB" b="1" u="sng" dirty="0"/>
              <a:t>SUCCESS CRITERIA:</a:t>
            </a:r>
          </a:p>
          <a:p>
            <a:pPr marL="0" indent="0">
              <a:buNone/>
            </a:pPr>
            <a:r>
              <a:rPr lang="en-GB" dirty="0"/>
              <a:t>I can </a:t>
            </a:r>
            <a:r>
              <a:rPr lang="en-GB" b="1" u="sng" dirty="0"/>
              <a:t>describe</a:t>
            </a:r>
            <a:r>
              <a:rPr lang="en-GB" dirty="0"/>
              <a:t> the costs and benefits of </a:t>
            </a:r>
            <a:r>
              <a:rPr lang="en-US" dirty="0"/>
              <a:t>flood warnings and preparation, flood plain zoning, planting trees and river restoration.</a:t>
            </a:r>
          </a:p>
          <a:p>
            <a:pPr marL="0" indent="0">
              <a:buNone/>
            </a:pPr>
            <a:r>
              <a:rPr lang="en-US" dirty="0"/>
              <a:t>I can </a:t>
            </a:r>
            <a:r>
              <a:rPr lang="en-US" b="1" u="sng" dirty="0"/>
              <a:t>explain</a:t>
            </a:r>
            <a:r>
              <a:rPr lang="en-US" dirty="0"/>
              <a:t> how flood warnings and preparation, flood plain zoning, planting trees and river restoration decrease the risk of flooding.</a:t>
            </a:r>
          </a:p>
          <a:p>
            <a:pPr marL="0" indent="0">
              <a:buNone/>
            </a:pPr>
            <a:r>
              <a:rPr lang="en-GB" dirty="0"/>
              <a:t>I can </a:t>
            </a:r>
            <a:r>
              <a:rPr lang="en-GB" b="1" u="sng" dirty="0"/>
              <a:t>argue</a:t>
            </a:r>
            <a:r>
              <a:rPr lang="en-GB" dirty="0"/>
              <a:t> how soft engineering methods have a limited effect on the environment.</a:t>
            </a:r>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t>MANAGING FLOODS: SOFT ENGINEERING</a:t>
            </a:r>
            <a:endParaRPr lang="en-GB" sz="2400" b="1" dirty="0"/>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a:p>
            <a:r>
              <a:rPr lang="en-GB" sz="1200" b="1" dirty="0"/>
              <a:t>Write the Learning Objective. </a:t>
            </a:r>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1170220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soft engineering strategies.</a:t>
            </a:r>
            <a:endParaRPr lang="en-GB" sz="2400" dirty="0">
              <a:latin typeface="+mn-lt"/>
            </a:endParaRPr>
          </a:p>
        </p:txBody>
      </p:sp>
      <p:sp>
        <p:nvSpPr>
          <p:cNvPr id="5" name="Title 4"/>
          <p:cNvSpPr>
            <a:spLocks noGrp="1"/>
          </p:cNvSpPr>
          <p:nvPr>
            <p:ph type="title"/>
          </p:nvPr>
        </p:nvSpPr>
        <p:spPr>
          <a:xfrm>
            <a:off x="140617" y="787759"/>
            <a:ext cx="8889705" cy="913055"/>
          </a:xfrm>
          <a:solidFill>
            <a:srgbClr val="00B0F0"/>
          </a:solidFill>
          <a:ln>
            <a:solidFill>
              <a:schemeClr val="tx1"/>
            </a:solidFill>
          </a:ln>
        </p:spPr>
        <p:txBody>
          <a:bodyPr>
            <a:normAutofit fontScale="90000"/>
          </a:bodyPr>
          <a:lstStyle/>
          <a:p>
            <a:r>
              <a:rPr lang="en-GB" sz="3600" b="1" dirty="0"/>
              <a:t>Identify the methods of soft engineering from these photos.</a:t>
            </a:r>
          </a:p>
        </p:txBody>
      </p:sp>
      <p:pic>
        <p:nvPicPr>
          <p:cNvPr id="2" name="Picture 1"/>
          <p:cNvPicPr>
            <a:picLocks noChangeAspect="1"/>
          </p:cNvPicPr>
          <p:nvPr/>
        </p:nvPicPr>
        <p:blipFill>
          <a:blip r:embed="rId3"/>
          <a:stretch>
            <a:fillRect/>
          </a:stretch>
        </p:blipFill>
        <p:spPr>
          <a:xfrm>
            <a:off x="4708364" y="1835632"/>
            <a:ext cx="4321958" cy="2171695"/>
          </a:xfrm>
          <a:prstGeom prst="rect">
            <a:avLst/>
          </a:prstGeom>
          <a:ln>
            <a:solidFill>
              <a:schemeClr val="tx1"/>
            </a:solidFill>
          </a:ln>
        </p:spPr>
      </p:pic>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643" y="3072231"/>
            <a:ext cx="2442679" cy="30791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lood war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032" y="4178113"/>
            <a:ext cx="1921289" cy="18025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iver restoration before and af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93" y="2164443"/>
            <a:ext cx="4556860" cy="35233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01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soft engineering strategies.</a:t>
            </a:r>
            <a:endParaRPr lang="en-GB" sz="2400" dirty="0">
              <a:latin typeface="+mn-lt"/>
            </a:endParaRPr>
          </a:p>
        </p:txBody>
      </p:sp>
      <p:sp>
        <p:nvSpPr>
          <p:cNvPr id="5" name="Title 4"/>
          <p:cNvSpPr>
            <a:spLocks noGrp="1"/>
          </p:cNvSpPr>
          <p:nvPr>
            <p:ph type="title"/>
          </p:nvPr>
        </p:nvSpPr>
        <p:spPr>
          <a:xfrm>
            <a:off x="106017" y="853156"/>
            <a:ext cx="8905461" cy="1325563"/>
          </a:xfrm>
          <a:solidFill>
            <a:srgbClr val="00B0F0"/>
          </a:solidFill>
          <a:ln>
            <a:solidFill>
              <a:schemeClr val="tx1"/>
            </a:solidFill>
          </a:ln>
        </p:spPr>
        <p:txBody>
          <a:bodyPr>
            <a:noAutofit/>
          </a:bodyPr>
          <a:lstStyle/>
          <a:p>
            <a:r>
              <a:rPr lang="en-GB" sz="3200" b="1" dirty="0"/>
              <a:t>Use the costs and benefits sheets to complete your worksheet. </a:t>
            </a:r>
            <a:br>
              <a:rPr lang="en-GB" sz="3200" b="1" dirty="0"/>
            </a:br>
            <a:r>
              <a:rPr lang="en-GB" sz="3200" b="1" dirty="0"/>
              <a:t>DO NOT WRITE EVERTHING DOWN.</a:t>
            </a:r>
          </a:p>
        </p:txBody>
      </p:sp>
      <p:pic>
        <p:nvPicPr>
          <p:cNvPr id="2" name="Picture 1"/>
          <p:cNvPicPr>
            <a:picLocks noChangeAspect="1"/>
          </p:cNvPicPr>
          <p:nvPr/>
        </p:nvPicPr>
        <p:blipFill>
          <a:blip r:embed="rId3"/>
          <a:stretch>
            <a:fillRect/>
          </a:stretch>
        </p:blipFill>
        <p:spPr>
          <a:xfrm>
            <a:off x="1251775" y="2255118"/>
            <a:ext cx="6067425" cy="4257675"/>
          </a:xfrm>
          <a:prstGeom prst="rect">
            <a:avLst/>
          </a:prstGeom>
          <a:ln>
            <a:solidFill>
              <a:schemeClr val="tx1"/>
            </a:solidFill>
          </a:ln>
        </p:spPr>
      </p:pic>
    </p:spTree>
    <p:extLst>
      <p:ext uri="{BB962C8B-B14F-4D97-AF65-F5344CB8AC3E}">
        <p14:creationId xmlns:p14="http://schemas.microsoft.com/office/powerpoint/2010/main" val="491118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soft engineering strategies.</a:t>
            </a:r>
            <a:endParaRPr lang="en-GB" sz="2400" dirty="0">
              <a:latin typeface="+mn-lt"/>
            </a:endParaRPr>
          </a:p>
        </p:txBody>
      </p:sp>
      <p:sp>
        <p:nvSpPr>
          <p:cNvPr id="5" name="Title 4"/>
          <p:cNvSpPr>
            <a:spLocks noGrp="1"/>
          </p:cNvSpPr>
          <p:nvPr>
            <p:ph type="title"/>
          </p:nvPr>
        </p:nvSpPr>
        <p:spPr>
          <a:xfrm>
            <a:off x="98563" y="864158"/>
            <a:ext cx="4234897" cy="871877"/>
          </a:xfrm>
          <a:solidFill>
            <a:srgbClr val="00B0F0"/>
          </a:solidFill>
          <a:ln>
            <a:solidFill>
              <a:schemeClr val="tx1"/>
            </a:solidFill>
          </a:ln>
        </p:spPr>
        <p:txBody>
          <a:bodyPr>
            <a:normAutofit fontScale="90000"/>
          </a:bodyPr>
          <a:lstStyle/>
          <a:p>
            <a:r>
              <a:rPr lang="en-GB" sz="3200" b="1" dirty="0"/>
              <a:t>Flood warnings and Preparation</a:t>
            </a:r>
          </a:p>
        </p:txBody>
      </p:sp>
      <p:sp>
        <p:nvSpPr>
          <p:cNvPr id="6" name="Content Placeholder 5"/>
          <p:cNvSpPr>
            <a:spLocks noGrp="1"/>
          </p:cNvSpPr>
          <p:nvPr>
            <p:ph idx="1"/>
          </p:nvPr>
        </p:nvSpPr>
        <p:spPr>
          <a:xfrm>
            <a:off x="5798" y="1785211"/>
            <a:ext cx="4327662" cy="4415383"/>
          </a:xfrm>
        </p:spPr>
        <p:txBody>
          <a:bodyPr>
            <a:normAutofit fontScale="70000" lnSpcReduction="20000"/>
          </a:bodyPr>
          <a:lstStyle/>
          <a:p>
            <a:pPr marL="0" indent="0">
              <a:buNone/>
            </a:pPr>
            <a:r>
              <a:rPr lang="en-GB" dirty="0"/>
              <a:t>The EA and other agencies, such as district councils and water and highway authorities co-ordinate efforts to devise and carry out action plans for areas at risk. Distinct roles are identified for the emergency services, the armed forces and voluntary groups such as the RNLI. </a:t>
            </a:r>
          </a:p>
          <a:p>
            <a:pPr marL="0" indent="0">
              <a:buNone/>
            </a:pPr>
            <a:r>
              <a:rPr lang="en-GB" dirty="0"/>
              <a:t>The meteorological office analyses data from its 200 automated weather stations and passes this to the EA, who use it along with river level data to provide updated flood alert information. The EA provides a flood risk map website, a three day flood forecast and personalised updates and the media publish these.</a:t>
            </a:r>
          </a:p>
        </p:txBody>
      </p:sp>
      <p:sp>
        <p:nvSpPr>
          <p:cNvPr id="12" name="Title 4"/>
          <p:cNvSpPr txBox="1">
            <a:spLocks/>
          </p:cNvSpPr>
          <p:nvPr/>
        </p:nvSpPr>
        <p:spPr>
          <a:xfrm>
            <a:off x="4521889" y="3498191"/>
            <a:ext cx="4486689" cy="592023"/>
          </a:xfrm>
          <a:prstGeom prst="rect">
            <a:avLst/>
          </a:prstGeom>
          <a:solidFill>
            <a:srgbClr val="00B0F0"/>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River Restoration</a:t>
            </a:r>
          </a:p>
        </p:txBody>
      </p:sp>
      <p:sp>
        <p:nvSpPr>
          <p:cNvPr id="13" name="Content Placeholder 5"/>
          <p:cNvSpPr txBox="1">
            <a:spLocks/>
          </p:cNvSpPr>
          <p:nvPr/>
        </p:nvSpPr>
        <p:spPr>
          <a:xfrm>
            <a:off x="4521889" y="4204772"/>
            <a:ext cx="4327662" cy="194664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This is when a river that has previously been hard engineered is restored to a natural channel, including the recreation of meanders and lowering of floodplains.</a:t>
            </a:r>
          </a:p>
        </p:txBody>
      </p:sp>
      <p:sp>
        <p:nvSpPr>
          <p:cNvPr id="14" name="Title 4"/>
          <p:cNvSpPr txBox="1">
            <a:spLocks/>
          </p:cNvSpPr>
          <p:nvPr/>
        </p:nvSpPr>
        <p:spPr>
          <a:xfrm>
            <a:off x="4521889" y="902243"/>
            <a:ext cx="4486689" cy="592023"/>
          </a:xfrm>
          <a:prstGeom prst="rect">
            <a:avLst/>
          </a:prstGeom>
          <a:solidFill>
            <a:srgbClr val="00B0F0"/>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Flood plain Zoning</a:t>
            </a:r>
          </a:p>
        </p:txBody>
      </p:sp>
      <p:sp>
        <p:nvSpPr>
          <p:cNvPr id="15" name="Content Placeholder 5"/>
          <p:cNvSpPr txBox="1">
            <a:spLocks/>
          </p:cNvSpPr>
          <p:nvPr/>
        </p:nvSpPr>
        <p:spPr>
          <a:xfrm>
            <a:off x="4521889" y="1583360"/>
            <a:ext cx="4327662" cy="194664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Land in a river valley is categorised into 4 flood risk zones by the EA. Local authorities are required to use these to produce flood risk assessments and to guide decisions regarding new building applications. </a:t>
            </a:r>
          </a:p>
        </p:txBody>
      </p:sp>
      <p:sp>
        <p:nvSpPr>
          <p:cNvPr id="16" name="Title 4"/>
          <p:cNvSpPr txBox="1">
            <a:spLocks/>
          </p:cNvSpPr>
          <p:nvPr/>
        </p:nvSpPr>
        <p:spPr>
          <a:xfrm>
            <a:off x="35200" y="5459346"/>
            <a:ext cx="4486689" cy="592023"/>
          </a:xfrm>
          <a:prstGeom prst="rect">
            <a:avLst/>
          </a:prstGeom>
          <a:solidFill>
            <a:srgbClr val="00B0F0"/>
          </a:solidFill>
          <a:ln>
            <a:solidFill>
              <a:schemeClr val="tx1"/>
            </a:solidFill>
          </a:ln>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Use your own knowledge to describe how planting trees can reduce flooding.</a:t>
            </a:r>
          </a:p>
        </p:txBody>
      </p:sp>
    </p:spTree>
    <p:extLst>
      <p:ext uri="{BB962C8B-B14F-4D97-AF65-F5344CB8AC3E}">
        <p14:creationId xmlns:p14="http://schemas.microsoft.com/office/powerpoint/2010/main" val="2805229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soft engineering strategies.</a:t>
            </a:r>
            <a:endParaRPr lang="en-GB" sz="2400" dirty="0">
              <a:latin typeface="+mn-lt"/>
            </a:endParaRPr>
          </a:p>
        </p:txBody>
      </p:sp>
      <p:sp>
        <p:nvSpPr>
          <p:cNvPr id="5" name="Title 4"/>
          <p:cNvSpPr>
            <a:spLocks noGrp="1"/>
          </p:cNvSpPr>
          <p:nvPr>
            <p:ph type="title"/>
          </p:nvPr>
        </p:nvSpPr>
        <p:spPr>
          <a:xfrm>
            <a:off x="0" y="-3248"/>
            <a:ext cx="9144000" cy="1076267"/>
          </a:xfrm>
          <a:solidFill>
            <a:srgbClr val="00B0F0"/>
          </a:solidFill>
          <a:ln>
            <a:solidFill>
              <a:schemeClr val="tx1"/>
            </a:solidFill>
          </a:ln>
        </p:spPr>
        <p:txBody>
          <a:bodyPr>
            <a:normAutofit/>
          </a:bodyPr>
          <a:lstStyle/>
          <a:p>
            <a:pPr algn="ctr"/>
            <a:r>
              <a:rPr lang="en-GB" b="1" dirty="0"/>
              <a:t>Costs and Benefits of Soft Engineering</a:t>
            </a:r>
          </a:p>
        </p:txBody>
      </p:sp>
      <p:sp>
        <p:nvSpPr>
          <p:cNvPr id="7" name="Content Placeholder 6"/>
          <p:cNvSpPr>
            <a:spLocks noGrp="1"/>
          </p:cNvSpPr>
          <p:nvPr>
            <p:ph idx="1"/>
          </p:nvPr>
        </p:nvSpPr>
        <p:spPr/>
        <p:txBody>
          <a:bodyPr/>
          <a:lstStyle/>
          <a:p>
            <a:endParaRPr lang="en-GB"/>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073019"/>
            <a:ext cx="9144000" cy="5784980"/>
          </a:xfrm>
          <a:prstGeom prst="rect">
            <a:avLst/>
          </a:prstGeom>
          <a:ln>
            <a:solidFill>
              <a:schemeClr val="tx1"/>
            </a:solidFill>
          </a:ln>
        </p:spPr>
      </p:pic>
    </p:spTree>
    <p:extLst>
      <p:ext uri="{BB962C8B-B14F-4D97-AF65-F5344CB8AC3E}">
        <p14:creationId xmlns:p14="http://schemas.microsoft.com/office/powerpoint/2010/main" val="404566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77541"/>
            <a:ext cx="7886700" cy="1026864"/>
          </a:xfrm>
          <a:solidFill>
            <a:srgbClr val="00B0F0"/>
          </a:solidFill>
          <a:ln>
            <a:solidFill>
              <a:schemeClr val="tx1"/>
            </a:solidFill>
          </a:ln>
        </p:spPr>
        <p:txBody>
          <a:bodyPr/>
          <a:lstStyle/>
          <a:p>
            <a:r>
              <a:rPr lang="en-GB" dirty="0"/>
              <a:t>Question Time </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AFL</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costs and benefits of soft engineering strategies.</a:t>
            </a:r>
            <a:endParaRPr lang="en-GB" sz="2400" dirty="0">
              <a:latin typeface="+mn-lt"/>
            </a:endParaRPr>
          </a:p>
        </p:txBody>
      </p:sp>
      <p:sp>
        <p:nvSpPr>
          <p:cNvPr id="3" name="Content Placeholder 2"/>
          <p:cNvSpPr>
            <a:spLocks noGrp="1"/>
          </p:cNvSpPr>
          <p:nvPr>
            <p:ph idx="1"/>
          </p:nvPr>
        </p:nvSpPr>
        <p:spPr>
          <a:xfrm>
            <a:off x="628650" y="2107097"/>
            <a:ext cx="7886700" cy="3922642"/>
          </a:xfrm>
          <a:solidFill>
            <a:schemeClr val="accent1">
              <a:lumMod val="20000"/>
              <a:lumOff val="80000"/>
            </a:schemeClr>
          </a:solidFill>
          <a:ln>
            <a:solidFill>
              <a:schemeClr val="tx1"/>
            </a:solidFill>
          </a:ln>
        </p:spPr>
        <p:txBody>
          <a:bodyPr>
            <a:noAutofit/>
          </a:bodyPr>
          <a:lstStyle/>
          <a:p>
            <a:pPr marL="0" indent="0">
              <a:buNone/>
            </a:pPr>
            <a:r>
              <a:rPr lang="en-GB" sz="2000" dirty="0"/>
              <a:t>It absorbs carbon dioxide is an advantage of</a:t>
            </a:r>
          </a:p>
          <a:p>
            <a:pPr marL="457200" indent="-457200">
              <a:buAutoNum type="alphaUcParenR"/>
            </a:pPr>
            <a:r>
              <a:rPr lang="en-GB" sz="2000" dirty="0"/>
              <a:t>River Restoration</a:t>
            </a:r>
          </a:p>
          <a:p>
            <a:pPr marL="457200" indent="-457200">
              <a:buAutoNum type="alphaUcParenR"/>
            </a:pPr>
            <a:r>
              <a:rPr lang="en-GB" sz="2000" dirty="0"/>
              <a:t>Flood Warnings and Preparation</a:t>
            </a:r>
          </a:p>
          <a:p>
            <a:pPr marL="457200" indent="-457200">
              <a:buAutoNum type="alphaUcParenR"/>
            </a:pPr>
            <a:r>
              <a:rPr lang="en-GB" sz="2000" dirty="0"/>
              <a:t>Planting Trees</a:t>
            </a:r>
          </a:p>
          <a:p>
            <a:pPr marL="457200" indent="-457200">
              <a:buAutoNum type="alphaUcParenR"/>
            </a:pPr>
            <a:endParaRPr lang="en-GB" sz="2000" dirty="0"/>
          </a:p>
          <a:p>
            <a:pPr marL="0" indent="0">
              <a:buNone/>
            </a:pPr>
            <a:r>
              <a:rPr lang="en-GB" sz="2000" dirty="0"/>
              <a:t>Restricting building and increasing the housing shortage will inflate house prices is a disadvantage of </a:t>
            </a:r>
          </a:p>
          <a:p>
            <a:pPr marL="457200" indent="-457200">
              <a:buAutoNum type="alphaUcParenR"/>
            </a:pPr>
            <a:r>
              <a:rPr lang="en-GB" sz="2000" dirty="0"/>
              <a:t>River Restoration</a:t>
            </a:r>
          </a:p>
          <a:p>
            <a:pPr marL="457200" indent="-457200">
              <a:buAutoNum type="alphaUcParenR"/>
            </a:pPr>
            <a:r>
              <a:rPr lang="en-GB" sz="2000" dirty="0"/>
              <a:t>Planting Trees</a:t>
            </a:r>
          </a:p>
          <a:p>
            <a:pPr marL="457200" indent="-457200">
              <a:buAutoNum type="alphaUcParenR"/>
            </a:pPr>
            <a:r>
              <a:rPr lang="en-GB" sz="2000" dirty="0"/>
              <a:t>Flood Plain Zoning</a:t>
            </a:r>
          </a:p>
          <a:p>
            <a:pPr marL="0" indent="0">
              <a:buNone/>
            </a:pPr>
            <a:endParaRPr lang="en-GB" sz="2000" dirty="0"/>
          </a:p>
        </p:txBody>
      </p:sp>
    </p:spTree>
    <p:extLst>
      <p:ext uri="{BB962C8B-B14F-4D97-AF65-F5344CB8AC3E}">
        <p14:creationId xmlns:p14="http://schemas.microsoft.com/office/powerpoint/2010/main" val="147439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soft engineering strategies.</a:t>
            </a:r>
            <a:endParaRPr lang="en-GB" sz="2400" dirty="0">
              <a:latin typeface="+mn-lt"/>
            </a:endParaRPr>
          </a:p>
        </p:txBody>
      </p:sp>
      <p:sp>
        <p:nvSpPr>
          <p:cNvPr id="5" name="Title 4"/>
          <p:cNvSpPr>
            <a:spLocks noGrp="1"/>
          </p:cNvSpPr>
          <p:nvPr>
            <p:ph type="title"/>
          </p:nvPr>
        </p:nvSpPr>
        <p:spPr>
          <a:xfrm>
            <a:off x="132522" y="853157"/>
            <a:ext cx="8892208" cy="1267192"/>
          </a:xfrm>
          <a:solidFill>
            <a:srgbClr val="00B0F0"/>
          </a:solidFill>
          <a:ln>
            <a:solidFill>
              <a:schemeClr val="tx1"/>
            </a:solidFill>
          </a:ln>
        </p:spPr>
        <p:txBody>
          <a:bodyPr>
            <a:noAutofit/>
          </a:bodyPr>
          <a:lstStyle/>
          <a:p>
            <a:r>
              <a:rPr lang="en-GB" sz="2800" b="1" dirty="0"/>
              <a:t>Use examples of two soft engineering river flood management strategies to show how it has a limited effect on the environment (6).</a:t>
            </a:r>
          </a:p>
        </p:txBody>
      </p:sp>
      <p:sp>
        <p:nvSpPr>
          <p:cNvPr id="2" name="Rectangle 1"/>
          <p:cNvSpPr/>
          <p:nvPr/>
        </p:nvSpPr>
        <p:spPr>
          <a:xfrm>
            <a:off x="132522" y="2120348"/>
            <a:ext cx="887896"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rPr>
              <a:t>P</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endParaRPr>
          </a:p>
        </p:txBody>
      </p:sp>
      <p:sp>
        <p:nvSpPr>
          <p:cNvPr id="12" name="Rectangle 11"/>
          <p:cNvSpPr/>
          <p:nvPr/>
        </p:nvSpPr>
        <p:spPr>
          <a:xfrm>
            <a:off x="4572000" y="2120348"/>
            <a:ext cx="901148"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rPr>
              <a:t>P</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endParaRPr>
          </a:p>
        </p:txBody>
      </p:sp>
      <p:sp>
        <p:nvSpPr>
          <p:cNvPr id="13" name="Rectangle 12"/>
          <p:cNvSpPr/>
          <p:nvPr/>
        </p:nvSpPr>
        <p:spPr>
          <a:xfrm>
            <a:off x="119270" y="2961167"/>
            <a:ext cx="901148"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rPr>
              <a:t>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endParaRPr>
          </a:p>
        </p:txBody>
      </p:sp>
      <p:sp>
        <p:nvSpPr>
          <p:cNvPr id="14" name="Rectangle 13"/>
          <p:cNvSpPr/>
          <p:nvPr/>
        </p:nvSpPr>
        <p:spPr>
          <a:xfrm>
            <a:off x="4572000" y="2950165"/>
            <a:ext cx="901148"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rPr>
              <a:t>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endParaRPr>
          </a:p>
        </p:txBody>
      </p:sp>
      <p:sp>
        <p:nvSpPr>
          <p:cNvPr id="15" name="Rectangle 14"/>
          <p:cNvSpPr/>
          <p:nvPr/>
        </p:nvSpPr>
        <p:spPr>
          <a:xfrm>
            <a:off x="4572000" y="3779981"/>
            <a:ext cx="901148"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rPr>
              <a:t>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endParaRPr>
          </a:p>
        </p:txBody>
      </p:sp>
      <p:sp>
        <p:nvSpPr>
          <p:cNvPr id="16" name="Rectangle 15"/>
          <p:cNvSpPr/>
          <p:nvPr/>
        </p:nvSpPr>
        <p:spPr>
          <a:xfrm>
            <a:off x="119270" y="3754936"/>
            <a:ext cx="901148"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rPr>
              <a:t>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endParaRPr>
          </a:p>
        </p:txBody>
      </p:sp>
      <p:sp>
        <p:nvSpPr>
          <p:cNvPr id="17" name="Rectangle 16"/>
          <p:cNvSpPr/>
          <p:nvPr/>
        </p:nvSpPr>
        <p:spPr>
          <a:xfrm>
            <a:off x="4572000" y="4591753"/>
            <a:ext cx="901148"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rPr>
              <a:t>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endParaRPr>
          </a:p>
        </p:txBody>
      </p:sp>
      <p:sp>
        <p:nvSpPr>
          <p:cNvPr id="18" name="Rectangle 17"/>
          <p:cNvSpPr/>
          <p:nvPr/>
        </p:nvSpPr>
        <p:spPr>
          <a:xfrm>
            <a:off x="132522" y="4591753"/>
            <a:ext cx="901148"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rPr>
              <a:t>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KBDunkTank" panose="02000603000000000000" pitchFamily="2" charset="0"/>
              <a:ea typeface="KBDunkTank" panose="02000603000000000000" pitchFamily="2" charset="0"/>
            </a:endParaRPr>
          </a:p>
        </p:txBody>
      </p:sp>
      <p:sp>
        <p:nvSpPr>
          <p:cNvPr id="3" name="Rectangle 2"/>
          <p:cNvSpPr/>
          <p:nvPr/>
        </p:nvSpPr>
        <p:spPr>
          <a:xfrm>
            <a:off x="1020418" y="2224864"/>
            <a:ext cx="3551582" cy="670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State a soft engineering method.</a:t>
            </a:r>
          </a:p>
        </p:txBody>
      </p:sp>
      <p:sp>
        <p:nvSpPr>
          <p:cNvPr id="19" name="Rectangle 18"/>
          <p:cNvSpPr/>
          <p:nvPr/>
        </p:nvSpPr>
        <p:spPr>
          <a:xfrm>
            <a:off x="1020418" y="3054680"/>
            <a:ext cx="3551582" cy="670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Give an example of what it does.</a:t>
            </a:r>
          </a:p>
        </p:txBody>
      </p:sp>
      <p:sp>
        <p:nvSpPr>
          <p:cNvPr id="20" name="Rectangle 19"/>
          <p:cNvSpPr/>
          <p:nvPr/>
        </p:nvSpPr>
        <p:spPr>
          <a:xfrm>
            <a:off x="1020418" y="3873494"/>
            <a:ext cx="3551582" cy="12890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Explain how this has a limited effect on the environment. </a:t>
            </a:r>
          </a:p>
        </p:txBody>
      </p:sp>
      <p:sp>
        <p:nvSpPr>
          <p:cNvPr id="21" name="Rectangle 20"/>
          <p:cNvSpPr/>
          <p:nvPr/>
        </p:nvSpPr>
        <p:spPr>
          <a:xfrm>
            <a:off x="5459896" y="2249909"/>
            <a:ext cx="3551582" cy="670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State a soft engineering method.</a:t>
            </a:r>
          </a:p>
        </p:txBody>
      </p:sp>
      <p:sp>
        <p:nvSpPr>
          <p:cNvPr id="22" name="Rectangle 21"/>
          <p:cNvSpPr/>
          <p:nvPr/>
        </p:nvSpPr>
        <p:spPr>
          <a:xfrm>
            <a:off x="5459896" y="3079725"/>
            <a:ext cx="3551582" cy="670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Give an example of what it does.</a:t>
            </a:r>
          </a:p>
        </p:txBody>
      </p:sp>
      <p:sp>
        <p:nvSpPr>
          <p:cNvPr id="23" name="Rectangle 22"/>
          <p:cNvSpPr/>
          <p:nvPr/>
        </p:nvSpPr>
        <p:spPr>
          <a:xfrm>
            <a:off x="5459896" y="3898539"/>
            <a:ext cx="3551582" cy="12890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Explain how this has a limited effect on the environment. </a:t>
            </a:r>
          </a:p>
        </p:txBody>
      </p:sp>
    </p:spTree>
    <p:extLst>
      <p:ext uri="{BB962C8B-B14F-4D97-AF65-F5344CB8AC3E}">
        <p14:creationId xmlns:p14="http://schemas.microsoft.com/office/powerpoint/2010/main" val="245324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soft engineering strategies.</a:t>
            </a:r>
            <a:endParaRPr lang="en-GB" sz="2400" dirty="0">
              <a:latin typeface="+mn-lt"/>
            </a:endParaRPr>
          </a:p>
        </p:txBody>
      </p:sp>
      <p:sp>
        <p:nvSpPr>
          <p:cNvPr id="5" name="Title 4"/>
          <p:cNvSpPr>
            <a:spLocks noGrp="1"/>
          </p:cNvSpPr>
          <p:nvPr>
            <p:ph type="title"/>
          </p:nvPr>
        </p:nvSpPr>
        <p:spPr>
          <a:xfrm>
            <a:off x="132522" y="853157"/>
            <a:ext cx="8892208" cy="1267192"/>
          </a:xfrm>
          <a:solidFill>
            <a:srgbClr val="00B0F0"/>
          </a:solidFill>
          <a:ln>
            <a:solidFill>
              <a:schemeClr val="tx1"/>
            </a:solidFill>
          </a:ln>
        </p:spPr>
        <p:txBody>
          <a:bodyPr>
            <a:noAutofit/>
          </a:bodyPr>
          <a:lstStyle/>
          <a:p>
            <a:r>
              <a:rPr lang="en-GB" sz="2800" b="1" dirty="0"/>
              <a:t>Use examples of two soft engineering river flood management strategies to show how it has a limited effect on the environment (6).</a:t>
            </a:r>
          </a:p>
        </p:txBody>
      </p:sp>
      <p:sp>
        <p:nvSpPr>
          <p:cNvPr id="6" name="Content Placeholder 5"/>
          <p:cNvSpPr>
            <a:spLocks noGrp="1"/>
          </p:cNvSpPr>
          <p:nvPr>
            <p:ph idx="1"/>
          </p:nvPr>
        </p:nvSpPr>
        <p:spPr>
          <a:xfrm>
            <a:off x="132522" y="2180463"/>
            <a:ext cx="8892208" cy="3910841"/>
          </a:xfrm>
        </p:spPr>
        <p:txBody>
          <a:bodyPr>
            <a:normAutofit fontScale="77500" lnSpcReduction="20000"/>
          </a:bodyPr>
          <a:lstStyle/>
          <a:p>
            <a:pPr marL="0" indent="0">
              <a:buNone/>
            </a:pPr>
            <a:r>
              <a:rPr lang="en-GB" dirty="0"/>
              <a:t>One soft engineering method is flood plain zoning (1). The EA categories flood plains into four flood risk zones which restrict land use on different parts of the flood plain, the local authorities must use as a guide when assessing building applications and it reserves greenspace in the UK (1). This has a limited effect on the environment as it restricts building on the lower floodplains and so removes the possibility of surface run-off from impermeable surfaces and therefore reduces the risk of flooding (1). </a:t>
            </a:r>
          </a:p>
          <a:p>
            <a:pPr marL="0" indent="0">
              <a:buNone/>
            </a:pPr>
            <a:r>
              <a:rPr lang="en-GB" dirty="0"/>
              <a:t>Another soft engineering method is planting trees (1). Creating shelter belts across slopes and woodlands on floodplains by planting trees means that less water is able to reach the channel as the leaves intercept and store the water and some water is taken up by roots (1). This has a limited effect on the environment as adds a natural variety of landscapes that increase habitats and biodiversity and it also takes up carbon dioxide and therefore reduces air pollution (1). </a:t>
            </a:r>
          </a:p>
        </p:txBody>
      </p:sp>
      <p:pic>
        <p:nvPicPr>
          <p:cNvPr id="12" name="Picture 2" descr="Image result for purple pe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493206">
            <a:off x="5910227" y="5351769"/>
            <a:ext cx="1511278" cy="1133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GREEN P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067" y="5502437"/>
            <a:ext cx="811760" cy="799890"/>
          </a:xfrm>
          <a:prstGeom prst="rect">
            <a:avLst/>
          </a:prstGeom>
          <a:noFill/>
          <a:ln>
            <a:solidFill>
              <a:schemeClr val="tx1"/>
            </a:solidFill>
          </a:ln>
        </p:spPr>
      </p:pic>
    </p:spTree>
    <p:extLst>
      <p:ext uri="{BB962C8B-B14F-4D97-AF65-F5344CB8AC3E}">
        <p14:creationId xmlns:p14="http://schemas.microsoft.com/office/powerpoint/2010/main" val="696703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5278</TotalTime>
  <Words>1060</Words>
  <Application>Microsoft Macintosh PowerPoint</Application>
  <PresentationFormat>On-screen Show (4:3)</PresentationFormat>
  <Paragraphs>100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 CENA</vt:lpstr>
      <vt:lpstr>AR DARLING</vt:lpstr>
      <vt:lpstr>Arial</vt:lpstr>
      <vt:lpstr>Calibri</vt:lpstr>
      <vt:lpstr>Calibri Light</vt:lpstr>
      <vt:lpstr>KBDunkTank</vt:lpstr>
      <vt:lpstr>Office Theme</vt:lpstr>
      <vt:lpstr>Managing Floods: Soft Engineering</vt:lpstr>
      <vt:lpstr>LO: To explore the costs and benefits of soft engineering strategies. </vt:lpstr>
      <vt:lpstr>Identify the methods of soft engineering from these photos.</vt:lpstr>
      <vt:lpstr>Use the costs and benefits sheets to complete your worksheet.  DO NOT WRITE EVERTHING DOWN.</vt:lpstr>
      <vt:lpstr>Flood warnings and Preparation</vt:lpstr>
      <vt:lpstr>Costs and Benefits of Soft Engineering</vt:lpstr>
      <vt:lpstr>Question Time </vt:lpstr>
      <vt:lpstr>Use examples of two soft engineering river flood management strategies to show how it has a limited effect on the environment (6).</vt:lpstr>
      <vt:lpstr>Use examples of two soft engineering river flood management strategies to show how it has a limited effect on the environment (6).</vt:lpstr>
      <vt:lpstr>Information Race</vt:lpstr>
    </vt:vector>
  </TitlesOfParts>
  <Company>RBHS</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JTomlinson</dc:creator>
  <cp:lastModifiedBy>Anna Bennett</cp:lastModifiedBy>
  <cp:revision>189</cp:revision>
  <dcterms:created xsi:type="dcterms:W3CDTF">2016-11-03T14:05:11Z</dcterms:created>
  <dcterms:modified xsi:type="dcterms:W3CDTF">2017-06-28T18:02:33Z</dcterms:modified>
</cp:coreProperties>
</file>