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0" r:id="rId4"/>
    <p:sldId id="279" r:id="rId5"/>
    <p:sldId id="283" r:id="rId6"/>
    <p:sldId id="281" r:id="rId7"/>
    <p:sldId id="282" r:id="rId8"/>
    <p:sldId id="284" r:id="rId9"/>
    <p:sldId id="285" r:id="rId10"/>
    <p:sldId id="286" r:id="rId11"/>
    <p:sldId id="287" r:id="rId12"/>
    <p:sldId id="288" r:id="rId13"/>
    <p:sldId id="289" r:id="rId14"/>
    <p:sldId id="290" r:id="rId15"/>
    <p:sldId id="291" r:id="rId16"/>
    <p:sldId id="292" r:id="rId17"/>
    <p:sldId id="269" r:id="rId18"/>
    <p:sldId id="276" r:id="rId19"/>
    <p:sldId id="295" r:id="rId20"/>
    <p:sldId id="294"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Tomlinson" initials="J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6" autoAdjust="0"/>
    <p:restoredTop sz="94660"/>
  </p:normalViewPr>
  <p:slideViewPr>
    <p:cSldViewPr snapToGrid="0">
      <p:cViewPr varScale="1">
        <p:scale>
          <a:sx n="116" d="100"/>
          <a:sy n="116" d="100"/>
        </p:scale>
        <p:origin x="1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48E2C-32BC-44FD-962F-ED1A81A38B46}" type="datetimeFigureOut">
              <a:rPr lang="en-GB" smtClean="0"/>
              <a:t>28/06/2017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BA27D-EFAD-4D52-B170-92300CB61FD6}" type="slidenum">
              <a:rPr lang="en-GB" smtClean="0"/>
              <a:t>‹#›</a:t>
            </a:fld>
            <a:endParaRPr lang="en-GB"/>
          </a:p>
        </p:txBody>
      </p:sp>
    </p:spTree>
    <p:extLst>
      <p:ext uri="{BB962C8B-B14F-4D97-AF65-F5344CB8AC3E}">
        <p14:creationId xmlns:p14="http://schemas.microsoft.com/office/powerpoint/2010/main" val="204318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799" y="4343400"/>
            <a:ext cx="5486359" cy="4114817"/>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6161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7320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5215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03638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305544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1119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7B5AB-A7E9-4D70-B0B5-7C1184CBAD20}"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7163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7B5AB-A7E9-4D70-B0B5-7C1184CBAD20}"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212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B5AB-A7E9-4D70-B0B5-7C1184CBAD20}"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25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B5AB-A7E9-4D70-B0B5-7C1184CBAD20}"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26117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B5AB-A7E9-4D70-B0B5-7C1184CBAD20}"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92437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33066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7B5AB-A7E9-4D70-B0B5-7C1184CBAD20}"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C7D6E-6760-4C96-A200-6C59A62156B4}" type="slidenum">
              <a:rPr lang="en-GB" smtClean="0"/>
              <a:t>‹#›</a:t>
            </a:fld>
            <a:endParaRPr lang="en-GB"/>
          </a:p>
        </p:txBody>
      </p:sp>
    </p:spTree>
    <p:extLst>
      <p:ext uri="{BB962C8B-B14F-4D97-AF65-F5344CB8AC3E}">
        <p14:creationId xmlns:p14="http://schemas.microsoft.com/office/powerpoint/2010/main" val="416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B5AB-A7E9-4D70-B0B5-7C1184CBAD20}" type="datetimeFigureOut">
              <a:rPr lang="en-GB" smtClean="0"/>
              <a:t>28/06/2017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C7D6E-6760-4C96-A200-6C59A62156B4}" type="slidenum">
              <a:rPr lang="en-GB" smtClean="0"/>
              <a:t>‹#›</a:t>
            </a:fld>
            <a:endParaRPr lang="en-GB"/>
          </a:p>
        </p:txBody>
      </p:sp>
    </p:spTree>
    <p:extLst>
      <p:ext uri="{BB962C8B-B14F-4D97-AF65-F5344CB8AC3E}">
        <p14:creationId xmlns:p14="http://schemas.microsoft.com/office/powerpoint/2010/main" val="367955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6.wdp"/><Relationship Id="rId5" Type="http://schemas.openxmlformats.org/officeDocument/2006/relationships/image" Target="../media/image10.png"/><Relationship Id="rId6"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1.wdp"/><Relationship Id="rId5" Type="http://schemas.openxmlformats.org/officeDocument/2006/relationships/image" Target="../media/image15.png"/><Relationship Id="rId6"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4.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5.wdp"/><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303" y="914400"/>
            <a:ext cx="8666923" cy="1126435"/>
          </a:xfrm>
          <a:solidFill>
            <a:srgbClr val="00B0F0"/>
          </a:solidFill>
          <a:ln>
            <a:solidFill>
              <a:schemeClr val="tx1"/>
            </a:solidFill>
          </a:ln>
        </p:spPr>
        <p:txBody>
          <a:bodyPr anchor="ctr">
            <a:noAutofit/>
          </a:bodyPr>
          <a:lstStyle/>
          <a:p>
            <a:r>
              <a:rPr lang="en-GB" sz="4000" b="1" dirty="0"/>
              <a:t>Managing Floods: Hard Engineering</a:t>
            </a:r>
          </a:p>
        </p:txBody>
      </p:sp>
      <p:sp>
        <p:nvSpPr>
          <p:cNvPr id="5"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8"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200" b="1" dirty="0">
                <a:latin typeface="AR CENA" panose="02000000000000000000" pitchFamily="2" charset="0"/>
              </a:rPr>
              <a:t> LO: </a:t>
            </a:r>
            <a:r>
              <a:rPr lang="en-GB" sz="2200" dirty="0"/>
              <a:t>To explore the costs and benefits of hard engineering strategies.</a:t>
            </a:r>
            <a:endParaRPr lang="en-GB" sz="2200" dirty="0">
              <a:latin typeface="+mn-lt"/>
            </a:endParaRPr>
          </a:p>
        </p:txBody>
      </p:sp>
      <p:sp>
        <p:nvSpPr>
          <p:cNvPr id="16" name="Content Placeholder 2"/>
          <p:cNvSpPr txBox="1">
            <a:spLocks/>
          </p:cNvSpPr>
          <p:nvPr/>
        </p:nvSpPr>
        <p:spPr>
          <a:xfrm>
            <a:off x="331303" y="2189480"/>
            <a:ext cx="8666923" cy="820600"/>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Look back at your coasts work. </a:t>
            </a:r>
          </a:p>
          <a:p>
            <a:r>
              <a:rPr lang="en-GB" dirty="0"/>
              <a:t>What is hard engineering?</a:t>
            </a:r>
          </a:p>
        </p:txBody>
      </p:sp>
      <p:sp>
        <p:nvSpPr>
          <p:cNvPr id="9" name="Content Placeholder 2"/>
          <p:cNvSpPr txBox="1">
            <a:spLocks/>
          </p:cNvSpPr>
          <p:nvPr/>
        </p:nvSpPr>
        <p:spPr>
          <a:xfrm>
            <a:off x="331303" y="3158725"/>
            <a:ext cx="8666923" cy="2023448"/>
          </a:xfrm>
          <a:prstGeom prst="rect">
            <a:avLst/>
          </a:prstGeom>
          <a:solidFill>
            <a:schemeClr val="accent1">
              <a:lumMod val="20000"/>
              <a:lumOff val="80000"/>
            </a:schemeClr>
          </a:solidFill>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WRITE THIS DOWN IN YOUR BOOKS</a:t>
            </a:r>
          </a:p>
          <a:p>
            <a:pPr algn="l"/>
            <a:r>
              <a:rPr lang="en-GB" dirty="0"/>
              <a:t>Hard engineering involves using man-made structures to _________ or control _______ processes from taking place. This form of flooding management tends to be very _________. However, it is the _________ option for protecting expensive property or land. </a:t>
            </a:r>
          </a:p>
        </p:txBody>
      </p:sp>
      <p:sp>
        <p:nvSpPr>
          <p:cNvPr id="10" name="Content Placeholder 2"/>
          <p:cNvSpPr txBox="1">
            <a:spLocks/>
          </p:cNvSpPr>
          <p:nvPr/>
        </p:nvSpPr>
        <p:spPr>
          <a:xfrm>
            <a:off x="331303" y="5182173"/>
            <a:ext cx="8666923" cy="820600"/>
          </a:xfrm>
          <a:prstGeom prst="rect">
            <a:avLst/>
          </a:prstGeom>
          <a:solidFill>
            <a:schemeClr val="accent1">
              <a:lumMod val="20000"/>
              <a:lumOff val="80000"/>
            </a:schemeClr>
          </a:solidFill>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prevent	inexpensive	expensive</a:t>
            </a:r>
          </a:p>
          <a:p>
            <a:r>
              <a:rPr lang="en-GB" dirty="0"/>
              <a:t>preferred	avoided	natural	</a:t>
            </a:r>
          </a:p>
        </p:txBody>
      </p:sp>
    </p:spTree>
    <p:extLst>
      <p:ext uri="{BB962C8B-B14F-4D97-AF65-F5344CB8AC3E}">
        <p14:creationId xmlns:p14="http://schemas.microsoft.com/office/powerpoint/2010/main" val="19638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867642"/>
            <a:ext cx="7886700" cy="724188"/>
          </a:xfrm>
          <a:solidFill>
            <a:srgbClr val="00B0F0"/>
          </a:solidFill>
          <a:ln>
            <a:solidFill>
              <a:schemeClr val="tx1"/>
            </a:solidFill>
          </a:ln>
        </p:spPr>
        <p:txBody>
          <a:bodyPr/>
          <a:lstStyle/>
          <a:p>
            <a:r>
              <a:rPr lang="en-GB" b="1" dirty="0"/>
              <a:t>Channel Straightening</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 y="1642774"/>
            <a:ext cx="4419600" cy="4457700"/>
          </a:xfrm>
          <a:prstGeom prst="rect">
            <a:avLst/>
          </a:prstGeom>
          <a:ln>
            <a:solidFill>
              <a:schemeClr val="tx1"/>
            </a:solidFill>
          </a:ln>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582536" y="1642774"/>
            <a:ext cx="4457700" cy="2371725"/>
          </a:xfrm>
          <a:prstGeom prst="rect">
            <a:avLst/>
          </a:prstGeom>
          <a:ln>
            <a:solidFill>
              <a:schemeClr val="tx1"/>
            </a:solidFill>
          </a:ln>
        </p:spPr>
      </p:pic>
    </p:spTree>
    <p:extLst>
      <p:ext uri="{BB962C8B-B14F-4D97-AF65-F5344CB8AC3E}">
        <p14:creationId xmlns:p14="http://schemas.microsoft.com/office/powerpoint/2010/main" val="3050212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Embankments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88516" y="2437572"/>
            <a:ext cx="7376660" cy="2425976"/>
          </a:xfrm>
          <a:prstGeom prst="rect">
            <a:avLst/>
          </a:prstGeom>
          <a:ln>
            <a:solidFill>
              <a:schemeClr val="tx1"/>
            </a:solidFill>
          </a:ln>
        </p:spPr>
      </p:pic>
    </p:spTree>
    <p:extLst>
      <p:ext uri="{BB962C8B-B14F-4D97-AF65-F5344CB8AC3E}">
        <p14:creationId xmlns:p14="http://schemas.microsoft.com/office/powerpoint/2010/main" val="240965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Embankments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52475" y="1809101"/>
            <a:ext cx="7639050" cy="4191000"/>
          </a:xfrm>
          <a:prstGeom prst="rect">
            <a:avLst/>
          </a:prstGeom>
          <a:ln>
            <a:solidFill>
              <a:schemeClr val="tx1"/>
            </a:solidFill>
          </a:ln>
        </p:spPr>
      </p:pic>
    </p:spTree>
    <p:extLst>
      <p:ext uri="{BB962C8B-B14F-4D97-AF65-F5344CB8AC3E}">
        <p14:creationId xmlns:p14="http://schemas.microsoft.com/office/powerpoint/2010/main" val="15765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Embankments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4581" y="2498656"/>
            <a:ext cx="8780178" cy="2060092"/>
          </a:xfrm>
          <a:prstGeom prst="rect">
            <a:avLst/>
          </a:prstGeom>
          <a:ln>
            <a:solidFill>
              <a:schemeClr val="tx1"/>
            </a:solidFill>
          </a:ln>
        </p:spPr>
      </p:pic>
    </p:spTree>
    <p:extLst>
      <p:ext uri="{BB962C8B-B14F-4D97-AF65-F5344CB8AC3E}">
        <p14:creationId xmlns:p14="http://schemas.microsoft.com/office/powerpoint/2010/main" val="33105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Flood Relief Channel</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5710" y="2137326"/>
            <a:ext cx="4869812" cy="3335821"/>
          </a:xfrm>
          <a:prstGeom prst="rect">
            <a:avLst/>
          </a:prstGeom>
          <a:ln>
            <a:solidFill>
              <a:schemeClr val="tx1"/>
            </a:solidFill>
          </a:ln>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215625" y="2091772"/>
            <a:ext cx="3867150" cy="3381375"/>
          </a:xfrm>
          <a:prstGeom prst="rect">
            <a:avLst/>
          </a:prstGeom>
          <a:ln>
            <a:solidFill>
              <a:schemeClr val="tx1"/>
            </a:solidFill>
          </a:ln>
        </p:spPr>
      </p:pic>
    </p:spTree>
    <p:extLst>
      <p:ext uri="{BB962C8B-B14F-4D97-AF65-F5344CB8AC3E}">
        <p14:creationId xmlns:p14="http://schemas.microsoft.com/office/powerpoint/2010/main" val="330865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Flood Relief Channel</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03199" y="1785091"/>
            <a:ext cx="4337602" cy="4239020"/>
          </a:xfrm>
          <a:prstGeom prst="rect">
            <a:avLst/>
          </a:prstGeom>
          <a:ln>
            <a:solidFill>
              <a:schemeClr val="tx1"/>
            </a:solidFill>
          </a:ln>
        </p:spPr>
      </p:pic>
    </p:spTree>
    <p:extLst>
      <p:ext uri="{BB962C8B-B14F-4D97-AF65-F5344CB8AC3E}">
        <p14:creationId xmlns:p14="http://schemas.microsoft.com/office/powerpoint/2010/main" val="270145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Flood Relief Channel</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49016" y="1931643"/>
            <a:ext cx="6469241" cy="3908500"/>
          </a:xfrm>
          <a:prstGeom prst="rect">
            <a:avLst/>
          </a:prstGeom>
          <a:ln>
            <a:solidFill>
              <a:schemeClr val="tx1"/>
            </a:solidFill>
          </a:ln>
        </p:spPr>
      </p:pic>
    </p:spTree>
    <p:extLst>
      <p:ext uri="{BB962C8B-B14F-4D97-AF65-F5344CB8AC3E}">
        <p14:creationId xmlns:p14="http://schemas.microsoft.com/office/powerpoint/2010/main" val="386293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82650"/>
            <a:ext cx="7886700" cy="1026864"/>
          </a:xfrm>
          <a:solidFill>
            <a:srgbClr val="00B0F0"/>
          </a:solidFill>
          <a:ln>
            <a:solidFill>
              <a:schemeClr val="tx1"/>
            </a:solidFill>
          </a:ln>
        </p:spPr>
        <p:txBody>
          <a:bodyPr/>
          <a:lstStyle/>
          <a:p>
            <a:r>
              <a:rPr lang="en-GB" dirty="0"/>
              <a:t>Question Time </a:t>
            </a:r>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AFL</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costs and benefits of hard engineering strategies.</a:t>
            </a:r>
            <a:endParaRPr lang="en-GB" sz="2400" dirty="0">
              <a:latin typeface="+mn-lt"/>
            </a:endParaRPr>
          </a:p>
        </p:txBody>
      </p:sp>
      <p:sp>
        <p:nvSpPr>
          <p:cNvPr id="3" name="Content Placeholder 2"/>
          <p:cNvSpPr>
            <a:spLocks noGrp="1"/>
          </p:cNvSpPr>
          <p:nvPr>
            <p:ph idx="1"/>
          </p:nvPr>
        </p:nvSpPr>
        <p:spPr>
          <a:xfrm>
            <a:off x="628650" y="1956960"/>
            <a:ext cx="7886700" cy="4147012"/>
          </a:xfrm>
          <a:solidFill>
            <a:schemeClr val="accent1">
              <a:lumMod val="20000"/>
              <a:lumOff val="80000"/>
            </a:schemeClr>
          </a:solidFill>
          <a:ln>
            <a:solidFill>
              <a:schemeClr val="tx1"/>
            </a:solidFill>
          </a:ln>
        </p:spPr>
        <p:txBody>
          <a:bodyPr>
            <a:noAutofit/>
          </a:bodyPr>
          <a:lstStyle/>
          <a:p>
            <a:pPr marL="0" indent="0">
              <a:buNone/>
            </a:pPr>
            <a:r>
              <a:rPr lang="en-GB" sz="2000" dirty="0"/>
              <a:t>What is a flood relief channel?</a:t>
            </a:r>
          </a:p>
          <a:p>
            <a:pPr marL="457200" indent="-457200">
              <a:buAutoNum type="alphaUcParenR"/>
            </a:pPr>
            <a:r>
              <a:rPr lang="en-GB" sz="2000" dirty="0"/>
              <a:t>An artificial channel that is designed as a back up channel for a river that frequently floods. </a:t>
            </a:r>
          </a:p>
          <a:p>
            <a:pPr marL="457200" indent="-457200">
              <a:buAutoNum type="alphaUcParenR"/>
            </a:pPr>
            <a:r>
              <a:rPr lang="en-GB" sz="2000" dirty="0"/>
              <a:t>The deepening of the river channel. </a:t>
            </a:r>
          </a:p>
          <a:p>
            <a:pPr marL="457200" indent="-457200">
              <a:buAutoNum type="alphaUcParenR"/>
            </a:pPr>
            <a:endParaRPr lang="en-GB" sz="2000" dirty="0"/>
          </a:p>
          <a:p>
            <a:pPr marL="0" indent="0">
              <a:buNone/>
            </a:pPr>
            <a:r>
              <a:rPr lang="en-GB" sz="2000" dirty="0"/>
              <a:t>Which is a benefit of channel straightening?</a:t>
            </a:r>
          </a:p>
          <a:p>
            <a:pPr marL="457200" indent="-457200">
              <a:buAutoNum type="alphaUcParenR"/>
            </a:pPr>
            <a:r>
              <a:rPr lang="en-GB" sz="2000" dirty="0"/>
              <a:t>The changes in hydrology and flooding downstream that can endanger animals and destroy habitats. The rivers ecosystem is changed.</a:t>
            </a:r>
          </a:p>
          <a:p>
            <a:pPr marL="457200" indent="-457200">
              <a:buAutoNum type="alphaUcParenR"/>
            </a:pPr>
            <a:r>
              <a:rPr lang="en-GB" sz="2000" dirty="0"/>
              <a:t>Home owners gain confidence to invest in their property as they no longer expect to be flooded. Insurance costs are also reduced due to the lower flood risk.</a:t>
            </a:r>
          </a:p>
          <a:p>
            <a:pPr marL="0" indent="0">
              <a:buNone/>
            </a:pPr>
            <a:endParaRPr lang="en-GB" sz="2000" dirty="0"/>
          </a:p>
          <a:p>
            <a:pPr marL="457200" indent="-457200">
              <a:buAutoNum type="alphaUcParenR"/>
            </a:pPr>
            <a:endParaRPr lang="en-GB" sz="2000" dirty="0"/>
          </a:p>
        </p:txBody>
      </p:sp>
    </p:spTree>
    <p:extLst>
      <p:ext uri="{BB962C8B-B14F-4D97-AF65-F5344CB8AC3E}">
        <p14:creationId xmlns:p14="http://schemas.microsoft.com/office/powerpoint/2010/main" val="147439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92764" y="787759"/>
            <a:ext cx="8931965" cy="1002148"/>
          </a:xfrm>
          <a:solidFill>
            <a:srgbClr val="00B0F0"/>
          </a:solidFill>
          <a:ln>
            <a:solidFill>
              <a:schemeClr val="tx1"/>
            </a:solidFill>
          </a:ln>
        </p:spPr>
        <p:txBody>
          <a:bodyPr>
            <a:normAutofit fontScale="90000"/>
          </a:bodyPr>
          <a:lstStyle/>
          <a:p>
            <a:r>
              <a:rPr lang="en-GB" sz="3600" b="1" dirty="0"/>
              <a:t>To what extent are hard engineering schemes sustainable? (6)</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58579738"/>
              </p:ext>
            </p:extLst>
          </p:nvPr>
        </p:nvGraphicFramePr>
        <p:xfrm>
          <a:off x="430695" y="2981095"/>
          <a:ext cx="8282609" cy="3114040"/>
        </p:xfrm>
        <a:graphic>
          <a:graphicData uri="http://schemas.openxmlformats.org/drawingml/2006/table">
            <a:tbl>
              <a:tblPr firstRow="1" bandRow="1">
                <a:tableStyleId>{5C22544A-7EE6-4342-B048-85BDC9FD1C3A}</a:tableStyleId>
              </a:tblPr>
              <a:tblGrid>
                <a:gridCol w="1238521">
                  <a:extLst>
                    <a:ext uri="{9D8B030D-6E8A-4147-A177-3AD203B41FA5}">
                      <a16:colId xmlns="" xmlns:a16="http://schemas.microsoft.com/office/drawing/2014/main" val="3923195633"/>
                    </a:ext>
                  </a:extLst>
                </a:gridCol>
                <a:gridCol w="7044088">
                  <a:extLst>
                    <a:ext uri="{9D8B030D-6E8A-4147-A177-3AD203B41FA5}">
                      <a16:colId xmlns="" xmlns:a16="http://schemas.microsoft.com/office/drawing/2014/main" val="1408949540"/>
                    </a:ext>
                  </a:extLst>
                </a:gridCol>
              </a:tblGrid>
              <a:tr h="0">
                <a:tc>
                  <a:txBody>
                    <a:bodyPr/>
                    <a:lstStyle/>
                    <a:p>
                      <a:r>
                        <a:rPr lang="en-GB" b="1" dirty="0"/>
                        <a:t>LEVEL</a:t>
                      </a:r>
                    </a:p>
                  </a:txBody>
                  <a:tcPr/>
                </a:tc>
                <a:tc>
                  <a:txBody>
                    <a:bodyPr/>
                    <a:lstStyle/>
                    <a:p>
                      <a:r>
                        <a:rPr lang="en-GB" dirty="0"/>
                        <a:t>SUCCESS CRITERIA</a:t>
                      </a:r>
                    </a:p>
                  </a:txBody>
                  <a:tcPr/>
                </a:tc>
                <a:extLst>
                  <a:ext uri="{0D108BD9-81ED-4DB2-BD59-A6C34878D82A}">
                    <a16:rowId xmlns="" xmlns:a16="http://schemas.microsoft.com/office/drawing/2014/main" val="1806246887"/>
                  </a:ext>
                </a:extLst>
              </a:tr>
              <a:tr h="370840">
                <a:tc>
                  <a:txBody>
                    <a:bodyPr/>
                    <a:lstStyle/>
                    <a:p>
                      <a:r>
                        <a:rPr lang="en-GB" b="1" dirty="0"/>
                        <a:t>2</a:t>
                      </a:r>
                    </a:p>
                    <a:p>
                      <a:r>
                        <a:rPr lang="en-GB" b="1" dirty="0"/>
                        <a:t>(Detailed)</a:t>
                      </a:r>
                    </a:p>
                    <a:p>
                      <a:r>
                        <a:rPr lang="en-GB" b="1" dirty="0"/>
                        <a:t>4-6</a:t>
                      </a:r>
                    </a:p>
                  </a:txBody>
                  <a:tcPr/>
                </a:tc>
                <a:tc>
                  <a:txBody>
                    <a:bodyPr/>
                    <a:lstStyle/>
                    <a:p>
                      <a:r>
                        <a:rPr lang="en-GB" dirty="0"/>
                        <a:t>Shows sound knowledge of hard engineering flood prevention strategies. </a:t>
                      </a:r>
                    </a:p>
                    <a:p>
                      <a:r>
                        <a:rPr lang="en-GB" dirty="0"/>
                        <a:t>Demonstrates reasonable application of knowledge and understanding in analysing and evaluating the extent to which hard engineering flood prevention strategies are sustainable. </a:t>
                      </a:r>
                    </a:p>
                  </a:txBody>
                  <a:tcPr/>
                </a:tc>
                <a:extLst>
                  <a:ext uri="{0D108BD9-81ED-4DB2-BD59-A6C34878D82A}">
                    <a16:rowId xmlns="" xmlns:a16="http://schemas.microsoft.com/office/drawing/2014/main" val="1253222387"/>
                  </a:ext>
                </a:extLst>
              </a:tr>
              <a:tr h="370840">
                <a:tc>
                  <a:txBody>
                    <a:bodyPr/>
                    <a:lstStyle/>
                    <a:p>
                      <a:r>
                        <a:rPr lang="en-GB" b="1" dirty="0"/>
                        <a:t>1</a:t>
                      </a:r>
                    </a:p>
                    <a:p>
                      <a:r>
                        <a:rPr lang="en-GB" b="1" dirty="0"/>
                        <a:t>(Basic)</a:t>
                      </a:r>
                    </a:p>
                    <a:p>
                      <a:r>
                        <a:rPr lang="en-GB" b="1" dirty="0"/>
                        <a:t>1-3</a:t>
                      </a:r>
                    </a:p>
                  </a:txBody>
                  <a:tcPr/>
                </a:tc>
                <a:tc>
                  <a:txBody>
                    <a:bodyPr/>
                    <a:lstStyle/>
                    <a:p>
                      <a:r>
                        <a:rPr lang="en-GB" dirty="0"/>
                        <a:t>Shows limited knowledge of hard engineering flood prevention strategies. </a:t>
                      </a:r>
                    </a:p>
                    <a:p>
                      <a:r>
                        <a:rPr lang="en-GB" dirty="0"/>
                        <a:t>Demonstrates limited or no application of knowledge and understanding in analysing and evaluating the extent to which hard engineering flood prevention schemes are sustainable. </a:t>
                      </a:r>
                    </a:p>
                  </a:txBody>
                  <a:tcPr/>
                </a:tc>
                <a:extLst>
                  <a:ext uri="{0D108BD9-81ED-4DB2-BD59-A6C34878D82A}">
                    <a16:rowId xmlns="" xmlns:a16="http://schemas.microsoft.com/office/drawing/2014/main" val="2538146388"/>
                  </a:ext>
                </a:extLst>
              </a:tr>
              <a:tr h="370840">
                <a:tc>
                  <a:txBody>
                    <a:bodyPr/>
                    <a:lstStyle/>
                    <a:p>
                      <a:r>
                        <a:rPr lang="en-GB" b="1" dirty="0"/>
                        <a:t>0</a:t>
                      </a:r>
                    </a:p>
                  </a:txBody>
                  <a:tcPr/>
                </a:tc>
                <a:tc>
                  <a:txBody>
                    <a:bodyPr/>
                    <a:lstStyle/>
                    <a:p>
                      <a:r>
                        <a:rPr lang="en-GB" dirty="0"/>
                        <a:t>No relevant information.</a:t>
                      </a:r>
                    </a:p>
                  </a:txBody>
                  <a:tcPr/>
                </a:tc>
                <a:extLst>
                  <a:ext uri="{0D108BD9-81ED-4DB2-BD59-A6C34878D82A}">
                    <a16:rowId xmlns="" xmlns:a16="http://schemas.microsoft.com/office/drawing/2014/main" val="2760620258"/>
                  </a:ext>
                </a:extLst>
              </a:tr>
            </a:tbl>
          </a:graphicData>
        </a:graphic>
      </p:graphicFrame>
      <p:sp>
        <p:nvSpPr>
          <p:cNvPr id="4" name="Rectangle 3"/>
          <p:cNvSpPr/>
          <p:nvPr/>
        </p:nvSpPr>
        <p:spPr>
          <a:xfrm>
            <a:off x="92764" y="1724484"/>
            <a:ext cx="8931965" cy="1200329"/>
          </a:xfrm>
          <a:prstGeom prst="rect">
            <a:avLst/>
          </a:prstGeom>
          <a:solidFill>
            <a:schemeClr val="accent1">
              <a:lumMod val="20000"/>
              <a:lumOff val="80000"/>
            </a:schemeClr>
          </a:solidFill>
          <a:ln>
            <a:solidFill>
              <a:schemeClr val="tx1"/>
            </a:solidFill>
          </a:ln>
        </p:spPr>
        <p:txBody>
          <a:bodyPr wrap="square">
            <a:spAutoFit/>
          </a:bodyPr>
          <a:lstStyle/>
          <a:p>
            <a:r>
              <a:rPr lang="en-GB" dirty="0"/>
              <a:t>Command words ‘to what extent’ indicates the you should interrogate (good and bad) the evidence and reach a conclusion. The focus is sustainability – there should be a clear recognition of the needs of the present and future population and the impact on the environment.</a:t>
            </a:r>
          </a:p>
        </p:txBody>
      </p:sp>
    </p:spTree>
    <p:extLst>
      <p:ext uri="{BB962C8B-B14F-4D97-AF65-F5344CB8AC3E}">
        <p14:creationId xmlns:p14="http://schemas.microsoft.com/office/powerpoint/2010/main" val="245324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7" name="Shape 257"/>
          <p:cNvSpPr/>
          <p:nvPr/>
        </p:nvSpPr>
        <p:spPr>
          <a:xfrm>
            <a:off x="155625" y="1190450"/>
            <a:ext cx="1598999" cy="1512993"/>
          </a:xfrm>
          <a:prstGeom prst="rect">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GB" dirty="0"/>
              <a:t>Dams and reservoirs are… and are used to reduce flood risk.</a:t>
            </a:r>
            <a:endParaRPr lang="en" dirty="0"/>
          </a:p>
        </p:txBody>
      </p:sp>
      <p:pic>
        <p:nvPicPr>
          <p:cNvPr id="258" name="Shape 258" descr="DescriptionHand.svg"/>
          <p:cNvPicPr preferRelativeResize="0"/>
          <p:nvPr/>
        </p:nvPicPr>
        <p:blipFill>
          <a:blip r:embed="rId3">
            <a:alphaModFix/>
          </a:blip>
          <a:stretch>
            <a:fillRect/>
          </a:stretch>
        </p:blipFill>
        <p:spPr>
          <a:xfrm>
            <a:off x="5126871" y="4615949"/>
            <a:ext cx="1895229" cy="2242051"/>
          </a:xfrm>
          <a:prstGeom prst="rect">
            <a:avLst/>
          </a:prstGeom>
          <a:noFill/>
          <a:ln>
            <a:noFill/>
          </a:ln>
        </p:spPr>
      </p:pic>
      <p:pic>
        <p:nvPicPr>
          <p:cNvPr id="259" name="Shape 259" descr="DescriptionHand.svg"/>
          <p:cNvPicPr preferRelativeResize="0"/>
          <p:nvPr/>
        </p:nvPicPr>
        <p:blipFill>
          <a:blip r:embed="rId3">
            <a:alphaModFix/>
          </a:blip>
          <a:stretch>
            <a:fillRect/>
          </a:stretch>
        </p:blipFill>
        <p:spPr>
          <a:xfrm flipH="1">
            <a:off x="2200800" y="4563332"/>
            <a:ext cx="1984199" cy="2347302"/>
          </a:xfrm>
          <a:prstGeom prst="rect">
            <a:avLst/>
          </a:prstGeom>
          <a:noFill/>
          <a:ln>
            <a:noFill/>
          </a:ln>
        </p:spPr>
      </p:pic>
      <p:sp>
        <p:nvSpPr>
          <p:cNvPr id="260" name="Shape 260"/>
          <p:cNvSpPr/>
          <p:nvPr/>
        </p:nvSpPr>
        <p:spPr>
          <a:xfrm>
            <a:off x="7023950" y="2001078"/>
            <a:ext cx="1984200" cy="2562254"/>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solidFill>
                  <a:srgbClr val="999999"/>
                </a:solidFill>
              </a:rPr>
              <a:t>________________________________________________________________________________________________________________</a:t>
            </a:r>
          </a:p>
        </p:txBody>
      </p:sp>
      <p:sp>
        <p:nvSpPr>
          <p:cNvPr id="261" name="Shape 261"/>
          <p:cNvSpPr/>
          <p:nvPr/>
        </p:nvSpPr>
        <p:spPr>
          <a:xfrm>
            <a:off x="1828800" y="1046325"/>
            <a:ext cx="2356199" cy="837381"/>
          </a:xfrm>
          <a:prstGeom prst="rect">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dirty="0"/>
              <a:t>Dams and reservoirs such as …. are sustainable as…</a:t>
            </a:r>
            <a:endParaRPr lang="en" dirty="0"/>
          </a:p>
        </p:txBody>
      </p:sp>
      <p:sp>
        <p:nvSpPr>
          <p:cNvPr id="262" name="Shape 262"/>
          <p:cNvSpPr/>
          <p:nvPr/>
        </p:nvSpPr>
        <p:spPr>
          <a:xfrm>
            <a:off x="7022100" y="1046325"/>
            <a:ext cx="1984200" cy="837381"/>
          </a:xfrm>
          <a:prstGeom prst="rect">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dirty="0"/>
              <a:t>Overall, Dams are Reservoirs are ….. because…</a:t>
            </a:r>
            <a:endParaRPr lang="en" dirty="0"/>
          </a:p>
        </p:txBody>
      </p:sp>
      <p:sp>
        <p:nvSpPr>
          <p:cNvPr id="263" name="Shape 263"/>
          <p:cNvSpPr/>
          <p:nvPr/>
        </p:nvSpPr>
        <p:spPr>
          <a:xfrm>
            <a:off x="155625" y="719325"/>
            <a:ext cx="1598999" cy="474599"/>
          </a:xfrm>
          <a:prstGeom prst="rect">
            <a:avLst/>
          </a:prstGeom>
          <a:solidFill>
            <a:srgbClr val="00B0F0"/>
          </a:solidFill>
          <a:ln w="9525" cap="flat" cmpd="sng">
            <a:solidFill>
              <a:schemeClr val="tx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Step 1: Start with a</a:t>
            </a:r>
            <a:r>
              <a:rPr lang="en-GB" dirty="0"/>
              <a:t>n intro…</a:t>
            </a:r>
            <a:endParaRPr lang="en" dirty="0"/>
          </a:p>
        </p:txBody>
      </p:sp>
      <p:sp>
        <p:nvSpPr>
          <p:cNvPr id="264" name="Shape 264"/>
          <p:cNvSpPr/>
          <p:nvPr/>
        </p:nvSpPr>
        <p:spPr>
          <a:xfrm>
            <a:off x="1828800" y="719325"/>
            <a:ext cx="2356199" cy="326999"/>
          </a:xfrm>
          <a:prstGeom prst="rect">
            <a:avLst/>
          </a:prstGeom>
          <a:solidFill>
            <a:srgbClr val="00B0F0"/>
          </a:solidFill>
          <a:ln w="9525" cap="flat" cmpd="sng">
            <a:solidFill>
              <a:schemeClr val="tx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Step 2: On one hand...</a:t>
            </a:r>
          </a:p>
        </p:txBody>
      </p:sp>
      <p:sp>
        <p:nvSpPr>
          <p:cNvPr id="265" name="Shape 265"/>
          <p:cNvSpPr/>
          <p:nvPr/>
        </p:nvSpPr>
        <p:spPr>
          <a:xfrm>
            <a:off x="4384500" y="719325"/>
            <a:ext cx="2438099" cy="471125"/>
          </a:xfrm>
          <a:prstGeom prst="rect">
            <a:avLst/>
          </a:prstGeom>
          <a:solidFill>
            <a:srgbClr val="00B0F0"/>
          </a:solidFill>
          <a:ln w="9525" cap="flat" cmpd="sng">
            <a:solidFill>
              <a:schemeClr val="tx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Step 3: On the other hand...</a:t>
            </a:r>
          </a:p>
        </p:txBody>
      </p:sp>
      <p:sp>
        <p:nvSpPr>
          <p:cNvPr id="266" name="Shape 266"/>
          <p:cNvSpPr/>
          <p:nvPr/>
        </p:nvSpPr>
        <p:spPr>
          <a:xfrm>
            <a:off x="7022100" y="719325"/>
            <a:ext cx="1984200" cy="326999"/>
          </a:xfrm>
          <a:prstGeom prst="rect">
            <a:avLst/>
          </a:prstGeom>
          <a:solidFill>
            <a:srgbClr val="00B0F0"/>
          </a:solidFill>
          <a:ln w="9525" cap="flat" cmpd="sng">
            <a:solidFill>
              <a:schemeClr val="tx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Step 4: Overall...</a:t>
            </a:r>
          </a:p>
        </p:txBody>
      </p:sp>
      <p:sp>
        <p:nvSpPr>
          <p:cNvPr id="267" name="Shape 267"/>
          <p:cNvSpPr/>
          <p:nvPr/>
        </p:nvSpPr>
        <p:spPr>
          <a:xfrm>
            <a:off x="4384500" y="1190450"/>
            <a:ext cx="2438099" cy="837381"/>
          </a:xfrm>
          <a:prstGeom prst="rect">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dirty="0">
                <a:solidFill>
                  <a:schemeClr val="dk1"/>
                </a:solidFill>
              </a:rPr>
              <a:t>However, Dams and Reservoirs can cause problems as…</a:t>
            </a:r>
            <a:endParaRPr lang="en" dirty="0">
              <a:solidFill>
                <a:schemeClr val="dk1"/>
              </a:solidFill>
            </a:endParaRPr>
          </a:p>
        </p:txBody>
      </p:sp>
      <p:sp>
        <p:nvSpPr>
          <p:cNvPr id="268" name="Shape 268"/>
          <p:cNvSpPr txBox="1"/>
          <p:nvPr/>
        </p:nvSpPr>
        <p:spPr>
          <a:xfrm>
            <a:off x="1652638" y="1884851"/>
            <a:ext cx="2516999" cy="1841099"/>
          </a:xfrm>
          <a:prstGeom prst="rect">
            <a:avLst/>
          </a:prstGeom>
          <a:noFill/>
          <a:ln>
            <a:noFill/>
          </a:ln>
        </p:spPr>
        <p:txBody>
          <a:bodyPr lIns="91425" tIns="91425" rIns="91425" bIns="91425" anchor="t" anchorCtr="0">
            <a:noAutofit/>
          </a:bodyPr>
          <a:lstStyle/>
          <a:p>
            <a:pPr marL="457200" lvl="0" indent="-228600" rtl="0">
              <a:spcBef>
                <a:spcPts val="0"/>
              </a:spcBef>
              <a:buClr>
                <a:srgbClr val="999999"/>
              </a:buClr>
              <a:buChar char="●"/>
            </a:pPr>
            <a:r>
              <a:rPr lang="en" dirty="0">
                <a:solidFill>
                  <a:srgbClr val="999999"/>
                </a:solidFill>
              </a:rPr>
              <a:t>________________________________________________________________________</a:t>
            </a:r>
          </a:p>
          <a:p>
            <a:pPr marL="457200" lvl="0" indent="-228600" rtl="0">
              <a:spcBef>
                <a:spcPts val="0"/>
              </a:spcBef>
              <a:buClr>
                <a:srgbClr val="999999"/>
              </a:buClr>
              <a:buChar char="●"/>
            </a:pPr>
            <a:r>
              <a:rPr lang="en" dirty="0">
                <a:solidFill>
                  <a:srgbClr val="999999"/>
                </a:solidFill>
              </a:rPr>
              <a:t>______________________________________________________</a:t>
            </a:r>
          </a:p>
          <a:p>
            <a:pPr marL="457200" lvl="0" indent="-228600">
              <a:spcBef>
                <a:spcPts val="0"/>
              </a:spcBef>
              <a:buClr>
                <a:srgbClr val="999999"/>
              </a:buClr>
              <a:buChar char="●"/>
            </a:pPr>
            <a:endParaRPr dirty="0">
              <a:solidFill>
                <a:srgbClr val="999999"/>
              </a:solidFill>
            </a:endParaRPr>
          </a:p>
        </p:txBody>
      </p:sp>
      <p:sp>
        <p:nvSpPr>
          <p:cNvPr id="269" name="Shape 269"/>
          <p:cNvSpPr txBox="1"/>
          <p:nvPr/>
        </p:nvSpPr>
        <p:spPr>
          <a:xfrm>
            <a:off x="4282514" y="2027831"/>
            <a:ext cx="2516999" cy="1841099"/>
          </a:xfrm>
          <a:prstGeom prst="rect">
            <a:avLst/>
          </a:prstGeom>
          <a:noFill/>
          <a:ln>
            <a:noFill/>
          </a:ln>
        </p:spPr>
        <p:txBody>
          <a:bodyPr lIns="91425" tIns="91425" rIns="91425" bIns="91425" anchor="t" anchorCtr="0">
            <a:noAutofit/>
          </a:bodyPr>
          <a:lstStyle/>
          <a:p>
            <a:pPr marL="457200" lvl="0" indent="-228600" rtl="0">
              <a:spcBef>
                <a:spcPts val="0"/>
              </a:spcBef>
              <a:buClr>
                <a:srgbClr val="999999"/>
              </a:buClr>
              <a:buChar char="●"/>
            </a:pPr>
            <a:r>
              <a:rPr lang="en" dirty="0">
                <a:solidFill>
                  <a:srgbClr val="999999"/>
                </a:solidFill>
              </a:rPr>
              <a:t>________________________________________________________________________</a:t>
            </a:r>
          </a:p>
          <a:p>
            <a:pPr marL="457200" lvl="0" indent="-228600" rtl="0">
              <a:spcBef>
                <a:spcPts val="0"/>
              </a:spcBef>
              <a:buClr>
                <a:srgbClr val="999999"/>
              </a:buClr>
              <a:buChar char="●"/>
            </a:pPr>
            <a:r>
              <a:rPr lang="en" dirty="0">
                <a:solidFill>
                  <a:srgbClr val="999999"/>
                </a:solidFill>
              </a:rPr>
              <a:t>______________________________________________________</a:t>
            </a:r>
          </a:p>
          <a:p>
            <a:pPr marL="457200" lvl="0" indent="-228600" rtl="0">
              <a:spcBef>
                <a:spcPts val="0"/>
              </a:spcBef>
              <a:buClr>
                <a:srgbClr val="999999"/>
              </a:buClr>
              <a:buChar char="●"/>
            </a:pPr>
            <a:endParaRPr dirty="0">
              <a:solidFill>
                <a:srgbClr val="999999"/>
              </a:solidFill>
            </a:endParaRPr>
          </a:p>
        </p:txBody>
      </p:sp>
      <p:sp>
        <p:nvSpPr>
          <p:cNvPr id="17" name="Title 4"/>
          <p:cNvSpPr txBox="1">
            <a:spLocks/>
          </p:cNvSpPr>
          <p:nvPr/>
        </p:nvSpPr>
        <p:spPr>
          <a:xfrm>
            <a:off x="74335" y="112383"/>
            <a:ext cx="8931965" cy="426566"/>
          </a:xfrm>
          <a:prstGeom prst="rect">
            <a:avLst/>
          </a:prstGeom>
          <a:solidFill>
            <a:srgbClr val="00B0F0"/>
          </a:solidFill>
          <a:ln>
            <a:solidFill>
              <a:schemeClr val="tx1"/>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t>To what extent are hard engineering schemes sustainable? (6)</a:t>
            </a:r>
            <a:endParaRPr lang="en-GB" sz="2800" b="1" dirty="0"/>
          </a:p>
        </p:txBody>
      </p:sp>
      <p:sp>
        <p:nvSpPr>
          <p:cNvPr id="18" name="Shape 257"/>
          <p:cNvSpPr/>
          <p:nvPr/>
        </p:nvSpPr>
        <p:spPr>
          <a:xfrm>
            <a:off x="155625" y="3394371"/>
            <a:ext cx="1598999" cy="3349704"/>
          </a:xfrm>
          <a:prstGeom prst="rect">
            <a:avLst/>
          </a:prstGeom>
          <a:solidFill>
            <a:srgbClr val="00B0F0"/>
          </a:solidFill>
          <a:ln w="9525" cap="flat" cmpd="sng">
            <a:solidFill>
              <a:schemeClr val="tx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GB" dirty="0"/>
              <a:t>The question says ‘schemes’ and so you need to do this for two hard engineering schemes. Use this structure to write another paragraph. </a:t>
            </a:r>
            <a:endParaRPr lang="en" dirty="0"/>
          </a:p>
        </p:txBody>
      </p:sp>
    </p:spTree>
    <p:extLst>
      <p:ext uri="{BB962C8B-B14F-4D97-AF65-F5344CB8AC3E}">
        <p14:creationId xmlns:p14="http://schemas.microsoft.com/office/powerpoint/2010/main" val="424023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0381"/>
            <a:ext cx="7886700" cy="1685405"/>
          </a:xfrm>
          <a:solidFill>
            <a:srgbClr val="00B0F0"/>
          </a:solidFill>
          <a:ln>
            <a:solidFill>
              <a:schemeClr val="tx1"/>
            </a:solidFill>
          </a:ln>
        </p:spPr>
        <p:txBody>
          <a:bodyPr>
            <a:normAutofit fontScale="90000"/>
          </a:bodyPr>
          <a:lstStyle/>
          <a:p>
            <a:r>
              <a:rPr lang="en-GB" b="1" dirty="0">
                <a:latin typeface="+mn-lt"/>
              </a:rPr>
              <a:t>LO: </a:t>
            </a:r>
            <a:r>
              <a:rPr lang="en-GB" dirty="0"/>
              <a:t>To explore the costs and benefits of hard engineering strategies. </a:t>
            </a:r>
            <a:endParaRPr lang="en-GB" dirty="0">
              <a:latin typeface="+mn-lt"/>
            </a:endParaRPr>
          </a:p>
        </p:txBody>
      </p:sp>
      <p:sp>
        <p:nvSpPr>
          <p:cNvPr id="3" name="Content Placeholder 2"/>
          <p:cNvSpPr>
            <a:spLocks noGrp="1"/>
          </p:cNvSpPr>
          <p:nvPr>
            <p:ph idx="1"/>
          </p:nvPr>
        </p:nvSpPr>
        <p:spPr>
          <a:xfrm>
            <a:off x="628650" y="2689412"/>
            <a:ext cx="7886700" cy="3327075"/>
          </a:xfrm>
          <a:solidFill>
            <a:schemeClr val="accent1">
              <a:lumMod val="20000"/>
              <a:lumOff val="80000"/>
            </a:schemeClr>
          </a:solidFill>
          <a:ln>
            <a:solidFill>
              <a:schemeClr val="tx1"/>
            </a:solidFill>
          </a:ln>
        </p:spPr>
        <p:txBody>
          <a:bodyPr>
            <a:normAutofit fontScale="92500" lnSpcReduction="10000"/>
          </a:bodyPr>
          <a:lstStyle/>
          <a:p>
            <a:pPr marL="0" indent="0">
              <a:buNone/>
            </a:pPr>
            <a:r>
              <a:rPr lang="en-GB" b="1" u="sng" dirty="0"/>
              <a:t>SUCCESS CRITERIA:</a:t>
            </a:r>
          </a:p>
          <a:p>
            <a:pPr marL="0" indent="0">
              <a:buNone/>
            </a:pPr>
            <a:r>
              <a:rPr lang="en-GB" dirty="0"/>
              <a:t>I can </a:t>
            </a:r>
            <a:r>
              <a:rPr lang="en-GB" b="1" u="sng" dirty="0"/>
              <a:t>describe</a:t>
            </a:r>
            <a:r>
              <a:rPr lang="en-GB" dirty="0"/>
              <a:t> the costs and benefits of dams and reservoirs, channel straightening, embankments and flood relief channels. </a:t>
            </a:r>
          </a:p>
          <a:p>
            <a:pPr marL="0" indent="0">
              <a:buNone/>
            </a:pPr>
            <a:r>
              <a:rPr lang="en-GB" dirty="0"/>
              <a:t>I can</a:t>
            </a:r>
            <a:r>
              <a:rPr lang="en-GB" b="1" dirty="0"/>
              <a:t> </a:t>
            </a:r>
            <a:r>
              <a:rPr lang="en-GB" b="1" u="sng" dirty="0"/>
              <a:t>explain</a:t>
            </a:r>
            <a:r>
              <a:rPr lang="en-GB" dirty="0"/>
              <a:t> how dams and reservoirs, channel straightening, embankments and flood relief channels can decrease the impact of flooding. </a:t>
            </a:r>
          </a:p>
          <a:p>
            <a:pPr marL="0" indent="0">
              <a:buNone/>
            </a:pPr>
            <a:r>
              <a:rPr lang="en-GB" dirty="0"/>
              <a:t>I can </a:t>
            </a:r>
            <a:r>
              <a:rPr lang="en-GB" b="1" u="sng" dirty="0"/>
              <a:t>evaluate</a:t>
            </a:r>
            <a:r>
              <a:rPr lang="en-GB" dirty="0"/>
              <a:t> to what extent hard engineering schemes are sustainable. </a:t>
            </a:r>
          </a:p>
          <a:p>
            <a:pPr marL="0" indent="0">
              <a:buNone/>
            </a:pPr>
            <a:endParaRPr lang="en-GB" dirty="0"/>
          </a:p>
        </p:txBody>
      </p:sp>
      <p:sp>
        <p:nvSpPr>
          <p:cNvPr id="5" name="Title 1"/>
          <p:cNvSpPr txBox="1">
            <a:spLocks/>
          </p:cNvSpPr>
          <p:nvPr/>
        </p:nvSpPr>
        <p:spPr>
          <a:xfrm>
            <a:off x="0" y="6151418"/>
            <a:ext cx="9144001"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t>MANAGING FLOODS: HARD ENGINEERING</a:t>
            </a:r>
            <a:endParaRPr lang="en-GB" sz="2400" b="1" dirty="0"/>
          </a:p>
        </p:txBody>
      </p:sp>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17022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7" name="Content Placeholder 6"/>
          <p:cNvSpPr>
            <a:spLocks noGrp="1"/>
          </p:cNvSpPr>
          <p:nvPr>
            <p:ph idx="1"/>
          </p:nvPr>
        </p:nvSpPr>
        <p:spPr>
          <a:xfrm>
            <a:off x="92765" y="1849613"/>
            <a:ext cx="8931965" cy="4876800"/>
          </a:xfrm>
        </p:spPr>
        <p:txBody>
          <a:bodyPr>
            <a:normAutofit fontScale="62500" lnSpcReduction="20000"/>
          </a:bodyPr>
          <a:lstStyle/>
          <a:p>
            <a:pPr marL="0" indent="0">
              <a:buNone/>
            </a:pPr>
            <a:r>
              <a:rPr lang="en-GB" b="1" u="sng" dirty="0"/>
              <a:t>MODEL ANSWER:</a:t>
            </a:r>
          </a:p>
          <a:p>
            <a:pPr marL="0" indent="0">
              <a:buNone/>
            </a:pPr>
            <a:r>
              <a:rPr lang="en-GB" dirty="0"/>
              <a:t>Hard engineering such as the construction of dams and reservoirs are widely used to regulate the river flow and reduce the risk of flooding (1). However, dams are expensive, for example Kielder Dam and Reservoir in Northumberland cost £167 million and may cause economic instability for farmers of land further downstream as soils can become less fertile which can reduce crop yields (1). On the other hand, as well as reducing the risk of flooding, dams can also be used as a source of drinking water and hydroelectric power, for example Kielder Dam generates 6MW of electricity, enough to serve a town of 10,000 people (1). This means that dams are very sustainable as they reduce the risk of flooding and provide many other services to the population and environment. </a:t>
            </a:r>
          </a:p>
          <a:p>
            <a:pPr marL="0" indent="0">
              <a:buNone/>
            </a:pPr>
            <a:r>
              <a:rPr lang="en-GB" dirty="0"/>
              <a:t>Flood relief channels are artificial channels that are designed to run parallel as a back up channel for a river that frequently floods (1). The River Exe, Exeter has three relief channels that remove the risk of flooding from designated areas and protects around 3,000 properties (1). However, the use of flood relief channels are not sustainable as Exeter's relief channels took twelve years to build, meaning they take a long time to come into effect and properties are still flooded in the meantime (1). </a:t>
            </a:r>
          </a:p>
          <a:p>
            <a:pPr marL="0" indent="0">
              <a:buNone/>
            </a:pPr>
            <a:r>
              <a:rPr lang="en-GB" dirty="0"/>
              <a:t>To conclude the use of dams and reservoirs are very sustainable as these have multiple purposes which can reap benefits in the long term whereas the use of flood relief channels cost a lot and take a while to work, meaning properties continue to be flooded and so this is not sustainable. </a:t>
            </a:r>
          </a:p>
        </p:txBody>
      </p:sp>
      <p:sp>
        <p:nvSpPr>
          <p:cNvPr id="14" name="Title 4"/>
          <p:cNvSpPr>
            <a:spLocks noGrp="1"/>
          </p:cNvSpPr>
          <p:nvPr>
            <p:ph type="title"/>
          </p:nvPr>
        </p:nvSpPr>
        <p:spPr>
          <a:xfrm>
            <a:off x="92765" y="787759"/>
            <a:ext cx="8931965" cy="815754"/>
          </a:xfrm>
          <a:solidFill>
            <a:srgbClr val="00B0F0"/>
          </a:solidFill>
          <a:ln>
            <a:solidFill>
              <a:schemeClr val="tx1"/>
            </a:solidFill>
          </a:ln>
        </p:spPr>
        <p:txBody>
          <a:bodyPr>
            <a:normAutofit fontScale="90000"/>
          </a:bodyPr>
          <a:lstStyle/>
          <a:p>
            <a:r>
              <a:rPr lang="en-GB" sz="3600" b="1" dirty="0"/>
              <a:t>To what extent are hard engineering schemes sustainable? (6)</a:t>
            </a:r>
          </a:p>
        </p:txBody>
      </p:sp>
      <p:pic>
        <p:nvPicPr>
          <p:cNvPr id="15" name="Picture 2" descr="Image result for purple pe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493206">
            <a:off x="6374053" y="1150830"/>
            <a:ext cx="1511278" cy="1133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GREEN P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0893" y="1301498"/>
            <a:ext cx="811760" cy="799890"/>
          </a:xfrm>
          <a:prstGeom prst="rect">
            <a:avLst/>
          </a:prstGeom>
          <a:noFill/>
          <a:ln>
            <a:solidFill>
              <a:schemeClr val="tx1"/>
            </a:solidFill>
          </a:ln>
        </p:spPr>
      </p:pic>
    </p:spTree>
    <p:extLst>
      <p:ext uri="{BB962C8B-B14F-4D97-AF65-F5344CB8AC3E}">
        <p14:creationId xmlns:p14="http://schemas.microsoft.com/office/powerpoint/2010/main" val="314424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CONSOLIDATE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1"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4" name="Title 3"/>
          <p:cNvSpPr>
            <a:spLocks noGrp="1"/>
          </p:cNvSpPr>
          <p:nvPr>
            <p:ph type="title"/>
          </p:nvPr>
        </p:nvSpPr>
        <p:spPr>
          <a:xfrm>
            <a:off x="125067" y="885300"/>
            <a:ext cx="2346198" cy="1325563"/>
          </a:xfrm>
          <a:solidFill>
            <a:srgbClr val="00B0F0"/>
          </a:solidFill>
          <a:ln>
            <a:solidFill>
              <a:schemeClr val="tx1"/>
            </a:solidFill>
          </a:ln>
        </p:spPr>
        <p:txBody>
          <a:bodyPr/>
          <a:lstStyle/>
          <a:p>
            <a:r>
              <a:rPr lang="en-GB" dirty="0"/>
              <a:t>Fill your hard hat.</a:t>
            </a:r>
          </a:p>
        </p:txBody>
      </p:sp>
      <p:pic>
        <p:nvPicPr>
          <p:cNvPr id="1026" name="Picture 2" descr="Image result for white hard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301" y="855000"/>
            <a:ext cx="7061156" cy="5401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2378" y="1248495"/>
            <a:ext cx="2194063" cy="923330"/>
          </a:xfrm>
          <a:prstGeom prst="rect">
            <a:avLst/>
          </a:prstGeom>
          <a:noFill/>
        </p:spPr>
        <p:txBody>
          <a:bodyPr wrap="square" rtlCol="0">
            <a:spAutoFit/>
          </a:bodyPr>
          <a:lstStyle/>
          <a:p>
            <a:r>
              <a:rPr lang="en-GB" b="1" u="sng" dirty="0"/>
              <a:t>Identify</a:t>
            </a:r>
            <a:r>
              <a:rPr lang="en-GB" dirty="0"/>
              <a:t> the names of hard engineering strategies.</a:t>
            </a:r>
            <a:endParaRPr lang="en-GB" b="1" u="sng" dirty="0"/>
          </a:p>
        </p:txBody>
      </p:sp>
      <p:sp>
        <p:nvSpPr>
          <p:cNvPr id="12" name="TextBox 11"/>
          <p:cNvSpPr txBox="1"/>
          <p:nvPr/>
        </p:nvSpPr>
        <p:spPr>
          <a:xfrm>
            <a:off x="6273032" y="2109219"/>
            <a:ext cx="2194063" cy="646331"/>
          </a:xfrm>
          <a:prstGeom prst="rect">
            <a:avLst/>
          </a:prstGeom>
          <a:noFill/>
        </p:spPr>
        <p:txBody>
          <a:bodyPr wrap="square" rtlCol="0">
            <a:spAutoFit/>
          </a:bodyPr>
          <a:lstStyle/>
          <a:p>
            <a:r>
              <a:rPr lang="en-GB" b="1" u="sng" dirty="0"/>
              <a:t>Describe</a:t>
            </a:r>
            <a:r>
              <a:rPr lang="en-GB" dirty="0"/>
              <a:t> the benefits of the strategies.</a:t>
            </a:r>
            <a:endParaRPr lang="en-GB" b="1" u="sng" dirty="0"/>
          </a:p>
        </p:txBody>
      </p:sp>
      <p:sp>
        <p:nvSpPr>
          <p:cNvPr id="13" name="TextBox 12"/>
          <p:cNvSpPr txBox="1"/>
          <p:nvPr/>
        </p:nvSpPr>
        <p:spPr>
          <a:xfrm>
            <a:off x="3156816" y="2109220"/>
            <a:ext cx="2194063" cy="646331"/>
          </a:xfrm>
          <a:prstGeom prst="rect">
            <a:avLst/>
          </a:prstGeom>
          <a:noFill/>
        </p:spPr>
        <p:txBody>
          <a:bodyPr wrap="square" rtlCol="0">
            <a:spAutoFit/>
          </a:bodyPr>
          <a:lstStyle/>
          <a:p>
            <a:r>
              <a:rPr lang="en-GB" b="1" u="sng" dirty="0"/>
              <a:t>Describe</a:t>
            </a:r>
            <a:r>
              <a:rPr lang="en-GB" dirty="0"/>
              <a:t> the costs of the strategies.</a:t>
            </a:r>
            <a:endParaRPr lang="en-GB" b="1" u="sng" dirty="0"/>
          </a:p>
        </p:txBody>
      </p:sp>
      <p:sp>
        <p:nvSpPr>
          <p:cNvPr id="3" name="Rectangle 2"/>
          <p:cNvSpPr/>
          <p:nvPr/>
        </p:nvSpPr>
        <p:spPr>
          <a:xfrm>
            <a:off x="5238351" y="2124539"/>
            <a:ext cx="1034681" cy="2955235"/>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293464" y="2755550"/>
            <a:ext cx="2061103" cy="2315479"/>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150793" y="2755549"/>
            <a:ext cx="2061103" cy="2315479"/>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426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303" y="914400"/>
            <a:ext cx="8666923" cy="1126435"/>
          </a:xfrm>
          <a:solidFill>
            <a:srgbClr val="00B0F0"/>
          </a:solidFill>
          <a:ln>
            <a:solidFill>
              <a:schemeClr val="tx1"/>
            </a:solidFill>
          </a:ln>
        </p:spPr>
        <p:txBody>
          <a:bodyPr anchor="ctr">
            <a:noAutofit/>
          </a:bodyPr>
          <a:lstStyle/>
          <a:p>
            <a:r>
              <a:rPr lang="en-GB" sz="4000" b="1" dirty="0"/>
              <a:t>Managing Floods: Hard Engineering</a:t>
            </a:r>
          </a:p>
        </p:txBody>
      </p:sp>
      <p:sp>
        <p:nvSpPr>
          <p:cNvPr id="5"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8"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200" b="1" dirty="0">
                <a:latin typeface="AR CENA" panose="02000000000000000000" pitchFamily="2" charset="0"/>
              </a:rPr>
              <a:t> LO: </a:t>
            </a:r>
            <a:r>
              <a:rPr lang="en-GB" sz="2200" dirty="0"/>
              <a:t>To explore the costs and benefits of hard engineering strategies.</a:t>
            </a:r>
            <a:endParaRPr lang="en-GB" sz="2200" dirty="0">
              <a:latin typeface="+mn-lt"/>
            </a:endParaRPr>
          </a:p>
        </p:txBody>
      </p:sp>
      <p:sp>
        <p:nvSpPr>
          <p:cNvPr id="16" name="Content Placeholder 2"/>
          <p:cNvSpPr txBox="1">
            <a:spLocks/>
          </p:cNvSpPr>
          <p:nvPr/>
        </p:nvSpPr>
        <p:spPr>
          <a:xfrm>
            <a:off x="331303" y="2189480"/>
            <a:ext cx="8666923" cy="820600"/>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Look back at your coasts work. </a:t>
            </a:r>
          </a:p>
          <a:p>
            <a:r>
              <a:rPr lang="en-GB" dirty="0"/>
              <a:t>What is hard engineering?</a:t>
            </a:r>
          </a:p>
        </p:txBody>
      </p:sp>
      <p:sp>
        <p:nvSpPr>
          <p:cNvPr id="9" name="Content Placeholder 2"/>
          <p:cNvSpPr txBox="1">
            <a:spLocks/>
          </p:cNvSpPr>
          <p:nvPr/>
        </p:nvSpPr>
        <p:spPr>
          <a:xfrm>
            <a:off x="331303" y="3158725"/>
            <a:ext cx="8666923" cy="2023448"/>
          </a:xfrm>
          <a:prstGeom prst="rect">
            <a:avLst/>
          </a:prstGeom>
          <a:solidFill>
            <a:schemeClr val="accent1">
              <a:lumMod val="20000"/>
              <a:lumOff val="80000"/>
            </a:schemeClr>
          </a:solidFill>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Hard engineering involves using man-made structures to prevent or control natural processes from taking place. This form of flooding management tends to be very expensive. However, it is the preferred option for protecting expensive property or land. </a:t>
            </a:r>
          </a:p>
        </p:txBody>
      </p:sp>
      <p:sp>
        <p:nvSpPr>
          <p:cNvPr id="10" name="Content Placeholder 2"/>
          <p:cNvSpPr txBox="1">
            <a:spLocks/>
          </p:cNvSpPr>
          <p:nvPr/>
        </p:nvSpPr>
        <p:spPr>
          <a:xfrm>
            <a:off x="331303" y="5182173"/>
            <a:ext cx="8666923" cy="820600"/>
          </a:xfrm>
          <a:prstGeom prst="rect">
            <a:avLst/>
          </a:prstGeom>
          <a:solidFill>
            <a:schemeClr val="accent1">
              <a:lumMod val="20000"/>
              <a:lumOff val="80000"/>
            </a:schemeClr>
          </a:solidFill>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trike="sngStrike" dirty="0"/>
              <a:t>prevent</a:t>
            </a:r>
            <a:r>
              <a:rPr lang="en-GB" dirty="0"/>
              <a:t>	inexpensive	</a:t>
            </a:r>
            <a:r>
              <a:rPr lang="en-GB" strike="sngStrike" dirty="0"/>
              <a:t>expensive</a:t>
            </a:r>
          </a:p>
          <a:p>
            <a:r>
              <a:rPr lang="en-GB" strike="sngStrike" dirty="0"/>
              <a:t>preferred</a:t>
            </a:r>
            <a:r>
              <a:rPr lang="en-GB" dirty="0"/>
              <a:t>	avoided	</a:t>
            </a:r>
            <a:r>
              <a:rPr lang="en-GB" strike="sngStrike" dirty="0"/>
              <a:t>natural</a:t>
            </a:r>
            <a:r>
              <a:rPr lang="en-GB" dirty="0"/>
              <a:t>	</a:t>
            </a:r>
          </a:p>
        </p:txBody>
      </p:sp>
    </p:spTree>
    <p:extLst>
      <p:ext uri="{BB962C8B-B14F-4D97-AF65-F5344CB8AC3E}">
        <p14:creationId xmlns:p14="http://schemas.microsoft.com/office/powerpoint/2010/main" val="6891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23793"/>
            <a:ext cx="7886700" cy="1325563"/>
          </a:xfrm>
          <a:solidFill>
            <a:srgbClr val="00B0F0"/>
          </a:solidFill>
          <a:ln>
            <a:solidFill>
              <a:schemeClr val="tx1"/>
            </a:solidFill>
          </a:ln>
        </p:spPr>
        <p:txBody>
          <a:bodyPr/>
          <a:lstStyle/>
          <a:p>
            <a:r>
              <a:rPr lang="en-GB" b="1" dirty="0"/>
              <a:t>Use the activate information to complete the worksheet. </a:t>
            </a:r>
          </a:p>
        </p:txBody>
      </p:sp>
      <p:pic>
        <p:nvPicPr>
          <p:cNvPr id="2" name="Picture 1"/>
          <p:cNvPicPr>
            <a:picLocks noChangeAspect="1"/>
          </p:cNvPicPr>
          <p:nvPr/>
        </p:nvPicPr>
        <p:blipFill>
          <a:blip r:embed="rId3"/>
          <a:stretch>
            <a:fillRect/>
          </a:stretch>
        </p:blipFill>
        <p:spPr>
          <a:xfrm>
            <a:off x="2168320" y="2623644"/>
            <a:ext cx="4807359" cy="3391739"/>
          </a:xfrm>
          <a:prstGeom prst="rect">
            <a:avLst/>
          </a:prstGeom>
          <a:ln>
            <a:solidFill>
              <a:schemeClr val="tx1"/>
            </a:solidFill>
          </a:ln>
        </p:spPr>
      </p:pic>
    </p:spTree>
    <p:extLst>
      <p:ext uri="{BB962C8B-B14F-4D97-AF65-F5344CB8AC3E}">
        <p14:creationId xmlns:p14="http://schemas.microsoft.com/office/powerpoint/2010/main" val="110430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Dams and Reservoirs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8650" y="2503419"/>
            <a:ext cx="8114057" cy="2426390"/>
          </a:xfrm>
          <a:prstGeom prst="rect">
            <a:avLst/>
          </a:prstGeom>
          <a:ln>
            <a:solidFill>
              <a:schemeClr val="tx1"/>
            </a:solidFill>
          </a:ln>
        </p:spPr>
      </p:pic>
    </p:spTree>
    <p:extLst>
      <p:ext uri="{BB962C8B-B14F-4D97-AF65-F5344CB8AC3E}">
        <p14:creationId xmlns:p14="http://schemas.microsoft.com/office/powerpoint/2010/main" val="131058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844774"/>
            <a:ext cx="7886700" cy="780562"/>
          </a:xfrm>
          <a:solidFill>
            <a:srgbClr val="00B0F0"/>
          </a:solidFill>
          <a:ln>
            <a:solidFill>
              <a:schemeClr val="tx1"/>
            </a:solidFill>
          </a:ln>
        </p:spPr>
        <p:txBody>
          <a:bodyPr/>
          <a:lstStyle/>
          <a:p>
            <a:r>
              <a:rPr lang="en-GB" b="1" dirty="0"/>
              <a:t>Dams and Reservoirs</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693353"/>
            <a:ext cx="9144000" cy="4378950"/>
          </a:xfrm>
          <a:prstGeom prst="rect">
            <a:avLst/>
          </a:prstGeom>
          <a:ln>
            <a:solidFill>
              <a:schemeClr val="tx1"/>
            </a:solidFill>
          </a:ln>
        </p:spPr>
      </p:pic>
    </p:spTree>
    <p:extLst>
      <p:ext uri="{BB962C8B-B14F-4D97-AF65-F5344CB8AC3E}">
        <p14:creationId xmlns:p14="http://schemas.microsoft.com/office/powerpoint/2010/main" val="223855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Dams and Reservoirs</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038308"/>
            <a:ext cx="9144000" cy="2851559"/>
          </a:xfrm>
          <a:prstGeom prst="rect">
            <a:avLst/>
          </a:prstGeom>
          <a:ln>
            <a:solidFill>
              <a:schemeClr val="tx1"/>
            </a:solidFill>
          </a:ln>
        </p:spPr>
      </p:pic>
    </p:spTree>
    <p:extLst>
      <p:ext uri="{BB962C8B-B14F-4D97-AF65-F5344CB8AC3E}">
        <p14:creationId xmlns:p14="http://schemas.microsoft.com/office/powerpoint/2010/main" val="382289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Channel Straightening</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54840" y="2083243"/>
            <a:ext cx="6400856" cy="3187148"/>
          </a:xfrm>
          <a:prstGeom prst="rect">
            <a:avLst/>
          </a:prstGeom>
          <a:ln>
            <a:solidFill>
              <a:schemeClr val="tx1"/>
            </a:solidFill>
          </a:ln>
        </p:spPr>
      </p:pic>
    </p:spTree>
    <p:extLst>
      <p:ext uri="{BB962C8B-B14F-4D97-AF65-F5344CB8AC3E}">
        <p14:creationId xmlns:p14="http://schemas.microsoft.com/office/powerpoint/2010/main" val="20467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565"/>
            <a:ext cx="2974848" cy="768192"/>
          </a:xfrm>
          <a:prstGeom prst="rect">
            <a:avLst/>
          </a:prstGeom>
          <a:solidFill>
            <a:srgbClr val="00B0F0"/>
          </a:solidFill>
          <a:ln w="28575">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00B0F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txBox="1">
            <a:spLocks/>
          </p:cNvSpPr>
          <p:nvPr/>
        </p:nvSpPr>
        <p:spPr>
          <a:xfrm>
            <a:off x="0" y="6151418"/>
            <a:ext cx="9144000" cy="706581"/>
          </a:xfrm>
          <a:prstGeom prst="rect">
            <a:avLst/>
          </a:prstGeom>
          <a:solidFill>
            <a:srgbClr val="00B0F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hard engineering strategies.</a:t>
            </a:r>
            <a:endParaRPr lang="en-GB" sz="2400" dirty="0">
              <a:latin typeface="+mn-lt"/>
            </a:endParaRPr>
          </a:p>
        </p:txBody>
      </p:sp>
      <p:sp>
        <p:nvSpPr>
          <p:cNvPr id="5" name="Title 4"/>
          <p:cNvSpPr>
            <a:spLocks noGrp="1"/>
          </p:cNvSpPr>
          <p:nvPr>
            <p:ph type="title"/>
          </p:nvPr>
        </p:nvSpPr>
        <p:spPr>
          <a:xfrm>
            <a:off x="628650" y="933596"/>
            <a:ext cx="7886700" cy="724188"/>
          </a:xfrm>
          <a:solidFill>
            <a:srgbClr val="00B0F0"/>
          </a:solidFill>
          <a:ln>
            <a:solidFill>
              <a:schemeClr val="tx1"/>
            </a:solidFill>
          </a:ln>
        </p:spPr>
        <p:txBody>
          <a:bodyPr/>
          <a:lstStyle/>
          <a:p>
            <a:r>
              <a:rPr lang="en-GB" b="1" dirty="0"/>
              <a:t>Channel Straightening</a:t>
            </a:r>
          </a:p>
        </p:txBody>
      </p:sp>
      <p:pic>
        <p:nvPicPr>
          <p:cNvPr id="3" name="Picture 2"/>
          <p:cNvPicPr>
            <a:picLocks noChangeAspect="1"/>
          </p:cNvPicPr>
          <p:nvPr/>
        </p:nvPicPr>
        <p:blipFill>
          <a:blip r:embed="rId3"/>
          <a:stretch>
            <a:fillRect/>
          </a:stretch>
        </p:blipFill>
        <p:spPr>
          <a:xfrm>
            <a:off x="4858164" y="1825625"/>
            <a:ext cx="4171950" cy="3819525"/>
          </a:xfrm>
          <a:prstGeom prst="rect">
            <a:avLst/>
          </a:prstGeom>
          <a:ln>
            <a:solidFill>
              <a:schemeClr val="tx1"/>
            </a:solid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78904" y="1814623"/>
            <a:ext cx="4572000" cy="3838575"/>
          </a:xfrm>
          <a:prstGeom prst="rect">
            <a:avLst/>
          </a:prstGeom>
          <a:ln>
            <a:solidFill>
              <a:schemeClr val="tx1"/>
            </a:solidFill>
          </a:ln>
        </p:spPr>
      </p:pic>
    </p:spTree>
    <p:extLst>
      <p:ext uri="{BB962C8B-B14F-4D97-AF65-F5344CB8AC3E}">
        <p14:creationId xmlns:p14="http://schemas.microsoft.com/office/powerpoint/2010/main" val="1666429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5206</TotalTime>
  <Words>1390</Words>
  <Application>Microsoft Macintosh PowerPoint</Application>
  <PresentationFormat>On-screen Show (4:3)</PresentationFormat>
  <Paragraphs>162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 CENA</vt:lpstr>
      <vt:lpstr>AR DARLING</vt:lpstr>
      <vt:lpstr>Arial</vt:lpstr>
      <vt:lpstr>Calibri</vt:lpstr>
      <vt:lpstr>Calibri Light</vt:lpstr>
      <vt:lpstr>Office Theme</vt:lpstr>
      <vt:lpstr>Managing Floods: Hard Engineering</vt:lpstr>
      <vt:lpstr>LO: To explore the costs and benefits of hard engineering strategies. </vt:lpstr>
      <vt:lpstr>Managing Floods: Hard Engineering</vt:lpstr>
      <vt:lpstr>Use the activate information to complete the worksheet. </vt:lpstr>
      <vt:lpstr>Dams and Reservoirs</vt:lpstr>
      <vt:lpstr>Dams and Reservoirs</vt:lpstr>
      <vt:lpstr>Dams and Reservoirs</vt:lpstr>
      <vt:lpstr>Channel Straightening</vt:lpstr>
      <vt:lpstr>Channel Straightening</vt:lpstr>
      <vt:lpstr>Channel Straightening</vt:lpstr>
      <vt:lpstr>Embankments</vt:lpstr>
      <vt:lpstr>Embankments</vt:lpstr>
      <vt:lpstr>Embankments</vt:lpstr>
      <vt:lpstr>Flood Relief Channel</vt:lpstr>
      <vt:lpstr>Flood Relief Channel</vt:lpstr>
      <vt:lpstr>Flood Relief Channel</vt:lpstr>
      <vt:lpstr>Question Time </vt:lpstr>
      <vt:lpstr>To what extent are hard engineering schemes sustainable? (6)</vt:lpstr>
      <vt:lpstr>PowerPoint Presentation</vt:lpstr>
      <vt:lpstr>To what extent are hard engineering schemes sustainable? (6)</vt:lpstr>
      <vt:lpstr>Fill your hard hat.</vt:lpstr>
    </vt:vector>
  </TitlesOfParts>
  <Company>RBHS</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JTomlinson</dc:creator>
  <cp:lastModifiedBy>Anna Bennett</cp:lastModifiedBy>
  <cp:revision>189</cp:revision>
  <dcterms:created xsi:type="dcterms:W3CDTF">2016-11-03T14:05:11Z</dcterms:created>
  <dcterms:modified xsi:type="dcterms:W3CDTF">2017-06-28T18:03:29Z</dcterms:modified>
</cp:coreProperties>
</file>