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79" r:id="rId4"/>
    <p:sldId id="292" r:id="rId5"/>
    <p:sldId id="289" r:id="rId6"/>
    <p:sldId id="290" r:id="rId7"/>
    <p:sldId id="291" r:id="rId8"/>
    <p:sldId id="280" r:id="rId9"/>
    <p:sldId id="281" r:id="rId10"/>
    <p:sldId id="282" r:id="rId11"/>
    <p:sldId id="283" r:id="rId12"/>
    <p:sldId id="284" r:id="rId13"/>
    <p:sldId id="285" r:id="rId14"/>
    <p:sldId id="286" r:id="rId15"/>
    <p:sldId id="294" r:id="rId16"/>
    <p:sldId id="293" r:id="rId17"/>
    <p:sldId id="28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3" autoAdjust="0"/>
    <p:restoredTop sz="94660"/>
  </p:normalViewPr>
  <p:slideViewPr>
    <p:cSldViewPr snapToGrid="0">
      <p:cViewPr varScale="1">
        <p:scale>
          <a:sx n="116" d="100"/>
          <a:sy n="116"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7846E-B9F2-8440-806F-46595636040F}" type="datetimeFigureOut">
              <a:rPr lang="en-US" smtClean="0"/>
              <a:t>2/23/18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D44D5-1E47-EE47-B595-5E73448AE19E}" type="slidenum">
              <a:rPr lang="en-US" smtClean="0"/>
              <a:t>‹#›</a:t>
            </a:fld>
            <a:endParaRPr lang="en-US"/>
          </a:p>
        </p:txBody>
      </p:sp>
    </p:spTree>
    <p:extLst>
      <p:ext uri="{BB962C8B-B14F-4D97-AF65-F5344CB8AC3E}">
        <p14:creationId xmlns:p14="http://schemas.microsoft.com/office/powerpoint/2010/main" val="10371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7320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5215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0363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1119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7B5AB-A7E9-4D70-B0B5-7C1184CBAD20}" type="datetimeFigureOut">
              <a:rPr lang="en-GB" smtClean="0"/>
              <a:t>23/02/2018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71632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7B5AB-A7E9-4D70-B0B5-7C1184CBAD20}" type="datetimeFigureOut">
              <a:rPr lang="en-GB" smtClean="0"/>
              <a:t>23/02/2018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1243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B5AB-A7E9-4D70-B0B5-7C1184CBAD20}" type="datetimeFigureOut">
              <a:rPr lang="en-GB" smtClean="0"/>
              <a:t>23/02/2018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258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B5AB-A7E9-4D70-B0B5-7C1184CBAD20}" type="datetimeFigureOut">
              <a:rPr lang="en-GB" smtClean="0"/>
              <a:t>23/02/2018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6117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B5AB-A7E9-4D70-B0B5-7C1184CBAD20}" type="datetimeFigureOut">
              <a:rPr lang="en-GB" smtClean="0"/>
              <a:t>23/02/2018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92437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66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416323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7B5AB-A7E9-4D70-B0B5-7C1184CBAD20}" type="datetimeFigureOut">
              <a:rPr lang="en-GB" smtClean="0"/>
              <a:t>23/02/2018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C7D6E-6760-4C96-A200-6C59A62156B4}" type="slidenum">
              <a:rPr lang="en-GB" smtClean="0"/>
              <a:t>‹#›</a:t>
            </a:fld>
            <a:endParaRPr lang="en-GB"/>
          </a:p>
        </p:txBody>
      </p:sp>
    </p:spTree>
    <p:extLst>
      <p:ext uri="{BB962C8B-B14F-4D97-AF65-F5344CB8AC3E}">
        <p14:creationId xmlns:p14="http://schemas.microsoft.com/office/powerpoint/2010/main" val="367955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hyperlink" Target="https://www.youtube.com/watch?v=xf95cCwSGBI" TargetMode="External"/><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bsc2_NwyD-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1303" y="914400"/>
            <a:ext cx="8666923" cy="1232452"/>
          </a:xfrm>
          <a:solidFill>
            <a:srgbClr val="00B0F0"/>
          </a:solidFill>
          <a:ln>
            <a:solidFill>
              <a:schemeClr val="tx1"/>
            </a:solidFill>
          </a:ln>
        </p:spPr>
        <p:txBody>
          <a:bodyPr>
            <a:noAutofit/>
          </a:bodyPr>
          <a:lstStyle/>
          <a:p>
            <a:r>
              <a:rPr lang="en-GB" sz="4000" b="1" dirty="0"/>
              <a:t>Depositional  Landforms: </a:t>
            </a:r>
            <a:br>
              <a:rPr lang="en-GB" sz="4000" b="1" dirty="0"/>
            </a:br>
            <a:r>
              <a:rPr lang="en-US" sz="4000" b="1" dirty="0" err="1"/>
              <a:t>Levées</a:t>
            </a:r>
            <a:r>
              <a:rPr lang="en-US" sz="4000" b="1" dirty="0"/>
              <a:t>, Flood plains and </a:t>
            </a:r>
            <a:r>
              <a:rPr lang="en-US" sz="4000" b="1" dirty="0" smtClean="0"/>
              <a:t>Deltas</a:t>
            </a:r>
            <a:endParaRPr lang="en-GB" sz="4000" b="1" dirty="0"/>
          </a:p>
        </p:txBody>
      </p:sp>
      <p:sp>
        <p:nvSpPr>
          <p:cNvPr id="5"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CONNECT</a:t>
            </a:r>
          </a:p>
        </p:txBody>
      </p:sp>
      <p:sp>
        <p:nvSpPr>
          <p:cNvPr id="6"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Start </a:t>
            </a:r>
            <a:r>
              <a:rPr lang="en-GB" sz="1400" b="1" u="sng" dirty="0"/>
              <a:t>thinking like a Geographer</a:t>
            </a:r>
            <a:endParaRPr lang="en-GB" sz="1200" b="1" u="sng" dirty="0"/>
          </a:p>
          <a:p>
            <a:r>
              <a:rPr lang="en-GB" sz="1200" b="1" dirty="0"/>
              <a:t>Make sure you have your book, write today’s date and title. </a:t>
            </a:r>
          </a:p>
        </p:txBody>
      </p:sp>
      <p:pic>
        <p:nvPicPr>
          <p:cNvPr id="7"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8"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000" b="1" dirty="0">
                <a:latin typeface="AR CENA" panose="02000000000000000000" pitchFamily="2" charset="0"/>
              </a:rPr>
              <a:t> LO: </a:t>
            </a:r>
            <a:r>
              <a:rPr lang="en-GB" sz="2000" dirty="0"/>
              <a:t>To explore the characteristics and formation of </a:t>
            </a:r>
            <a:r>
              <a:rPr lang="en-US" sz="2000" dirty="0" err="1"/>
              <a:t>levées</a:t>
            </a:r>
            <a:r>
              <a:rPr lang="en-US" sz="2000" dirty="0"/>
              <a:t>, flood plains and </a:t>
            </a:r>
            <a:r>
              <a:rPr lang="en-US" sz="2000" dirty="0" smtClean="0"/>
              <a:t>deltas.</a:t>
            </a:r>
            <a:endParaRPr lang="en-GB" sz="2000" dirty="0">
              <a:latin typeface="+mn-lt"/>
            </a:endParaRPr>
          </a:p>
        </p:txBody>
      </p:sp>
      <p:sp>
        <p:nvSpPr>
          <p:cNvPr id="16" name="Content Placeholder 2"/>
          <p:cNvSpPr txBox="1">
            <a:spLocks/>
          </p:cNvSpPr>
          <p:nvPr/>
        </p:nvSpPr>
        <p:spPr>
          <a:xfrm>
            <a:off x="5596128" y="5022574"/>
            <a:ext cx="3402098" cy="1060514"/>
          </a:xfrm>
          <a:prstGeom prst="rect">
            <a:avLst/>
          </a:prstGeom>
          <a:solidFill>
            <a:schemeClr val="accent1">
              <a:lumMod val="20000"/>
              <a:lumOff val="80000"/>
            </a:schemeClr>
          </a:solidFill>
          <a:ln>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What landform is being portrayed by the catchphrase?</a:t>
            </a:r>
          </a:p>
        </p:txBody>
      </p:sp>
      <p:pic>
        <p:nvPicPr>
          <p:cNvPr id="3074" name="Picture 2" descr="Image result for floo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1303" y="2284496"/>
            <a:ext cx="5119396" cy="37985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Image result for plane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13906" y="2296199"/>
            <a:ext cx="4136793" cy="30936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atch phr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177" y="2492537"/>
            <a:ext cx="30480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2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073" y="1600200"/>
            <a:ext cx="6363854" cy="4525963"/>
          </a:xfrm>
        </p:spPr>
      </p:pic>
      <p:graphicFrame>
        <p:nvGraphicFramePr>
          <p:cNvPr id="5" name="Table 4"/>
          <p:cNvGraphicFramePr>
            <a:graphicFrameLocks noGrp="1"/>
          </p:cNvGraphicFramePr>
          <p:nvPr>
            <p:extLst/>
          </p:nvPr>
        </p:nvGraphicFramePr>
        <p:xfrm>
          <a:off x="304800" y="515938"/>
          <a:ext cx="8229600" cy="660400"/>
        </p:xfrm>
        <a:graphic>
          <a:graphicData uri="http://schemas.openxmlformats.org/drawingml/2006/table">
            <a:tbl>
              <a:tblPr/>
              <a:tblGrid>
                <a:gridCol w="8229600"/>
              </a:tblGrid>
              <a:tr h="0">
                <a:tc>
                  <a:txBody>
                    <a:bodyPr/>
                    <a:lstStyle/>
                    <a:p>
                      <a:pPr algn="ctr"/>
                      <a:r>
                        <a:rPr lang="en-US" sz="2000" dirty="0"/>
                        <a:t>Where in the World? What geographical feature is the green triangle</a:t>
                      </a:r>
                      <a:r>
                        <a:rPr lang="en-US" sz="2000" dirty="0" smtClean="0"/>
                        <a:t>? </a:t>
                      </a:r>
                    </a:p>
                    <a:p>
                      <a:pPr algn="ctr"/>
                      <a:r>
                        <a:rPr lang="en-US" sz="2000" dirty="0" smtClean="0"/>
                        <a:t>Why is it there?</a:t>
                      </a:r>
                      <a:r>
                        <a:rPr lang="en-US" sz="2000" baseline="0" dirty="0" smtClean="0"/>
                        <a:t> </a:t>
                      </a:r>
                      <a:endParaRPr lang="en-US" sz="2000" dirty="0"/>
                    </a:p>
                  </a:txBody>
                  <a:tcPr marL="25400" marR="25400" marT="25400" marB="25400" anchor="ctr">
                    <a:lnL>
                      <a:noFill/>
                    </a:lnL>
                    <a:lnR>
                      <a:noFill/>
                    </a:lnR>
                    <a:lnT>
                      <a:noFill/>
                    </a:lnT>
                    <a:lnB>
                      <a:noFill/>
                    </a:lnB>
                  </a:tcPr>
                </a:tc>
              </a:tr>
            </a:tbl>
          </a:graphicData>
        </a:graphic>
      </p:graphicFrame>
    </p:spTree>
    <p:extLst>
      <p:ext uri="{BB962C8B-B14F-4D97-AF65-F5344CB8AC3E}">
        <p14:creationId xmlns:p14="http://schemas.microsoft.com/office/powerpoint/2010/main" val="72560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Deltas</a:t>
            </a:r>
            <a:r>
              <a:rPr lang="en-US" dirty="0"/>
              <a:t> are river sediments deposited when a river enters a standing body of water such as a lake, a lagoon, a sea or an ocean. They are fundamentally features of river deposition, not marine deposition.</a:t>
            </a:r>
          </a:p>
        </p:txBody>
      </p:sp>
    </p:spTree>
    <p:extLst>
      <p:ext uri="{BB962C8B-B14F-4D97-AF65-F5344CB8AC3E}">
        <p14:creationId xmlns:p14="http://schemas.microsoft.com/office/powerpoint/2010/main" val="181098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US" dirty="0" smtClean="0"/>
              <a:t>Types of delta</a:t>
            </a:r>
            <a:endParaRPr lang="en-US" dirty="0"/>
          </a:p>
        </p:txBody>
      </p:sp>
      <p:sp>
        <p:nvSpPr>
          <p:cNvPr id="5" name="Vertical Text Placeholder 4"/>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19200" y="0"/>
            <a:ext cx="5029200" cy="6744239"/>
          </a:xfrm>
        </p:spPr>
      </p:pic>
    </p:spTree>
    <p:extLst>
      <p:ext uri="{BB962C8B-B14F-4D97-AF65-F5344CB8AC3E}">
        <p14:creationId xmlns:p14="http://schemas.microsoft.com/office/powerpoint/2010/main" val="95869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76400"/>
            <a:ext cx="8656381" cy="3459178"/>
          </a:xfrm>
        </p:spPr>
      </p:pic>
    </p:spTree>
    <p:extLst>
      <p:ext uri="{BB962C8B-B14F-4D97-AF65-F5344CB8AC3E}">
        <p14:creationId xmlns:p14="http://schemas.microsoft.com/office/powerpoint/2010/main" val="23055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Conditions </a:t>
            </a:r>
            <a:r>
              <a:rPr lang="en-US" dirty="0" err="1"/>
              <a:t>favouring</a:t>
            </a:r>
            <a:r>
              <a:rPr lang="en-US" dirty="0"/>
              <a:t> deltaic accumulation are:</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river with a high sediment load, such as the Nile or the Mississippi.</a:t>
            </a:r>
          </a:p>
          <a:p>
            <a:r>
              <a:rPr lang="en-US" dirty="0"/>
              <a:t>Usually a large river. This condition is necessary for marine deltas otherwise the action of the sea might disperse the sediment.</a:t>
            </a:r>
          </a:p>
          <a:p>
            <a:r>
              <a:rPr lang="en-US" dirty="0"/>
              <a:t>Reasonably shallow water offshore. Very deep water inhibits delta building. For example, the Congo, which virtually debouches into a submarine canyon, has no delta.</a:t>
            </a:r>
          </a:p>
          <a:p>
            <a:r>
              <a:rPr lang="en-US" dirty="0"/>
              <a:t>A coast on which the wave energy is low, such as the Mediterranean or the Gulf of Mexico, though here again how low will depend on other factors such as sediment supply and tidal range.</a:t>
            </a:r>
          </a:p>
          <a:p>
            <a:endParaRPr lang="en-US" dirty="0"/>
          </a:p>
        </p:txBody>
      </p:sp>
    </p:spTree>
    <p:extLst>
      <p:ext uri="{BB962C8B-B14F-4D97-AF65-F5344CB8AC3E}">
        <p14:creationId xmlns:p14="http://schemas.microsoft.com/office/powerpoint/2010/main" val="92074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71" y="41960"/>
            <a:ext cx="7886700" cy="1325563"/>
          </a:xfrm>
        </p:spPr>
        <p:txBody>
          <a:bodyPr/>
          <a:lstStyle/>
          <a:p>
            <a:r>
              <a:rPr lang="en-US" dirty="0" smtClean="0"/>
              <a:t>Case study: The Ganges Delta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855493"/>
            <a:ext cx="4301696" cy="236775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535" y="1855493"/>
            <a:ext cx="2631161" cy="22897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535" y="4310073"/>
            <a:ext cx="2949831" cy="2247214"/>
          </a:xfrm>
          <a:prstGeom prst="rect">
            <a:avLst/>
          </a:prstGeom>
        </p:spPr>
      </p:pic>
      <p:sp>
        <p:nvSpPr>
          <p:cNvPr id="9" name="TextBox 8"/>
          <p:cNvSpPr txBox="1"/>
          <p:nvPr/>
        </p:nvSpPr>
        <p:spPr>
          <a:xfrm>
            <a:off x="242371" y="4388054"/>
            <a:ext cx="4869456" cy="2308324"/>
          </a:xfrm>
          <a:prstGeom prst="rect">
            <a:avLst/>
          </a:prstGeom>
          <a:noFill/>
        </p:spPr>
        <p:txBody>
          <a:bodyPr wrap="square" rtlCol="0">
            <a:spAutoFit/>
          </a:bodyPr>
          <a:lstStyle/>
          <a:p>
            <a:r>
              <a:rPr lang="en-US" b="1" u="sng" dirty="0" smtClean="0">
                <a:solidFill>
                  <a:srgbClr val="0070C0"/>
                </a:solidFill>
              </a:rPr>
              <a:t>Task: </a:t>
            </a:r>
            <a:r>
              <a:rPr lang="en-US" b="1" dirty="0" smtClean="0">
                <a:solidFill>
                  <a:srgbClr val="0070C0"/>
                </a:solidFill>
              </a:rPr>
              <a:t>Read the sheet ‘The Ganges Delta’</a:t>
            </a:r>
          </a:p>
          <a:p>
            <a:endParaRPr lang="en-US" b="1" dirty="0">
              <a:solidFill>
                <a:srgbClr val="0070C0"/>
              </a:solidFill>
            </a:endParaRPr>
          </a:p>
          <a:p>
            <a:pPr marL="285750" indent="-285750">
              <a:buFont typeface="Arial" charset="0"/>
              <a:buChar char="•"/>
            </a:pPr>
            <a:r>
              <a:rPr lang="en-US" dirty="0" smtClean="0"/>
              <a:t>Explain the conditions in this area which have created the formation of the delta</a:t>
            </a:r>
          </a:p>
          <a:p>
            <a:pPr marL="285750" indent="-285750">
              <a:buFont typeface="Arial" charset="0"/>
              <a:buChar char="•"/>
            </a:pPr>
            <a:r>
              <a:rPr lang="en-US" dirty="0" smtClean="0"/>
              <a:t>What are the advantages for people living in delta area?</a:t>
            </a:r>
          </a:p>
          <a:p>
            <a:pPr marL="285750" indent="-285750">
              <a:buFont typeface="Arial" charset="0"/>
              <a:buChar char="•"/>
            </a:pPr>
            <a:r>
              <a:rPr lang="en-US" dirty="0" smtClean="0"/>
              <a:t>What are the problems caused? </a:t>
            </a:r>
          </a:p>
          <a:p>
            <a:r>
              <a:rPr lang="en-US" dirty="0" smtClean="0"/>
              <a:t>Use specific case study detail. </a:t>
            </a:r>
            <a:endParaRPr lang="en-US" dirty="0"/>
          </a:p>
        </p:txBody>
      </p:sp>
      <p:sp>
        <p:nvSpPr>
          <p:cNvPr id="10" name="Rectangle 9"/>
          <p:cNvSpPr/>
          <p:nvPr/>
        </p:nvSpPr>
        <p:spPr>
          <a:xfrm>
            <a:off x="391099" y="1188560"/>
            <a:ext cx="6813932" cy="369332"/>
          </a:xfrm>
          <a:prstGeom prst="rect">
            <a:avLst/>
          </a:prstGeom>
        </p:spPr>
        <p:txBody>
          <a:bodyPr wrap="square">
            <a:spAutoFit/>
          </a:bodyPr>
          <a:lstStyle/>
          <a:p>
            <a:r>
              <a:rPr lang="en-US" dirty="0">
                <a:hlinkClick r:id="rId5"/>
              </a:rPr>
              <a:t>https://</a:t>
            </a:r>
            <a:r>
              <a:rPr lang="en-US" dirty="0" err="1">
                <a:hlinkClick r:id="rId5"/>
              </a:rPr>
              <a:t>www.youtube.com</a:t>
            </a:r>
            <a:r>
              <a:rPr lang="en-US" dirty="0">
                <a:hlinkClick r:id="rId5"/>
              </a:rPr>
              <a:t>/</a:t>
            </a:r>
            <a:r>
              <a:rPr lang="en-US" dirty="0" err="1">
                <a:hlinkClick r:id="rId5"/>
              </a:rPr>
              <a:t>watch?v</a:t>
            </a:r>
            <a:r>
              <a:rPr lang="en-US" dirty="0">
                <a:hlinkClick r:id="rId5"/>
              </a:rPr>
              <a:t>=xf95cCwSGBI</a:t>
            </a:r>
            <a:endParaRPr lang="en-US" dirty="0"/>
          </a:p>
        </p:txBody>
      </p:sp>
    </p:spTree>
    <p:extLst>
      <p:ext uri="{BB962C8B-B14F-4D97-AF65-F5344CB8AC3E}">
        <p14:creationId xmlns:p14="http://schemas.microsoft.com/office/powerpoint/2010/main" val="145581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31190" cy="6858000"/>
          </a:xfrm>
        </p:spPr>
      </p:pic>
    </p:spTree>
    <p:extLst>
      <p:ext uri="{BB962C8B-B14F-4D97-AF65-F5344CB8AC3E}">
        <p14:creationId xmlns:p14="http://schemas.microsoft.com/office/powerpoint/2010/main" val="1526258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 name="Picture 2" descr="meanders"/>
          <p:cNvPicPr>
            <a:picLocks noChangeAspect="1" noChangeArrowheads="1"/>
          </p:cNvPicPr>
          <p:nvPr/>
        </p:nvPicPr>
        <p:blipFill>
          <a:blip r:embed="rId2" cstate="print"/>
          <a:srcRect t="13063"/>
          <a:stretch>
            <a:fillRect/>
          </a:stretch>
        </p:blipFill>
        <p:spPr bwMode="auto">
          <a:xfrm>
            <a:off x="1042988" y="908050"/>
            <a:ext cx="7010400" cy="3406775"/>
          </a:xfrm>
          <a:prstGeom prst="rect">
            <a:avLst/>
          </a:prstGeom>
          <a:noFill/>
          <a:ln w="9525">
            <a:noFill/>
            <a:miter lim="800000"/>
            <a:headEnd/>
            <a:tailEnd/>
          </a:ln>
        </p:spPr>
      </p:pic>
      <p:sp>
        <p:nvSpPr>
          <p:cNvPr id="12" name="Text Box 4"/>
          <p:cNvSpPr txBox="1">
            <a:spLocks noChangeArrowheads="1"/>
          </p:cNvSpPr>
          <p:nvPr/>
        </p:nvSpPr>
        <p:spPr bwMode="auto">
          <a:xfrm>
            <a:off x="395288" y="4437063"/>
            <a:ext cx="8424862" cy="1562100"/>
          </a:xfrm>
          <a:prstGeom prst="rect">
            <a:avLst/>
          </a:prstGeom>
          <a:noFill/>
          <a:ln w="9525">
            <a:solidFill>
              <a:srgbClr val="FF6600"/>
            </a:solidFill>
            <a:miter lim="800000"/>
            <a:headEnd/>
            <a:tailEnd/>
          </a:ln>
        </p:spPr>
        <p:txBody>
          <a:bodyPr>
            <a:spAutoFit/>
          </a:bodyPr>
          <a:lstStyle/>
          <a:p>
            <a:pPr eaLnBrk="1" hangingPunct="1">
              <a:spcBef>
                <a:spcPct val="50000"/>
              </a:spcBef>
            </a:pPr>
            <a:r>
              <a:rPr lang="en-GB">
                <a:solidFill>
                  <a:srgbClr val="010066"/>
                </a:solidFill>
              </a:rPr>
              <a:t>Name the river landform shown in this aerial photograph.</a:t>
            </a:r>
          </a:p>
          <a:p>
            <a:pPr eaLnBrk="1" hangingPunct="1">
              <a:spcBef>
                <a:spcPct val="50000"/>
              </a:spcBef>
            </a:pPr>
            <a:r>
              <a:rPr lang="en-GB">
                <a:solidFill>
                  <a:srgbClr val="010066"/>
                </a:solidFill>
              </a:rPr>
              <a:t>What else can you identify? </a:t>
            </a:r>
          </a:p>
          <a:p>
            <a:pPr eaLnBrk="1" hangingPunct="1">
              <a:spcBef>
                <a:spcPct val="50000"/>
              </a:spcBef>
            </a:pPr>
            <a:r>
              <a:rPr lang="en-GB">
                <a:solidFill>
                  <a:srgbClr val="010066"/>
                </a:solidFill>
              </a:rPr>
              <a:t>How can you tell that this is not the upper course of a river?</a:t>
            </a:r>
          </a:p>
        </p:txBody>
      </p:sp>
      <p:sp>
        <p:nvSpPr>
          <p:cNvPr id="13" name="Text Box 6"/>
          <p:cNvSpPr txBox="1">
            <a:spLocks noChangeArrowheads="1"/>
          </p:cNvSpPr>
          <p:nvPr/>
        </p:nvSpPr>
        <p:spPr bwMode="auto">
          <a:xfrm>
            <a:off x="0" y="114300"/>
            <a:ext cx="8229600" cy="487363"/>
          </a:xfrm>
          <a:prstGeom prst="rect">
            <a:avLst/>
          </a:prstGeom>
          <a:noFill/>
          <a:ln w="9525">
            <a:noFill/>
            <a:miter lim="800000"/>
            <a:headEnd/>
            <a:tailEnd/>
          </a:ln>
        </p:spPr>
        <p:txBody>
          <a:bodyPr/>
          <a:lstStyle/>
          <a:p>
            <a:r>
              <a:rPr lang="en-US" sz="2800" b="1">
                <a:solidFill>
                  <a:srgbClr val="5B0091"/>
                </a:solidFill>
              </a:rPr>
              <a:t>Techniques – interpreting aerial photographs</a:t>
            </a:r>
          </a:p>
        </p:txBody>
      </p:sp>
    </p:spTree>
    <p:extLst>
      <p:ext uri="{BB962C8B-B14F-4D97-AF65-F5344CB8AC3E}">
        <p14:creationId xmlns:p14="http://schemas.microsoft.com/office/powerpoint/2010/main" val="1117565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0381"/>
            <a:ext cx="7886700" cy="1685405"/>
          </a:xfrm>
          <a:solidFill>
            <a:srgbClr val="00B0F0"/>
          </a:solidFill>
          <a:ln>
            <a:solidFill>
              <a:schemeClr val="tx1"/>
            </a:solidFill>
          </a:ln>
        </p:spPr>
        <p:txBody>
          <a:bodyPr>
            <a:normAutofit fontScale="90000"/>
          </a:bodyPr>
          <a:lstStyle/>
          <a:p>
            <a:r>
              <a:rPr lang="en-GB" b="1" dirty="0">
                <a:latin typeface="+mn-lt"/>
              </a:rPr>
              <a:t>LO: </a:t>
            </a:r>
            <a:r>
              <a:rPr lang="en-GB" dirty="0"/>
              <a:t>To explore the characteristics and formation of </a:t>
            </a:r>
            <a:r>
              <a:rPr lang="en-US" dirty="0" err="1"/>
              <a:t>levées</a:t>
            </a:r>
            <a:r>
              <a:rPr lang="en-US" dirty="0"/>
              <a:t>, flood plains and </a:t>
            </a:r>
            <a:r>
              <a:rPr lang="en-US" dirty="0" smtClean="0"/>
              <a:t>deltas.</a:t>
            </a:r>
            <a:endParaRPr lang="en-GB" dirty="0">
              <a:latin typeface="+mn-lt"/>
            </a:endParaRPr>
          </a:p>
        </p:txBody>
      </p:sp>
      <p:sp>
        <p:nvSpPr>
          <p:cNvPr id="3" name="Content Placeholder 2"/>
          <p:cNvSpPr>
            <a:spLocks noGrp="1"/>
          </p:cNvSpPr>
          <p:nvPr>
            <p:ph idx="1"/>
          </p:nvPr>
        </p:nvSpPr>
        <p:spPr>
          <a:xfrm>
            <a:off x="628650" y="2689412"/>
            <a:ext cx="7886700" cy="2869684"/>
          </a:xfrm>
          <a:solidFill>
            <a:schemeClr val="accent1">
              <a:lumMod val="20000"/>
              <a:lumOff val="80000"/>
            </a:schemeClr>
          </a:solidFill>
          <a:ln>
            <a:solidFill>
              <a:schemeClr val="tx1"/>
            </a:solidFill>
          </a:ln>
        </p:spPr>
        <p:txBody>
          <a:bodyPr>
            <a:normAutofit/>
          </a:bodyPr>
          <a:lstStyle/>
          <a:p>
            <a:pPr marL="0" indent="0">
              <a:buNone/>
            </a:pPr>
            <a:r>
              <a:rPr lang="en-GB" b="1" u="sng" dirty="0"/>
              <a:t>SUCCESS CRITERIA:</a:t>
            </a:r>
          </a:p>
          <a:p>
            <a:pPr marL="0" indent="0">
              <a:buNone/>
            </a:pPr>
            <a:r>
              <a:rPr lang="en-GB" dirty="0"/>
              <a:t>I can </a:t>
            </a:r>
            <a:r>
              <a:rPr lang="en-GB" b="1" u="sng" dirty="0"/>
              <a:t>describe</a:t>
            </a:r>
            <a:r>
              <a:rPr lang="en-GB" dirty="0"/>
              <a:t> the characteristics of </a:t>
            </a:r>
            <a:r>
              <a:rPr lang="en-US" dirty="0" err="1"/>
              <a:t>levées</a:t>
            </a:r>
            <a:r>
              <a:rPr lang="en-US" dirty="0"/>
              <a:t>, flood plains and </a:t>
            </a:r>
            <a:r>
              <a:rPr lang="en-US" dirty="0" smtClean="0"/>
              <a:t>deltas.</a:t>
            </a:r>
            <a:endParaRPr lang="en-US" dirty="0"/>
          </a:p>
          <a:p>
            <a:pPr marL="0" indent="0">
              <a:buNone/>
            </a:pPr>
            <a:r>
              <a:rPr lang="en-US" dirty="0"/>
              <a:t>I can </a:t>
            </a:r>
            <a:r>
              <a:rPr lang="en-US" b="1" u="sng" dirty="0"/>
              <a:t>explain</a:t>
            </a:r>
            <a:r>
              <a:rPr lang="en-US" dirty="0"/>
              <a:t> the formation </a:t>
            </a:r>
            <a:r>
              <a:rPr lang="en-GB" dirty="0"/>
              <a:t>of </a:t>
            </a:r>
            <a:r>
              <a:rPr lang="en-US" dirty="0" err="1"/>
              <a:t>levées</a:t>
            </a:r>
            <a:r>
              <a:rPr lang="en-US" dirty="0"/>
              <a:t>, flood plains and </a:t>
            </a:r>
            <a:r>
              <a:rPr lang="en-US" dirty="0" smtClean="0"/>
              <a:t>deltas.</a:t>
            </a:r>
            <a:endParaRPr lang="en-US" dirty="0"/>
          </a:p>
          <a:p>
            <a:pPr marL="0" indent="0">
              <a:buNone/>
            </a:pPr>
            <a:endParaRPr lang="en-GB" dirty="0"/>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t>Depositional Landforms: </a:t>
            </a:r>
            <a:r>
              <a:rPr lang="en-US" sz="2400" b="1" dirty="0" err="1"/>
              <a:t>Levées</a:t>
            </a:r>
            <a:r>
              <a:rPr lang="en-US" sz="2400" b="1" dirty="0"/>
              <a:t>, Flood plains and Estuaries.</a:t>
            </a:r>
            <a:endParaRPr lang="en-GB" sz="2400" b="1" dirty="0"/>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a:p>
            <a:r>
              <a:rPr lang="en-GB" sz="1200" b="1" dirty="0"/>
              <a:t>Write the Learning Objective. </a:t>
            </a:r>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Tree>
    <p:extLst>
      <p:ext uri="{BB962C8B-B14F-4D97-AF65-F5344CB8AC3E}">
        <p14:creationId xmlns:p14="http://schemas.microsoft.com/office/powerpoint/2010/main" val="117022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lower course of the river</a:t>
            </a:r>
            <a:endParaRPr lang="en-US" dirty="0"/>
          </a:p>
        </p:txBody>
      </p:sp>
      <p:sp>
        <p:nvSpPr>
          <p:cNvPr id="3" name="Content Placeholder 2"/>
          <p:cNvSpPr>
            <a:spLocks noGrp="1"/>
          </p:cNvSpPr>
          <p:nvPr>
            <p:ph idx="1"/>
          </p:nvPr>
        </p:nvSpPr>
        <p:spPr/>
        <p:txBody>
          <a:bodyPr/>
          <a:lstStyle/>
          <a:p>
            <a:r>
              <a:rPr lang="en-US" dirty="0" smtClean="0"/>
              <a:t>What are the characteristics?</a:t>
            </a:r>
          </a:p>
          <a:p>
            <a:r>
              <a:rPr lang="en-US" dirty="0" smtClean="0"/>
              <a:t>What landforms may be found here?</a:t>
            </a:r>
          </a:p>
          <a:p>
            <a:r>
              <a:rPr lang="en-US" dirty="0" smtClean="0"/>
              <a:t>What is the land use?</a:t>
            </a:r>
          </a:p>
          <a:p>
            <a:endParaRPr lang="en-US" dirty="0" smtClean="0"/>
          </a:p>
          <a:p>
            <a:r>
              <a:rPr lang="en-US" dirty="0" smtClean="0">
                <a:hlinkClick r:id="rId2"/>
              </a:rPr>
              <a:t>http://www.youtube.com/watch?v=bsc2_NwyD-A</a:t>
            </a:r>
            <a:endParaRPr lang="en-US" dirty="0"/>
          </a:p>
        </p:txBody>
      </p:sp>
    </p:spTree>
    <p:extLst>
      <p:ext uri="{BB962C8B-B14F-4D97-AF65-F5344CB8AC3E}">
        <p14:creationId xmlns:p14="http://schemas.microsoft.com/office/powerpoint/2010/main" val="70401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31190" cy="6858000"/>
          </a:xfrm>
        </p:spPr>
      </p:pic>
    </p:spTree>
    <p:extLst>
      <p:ext uri="{BB962C8B-B14F-4D97-AF65-F5344CB8AC3E}">
        <p14:creationId xmlns:p14="http://schemas.microsoft.com/office/powerpoint/2010/main" val="88236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6" name="Title 5"/>
          <p:cNvSpPr>
            <a:spLocks noGrp="1"/>
          </p:cNvSpPr>
          <p:nvPr>
            <p:ph type="title"/>
          </p:nvPr>
        </p:nvSpPr>
        <p:spPr>
          <a:xfrm>
            <a:off x="628650" y="899221"/>
            <a:ext cx="7886700" cy="915402"/>
          </a:xfrm>
          <a:solidFill>
            <a:srgbClr val="00B0F0"/>
          </a:solidFill>
          <a:ln>
            <a:solidFill>
              <a:schemeClr val="tx1"/>
            </a:solidFill>
          </a:ln>
        </p:spPr>
        <p:txBody>
          <a:bodyPr/>
          <a:lstStyle/>
          <a:p>
            <a:r>
              <a:rPr lang="en-GB" b="1" dirty="0"/>
              <a:t>What is a </a:t>
            </a:r>
            <a:r>
              <a:rPr lang="en-US" b="1" dirty="0" err="1"/>
              <a:t>levées</a:t>
            </a:r>
            <a:r>
              <a:rPr lang="en-US" b="1" dirty="0"/>
              <a:t>?</a:t>
            </a:r>
            <a:endParaRPr lang="en-GB" b="1" dirty="0"/>
          </a:p>
        </p:txBody>
      </p:sp>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a:t>
            </a:r>
            <a:r>
              <a:rPr lang="en-US" sz="2400" dirty="0" err="1"/>
              <a:t>levées</a:t>
            </a:r>
            <a:r>
              <a:rPr lang="en-US" sz="2400" dirty="0"/>
              <a:t>, flood plains and </a:t>
            </a:r>
            <a:r>
              <a:rPr lang="en-US" sz="2400" dirty="0" smtClean="0"/>
              <a:t>deltas.</a:t>
            </a:r>
            <a:endParaRPr lang="en-GB" sz="2400" dirty="0">
              <a:latin typeface="+mn-lt"/>
            </a:endParaRPr>
          </a:p>
        </p:txBody>
      </p:sp>
      <p:sp>
        <p:nvSpPr>
          <p:cNvPr id="3" name="Content Placeholder 2"/>
          <p:cNvSpPr>
            <a:spLocks noGrp="1"/>
          </p:cNvSpPr>
          <p:nvPr>
            <p:ph idx="1"/>
          </p:nvPr>
        </p:nvSpPr>
        <p:spPr>
          <a:xfrm>
            <a:off x="628650" y="1937087"/>
            <a:ext cx="7886700" cy="1534983"/>
          </a:xfrm>
        </p:spPr>
        <p:txBody>
          <a:bodyPr>
            <a:normAutofit fontScale="92500" lnSpcReduction="20000"/>
          </a:bodyPr>
          <a:lstStyle/>
          <a:p>
            <a:pPr marL="0" indent="0">
              <a:buNone/>
            </a:pPr>
            <a:r>
              <a:rPr lang="en-US" dirty="0" err="1"/>
              <a:t>Levées</a:t>
            </a:r>
            <a:r>
              <a:rPr lang="en-US" dirty="0"/>
              <a:t> are naturally raised river banks (ridges of sediment) found on either or both sides of a river channel, that is prone to flooding. They are found in a river’s lower course. It is formed by flooding over many years and composed of gravel, stones and alluvium (silt). </a:t>
            </a:r>
            <a:endParaRPr lang="en-GB" dirty="0"/>
          </a:p>
        </p:txBody>
      </p:sp>
      <p:sp>
        <p:nvSpPr>
          <p:cNvPr id="16" name="Title 5"/>
          <p:cNvSpPr txBox="1">
            <a:spLocks/>
          </p:cNvSpPr>
          <p:nvPr/>
        </p:nvSpPr>
        <p:spPr>
          <a:xfrm>
            <a:off x="628650" y="3594534"/>
            <a:ext cx="7886700" cy="915402"/>
          </a:xfrm>
          <a:prstGeom prst="rect">
            <a:avLst/>
          </a:prstGeom>
          <a:solidFill>
            <a:srgbClr val="00B0F0"/>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What is a </a:t>
            </a:r>
            <a:r>
              <a:rPr lang="en-US" b="1" dirty="0"/>
              <a:t>flood plan?</a:t>
            </a:r>
            <a:endParaRPr lang="en-GB" b="1" dirty="0"/>
          </a:p>
        </p:txBody>
      </p:sp>
      <p:sp>
        <p:nvSpPr>
          <p:cNvPr id="17" name="Content Placeholder 2"/>
          <p:cNvSpPr txBox="1">
            <a:spLocks/>
          </p:cNvSpPr>
          <p:nvPr/>
        </p:nvSpPr>
        <p:spPr>
          <a:xfrm>
            <a:off x="628650" y="4563185"/>
            <a:ext cx="7886700" cy="15349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 flood plain is wide, flat area on marshy land on either side of a river, and found in the middle and lower courses. Flood plains are made from alluvium which is deposited when a river floods. Flood plains are used for farming as the soil is very fertile.  </a:t>
            </a:r>
          </a:p>
        </p:txBody>
      </p:sp>
    </p:spTree>
    <p:extLst>
      <p:ext uri="{BB962C8B-B14F-4D97-AF65-F5344CB8AC3E}">
        <p14:creationId xmlns:p14="http://schemas.microsoft.com/office/powerpoint/2010/main" val="206380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6" name="Title 5"/>
          <p:cNvSpPr>
            <a:spLocks noGrp="1"/>
          </p:cNvSpPr>
          <p:nvPr>
            <p:ph type="title"/>
          </p:nvPr>
        </p:nvSpPr>
        <p:spPr>
          <a:xfrm>
            <a:off x="3959545" y="904722"/>
            <a:ext cx="5049034" cy="915402"/>
          </a:xfrm>
          <a:solidFill>
            <a:srgbClr val="00B0F0"/>
          </a:solidFill>
          <a:ln>
            <a:solidFill>
              <a:schemeClr val="tx1"/>
            </a:solidFill>
          </a:ln>
        </p:spPr>
        <p:txBody>
          <a:bodyPr/>
          <a:lstStyle/>
          <a:p>
            <a:r>
              <a:rPr lang="en-GB" b="1" dirty="0"/>
              <a:t>Formation of Lev</a:t>
            </a:r>
            <a:r>
              <a:rPr lang="en-US" b="1" dirty="0"/>
              <a:t>é</a:t>
            </a:r>
            <a:r>
              <a:rPr lang="en-GB" b="1" dirty="0" err="1"/>
              <a:t>es</a:t>
            </a:r>
            <a:endParaRPr lang="en-GB" b="1" dirty="0"/>
          </a:p>
        </p:txBody>
      </p:sp>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a:t>
            </a:r>
            <a:r>
              <a:rPr lang="en-US" sz="2400" dirty="0" err="1"/>
              <a:t>levées</a:t>
            </a:r>
            <a:r>
              <a:rPr lang="en-US" sz="2400" dirty="0"/>
              <a:t>, flood plains and </a:t>
            </a:r>
            <a:r>
              <a:rPr lang="en-US" sz="2400" dirty="0" smtClean="0"/>
              <a:t>deltas.</a:t>
            </a:r>
            <a:endParaRPr lang="en-GB" sz="2400" dirty="0">
              <a:latin typeface="+mn-lt"/>
            </a:endParaRPr>
          </a:p>
        </p:txBody>
      </p:sp>
      <p:sp>
        <p:nvSpPr>
          <p:cNvPr id="3" name="Content Placeholder 2"/>
          <p:cNvSpPr>
            <a:spLocks noGrp="1"/>
          </p:cNvSpPr>
          <p:nvPr>
            <p:ph idx="1"/>
          </p:nvPr>
        </p:nvSpPr>
        <p:spPr>
          <a:xfrm>
            <a:off x="0" y="904722"/>
            <a:ext cx="3856383" cy="5418815"/>
          </a:xfrm>
        </p:spPr>
        <p:txBody>
          <a:bodyPr>
            <a:noAutofit/>
          </a:bodyPr>
          <a:lstStyle/>
          <a:p>
            <a:pPr marL="0" indent="0">
              <a:buNone/>
            </a:pPr>
            <a:r>
              <a:rPr lang="en-GB" sz="2000" dirty="0"/>
              <a:t>When a river bursts its banks, friction with the land reduces velocity (speed of river) and causes deposition. </a:t>
            </a:r>
            <a:r>
              <a:rPr lang="en-GB" sz="2000" u="sng" dirty="0"/>
              <a:t>Heavy sediment is deposited closest to the river. </a:t>
            </a:r>
          </a:p>
          <a:p>
            <a:pPr marL="0" indent="0">
              <a:buNone/>
            </a:pPr>
            <a:r>
              <a:rPr lang="en-GB" sz="2000" dirty="0"/>
              <a:t>The size of sediment then </a:t>
            </a:r>
            <a:r>
              <a:rPr lang="en-GB" sz="2000" u="sng" dirty="0"/>
              <a:t>becomes progressively smaller with distance from the river. </a:t>
            </a:r>
          </a:p>
          <a:p>
            <a:pPr marL="0" indent="0">
              <a:buNone/>
            </a:pPr>
            <a:r>
              <a:rPr lang="en-GB" sz="2000" dirty="0"/>
              <a:t>With each </a:t>
            </a:r>
            <a:r>
              <a:rPr lang="en-GB" sz="2000" u="sng" dirty="0"/>
              <a:t>successive flood</a:t>
            </a:r>
            <a:r>
              <a:rPr lang="en-GB" sz="2000" dirty="0"/>
              <a:t>, the </a:t>
            </a:r>
            <a:r>
              <a:rPr lang="en-GB" sz="2000" u="sng" dirty="0"/>
              <a:t>banks are built up higher. </a:t>
            </a:r>
          </a:p>
          <a:p>
            <a:pPr marL="0" indent="0">
              <a:buNone/>
            </a:pPr>
            <a:r>
              <a:rPr lang="en-GB" sz="2000" dirty="0"/>
              <a:t>Although it may seem that </a:t>
            </a:r>
            <a:r>
              <a:rPr lang="en-US" sz="2000" dirty="0"/>
              <a:t> make it more difficult for the river to flood next time, this is not the case as </a:t>
            </a:r>
            <a:r>
              <a:rPr lang="en-US" sz="2000" u="sng" dirty="0"/>
              <a:t>overtime the bed of the river deposits a thicker layer of sediment</a:t>
            </a:r>
            <a:r>
              <a:rPr lang="en-US" sz="2000" dirty="0"/>
              <a:t>, which raises the river in its channel.</a:t>
            </a:r>
            <a:endParaRPr lang="en-GB" sz="2000" dirty="0"/>
          </a:p>
        </p:txBody>
      </p:sp>
      <p:pic>
        <p:nvPicPr>
          <p:cNvPr id="1026" name="Picture 2" descr="Image result for formation of levees"/>
          <p:cNvPicPr>
            <a:picLocks noChangeAspect="1" noChangeArrowheads="1"/>
          </p:cNvPicPr>
          <p:nvPr/>
        </p:nvPicPr>
        <p:blipFill rotWithShape="1">
          <a:blip r:embed="rId3">
            <a:extLst>
              <a:ext uri="{28A0092B-C50C-407E-A947-70E740481C1C}">
                <a14:useLocalDpi xmlns:a14="http://schemas.microsoft.com/office/drawing/2010/main" val="0"/>
              </a:ext>
            </a:extLst>
          </a:blip>
          <a:srcRect l="3507" r="3524" b="4719"/>
          <a:stretch/>
        </p:blipFill>
        <p:spPr bwMode="auto">
          <a:xfrm>
            <a:off x="3959545" y="1937087"/>
            <a:ext cx="5046135" cy="4013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a:cxnSpLocks/>
          </p:cNvCxnSpPr>
          <p:nvPr/>
        </p:nvCxnSpPr>
        <p:spPr>
          <a:xfrm>
            <a:off x="3220278" y="2146852"/>
            <a:ext cx="2584174" cy="19215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3299791" y="3024988"/>
            <a:ext cx="1802296" cy="1136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cxnSpLocks/>
          </p:cNvCxnSpPr>
          <p:nvPr/>
        </p:nvCxnSpPr>
        <p:spPr>
          <a:xfrm>
            <a:off x="2756452" y="3767551"/>
            <a:ext cx="3154018" cy="1681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63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6" name="Title 5"/>
          <p:cNvSpPr>
            <a:spLocks noGrp="1"/>
          </p:cNvSpPr>
          <p:nvPr>
            <p:ph type="title"/>
          </p:nvPr>
        </p:nvSpPr>
        <p:spPr>
          <a:xfrm>
            <a:off x="3342705" y="904722"/>
            <a:ext cx="5665873" cy="915402"/>
          </a:xfrm>
          <a:solidFill>
            <a:srgbClr val="00B0F0"/>
          </a:solidFill>
          <a:ln>
            <a:solidFill>
              <a:schemeClr val="tx1"/>
            </a:solidFill>
          </a:ln>
        </p:spPr>
        <p:txBody>
          <a:bodyPr>
            <a:normAutofit fontScale="90000"/>
          </a:bodyPr>
          <a:lstStyle/>
          <a:p>
            <a:r>
              <a:rPr lang="en-GB" b="1" dirty="0"/>
              <a:t>Formation of Flood plains</a:t>
            </a:r>
          </a:p>
        </p:txBody>
      </p:sp>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a:t>
            </a:r>
            <a:r>
              <a:rPr lang="en-US" sz="2400" dirty="0" err="1"/>
              <a:t>levées</a:t>
            </a:r>
            <a:r>
              <a:rPr lang="en-US" sz="2400" dirty="0"/>
              <a:t>, flood plains and estuaries.</a:t>
            </a:r>
            <a:endParaRPr lang="en-GB" sz="2400" dirty="0">
              <a:latin typeface="+mn-lt"/>
            </a:endParaRPr>
          </a:p>
        </p:txBody>
      </p:sp>
      <p:sp>
        <p:nvSpPr>
          <p:cNvPr id="3" name="Content Placeholder 2"/>
          <p:cNvSpPr>
            <a:spLocks noGrp="1"/>
          </p:cNvSpPr>
          <p:nvPr>
            <p:ph idx="1"/>
          </p:nvPr>
        </p:nvSpPr>
        <p:spPr>
          <a:xfrm>
            <a:off x="92765" y="787759"/>
            <a:ext cx="3087757" cy="5475861"/>
          </a:xfrm>
        </p:spPr>
        <p:txBody>
          <a:bodyPr>
            <a:noAutofit/>
          </a:bodyPr>
          <a:lstStyle/>
          <a:p>
            <a:pPr marL="0" indent="0">
              <a:buNone/>
            </a:pPr>
            <a:r>
              <a:rPr lang="en-GB" sz="2000" dirty="0"/>
              <a:t>Flood plains are formed by two processes:</a:t>
            </a:r>
            <a:br>
              <a:rPr lang="en-GB" sz="2000" dirty="0"/>
            </a:br>
            <a:endParaRPr lang="en-GB" sz="2000" dirty="0"/>
          </a:p>
          <a:p>
            <a:pPr marL="0" indent="0">
              <a:buNone/>
            </a:pPr>
            <a:r>
              <a:rPr lang="en-GB" sz="2000" dirty="0"/>
              <a:t>Meanders migrate across the flood plain due to lateral erosion. When they reach the edge of the floodplain they erode the valley side (bluff line). Eventually this cuts a wider valley. This explains why flood plains are very wide. </a:t>
            </a:r>
          </a:p>
          <a:p>
            <a:pPr marL="0" indent="0">
              <a:buNone/>
            </a:pPr>
            <a:r>
              <a:rPr lang="en-GB" sz="2000" dirty="0"/>
              <a:t>When the river floods its deposits silt, creating a very flat flood plain. Layer upon layer builds up over many years to form a thick deposit of fertile alluvium.</a:t>
            </a:r>
          </a:p>
        </p:txBody>
      </p:sp>
      <p:pic>
        <p:nvPicPr>
          <p:cNvPr id="2050" name="Picture 2" descr="Image result for formation of flood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706" y="1948090"/>
            <a:ext cx="5665873" cy="4055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66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2"/>
          <p:cNvSpPr>
            <a:spLocks noChangeArrowheads="1"/>
          </p:cNvSpPr>
          <p:nvPr/>
        </p:nvSpPr>
        <p:spPr bwMode="auto">
          <a:xfrm>
            <a:off x="671513" y="3352800"/>
            <a:ext cx="7861300" cy="3013075"/>
          </a:xfrm>
          <a:prstGeom prst="rect">
            <a:avLst/>
          </a:prstGeom>
          <a:noFill/>
          <a:ln w="9525">
            <a:noFill/>
            <a:miter lim="800000"/>
            <a:headEnd/>
            <a:tailEnd/>
          </a:ln>
        </p:spPr>
        <p:txBody>
          <a:bodyPr>
            <a:spAutoFit/>
          </a:bodyPr>
          <a:lstStyle/>
          <a:p>
            <a:pPr eaLnBrk="1" hangingPunct="1">
              <a:spcBef>
                <a:spcPct val="50000"/>
              </a:spcBef>
            </a:pPr>
            <a:r>
              <a:rPr lang="en-GB"/>
              <a:t>Floodplains and leve</a:t>
            </a:r>
            <a:r>
              <a:rPr lang="en-US">
                <a:cs typeface="Arial" charset="0"/>
              </a:rPr>
              <a:t>é</a:t>
            </a:r>
            <a:r>
              <a:rPr lang="en-GB"/>
              <a:t>s are formed by deposition in times of river flood. The river’s load is composed of different sized particles. When a river floods it deposits the heaviest of these particles first. The larger particles, often pebble-sized, form the </a:t>
            </a:r>
            <a:r>
              <a:rPr lang="en-GB" b="1">
                <a:solidFill>
                  <a:srgbClr val="FF6600"/>
                </a:solidFill>
              </a:rPr>
              <a:t>leve</a:t>
            </a:r>
            <a:r>
              <a:rPr lang="en-US" b="1">
                <a:solidFill>
                  <a:srgbClr val="FF6600"/>
                </a:solidFill>
              </a:rPr>
              <a:t>é</a:t>
            </a:r>
            <a:r>
              <a:rPr lang="en-GB" b="1">
                <a:solidFill>
                  <a:srgbClr val="FF6600"/>
                </a:solidFill>
              </a:rPr>
              <a:t>s</a:t>
            </a:r>
            <a:r>
              <a:rPr lang="en-GB"/>
              <a:t>. The sands, silts and clays are similarly sorted with the sands being deposited next, then the silts and finally the lightest clays. Every time the river floods deposition builds up the </a:t>
            </a:r>
            <a:r>
              <a:rPr lang="en-GB" b="1">
                <a:solidFill>
                  <a:srgbClr val="FF6600"/>
                </a:solidFill>
              </a:rPr>
              <a:t>floodplain</a:t>
            </a:r>
            <a:r>
              <a:rPr lang="en-GB"/>
              <a:t>. </a:t>
            </a:r>
          </a:p>
        </p:txBody>
      </p:sp>
      <p:pic>
        <p:nvPicPr>
          <p:cNvPr id="5" name="Picture 3" descr="flodplain"/>
          <p:cNvPicPr>
            <a:picLocks noChangeAspect="1" noChangeArrowheads="1"/>
          </p:cNvPicPr>
          <p:nvPr/>
        </p:nvPicPr>
        <p:blipFill>
          <a:blip r:embed="rId2" cstate="print"/>
          <a:srcRect/>
          <a:stretch>
            <a:fillRect/>
          </a:stretch>
        </p:blipFill>
        <p:spPr bwMode="auto">
          <a:xfrm>
            <a:off x="1547813" y="762000"/>
            <a:ext cx="6096000" cy="2395538"/>
          </a:xfrm>
          <a:prstGeom prst="rect">
            <a:avLst/>
          </a:prstGeom>
          <a:noFill/>
          <a:ln w="9525">
            <a:noFill/>
            <a:miter lim="800000"/>
            <a:headEnd/>
            <a:tailEnd/>
          </a:ln>
        </p:spPr>
      </p:pic>
      <p:sp>
        <p:nvSpPr>
          <p:cNvPr id="6" name="Rectangle 4"/>
          <p:cNvSpPr>
            <a:spLocks noChangeArrowheads="1"/>
          </p:cNvSpPr>
          <p:nvPr/>
        </p:nvSpPr>
        <p:spPr bwMode="auto">
          <a:xfrm>
            <a:off x="71438" y="71438"/>
            <a:ext cx="3722687" cy="519112"/>
          </a:xfrm>
          <a:prstGeom prst="rect">
            <a:avLst/>
          </a:prstGeom>
          <a:noFill/>
          <a:ln w="9525">
            <a:noFill/>
            <a:miter lim="800000"/>
            <a:headEnd/>
            <a:tailEnd/>
          </a:ln>
        </p:spPr>
        <p:txBody>
          <a:bodyPr wrap="none">
            <a:spAutoFit/>
          </a:bodyPr>
          <a:lstStyle/>
          <a:p>
            <a:pPr eaLnBrk="1" hangingPunct="1"/>
            <a:r>
              <a:rPr lang="en-GB" sz="2800" b="1">
                <a:solidFill>
                  <a:srgbClr val="5B0091"/>
                </a:solidFill>
              </a:rPr>
              <a:t>Floodplain formation</a:t>
            </a:r>
          </a:p>
        </p:txBody>
      </p:sp>
    </p:spTree>
    <p:extLst>
      <p:ext uri="{BB962C8B-B14F-4D97-AF65-F5344CB8AC3E}">
        <p14:creationId xmlns:p14="http://schemas.microsoft.com/office/powerpoint/2010/main" val="1888744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a:spLocks noChangeArrowheads="1"/>
          </p:cNvSpPr>
          <p:nvPr/>
        </p:nvSpPr>
        <p:spPr bwMode="auto">
          <a:xfrm>
            <a:off x="657225" y="3670300"/>
            <a:ext cx="7010400" cy="1552575"/>
          </a:xfrm>
          <a:prstGeom prst="rect">
            <a:avLst/>
          </a:prstGeom>
          <a:noFill/>
          <a:ln w="9525">
            <a:noFill/>
            <a:miter lim="800000"/>
            <a:headEnd/>
            <a:tailEnd/>
          </a:ln>
        </p:spPr>
        <p:txBody>
          <a:bodyPr>
            <a:spAutoFit/>
          </a:bodyPr>
          <a:lstStyle/>
          <a:p>
            <a:pPr eaLnBrk="1" hangingPunct="1"/>
            <a:r>
              <a:rPr lang="en-GB"/>
              <a:t>This is a cross section of a floodplain. </a:t>
            </a:r>
          </a:p>
          <a:p>
            <a:pPr eaLnBrk="1" hangingPunct="1"/>
            <a:endParaRPr lang="en-GB"/>
          </a:p>
          <a:p>
            <a:pPr eaLnBrk="1" hangingPunct="1"/>
            <a:r>
              <a:rPr lang="en-GB"/>
              <a:t>Draw a simple sketch of the diagram and annotate with the following labels:</a:t>
            </a:r>
          </a:p>
        </p:txBody>
      </p:sp>
      <p:grpSp>
        <p:nvGrpSpPr>
          <p:cNvPr id="5" name="Group 8"/>
          <p:cNvGrpSpPr>
            <a:grpSpLocks/>
          </p:cNvGrpSpPr>
          <p:nvPr/>
        </p:nvGrpSpPr>
        <p:grpSpPr bwMode="auto">
          <a:xfrm>
            <a:off x="1847850" y="5472113"/>
            <a:ext cx="5819775" cy="477837"/>
            <a:chOff x="1188" y="3113"/>
            <a:chExt cx="3666" cy="301"/>
          </a:xfrm>
        </p:grpSpPr>
        <p:sp>
          <p:nvSpPr>
            <p:cNvPr id="6" name="Rectangle 5"/>
            <p:cNvSpPr>
              <a:spLocks noChangeArrowheads="1"/>
            </p:cNvSpPr>
            <p:nvPr/>
          </p:nvSpPr>
          <p:spPr bwMode="auto">
            <a:xfrm>
              <a:off x="1188" y="3113"/>
              <a:ext cx="678" cy="294"/>
            </a:xfrm>
            <a:prstGeom prst="rect">
              <a:avLst/>
            </a:prstGeom>
            <a:solidFill>
              <a:schemeClr val="bg1"/>
            </a:solidFill>
            <a:ln w="9525">
              <a:solidFill>
                <a:srgbClr val="FF6600"/>
              </a:solidFill>
              <a:miter lim="800000"/>
              <a:headEnd/>
              <a:tailEnd/>
            </a:ln>
          </p:spPr>
          <p:txBody>
            <a:bodyPr wrap="none">
              <a:spAutoFit/>
            </a:bodyPr>
            <a:lstStyle/>
            <a:p>
              <a:pPr algn="ctr" eaLnBrk="1" hangingPunct="1"/>
              <a:r>
                <a:rPr lang="en-GB"/>
                <a:t>leve</a:t>
              </a:r>
              <a:r>
                <a:rPr lang="en-US"/>
                <a:t>é</a:t>
              </a:r>
              <a:r>
                <a:rPr lang="en-GB"/>
                <a:t>s</a:t>
              </a:r>
            </a:p>
          </p:txBody>
        </p:sp>
        <p:sp>
          <p:nvSpPr>
            <p:cNvPr id="7" name="Rectangle 6"/>
            <p:cNvSpPr>
              <a:spLocks noChangeArrowheads="1"/>
            </p:cNvSpPr>
            <p:nvPr/>
          </p:nvSpPr>
          <p:spPr bwMode="auto">
            <a:xfrm>
              <a:off x="3536" y="3113"/>
              <a:ext cx="1318" cy="294"/>
            </a:xfrm>
            <a:prstGeom prst="rect">
              <a:avLst/>
            </a:prstGeom>
            <a:solidFill>
              <a:schemeClr val="bg1"/>
            </a:solidFill>
            <a:ln w="9525">
              <a:solidFill>
                <a:srgbClr val="FF6600"/>
              </a:solidFill>
              <a:miter lim="800000"/>
              <a:headEnd/>
              <a:tailEnd/>
            </a:ln>
          </p:spPr>
          <p:txBody>
            <a:bodyPr wrap="none">
              <a:spAutoFit/>
            </a:bodyPr>
            <a:lstStyle/>
            <a:p>
              <a:pPr algn="ctr" eaLnBrk="1" hangingPunct="1"/>
              <a:r>
                <a:rPr lang="en-GB"/>
                <a:t>clays and silts</a:t>
              </a:r>
            </a:p>
          </p:txBody>
        </p:sp>
        <p:sp>
          <p:nvSpPr>
            <p:cNvPr id="8" name="Rectangle 7"/>
            <p:cNvSpPr>
              <a:spLocks noChangeArrowheads="1"/>
            </p:cNvSpPr>
            <p:nvPr/>
          </p:nvSpPr>
          <p:spPr bwMode="auto">
            <a:xfrm>
              <a:off x="2416" y="3120"/>
              <a:ext cx="635" cy="294"/>
            </a:xfrm>
            <a:prstGeom prst="rect">
              <a:avLst/>
            </a:prstGeom>
            <a:solidFill>
              <a:schemeClr val="bg1"/>
            </a:solidFill>
            <a:ln w="9525">
              <a:solidFill>
                <a:srgbClr val="FF6600"/>
              </a:solidFill>
              <a:miter lim="800000"/>
              <a:headEnd/>
              <a:tailEnd/>
            </a:ln>
          </p:spPr>
          <p:txBody>
            <a:bodyPr wrap="none">
              <a:spAutoFit/>
            </a:bodyPr>
            <a:lstStyle/>
            <a:p>
              <a:pPr algn="ctr" eaLnBrk="1" hangingPunct="1"/>
              <a:r>
                <a:rPr lang="en-GB"/>
                <a:t>sands</a:t>
              </a:r>
            </a:p>
          </p:txBody>
        </p:sp>
      </p:grpSp>
      <p:sp>
        <p:nvSpPr>
          <p:cNvPr id="9" name="Rectangle 9"/>
          <p:cNvSpPr>
            <a:spLocks noChangeArrowheads="1"/>
          </p:cNvSpPr>
          <p:nvPr/>
        </p:nvSpPr>
        <p:spPr bwMode="auto">
          <a:xfrm>
            <a:off x="71438" y="71438"/>
            <a:ext cx="3722687" cy="519112"/>
          </a:xfrm>
          <a:prstGeom prst="rect">
            <a:avLst/>
          </a:prstGeom>
          <a:noFill/>
          <a:ln w="9525">
            <a:noFill/>
            <a:miter lim="800000"/>
            <a:headEnd/>
            <a:tailEnd/>
          </a:ln>
        </p:spPr>
        <p:txBody>
          <a:bodyPr wrap="none">
            <a:spAutoFit/>
          </a:bodyPr>
          <a:lstStyle/>
          <a:p>
            <a:pPr eaLnBrk="1" hangingPunct="1"/>
            <a:r>
              <a:rPr lang="en-GB" sz="2800" b="1">
                <a:solidFill>
                  <a:srgbClr val="5B0091"/>
                </a:solidFill>
              </a:rPr>
              <a:t>Floodplain formation</a:t>
            </a:r>
          </a:p>
        </p:txBody>
      </p:sp>
      <p:pic>
        <p:nvPicPr>
          <p:cNvPr id="10" name="Picture 10" descr="floodplain"/>
          <p:cNvPicPr>
            <a:picLocks noChangeAspect="1" noChangeArrowheads="1"/>
          </p:cNvPicPr>
          <p:nvPr/>
        </p:nvPicPr>
        <p:blipFill>
          <a:blip r:embed="rId2" cstate="print"/>
          <a:srcRect/>
          <a:stretch>
            <a:fillRect/>
          </a:stretch>
        </p:blipFill>
        <p:spPr bwMode="auto">
          <a:xfrm>
            <a:off x="1187450" y="836613"/>
            <a:ext cx="6697663" cy="2708275"/>
          </a:xfrm>
          <a:prstGeom prst="rect">
            <a:avLst/>
          </a:prstGeom>
          <a:noFill/>
          <a:ln w="9525">
            <a:noFill/>
            <a:miter lim="800000"/>
            <a:headEnd/>
            <a:tailEnd/>
          </a:ln>
        </p:spPr>
      </p:pic>
    </p:spTree>
    <p:extLst>
      <p:ext uri="{BB962C8B-B14F-4D97-AF65-F5344CB8AC3E}">
        <p14:creationId xmlns:p14="http://schemas.microsoft.com/office/powerpoint/2010/main" val="176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5077</TotalTime>
  <Words>810</Words>
  <Application>Microsoft Macintosh PowerPoint</Application>
  <PresentationFormat>On-screen Show (4:3)</PresentationFormat>
  <Paragraphs>77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 CENA</vt:lpstr>
      <vt:lpstr>AR DARLING</vt:lpstr>
      <vt:lpstr>Calibri</vt:lpstr>
      <vt:lpstr>Calibri Light</vt:lpstr>
      <vt:lpstr>Arial</vt:lpstr>
      <vt:lpstr>Office Theme</vt:lpstr>
      <vt:lpstr>Depositional  Landforms:  Levées, Flood plains and Deltas</vt:lpstr>
      <vt:lpstr>LO: To explore the characteristics and formation of levées, flood plains and deltas.</vt:lpstr>
      <vt:lpstr>The lower course of the river</vt:lpstr>
      <vt:lpstr>PowerPoint Presentation</vt:lpstr>
      <vt:lpstr>What is a levées?</vt:lpstr>
      <vt:lpstr>Formation of Levées</vt:lpstr>
      <vt:lpstr>Formation of Flood plains</vt:lpstr>
      <vt:lpstr>PowerPoint Presentation</vt:lpstr>
      <vt:lpstr>PowerPoint Presentation</vt:lpstr>
      <vt:lpstr>PowerPoint Presentation</vt:lpstr>
      <vt:lpstr>PowerPoint Presentation</vt:lpstr>
      <vt:lpstr>Types of delta</vt:lpstr>
      <vt:lpstr>PowerPoint Presentation</vt:lpstr>
      <vt:lpstr>Conditions favouring deltaic accumulation are: </vt:lpstr>
      <vt:lpstr>Case study: The Ganges Delta</vt:lpstr>
      <vt:lpstr>PowerPoint Presentation</vt:lpstr>
      <vt:lpstr>PowerPoint Presentation</vt:lpstr>
    </vt:vector>
  </TitlesOfParts>
  <Company>RBHS</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JTomlinson</dc:creator>
  <cp:lastModifiedBy>Anna Bennett</cp:lastModifiedBy>
  <cp:revision>170</cp:revision>
  <dcterms:created xsi:type="dcterms:W3CDTF">2016-11-03T14:05:11Z</dcterms:created>
  <dcterms:modified xsi:type="dcterms:W3CDTF">2018-02-23T16:13:07Z</dcterms:modified>
</cp:coreProperties>
</file>