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8" r:id="rId4"/>
    <p:sldId id="279" r:id="rId5"/>
    <p:sldId id="284" r:id="rId6"/>
    <p:sldId id="266" r:id="rId7"/>
    <p:sldId id="274" r:id="rId8"/>
    <p:sldId id="281" r:id="rId9"/>
    <p:sldId id="282" r:id="rId10"/>
    <p:sldId id="283" r:id="rId11"/>
    <p:sldId id="275" r:id="rId12"/>
    <p:sldId id="285" r:id="rId13"/>
    <p:sldId id="269" r:id="rId14"/>
    <p:sldId id="277" r:id="rId15"/>
    <p:sldId id="276"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9" autoAdjust="0"/>
    <p:restoredTop sz="94660"/>
  </p:normalViewPr>
  <p:slideViewPr>
    <p:cSldViewPr snapToGrid="0">
      <p:cViewPr varScale="1">
        <p:scale>
          <a:sx n="116" d="100"/>
          <a:sy n="116" d="100"/>
        </p:scale>
        <p:origin x="1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711C9-4AB6-DA44-9BF0-DEAC64832DE6}" type="datetimeFigureOut">
              <a:rPr lang="en-US" smtClean="0"/>
              <a:t>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B3309-8539-7740-B92B-257B2EECC404}" type="slidenum">
              <a:rPr lang="en-US" smtClean="0"/>
              <a:t>‹#›</a:t>
            </a:fld>
            <a:endParaRPr lang="en-US"/>
          </a:p>
        </p:txBody>
      </p:sp>
    </p:spTree>
    <p:extLst>
      <p:ext uri="{BB962C8B-B14F-4D97-AF65-F5344CB8AC3E}">
        <p14:creationId xmlns:p14="http://schemas.microsoft.com/office/powerpoint/2010/main" val="18858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A3F30E-00FB-4470-B1DC-99054A217C29}" type="slidenum">
              <a:rPr lang="en-GB" smtClean="0"/>
              <a:pPr/>
              <a:t>8</a:t>
            </a:fld>
            <a:endParaRPr lang="en-GB"/>
          </a:p>
        </p:txBody>
      </p:sp>
    </p:spTree>
    <p:extLst>
      <p:ext uri="{BB962C8B-B14F-4D97-AF65-F5344CB8AC3E}">
        <p14:creationId xmlns:p14="http://schemas.microsoft.com/office/powerpoint/2010/main" val="55275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20/10/2017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5" Type="http://schemas.microsoft.com/office/2007/relationships/hdphoto" Target="../media/hdphoto1.wdp"/><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_jOFjaLO98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303" y="914400"/>
            <a:ext cx="8666923" cy="1232452"/>
          </a:xfrm>
          <a:solidFill>
            <a:srgbClr val="00B0F0"/>
          </a:solidFill>
          <a:ln>
            <a:solidFill>
              <a:schemeClr val="tx1"/>
            </a:solidFill>
          </a:ln>
        </p:spPr>
        <p:txBody>
          <a:bodyPr>
            <a:noAutofit/>
          </a:bodyPr>
          <a:lstStyle/>
          <a:p>
            <a:r>
              <a:rPr lang="en-GB" sz="4000" b="1" dirty="0"/>
              <a:t>Erosional and Depositional  Landforms: Meanders and Ox-bow Lakes</a:t>
            </a:r>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ox-bow lakes.</a:t>
            </a:r>
            <a:endParaRPr lang="en-GB" sz="2400" dirty="0">
              <a:latin typeface="+mn-lt"/>
            </a:endParaRPr>
          </a:p>
        </p:txBody>
      </p:sp>
      <p:pic>
        <p:nvPicPr>
          <p:cNvPr id="2" name="Picture 2" descr="Image result for easten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03" y="2401956"/>
            <a:ext cx="5950226" cy="33470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6374296" y="2401956"/>
            <a:ext cx="2623930" cy="3347002"/>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What’s the name of this river? </a:t>
            </a:r>
          </a:p>
          <a:p>
            <a:endParaRPr lang="en-GB" dirty="0"/>
          </a:p>
          <a:p>
            <a:r>
              <a:rPr lang="en-GB" dirty="0"/>
              <a:t>Where is it located?</a:t>
            </a:r>
          </a:p>
          <a:p>
            <a:endParaRPr lang="en-GB" dirty="0"/>
          </a:p>
          <a:p>
            <a:r>
              <a:rPr lang="en-GB" dirty="0"/>
              <a:t>Why is it this shape? </a:t>
            </a:r>
          </a:p>
          <a:p>
            <a:endParaRPr lang="en-GB" dirty="0"/>
          </a:p>
          <a:p>
            <a:r>
              <a:rPr lang="en-GB" dirty="0"/>
              <a:t>Which course of the river is this image?</a:t>
            </a:r>
          </a:p>
          <a:p>
            <a:endParaRPr lang="en-GB" dirty="0"/>
          </a:p>
          <a:p>
            <a:endParaRPr lang="en-GB" dirty="0"/>
          </a:p>
        </p:txBody>
      </p:sp>
    </p:spTree>
    <p:extLst>
      <p:ext uri="{BB962C8B-B14F-4D97-AF65-F5344CB8AC3E}">
        <p14:creationId xmlns:p14="http://schemas.microsoft.com/office/powerpoint/2010/main" val="196382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433" y="1700808"/>
            <a:ext cx="8294534" cy="491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91264" cy="1498178"/>
          </a:xfrm>
        </p:spPr>
        <p:txBody>
          <a:bodyPr>
            <a:normAutofit fontScale="90000"/>
          </a:bodyPr>
          <a:lstStyle/>
          <a:p>
            <a:r>
              <a:rPr lang="en-GB" dirty="0" smtClean="0"/>
              <a:t>TASK 2: Add to your diagram where </a:t>
            </a:r>
            <a:r>
              <a:rPr lang="en-GB" u="sng" dirty="0" smtClean="0"/>
              <a:t>deposition</a:t>
            </a:r>
            <a:r>
              <a:rPr lang="en-GB" dirty="0" smtClean="0"/>
              <a:t> and </a:t>
            </a:r>
            <a:r>
              <a:rPr lang="en-GB" u="sng" dirty="0" smtClean="0"/>
              <a:t>erosion</a:t>
            </a:r>
            <a:r>
              <a:rPr lang="en-GB" dirty="0" smtClean="0"/>
              <a:t> are taking place</a:t>
            </a:r>
            <a:endParaRPr lang="en-GB" u="sng" dirty="0"/>
          </a:p>
        </p:txBody>
      </p:sp>
      <p:cxnSp>
        <p:nvCxnSpPr>
          <p:cNvPr id="5" name="Straight Arrow Connector 4"/>
          <p:cNvCxnSpPr/>
          <p:nvPr/>
        </p:nvCxnSpPr>
        <p:spPr>
          <a:xfrm flipH="1" flipV="1">
            <a:off x="4843014" y="5118005"/>
            <a:ext cx="44906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436096" y="5589240"/>
            <a:ext cx="1728192" cy="646331"/>
          </a:xfrm>
          <a:prstGeom prst="rect">
            <a:avLst/>
          </a:prstGeom>
          <a:noFill/>
        </p:spPr>
        <p:txBody>
          <a:bodyPr wrap="square" rtlCol="0">
            <a:spAutoFit/>
          </a:bodyPr>
          <a:lstStyle/>
          <a:p>
            <a:r>
              <a:rPr lang="en-GB" sz="3600" dirty="0" smtClean="0"/>
              <a:t>Erosion</a:t>
            </a:r>
            <a:endParaRPr lang="en-GB" sz="3600" dirty="0"/>
          </a:p>
        </p:txBody>
      </p:sp>
      <p:sp>
        <p:nvSpPr>
          <p:cNvPr id="7" name="TextBox 6"/>
          <p:cNvSpPr txBox="1"/>
          <p:nvPr/>
        </p:nvSpPr>
        <p:spPr>
          <a:xfrm>
            <a:off x="3619332" y="2420888"/>
            <a:ext cx="2464836" cy="584775"/>
          </a:xfrm>
          <a:prstGeom prst="rect">
            <a:avLst/>
          </a:prstGeom>
          <a:noFill/>
        </p:spPr>
        <p:txBody>
          <a:bodyPr wrap="square" rtlCol="0">
            <a:spAutoFit/>
          </a:bodyPr>
          <a:lstStyle/>
          <a:p>
            <a:r>
              <a:rPr lang="en-GB" sz="3200" dirty="0" smtClean="0"/>
              <a:t>Deposition</a:t>
            </a:r>
            <a:endParaRPr lang="en-GB" sz="3200" dirty="0"/>
          </a:p>
        </p:txBody>
      </p:sp>
      <p:cxnSp>
        <p:nvCxnSpPr>
          <p:cNvPr id="10" name="Straight Arrow Connector 9"/>
          <p:cNvCxnSpPr/>
          <p:nvPr/>
        </p:nvCxnSpPr>
        <p:spPr>
          <a:xfrm flipH="1">
            <a:off x="4346468" y="3164540"/>
            <a:ext cx="196584" cy="9923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475656" y="5733256"/>
            <a:ext cx="1368152" cy="923330"/>
          </a:xfrm>
          <a:prstGeom prst="rect">
            <a:avLst/>
          </a:prstGeom>
          <a:noFill/>
        </p:spPr>
        <p:txBody>
          <a:bodyPr wrap="square" rtlCol="0">
            <a:spAutoFit/>
          </a:bodyPr>
          <a:lstStyle/>
          <a:p>
            <a:r>
              <a:rPr lang="en-GB" dirty="0" smtClean="0"/>
              <a:t>= Erosion</a:t>
            </a:r>
          </a:p>
          <a:p>
            <a:endParaRPr lang="en-GB" dirty="0"/>
          </a:p>
          <a:p>
            <a:r>
              <a:rPr lang="en-GB" dirty="0" smtClean="0"/>
              <a:t>= Deposition</a:t>
            </a:r>
            <a:endParaRPr lang="en-GB" dirty="0"/>
          </a:p>
        </p:txBody>
      </p:sp>
    </p:spTree>
    <p:extLst>
      <p:ext uri="{BB962C8B-B14F-4D97-AF65-F5344CB8AC3E}">
        <p14:creationId xmlns:p14="http://schemas.microsoft.com/office/powerpoint/2010/main" val="209244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1212574" y="886702"/>
            <a:ext cx="6718852" cy="744049"/>
          </a:xfrm>
          <a:solidFill>
            <a:srgbClr val="00B0F0"/>
          </a:solidFill>
          <a:ln>
            <a:solidFill>
              <a:schemeClr val="tx1"/>
            </a:solidFill>
          </a:ln>
        </p:spPr>
        <p:txBody>
          <a:bodyPr/>
          <a:lstStyle/>
          <a:p>
            <a:r>
              <a:rPr lang="en-GB" b="1" dirty="0"/>
              <a:t>An ox-bow lake</a:t>
            </a:r>
          </a:p>
        </p:txBody>
      </p:sp>
      <p:sp>
        <p:nvSpPr>
          <p:cNvPr id="12" name="Content Placeholder 11"/>
          <p:cNvSpPr>
            <a:spLocks noGrp="1"/>
          </p:cNvSpPr>
          <p:nvPr>
            <p:ph idx="1"/>
          </p:nvPr>
        </p:nvSpPr>
        <p:spPr>
          <a:xfrm>
            <a:off x="238539" y="1751698"/>
            <a:ext cx="4028661" cy="4277257"/>
          </a:xfrm>
        </p:spPr>
        <p:txBody>
          <a:bodyPr>
            <a:normAutofit fontScale="70000" lnSpcReduction="20000"/>
          </a:bodyPr>
          <a:lstStyle/>
          <a:p>
            <a:pPr marL="0" indent="0">
              <a:buNone/>
            </a:pPr>
            <a:r>
              <a:rPr lang="en-GB" dirty="0"/>
              <a:t>A river with many meanders is called a </a:t>
            </a:r>
            <a:r>
              <a:rPr lang="en-GB" i="1" dirty="0"/>
              <a:t>sinuous river</a:t>
            </a:r>
            <a:r>
              <a:rPr lang="en-GB" dirty="0"/>
              <a:t>. The loops increase is size as erosion continues on the outside bank and deposition continues on the inside bank. As meanders grow, they migrate over the floodplain. </a:t>
            </a:r>
          </a:p>
          <a:p>
            <a:pPr marL="0" indent="0">
              <a:buNone/>
            </a:pPr>
            <a:r>
              <a:rPr lang="en-GB" dirty="0"/>
              <a:t>As they migrate they may start to erode </a:t>
            </a:r>
            <a:r>
              <a:rPr lang="en-GB" u="sng" dirty="0"/>
              <a:t>towards each other</a:t>
            </a:r>
            <a:r>
              <a:rPr lang="en-GB" dirty="0"/>
              <a:t>. </a:t>
            </a:r>
          </a:p>
          <a:p>
            <a:pPr marL="0" indent="0">
              <a:buNone/>
            </a:pPr>
            <a:r>
              <a:rPr lang="en-GB" dirty="0"/>
              <a:t>Gradually the neck of the meander narrows until it is completely broken through (usually during a flood) to form a new straighter channel. </a:t>
            </a:r>
          </a:p>
          <a:p>
            <a:pPr marL="0" indent="0">
              <a:buNone/>
            </a:pPr>
            <a:r>
              <a:rPr lang="en-GB" dirty="0"/>
              <a:t>The old meander loop is cut off by deposition from subsequent flooding to form an </a:t>
            </a:r>
            <a:r>
              <a:rPr lang="en-GB" u="sng" dirty="0"/>
              <a:t>ox-bow lake</a:t>
            </a:r>
            <a:r>
              <a:rPr lang="en-GB" dirty="0"/>
              <a:t>. </a:t>
            </a:r>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ox-bow lakes.</a:t>
            </a:r>
            <a:endParaRPr lang="en-GB" sz="2400" dirty="0">
              <a:latin typeface="+mn-lt"/>
            </a:endParaRPr>
          </a:p>
        </p:txBody>
      </p:sp>
      <p:pic>
        <p:nvPicPr>
          <p:cNvPr id="4" name="Picture 3"/>
          <p:cNvPicPr>
            <a:picLocks noChangeAspect="1"/>
          </p:cNvPicPr>
          <p:nvPr/>
        </p:nvPicPr>
        <p:blipFill>
          <a:blip r:embed="rId3"/>
          <a:stretch>
            <a:fillRect/>
          </a:stretch>
        </p:blipFill>
        <p:spPr>
          <a:xfrm>
            <a:off x="4294553" y="1740696"/>
            <a:ext cx="4748397" cy="2597855"/>
          </a:xfrm>
          <a:prstGeom prst="rect">
            <a:avLst/>
          </a:prstGeom>
          <a:ln>
            <a:solidFill>
              <a:schemeClr val="tx1"/>
            </a:solidFill>
          </a:ln>
        </p:spPr>
      </p:pic>
      <p:cxnSp>
        <p:nvCxnSpPr>
          <p:cNvPr id="7" name="Straight Arrow Connector 6"/>
          <p:cNvCxnSpPr/>
          <p:nvPr/>
        </p:nvCxnSpPr>
        <p:spPr>
          <a:xfrm flipV="1">
            <a:off x="2875722" y="2981739"/>
            <a:ext cx="3207026" cy="82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2769704" y="2491409"/>
            <a:ext cx="3061253" cy="3034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4" name="Picture 6" descr="Image result for ox bow lake 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553" y="4405217"/>
            <a:ext cx="4748397" cy="1652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2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71438" y="71438"/>
            <a:ext cx="67897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r>
              <a:rPr lang="en-GB" altLang="x-none" sz="2800" b="1">
                <a:solidFill>
                  <a:srgbClr val="5B0091"/>
                </a:solidFill>
              </a:rPr>
              <a:t>Explain the formation of an oxbow lake</a:t>
            </a:r>
          </a:p>
        </p:txBody>
      </p:sp>
      <p:pic>
        <p:nvPicPr>
          <p:cNvPr id="7172" name="Picture 8" descr="flash_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317500" y="901700"/>
            <a:ext cx="8559800" cy="510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10206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1"/>
            <a:ext cx="7886700" cy="1026864"/>
          </a:xfrm>
          <a:solidFill>
            <a:srgbClr val="00B0F0"/>
          </a:solidFill>
          <a:ln>
            <a:solidFill>
              <a:schemeClr val="tx1"/>
            </a:solidFill>
          </a:ln>
        </p:spPr>
        <p:txBody>
          <a:bodyPr/>
          <a:lstStyle/>
          <a:p>
            <a:r>
              <a:rPr lang="en-GB" dirty="0"/>
              <a:t>Question Time </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AFL</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 bow lakes.</a:t>
            </a:r>
            <a:endParaRPr lang="en-GB" sz="2400" dirty="0">
              <a:latin typeface="+mn-lt"/>
            </a:endParaRPr>
          </a:p>
        </p:txBody>
      </p:sp>
      <p:sp>
        <p:nvSpPr>
          <p:cNvPr id="3" name="Content Placeholder 2"/>
          <p:cNvSpPr>
            <a:spLocks noGrp="1"/>
          </p:cNvSpPr>
          <p:nvPr>
            <p:ph idx="1"/>
          </p:nvPr>
        </p:nvSpPr>
        <p:spPr>
          <a:xfrm>
            <a:off x="628650" y="2107097"/>
            <a:ext cx="7886700" cy="4044322"/>
          </a:xfrm>
          <a:solidFill>
            <a:schemeClr val="accent1">
              <a:lumMod val="20000"/>
              <a:lumOff val="80000"/>
            </a:schemeClr>
          </a:solidFill>
          <a:ln>
            <a:solidFill>
              <a:schemeClr val="tx1"/>
            </a:solidFill>
          </a:ln>
        </p:spPr>
        <p:txBody>
          <a:bodyPr>
            <a:noAutofit/>
          </a:bodyPr>
          <a:lstStyle/>
          <a:p>
            <a:pPr marL="0" indent="0">
              <a:buNone/>
            </a:pPr>
            <a:r>
              <a:rPr lang="en-GB" sz="2000" dirty="0"/>
              <a:t>A meander is…</a:t>
            </a:r>
          </a:p>
          <a:p>
            <a:pPr marL="457200" indent="-457200">
              <a:buAutoNum type="alphaUcParenR"/>
            </a:pPr>
            <a:r>
              <a:rPr lang="en-GB" sz="2000" dirty="0"/>
              <a:t>A bend in the river.</a:t>
            </a:r>
          </a:p>
          <a:p>
            <a:pPr marL="457200" indent="-457200">
              <a:buAutoNum type="alphaUcParenR"/>
            </a:pPr>
            <a:r>
              <a:rPr lang="en-GB" sz="2000" dirty="0"/>
              <a:t>When the bend is cut off to form a straight channel.</a:t>
            </a:r>
          </a:p>
          <a:p>
            <a:pPr marL="457200" indent="-457200">
              <a:buAutoNum type="alphaUcParenR"/>
            </a:pPr>
            <a:endParaRPr lang="en-GB" sz="2000" dirty="0"/>
          </a:p>
          <a:p>
            <a:pPr marL="0" indent="0">
              <a:buNone/>
            </a:pPr>
            <a:r>
              <a:rPr lang="en-GB" sz="2000" dirty="0"/>
              <a:t>Meanders and ox-bow lakes are found in the upper course of the river.</a:t>
            </a:r>
          </a:p>
          <a:p>
            <a:pPr marL="0" indent="0">
              <a:buNone/>
            </a:pPr>
            <a:r>
              <a:rPr lang="en-GB" sz="2000" dirty="0"/>
              <a:t>True	OR	False</a:t>
            </a:r>
          </a:p>
          <a:p>
            <a:pPr marL="0" indent="0">
              <a:buNone/>
            </a:pPr>
            <a:endParaRPr lang="en-GB" sz="2000" dirty="0"/>
          </a:p>
          <a:p>
            <a:pPr marL="0" indent="0">
              <a:buNone/>
            </a:pPr>
            <a:r>
              <a:rPr lang="en-GB" sz="2000" dirty="0"/>
              <a:t>What is the name of the flow that has a corkscrew effect?</a:t>
            </a:r>
          </a:p>
          <a:p>
            <a:pPr marL="457200" indent="-457200">
              <a:buAutoNum type="alphaUcParenR"/>
            </a:pPr>
            <a:r>
              <a:rPr lang="en-GB" sz="2000" dirty="0" err="1"/>
              <a:t>Thalweg</a:t>
            </a:r>
            <a:endParaRPr lang="en-GB" sz="2000" dirty="0"/>
          </a:p>
          <a:p>
            <a:pPr marL="457200" indent="-457200">
              <a:buAutoNum type="alphaUcParenR"/>
            </a:pPr>
            <a:r>
              <a:rPr lang="en-GB" sz="2000" dirty="0"/>
              <a:t>Helicoidal flow</a:t>
            </a:r>
          </a:p>
        </p:txBody>
      </p:sp>
    </p:spTree>
    <p:extLst>
      <p:ext uri="{BB962C8B-B14F-4D97-AF65-F5344CB8AC3E}">
        <p14:creationId xmlns:p14="http://schemas.microsoft.com/office/powerpoint/2010/main" val="147439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7" name="Title 6"/>
          <p:cNvSpPr>
            <a:spLocks noGrp="1"/>
          </p:cNvSpPr>
          <p:nvPr>
            <p:ph type="title"/>
          </p:nvPr>
        </p:nvSpPr>
        <p:spPr>
          <a:xfrm>
            <a:off x="185529" y="895213"/>
            <a:ext cx="8693427" cy="1325563"/>
          </a:xfrm>
          <a:solidFill>
            <a:srgbClr val="00B0F0"/>
          </a:solidFill>
          <a:ln>
            <a:solidFill>
              <a:schemeClr val="tx1"/>
            </a:solidFill>
          </a:ln>
        </p:spPr>
        <p:txBody>
          <a:bodyPr>
            <a:normAutofit/>
          </a:bodyPr>
          <a:lstStyle/>
          <a:p>
            <a:r>
              <a:rPr lang="en-GB" dirty="0"/>
              <a:t>Use the activate cards to complete the worksheet. </a:t>
            </a:r>
          </a:p>
        </p:txBody>
      </p:sp>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 bow lakes.</a:t>
            </a:r>
            <a:endParaRPr lang="en-GB" sz="2400" dirty="0">
              <a:latin typeface="+mn-lt"/>
            </a:endParaRPr>
          </a:p>
        </p:txBody>
      </p:sp>
      <p:pic>
        <p:nvPicPr>
          <p:cNvPr id="3" name="Picture 2"/>
          <p:cNvPicPr>
            <a:picLocks noChangeAspect="1"/>
          </p:cNvPicPr>
          <p:nvPr/>
        </p:nvPicPr>
        <p:blipFill>
          <a:blip r:embed="rId3"/>
          <a:stretch>
            <a:fillRect/>
          </a:stretch>
        </p:blipFill>
        <p:spPr>
          <a:xfrm>
            <a:off x="2114342" y="2350234"/>
            <a:ext cx="4915316" cy="3482301"/>
          </a:xfrm>
          <a:prstGeom prst="rect">
            <a:avLst/>
          </a:prstGeom>
          <a:ln>
            <a:solidFill>
              <a:schemeClr val="tx1"/>
            </a:solidFill>
          </a:ln>
        </p:spPr>
      </p:pic>
    </p:spTree>
    <p:extLst>
      <p:ext uri="{BB962C8B-B14F-4D97-AF65-F5344CB8AC3E}">
        <p14:creationId xmlns:p14="http://schemas.microsoft.com/office/powerpoint/2010/main" val="230023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7" name="Title 6"/>
          <p:cNvSpPr>
            <a:spLocks noGrp="1"/>
          </p:cNvSpPr>
          <p:nvPr>
            <p:ph type="title"/>
          </p:nvPr>
        </p:nvSpPr>
        <p:spPr>
          <a:xfrm>
            <a:off x="185529" y="895213"/>
            <a:ext cx="8693427" cy="1325563"/>
          </a:xfrm>
          <a:solidFill>
            <a:srgbClr val="00B0F0"/>
          </a:solidFill>
          <a:ln>
            <a:solidFill>
              <a:schemeClr val="tx1"/>
            </a:solidFill>
          </a:ln>
        </p:spPr>
        <p:txBody>
          <a:bodyPr>
            <a:normAutofit fontScale="90000"/>
          </a:bodyPr>
          <a:lstStyle/>
          <a:p>
            <a:r>
              <a:rPr lang="en-GB" dirty="0"/>
              <a:t>Explain how an ox-bow lake could form on the river shown in </a:t>
            </a:r>
            <a:r>
              <a:rPr lang="en-GB" b="1" dirty="0"/>
              <a:t>Figure 1. </a:t>
            </a:r>
            <a:r>
              <a:rPr lang="en-GB" dirty="0"/>
              <a:t>(6)</a:t>
            </a:r>
          </a:p>
        </p:txBody>
      </p:sp>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 bow lakes.</a:t>
            </a:r>
            <a:endParaRPr lang="en-GB" sz="2400" dirty="0">
              <a:latin typeface="+mn-lt"/>
            </a:endParaRPr>
          </a:p>
        </p:txBody>
      </p:sp>
      <p:sp>
        <p:nvSpPr>
          <p:cNvPr id="13" name="Content Placeholder 11"/>
          <p:cNvSpPr>
            <a:spLocks noGrp="1"/>
          </p:cNvSpPr>
          <p:nvPr>
            <p:ph idx="1"/>
          </p:nvPr>
        </p:nvSpPr>
        <p:spPr>
          <a:xfrm>
            <a:off x="185529" y="2285505"/>
            <a:ext cx="4837045" cy="3801184"/>
          </a:xfrm>
        </p:spPr>
        <p:txBody>
          <a:bodyPr>
            <a:normAutofit fontScale="92500" lnSpcReduction="10000"/>
          </a:bodyPr>
          <a:lstStyle/>
          <a:p>
            <a:pPr marL="0" indent="0">
              <a:buNone/>
            </a:pPr>
            <a:r>
              <a:rPr lang="en-GB" u="sng" dirty="0"/>
              <a:t>SUCCESS CRITERIA:</a:t>
            </a:r>
          </a:p>
          <a:p>
            <a:pPr marL="0" indent="0">
              <a:buNone/>
            </a:pPr>
            <a:r>
              <a:rPr lang="en-GB" b="1" dirty="0"/>
              <a:t>L1 (1-2) </a:t>
            </a:r>
            <a:r>
              <a:rPr lang="en-GB" dirty="0"/>
              <a:t>There is a basic explanation of the formation of an ox-bow lake. </a:t>
            </a:r>
          </a:p>
          <a:p>
            <a:pPr marL="0" indent="0">
              <a:buNone/>
            </a:pPr>
            <a:r>
              <a:rPr lang="en-GB" b="1" dirty="0"/>
              <a:t>L2 (3-4) </a:t>
            </a:r>
            <a:r>
              <a:rPr lang="en-GB" dirty="0"/>
              <a:t>There is a clear explanation of the formation of an ox-bow lake.</a:t>
            </a:r>
          </a:p>
          <a:p>
            <a:pPr marL="0" indent="0">
              <a:buNone/>
            </a:pPr>
            <a:r>
              <a:rPr lang="en-GB" b="1" dirty="0"/>
              <a:t>L3 (5-6) </a:t>
            </a:r>
            <a:r>
              <a:rPr lang="en-GB" dirty="0"/>
              <a:t>There is a detailed explanation of the formation of an ox-bow lake. </a:t>
            </a:r>
            <a:endParaRPr lang="en-GB" b="1" dirty="0"/>
          </a:p>
        </p:txBody>
      </p:sp>
      <p:pic>
        <p:nvPicPr>
          <p:cNvPr id="14" name="Picture 13"/>
          <p:cNvPicPr>
            <a:picLocks noChangeAspect="1"/>
          </p:cNvPicPr>
          <p:nvPr/>
        </p:nvPicPr>
        <p:blipFill>
          <a:blip r:embed="rId3"/>
          <a:stretch>
            <a:fillRect/>
          </a:stretch>
        </p:blipFill>
        <p:spPr>
          <a:xfrm>
            <a:off x="5181600" y="2350234"/>
            <a:ext cx="3697356" cy="2597855"/>
          </a:xfrm>
          <a:prstGeom prst="rect">
            <a:avLst/>
          </a:prstGeom>
          <a:ln>
            <a:solidFill>
              <a:schemeClr val="tx1"/>
            </a:solidFill>
          </a:ln>
        </p:spPr>
      </p:pic>
      <p:sp>
        <p:nvSpPr>
          <p:cNvPr id="15" name="Content Placeholder 11"/>
          <p:cNvSpPr txBox="1">
            <a:spLocks/>
          </p:cNvSpPr>
          <p:nvPr/>
        </p:nvSpPr>
        <p:spPr>
          <a:xfrm>
            <a:off x="6347791" y="5012818"/>
            <a:ext cx="1364974" cy="4722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Figure 1</a:t>
            </a:r>
          </a:p>
        </p:txBody>
      </p:sp>
    </p:spTree>
    <p:extLst>
      <p:ext uri="{BB962C8B-B14F-4D97-AF65-F5344CB8AC3E}">
        <p14:creationId xmlns:p14="http://schemas.microsoft.com/office/powerpoint/2010/main" val="245324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7" name="Title 6"/>
          <p:cNvSpPr>
            <a:spLocks noGrp="1"/>
          </p:cNvSpPr>
          <p:nvPr>
            <p:ph type="title"/>
          </p:nvPr>
        </p:nvSpPr>
        <p:spPr>
          <a:xfrm>
            <a:off x="185529" y="895213"/>
            <a:ext cx="8693427" cy="1325563"/>
          </a:xfrm>
          <a:solidFill>
            <a:srgbClr val="00B0F0"/>
          </a:solidFill>
          <a:ln>
            <a:solidFill>
              <a:schemeClr val="tx1"/>
            </a:solidFill>
          </a:ln>
        </p:spPr>
        <p:txBody>
          <a:bodyPr>
            <a:normAutofit fontScale="90000"/>
          </a:bodyPr>
          <a:lstStyle/>
          <a:p>
            <a:r>
              <a:rPr lang="en-GB" dirty="0"/>
              <a:t>Explain how an ox-bow lake could form on the river shown in </a:t>
            </a:r>
            <a:r>
              <a:rPr lang="en-GB" b="1" dirty="0"/>
              <a:t>Figure 1. </a:t>
            </a:r>
            <a:r>
              <a:rPr lang="en-GB" dirty="0"/>
              <a:t>(6)</a:t>
            </a:r>
          </a:p>
        </p:txBody>
      </p:sp>
      <p:sp>
        <p:nvSpPr>
          <p:cNvPr id="12" name="Content Placeholder 11"/>
          <p:cNvSpPr>
            <a:spLocks noGrp="1"/>
          </p:cNvSpPr>
          <p:nvPr>
            <p:ph idx="1"/>
          </p:nvPr>
        </p:nvSpPr>
        <p:spPr>
          <a:xfrm>
            <a:off x="185529" y="2285505"/>
            <a:ext cx="4837045" cy="3801184"/>
          </a:xfrm>
        </p:spPr>
        <p:txBody>
          <a:bodyPr>
            <a:normAutofit fontScale="70000" lnSpcReduction="20000"/>
          </a:bodyPr>
          <a:lstStyle/>
          <a:p>
            <a:pPr marL="0" indent="0">
              <a:buNone/>
            </a:pPr>
            <a:r>
              <a:rPr lang="en-GB" dirty="0"/>
              <a:t>There are many meanders shown in figure 1. The current is fastest at the outside bend of a meander because the channel is deeper (1). This means that hydraulic action and abrasion erode the outside bank of the river (1). Overtime erosion causes meanders to migrate across flood plains and get closer together (1). The outside bends continue to get closer until there is only a small bit of land left between two outside bends of a meander (1). This is called the neck. The river breaks through the neck usually during a flood to create a straight channel (1). Material is deposited across the shallow parts of the channel which eventually cuts the meander off and creates and ox-bow lake (1). </a:t>
            </a:r>
          </a:p>
        </p:txBody>
      </p:sp>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 bow lakes.</a:t>
            </a:r>
            <a:endParaRPr lang="en-GB" sz="2400" dirty="0">
              <a:latin typeface="+mn-lt"/>
            </a:endParaRPr>
          </a:p>
        </p:txBody>
      </p:sp>
      <p:pic>
        <p:nvPicPr>
          <p:cNvPr id="13" name="Picture 12"/>
          <p:cNvPicPr>
            <a:picLocks noChangeAspect="1"/>
          </p:cNvPicPr>
          <p:nvPr/>
        </p:nvPicPr>
        <p:blipFill>
          <a:blip r:embed="rId3"/>
          <a:stretch>
            <a:fillRect/>
          </a:stretch>
        </p:blipFill>
        <p:spPr>
          <a:xfrm>
            <a:off x="5181600" y="2350234"/>
            <a:ext cx="3697356" cy="2597855"/>
          </a:xfrm>
          <a:prstGeom prst="rect">
            <a:avLst/>
          </a:prstGeom>
          <a:ln>
            <a:solidFill>
              <a:schemeClr val="tx1"/>
            </a:solidFill>
          </a:ln>
        </p:spPr>
      </p:pic>
      <p:sp>
        <p:nvSpPr>
          <p:cNvPr id="15" name="Content Placeholder 11"/>
          <p:cNvSpPr txBox="1">
            <a:spLocks/>
          </p:cNvSpPr>
          <p:nvPr/>
        </p:nvSpPr>
        <p:spPr>
          <a:xfrm>
            <a:off x="6347791" y="5012818"/>
            <a:ext cx="1364974" cy="4722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Figure 1</a:t>
            </a:r>
          </a:p>
        </p:txBody>
      </p:sp>
      <p:pic>
        <p:nvPicPr>
          <p:cNvPr id="16" name="Picture 2" descr="Image result for purple pe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493206">
            <a:off x="5764454" y="5289528"/>
            <a:ext cx="1511278" cy="1133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GREEN P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1294" y="5440196"/>
            <a:ext cx="811760" cy="799890"/>
          </a:xfrm>
          <a:prstGeom prst="rect">
            <a:avLst/>
          </a:prstGeom>
          <a:noFill/>
          <a:ln>
            <a:solidFill>
              <a:schemeClr val="tx1"/>
            </a:solidFill>
          </a:ln>
        </p:spPr>
      </p:pic>
    </p:spTree>
    <p:extLst>
      <p:ext uri="{BB962C8B-B14F-4D97-AF65-F5344CB8AC3E}">
        <p14:creationId xmlns:p14="http://schemas.microsoft.com/office/powerpoint/2010/main" val="255413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00B0F0"/>
          </a:solidFill>
          <a:ln>
            <a:solidFill>
              <a:schemeClr val="tx1"/>
            </a:solidFill>
          </a:ln>
        </p:spPr>
        <p:txBody>
          <a:bodyPr>
            <a:normAutofit fontScale="90000"/>
          </a:bodyPr>
          <a:lstStyle/>
          <a:p>
            <a:r>
              <a:rPr lang="en-GB" b="1" dirty="0">
                <a:latin typeface="+mn-lt"/>
              </a:rPr>
              <a:t>LO: </a:t>
            </a:r>
            <a:r>
              <a:rPr lang="en-GB" dirty="0">
                <a:latin typeface="+mn-lt"/>
              </a:rPr>
              <a:t>To explore the characteristics and formation of meanders and ox-box lakes. </a:t>
            </a:r>
          </a:p>
        </p:txBody>
      </p:sp>
      <p:sp>
        <p:nvSpPr>
          <p:cNvPr id="3" name="Content Placeholder 2"/>
          <p:cNvSpPr>
            <a:spLocks noGrp="1"/>
          </p:cNvSpPr>
          <p:nvPr>
            <p:ph idx="1"/>
          </p:nvPr>
        </p:nvSpPr>
        <p:spPr>
          <a:xfrm>
            <a:off x="628650" y="2689412"/>
            <a:ext cx="7886700" cy="2869684"/>
          </a:xfrm>
          <a:solidFill>
            <a:schemeClr val="accent1">
              <a:lumMod val="20000"/>
              <a:lumOff val="80000"/>
            </a:schemeClr>
          </a:solidFill>
          <a:ln>
            <a:solidFill>
              <a:schemeClr val="tx1"/>
            </a:solidFill>
          </a:ln>
        </p:spPr>
        <p:txBody>
          <a:bodyPr>
            <a:normAutofit/>
          </a:bodyPr>
          <a:lstStyle/>
          <a:p>
            <a:pPr marL="0" indent="0">
              <a:buNone/>
            </a:pPr>
            <a:r>
              <a:rPr lang="en-GB" b="1" u="sng" dirty="0"/>
              <a:t>SUCCESS CRITERIA:</a:t>
            </a:r>
          </a:p>
          <a:p>
            <a:pPr marL="0" indent="0">
              <a:buNone/>
            </a:pPr>
            <a:r>
              <a:rPr lang="en-GB" dirty="0"/>
              <a:t>I can </a:t>
            </a:r>
            <a:r>
              <a:rPr lang="en-GB" b="1" u="sng" dirty="0"/>
              <a:t>identify</a:t>
            </a:r>
            <a:r>
              <a:rPr lang="en-GB" dirty="0"/>
              <a:t> meanders and ox-bow lakes.</a:t>
            </a:r>
          </a:p>
          <a:p>
            <a:pPr marL="0" indent="0">
              <a:buNone/>
            </a:pPr>
            <a:r>
              <a:rPr lang="en-GB" dirty="0"/>
              <a:t>I can </a:t>
            </a:r>
            <a:r>
              <a:rPr lang="en-GB" b="1" u="sng" dirty="0"/>
              <a:t>describe</a:t>
            </a:r>
            <a:r>
              <a:rPr lang="en-GB" dirty="0"/>
              <a:t> the characteristics of meanders and ox- bow lakes.</a:t>
            </a:r>
          </a:p>
          <a:p>
            <a:pPr marL="0" indent="0">
              <a:buNone/>
            </a:pPr>
            <a:r>
              <a:rPr lang="en-GB" dirty="0"/>
              <a:t>I can</a:t>
            </a:r>
            <a:r>
              <a:rPr lang="en-GB" b="1" dirty="0"/>
              <a:t> </a:t>
            </a:r>
            <a:r>
              <a:rPr lang="en-GB" b="1" u="sng" dirty="0"/>
              <a:t>explain</a:t>
            </a:r>
            <a:r>
              <a:rPr lang="en-GB" dirty="0"/>
              <a:t> the formation of meanders and ox-bow lakes. </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Erosional and Depositional Landforms: Meanders and Ox-bow Lakes</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17022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middle course like?</a:t>
            </a:r>
            <a:endParaRPr lang="en-US" dirty="0"/>
          </a:p>
        </p:txBody>
      </p:sp>
      <p:sp>
        <p:nvSpPr>
          <p:cNvPr id="3" name="Content Placeholder 2"/>
          <p:cNvSpPr>
            <a:spLocks noGrp="1"/>
          </p:cNvSpPr>
          <p:nvPr>
            <p:ph sz="half" idx="1"/>
          </p:nvPr>
        </p:nvSpPr>
        <p:spPr/>
        <p:txBody>
          <a:bodyPr/>
          <a:lstStyle/>
          <a:p>
            <a:pPr>
              <a:buNone/>
            </a:pPr>
            <a:endParaRPr lang="en-US" dirty="0" smtClean="0">
              <a:solidFill>
                <a:srgbClr val="FF0000"/>
              </a:solidFill>
              <a:hlinkClick r:id="rId2"/>
            </a:endParaRPr>
          </a:p>
          <a:p>
            <a:pPr>
              <a:buNone/>
            </a:pPr>
            <a:endParaRPr lang="en-US" dirty="0" smtClean="0">
              <a:solidFill>
                <a:srgbClr val="FF0000"/>
              </a:solidFill>
              <a:hlinkClick r:id="rId2"/>
            </a:endParaRPr>
          </a:p>
          <a:p>
            <a:pPr>
              <a:buNone/>
            </a:pPr>
            <a:endParaRPr lang="en-US" dirty="0" smtClean="0">
              <a:hlinkClick r:id="rId2"/>
            </a:endParaRPr>
          </a:p>
          <a:p>
            <a:pPr>
              <a:buNone/>
            </a:pPr>
            <a:r>
              <a:rPr lang="en-US" dirty="0" smtClean="0">
                <a:hlinkClick r:id="rId2"/>
              </a:rPr>
              <a:t>http://www.youtube.com/watch?v=_jOFjaLO98I</a:t>
            </a:r>
            <a:endParaRPr lang="en-US" dirty="0"/>
          </a:p>
        </p:txBody>
      </p:sp>
      <p:sp>
        <p:nvSpPr>
          <p:cNvPr id="4" name="Content Placeholder 3"/>
          <p:cNvSpPr>
            <a:spLocks noGrp="1"/>
          </p:cNvSpPr>
          <p:nvPr>
            <p:ph sz="half" idx="2"/>
          </p:nvPr>
        </p:nvSpPr>
        <p:spPr/>
        <p:txBody>
          <a:bodyPr/>
          <a:lstStyle/>
          <a:p>
            <a:r>
              <a:rPr lang="en-US" dirty="0" smtClean="0"/>
              <a:t>What are the characteristics? </a:t>
            </a:r>
          </a:p>
          <a:p>
            <a:pPr>
              <a:buNone/>
            </a:pPr>
            <a:endParaRPr lang="en-US" dirty="0" smtClean="0"/>
          </a:p>
          <a:p>
            <a:r>
              <a:rPr lang="en-US" dirty="0" smtClean="0"/>
              <a:t>What landforms are created?</a:t>
            </a:r>
          </a:p>
        </p:txBody>
      </p:sp>
    </p:spTree>
    <p:extLst>
      <p:ext uri="{BB962C8B-B14F-4D97-AF65-F5344CB8AC3E}">
        <p14:creationId xmlns:p14="http://schemas.microsoft.com/office/powerpoint/2010/main" val="159866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61950" y="228600"/>
            <a:ext cx="8418513" cy="6407150"/>
          </a:xfrm>
          <a:prstGeom prst="rect">
            <a:avLst/>
          </a:prstGeom>
          <a:noFill/>
          <a:ln w="9525">
            <a:noFill/>
            <a:miter lim="800000"/>
            <a:headEnd/>
            <a:tailEnd/>
          </a:ln>
          <a:effectLst/>
        </p:spPr>
      </p:pic>
    </p:spTree>
    <p:extLst>
      <p:ext uri="{BB962C8B-B14F-4D97-AF65-F5344CB8AC3E}">
        <p14:creationId xmlns:p14="http://schemas.microsoft.com/office/powerpoint/2010/main" val="1601503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78228" cy="6858000"/>
          </a:xfrm>
          <a:prstGeom prst="rect">
            <a:avLst/>
          </a:prstGeom>
          <a:ln>
            <a:solidFill>
              <a:schemeClr val="tx1"/>
            </a:solidFill>
          </a:ln>
        </p:spPr>
      </p:pic>
    </p:spTree>
    <p:extLst>
      <p:ext uri="{BB962C8B-B14F-4D97-AF65-F5344CB8AC3E}">
        <p14:creationId xmlns:p14="http://schemas.microsoft.com/office/powerpoint/2010/main" val="204851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628650" y="899221"/>
            <a:ext cx="7886700" cy="744049"/>
          </a:xfrm>
          <a:solidFill>
            <a:srgbClr val="00B0F0"/>
          </a:solidFill>
          <a:ln>
            <a:solidFill>
              <a:schemeClr val="tx1"/>
            </a:solidFill>
          </a:ln>
        </p:spPr>
        <p:txBody>
          <a:bodyPr/>
          <a:lstStyle/>
          <a:p>
            <a:r>
              <a:rPr lang="en-GB" b="1" dirty="0"/>
              <a:t>What is a meander? </a:t>
            </a:r>
          </a:p>
        </p:txBody>
      </p:sp>
      <p:sp>
        <p:nvSpPr>
          <p:cNvPr id="12" name="Content Placeholder 11"/>
          <p:cNvSpPr>
            <a:spLocks noGrp="1"/>
          </p:cNvSpPr>
          <p:nvPr>
            <p:ph idx="1"/>
          </p:nvPr>
        </p:nvSpPr>
        <p:spPr>
          <a:xfrm>
            <a:off x="628650" y="1643270"/>
            <a:ext cx="7886700" cy="1219200"/>
          </a:xfrm>
        </p:spPr>
        <p:txBody>
          <a:bodyPr>
            <a:normAutofit lnSpcReduction="10000"/>
          </a:bodyPr>
          <a:lstStyle/>
          <a:p>
            <a:pPr marL="0" indent="0">
              <a:buNone/>
            </a:pPr>
            <a:r>
              <a:rPr lang="en-GB" dirty="0"/>
              <a:t>A meander is a bend in a river. They are found mainly in lowland areas and are extremely common in the middle course of a river. </a:t>
            </a:r>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ox-bow lakes.</a:t>
            </a:r>
            <a:endParaRPr lang="en-GB" sz="2400" dirty="0">
              <a:latin typeface="+mn-lt"/>
            </a:endParaRPr>
          </a:p>
        </p:txBody>
      </p:sp>
      <p:sp>
        <p:nvSpPr>
          <p:cNvPr id="14" name="Title 5"/>
          <p:cNvSpPr txBox="1">
            <a:spLocks/>
          </p:cNvSpPr>
          <p:nvPr/>
        </p:nvSpPr>
        <p:spPr>
          <a:xfrm>
            <a:off x="628650" y="2838214"/>
            <a:ext cx="7886700" cy="744049"/>
          </a:xfrm>
          <a:prstGeom prst="rect">
            <a:avLst/>
          </a:prstGeom>
          <a:solidFill>
            <a:srgbClr val="00B0F0"/>
          </a:solidFill>
          <a:ln>
            <a:solidFill>
              <a:schemeClr val="tx1"/>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What are the conditions needed for a meander to form? </a:t>
            </a:r>
          </a:p>
        </p:txBody>
      </p:sp>
      <p:sp>
        <p:nvSpPr>
          <p:cNvPr id="15" name="Content Placeholder 11"/>
          <p:cNvSpPr txBox="1">
            <a:spLocks/>
          </p:cNvSpPr>
          <p:nvPr/>
        </p:nvSpPr>
        <p:spPr>
          <a:xfrm>
            <a:off x="628650" y="3606518"/>
            <a:ext cx="7886700" cy="25338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the early stages of meander formation, water flows slowly over shallow areas (riffles) in the riverbed and faster through deeper sections (pools). This makes way for a motion called </a:t>
            </a:r>
            <a:r>
              <a:rPr lang="en-GB" i="1" dirty="0"/>
              <a:t>helicoidal flow </a:t>
            </a:r>
            <a:r>
              <a:rPr lang="en-GB" dirty="0"/>
              <a:t>that corkscrews across from one bank to another. This starts the erosion and deposition process which continuously shape a meander. </a:t>
            </a:r>
          </a:p>
        </p:txBody>
      </p:sp>
    </p:spTree>
    <p:extLst>
      <p:ext uri="{BB962C8B-B14F-4D97-AF65-F5344CB8AC3E}">
        <p14:creationId xmlns:p14="http://schemas.microsoft.com/office/powerpoint/2010/main" val="24009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159026" y="899221"/>
            <a:ext cx="8858250" cy="744049"/>
          </a:xfrm>
          <a:solidFill>
            <a:srgbClr val="00B0F0"/>
          </a:solidFill>
          <a:ln>
            <a:solidFill>
              <a:schemeClr val="tx1"/>
            </a:solidFill>
          </a:ln>
        </p:spPr>
        <p:txBody>
          <a:bodyPr/>
          <a:lstStyle/>
          <a:p>
            <a:r>
              <a:rPr lang="en-GB" b="1" dirty="0"/>
              <a:t>The formation of a meander </a:t>
            </a:r>
          </a:p>
        </p:txBody>
      </p:sp>
      <p:sp>
        <p:nvSpPr>
          <p:cNvPr id="12" name="Content Placeholder 11"/>
          <p:cNvSpPr>
            <a:spLocks noGrp="1"/>
          </p:cNvSpPr>
          <p:nvPr>
            <p:ph idx="1"/>
          </p:nvPr>
        </p:nvSpPr>
        <p:spPr>
          <a:xfrm>
            <a:off x="159027" y="1751698"/>
            <a:ext cx="3834092" cy="4277257"/>
          </a:xfrm>
        </p:spPr>
        <p:txBody>
          <a:bodyPr>
            <a:normAutofit fontScale="70000" lnSpcReduction="20000"/>
          </a:bodyPr>
          <a:lstStyle/>
          <a:p>
            <a:r>
              <a:rPr lang="en-GB" dirty="0"/>
              <a:t>Fast flowing water on the outside of the bank causes lateral erosion through abrasion and hydraulic action, which undercuts the banks and forms a </a:t>
            </a:r>
            <a:r>
              <a:rPr lang="en-GB" u="sng" dirty="0"/>
              <a:t>river cliff</a:t>
            </a:r>
            <a:r>
              <a:rPr lang="en-GB" dirty="0"/>
              <a:t>. </a:t>
            </a:r>
          </a:p>
          <a:p>
            <a:r>
              <a:rPr lang="en-GB" dirty="0"/>
              <a:t>Helicoidal flow is a corkscrew movement. The top part of the flow hits the </a:t>
            </a:r>
            <a:r>
              <a:rPr lang="en-GB" u="sng" dirty="0"/>
              <a:t>outside</a:t>
            </a:r>
            <a:r>
              <a:rPr lang="en-GB" dirty="0"/>
              <a:t> of the bank and erodes it. The flow then ‘corkscrews’ down to the next </a:t>
            </a:r>
            <a:r>
              <a:rPr lang="en-GB" u="sng" dirty="0"/>
              <a:t>inside</a:t>
            </a:r>
            <a:r>
              <a:rPr lang="en-GB" dirty="0"/>
              <a:t> bend where it deposits its load due to friction slowing down the flow.</a:t>
            </a:r>
          </a:p>
          <a:p>
            <a:r>
              <a:rPr lang="en-GB" dirty="0"/>
              <a:t>Fast flow causes vertical erosion on the outside bend, this deepens the river bed, resulting in an </a:t>
            </a:r>
            <a:r>
              <a:rPr lang="en-GB" u="sng" dirty="0"/>
              <a:t>asymmetrical cross-profile</a:t>
            </a:r>
            <a:r>
              <a:rPr lang="en-GB" dirty="0"/>
              <a:t>.</a:t>
            </a:r>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meanders and ox-bow lakes.</a:t>
            </a:r>
            <a:endParaRPr lang="en-GB" sz="2400" dirty="0">
              <a:latin typeface="+mn-lt"/>
            </a:endParaRPr>
          </a:p>
        </p:txBody>
      </p:sp>
      <p:pic>
        <p:nvPicPr>
          <p:cNvPr id="2" name="Picture 1"/>
          <p:cNvPicPr>
            <a:picLocks noChangeAspect="1"/>
          </p:cNvPicPr>
          <p:nvPr/>
        </p:nvPicPr>
        <p:blipFill>
          <a:blip r:embed="rId3"/>
          <a:stretch>
            <a:fillRect/>
          </a:stretch>
        </p:blipFill>
        <p:spPr>
          <a:xfrm>
            <a:off x="3993119" y="1751697"/>
            <a:ext cx="5024157" cy="3005832"/>
          </a:xfrm>
          <a:prstGeom prst="rect">
            <a:avLst/>
          </a:prstGeom>
          <a:ln>
            <a:solidFill>
              <a:schemeClr val="tx1"/>
            </a:solidFill>
          </a:ln>
        </p:spPr>
      </p:pic>
      <p:sp>
        <p:nvSpPr>
          <p:cNvPr id="11" name="Content Placeholder 11"/>
          <p:cNvSpPr txBox="1">
            <a:spLocks/>
          </p:cNvSpPr>
          <p:nvPr/>
        </p:nvSpPr>
        <p:spPr>
          <a:xfrm>
            <a:off x="3993117" y="1812929"/>
            <a:ext cx="4724402" cy="4277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11"/>
          <p:cNvSpPr txBox="1">
            <a:spLocks/>
          </p:cNvSpPr>
          <p:nvPr/>
        </p:nvSpPr>
        <p:spPr>
          <a:xfrm>
            <a:off x="3993117" y="4926404"/>
            <a:ext cx="5024159" cy="1285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Sand and pebbles are deposited on the inside bank where the current is slower, forming a gentle </a:t>
            </a:r>
            <a:r>
              <a:rPr lang="en-GB" sz="2000" u="sng" dirty="0"/>
              <a:t>slip off slope</a:t>
            </a:r>
            <a:r>
              <a:rPr lang="en-GB" sz="2000" dirty="0"/>
              <a:t>. </a:t>
            </a:r>
          </a:p>
        </p:txBody>
      </p:sp>
    </p:spTree>
    <p:extLst>
      <p:ext uri="{BB962C8B-B14F-4D97-AF65-F5344CB8AC3E}">
        <p14:creationId xmlns:p14="http://schemas.microsoft.com/office/powerpoint/2010/main" val="261936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947116"/>
            <a:ext cx="68389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229600" cy="1575048"/>
          </a:xfrm>
        </p:spPr>
        <p:txBody>
          <a:bodyPr>
            <a:noAutofit/>
          </a:bodyPr>
          <a:lstStyle/>
          <a:p>
            <a:r>
              <a:rPr lang="en-GB" sz="3600" dirty="0" smtClean="0"/>
              <a:t>TASK 1: Draw a river. Make sure it has bends it in like this one:</a:t>
            </a:r>
            <a:endParaRPr lang="en-GB" sz="3600" dirty="0"/>
          </a:p>
        </p:txBody>
      </p:sp>
      <p:sp>
        <p:nvSpPr>
          <p:cNvPr id="4" name="Down Arrow 3"/>
          <p:cNvSpPr/>
          <p:nvPr/>
        </p:nvSpPr>
        <p:spPr>
          <a:xfrm>
            <a:off x="6084168" y="1556792"/>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74440" y="5445224"/>
            <a:ext cx="6721896" cy="954107"/>
          </a:xfrm>
          <a:prstGeom prst="rect">
            <a:avLst/>
          </a:prstGeom>
        </p:spPr>
        <p:txBody>
          <a:bodyPr wrap="square">
            <a:spAutoFit/>
          </a:bodyPr>
          <a:lstStyle/>
          <a:p>
            <a:r>
              <a:rPr lang="en-GB" sz="2800" dirty="0"/>
              <a:t>TASK 2: Using a different colour mark on your river the route of the fastest water.</a:t>
            </a:r>
          </a:p>
        </p:txBody>
      </p:sp>
    </p:spTree>
    <p:extLst>
      <p:ext uri="{BB962C8B-B14F-4D97-AF65-F5344CB8AC3E}">
        <p14:creationId xmlns:p14="http://schemas.microsoft.com/office/powerpoint/2010/main" val="50634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94609">
            <a:off x="1284929" y="732639"/>
            <a:ext cx="6264696" cy="34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4363053"/>
            <a:ext cx="8039252" cy="1815882"/>
          </a:xfrm>
          <a:prstGeom prst="rect">
            <a:avLst/>
          </a:prstGeom>
          <a:noFill/>
        </p:spPr>
        <p:txBody>
          <a:bodyPr wrap="none" rtlCol="0">
            <a:spAutoFit/>
          </a:bodyPr>
          <a:lstStyle/>
          <a:p>
            <a:r>
              <a:rPr lang="en-GB" sz="2800" dirty="0" smtClean="0"/>
              <a:t>Where the red line hits the banks – it erodes material.</a:t>
            </a:r>
            <a:br>
              <a:rPr lang="en-GB" sz="2800" dirty="0" smtClean="0"/>
            </a:br>
            <a:r>
              <a:rPr lang="en-GB" sz="2800" dirty="0" smtClean="0"/>
              <a:t> In the areas of the river the water is travelling slower,</a:t>
            </a:r>
            <a:br>
              <a:rPr lang="en-GB" sz="2800" dirty="0" smtClean="0"/>
            </a:br>
            <a:r>
              <a:rPr lang="en-GB" sz="2800" dirty="0" smtClean="0"/>
              <a:t> the water has less energy and so deposits the eroded</a:t>
            </a:r>
            <a:br>
              <a:rPr lang="en-GB" sz="2800" dirty="0" smtClean="0"/>
            </a:br>
            <a:r>
              <a:rPr lang="en-GB" sz="2800" dirty="0" smtClean="0"/>
              <a:t>material.</a:t>
            </a:r>
            <a:endParaRPr lang="en-GB" sz="2800"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949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4762</TotalTime>
  <Words>1021</Words>
  <Application>Microsoft Macintosh PowerPoint</Application>
  <PresentationFormat>On-screen Show (4:3)</PresentationFormat>
  <Paragraphs>105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 CENA</vt:lpstr>
      <vt:lpstr>AR DARLING</vt:lpstr>
      <vt:lpstr>Calibri</vt:lpstr>
      <vt:lpstr>Calibri Light</vt:lpstr>
      <vt:lpstr>Arial</vt:lpstr>
      <vt:lpstr>Office Theme</vt:lpstr>
      <vt:lpstr>Erosional and Depositional  Landforms: Meanders and Ox-bow Lakes</vt:lpstr>
      <vt:lpstr>LO: To explore the characteristics and formation of meanders and ox-box lakes. </vt:lpstr>
      <vt:lpstr>What is the middle course like?</vt:lpstr>
      <vt:lpstr>PowerPoint Presentation</vt:lpstr>
      <vt:lpstr>PowerPoint Presentation</vt:lpstr>
      <vt:lpstr>What is a meander? </vt:lpstr>
      <vt:lpstr>The formation of a meander </vt:lpstr>
      <vt:lpstr>TASK 1: Draw a river. Make sure it has bends it in like this one:</vt:lpstr>
      <vt:lpstr>PowerPoint Presentation</vt:lpstr>
      <vt:lpstr>TASK 2: Add to your diagram where deposition and erosion are taking place</vt:lpstr>
      <vt:lpstr>An ox-bow lake</vt:lpstr>
      <vt:lpstr>PowerPoint Presentation</vt:lpstr>
      <vt:lpstr>Question Time </vt:lpstr>
      <vt:lpstr>Use the activate cards to complete the worksheet. </vt:lpstr>
      <vt:lpstr>Explain how an ox-bow lake could form on the river shown in Figure 1. (6)</vt:lpstr>
      <vt:lpstr>Explain how an ox-bow lake could form on the river shown in Figure 1. (6)</vt:lpstr>
    </vt:vector>
  </TitlesOfParts>
  <Company>RBHS</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139</cp:revision>
  <dcterms:created xsi:type="dcterms:W3CDTF">2016-11-03T14:05:11Z</dcterms:created>
  <dcterms:modified xsi:type="dcterms:W3CDTF">2017-10-21T01:45:24Z</dcterms:modified>
</cp:coreProperties>
</file>