
<file path=[Content_Types].xml><?xml version="1.0" encoding="utf-8"?>
<Types xmlns="http://schemas.openxmlformats.org/package/2006/content-types">
  <Default Extension="xml" ContentType="application/xml"/>
  <Default Extension="jpeg" ContentType="image/jpeg"/>
  <Default Extension="png" ContentType="image/png"/>
  <Default Extension="vml" ContentType="application/vnd.openxmlformats-officedocument.vmlDrawi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74" r:id="rId4"/>
    <p:sldId id="297" r:id="rId5"/>
    <p:sldId id="275" r:id="rId6"/>
    <p:sldId id="276" r:id="rId7"/>
    <p:sldId id="277" r:id="rId8"/>
    <p:sldId id="294" r:id="rId9"/>
    <p:sldId id="279" r:id="rId10"/>
    <p:sldId id="280" r:id="rId11"/>
    <p:sldId id="281" r:id="rId12"/>
    <p:sldId id="282" r:id="rId13"/>
    <p:sldId id="295" r:id="rId14"/>
    <p:sldId id="283" r:id="rId15"/>
    <p:sldId id="284" r:id="rId16"/>
    <p:sldId id="285" r:id="rId17"/>
    <p:sldId id="296" r:id="rId18"/>
    <p:sldId id="286" r:id="rId19"/>
    <p:sldId id="287" r:id="rId20"/>
    <p:sldId id="288" r:id="rId21"/>
    <p:sldId id="289" r:id="rId22"/>
    <p:sldId id="290" r:id="rId23"/>
    <p:sldId id="291" r:id="rId24"/>
    <p:sldId id="292" r:id="rId25"/>
    <p:sldId id="293" r:id="rId26"/>
    <p:sldId id="269" r:id="rId27"/>
    <p:sldId id="272" r:id="rId28"/>
    <p:sldId id="267" r:id="rId29"/>
    <p:sldId id="268" r:id="rId30"/>
    <p:sldId id="27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0" autoAdjust="0"/>
    <p:restoredTop sz="94660"/>
  </p:normalViewPr>
  <p:slideViewPr>
    <p:cSldViewPr snapToGrid="0">
      <p:cViewPr varScale="1">
        <p:scale>
          <a:sx n="113" d="100"/>
          <a:sy n="113" d="100"/>
        </p:scale>
        <p:origin x="17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7ED96-505A-2B49-BBFF-E168F68F86E0}" type="datetimeFigureOut">
              <a:rPr lang="en-US" smtClean="0"/>
              <a:t>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7B2D4-052B-4142-822D-2E9BCF86730E}" type="slidenum">
              <a:rPr lang="en-US" smtClean="0"/>
              <a:t>‹#›</a:t>
            </a:fld>
            <a:endParaRPr lang="en-US"/>
          </a:p>
        </p:txBody>
      </p:sp>
    </p:spTree>
    <p:extLst>
      <p:ext uri="{BB962C8B-B14F-4D97-AF65-F5344CB8AC3E}">
        <p14:creationId xmlns:p14="http://schemas.microsoft.com/office/powerpoint/2010/main" val="151090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CDD64F5B-2C9A-BC4B-B156-ED2EB680E3C9}" type="slidenum">
              <a:rPr lang="en-US" altLang="en-US"/>
              <a:pPr>
                <a:spcBef>
                  <a:spcPct val="0"/>
                </a:spcBef>
              </a:pPr>
              <a:t>3</a:t>
            </a:fld>
            <a:endParaRPr lang="en-US"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88170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0CE0C6D9-5A7F-194C-A262-1199B9F0FC0D}" type="slidenum">
              <a:rPr lang="en-US" altLang="en-US"/>
              <a:pPr>
                <a:spcBef>
                  <a:spcPct val="0"/>
                </a:spcBef>
              </a:pPr>
              <a:t>9</a:t>
            </a:fld>
            <a:endParaRPr lang="en-US" altLang="en-US"/>
          </a:p>
        </p:txBody>
      </p:sp>
      <p:sp>
        <p:nvSpPr>
          <p:cNvPr id="38914" name="Rectangle 1026"/>
          <p:cNvSpPr>
            <a:spLocks noChangeArrowheads="1" noTextEdit="1"/>
          </p:cNvSpPr>
          <p:nvPr>
            <p:ph type="sldImg"/>
          </p:nvPr>
        </p:nvSpPr>
        <p:spPr>
          <a:solidFill>
            <a:srgbClr val="FFFFFF"/>
          </a:solidFill>
          <a:ln/>
        </p:spPr>
      </p:sp>
      <p:sp>
        <p:nvSpPr>
          <p:cNvPr id="38915" name="Rectangle 1027"/>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66863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622CF30E-AE0D-3640-A4D8-BAE1FFAD659F}" type="slidenum">
              <a:rPr lang="en-US" altLang="en-US"/>
              <a:pPr>
                <a:spcBef>
                  <a:spcPct val="0"/>
                </a:spcBef>
              </a:pPr>
              <a:t>10</a:t>
            </a:fld>
            <a:endParaRPr lang="en-US" altLang="en-US"/>
          </a:p>
        </p:txBody>
      </p:sp>
      <p:sp>
        <p:nvSpPr>
          <p:cNvPr id="40962" name="Rectangle 1026"/>
          <p:cNvSpPr>
            <a:spLocks noChangeArrowheads="1" noTextEdit="1"/>
          </p:cNvSpPr>
          <p:nvPr>
            <p:ph type="sldImg"/>
          </p:nvPr>
        </p:nvSpPr>
        <p:spPr>
          <a:solidFill>
            <a:srgbClr val="FFFFFF"/>
          </a:solidFill>
          <a:ln/>
        </p:spPr>
      </p:sp>
      <p:sp>
        <p:nvSpPr>
          <p:cNvPr id="40963" name="Rectangle 1027"/>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01079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16BC9BFD-25F6-9643-97BE-B46BA5F9865B}" type="slidenum">
              <a:rPr lang="en-US" altLang="en-US"/>
              <a:pPr>
                <a:spcBef>
                  <a:spcPct val="0"/>
                </a:spcBef>
              </a:pPr>
              <a:t>21</a:t>
            </a:fld>
            <a:endParaRPr lang="en-US" altLang="en-US"/>
          </a:p>
        </p:txBody>
      </p:sp>
      <p:sp>
        <p:nvSpPr>
          <p:cNvPr id="54274" name="Rectangle 1026"/>
          <p:cNvSpPr>
            <a:spLocks noChangeArrowheads="1" noTextEdit="1"/>
          </p:cNvSpPr>
          <p:nvPr>
            <p:ph type="sldImg"/>
          </p:nvPr>
        </p:nvSpPr>
        <p:spPr>
          <a:solidFill>
            <a:srgbClr val="FFFFFF"/>
          </a:solidFill>
          <a:ln/>
        </p:spPr>
      </p:sp>
      <p:sp>
        <p:nvSpPr>
          <p:cNvPr id="54275" name="Rectangle 1027"/>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8978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9AF3057A-FBF6-C44F-84BF-467A11CD43BF}" type="slidenum">
              <a:rPr lang="en-US" altLang="en-US"/>
              <a:pPr>
                <a:spcBef>
                  <a:spcPct val="0"/>
                </a:spcBef>
              </a:pPr>
              <a:t>22</a:t>
            </a:fld>
            <a:endParaRPr lang="en-US" altLang="en-US"/>
          </a:p>
        </p:txBody>
      </p:sp>
      <p:sp>
        <p:nvSpPr>
          <p:cNvPr id="56322" name="Rectangle 1026"/>
          <p:cNvSpPr>
            <a:spLocks noChangeArrowheads="1" noTextEdit="1"/>
          </p:cNvSpPr>
          <p:nvPr>
            <p:ph type="sldImg"/>
          </p:nvPr>
        </p:nvSpPr>
        <p:spPr>
          <a:solidFill>
            <a:srgbClr val="FFFFFF"/>
          </a:solidFill>
          <a:ln/>
        </p:spPr>
      </p:sp>
      <p:sp>
        <p:nvSpPr>
          <p:cNvPr id="56323" name="Rectangle 1027"/>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67726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5E3DECFE-B307-654F-BB74-A1AD4F3496A5}" type="slidenum">
              <a:rPr lang="en-GB" altLang="en-US"/>
              <a:pPr>
                <a:spcBef>
                  <a:spcPct val="0"/>
                </a:spcBef>
              </a:pPr>
              <a:t>23</a:t>
            </a:fld>
            <a:endParaRPr lang="en-GB" alt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48675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78B02805-4759-3C42-A778-5453E65BFD4D}" type="slidenum">
              <a:rPr lang="en-GB" altLang="en-US"/>
              <a:pPr>
                <a:spcBef>
                  <a:spcPct val="0"/>
                </a:spcBef>
              </a:pPr>
              <a:t>24</a:t>
            </a:fld>
            <a:endParaRPr lang="en-GB" alt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95017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7320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5215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03638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43F00D-F7D4-324F-B5B2-A51E650E782A}" type="slidenum">
              <a:rPr lang="en-US" altLang="en-US"/>
              <a:pPr>
                <a:defRPr/>
              </a:pPr>
              <a:t>‹#›</a:t>
            </a:fld>
            <a:endParaRPr lang="en-US" altLang="en-US"/>
          </a:p>
        </p:txBody>
      </p:sp>
    </p:spTree>
    <p:extLst>
      <p:ext uri="{BB962C8B-B14F-4D97-AF65-F5344CB8AC3E}">
        <p14:creationId xmlns:p14="http://schemas.microsoft.com/office/powerpoint/2010/main" val="39888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85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1119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7163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7B5AB-A7E9-4D70-B0B5-7C1184CBAD20}"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1243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B5AB-A7E9-4D70-B0B5-7C1184CBAD20}" type="datetimeFigureOut">
              <a:rPr lang="en-GB" smtClean="0"/>
              <a:t>20/10/2017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258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B5AB-A7E9-4D70-B0B5-7C1184CBAD20}" type="datetimeFigureOut">
              <a:rPr lang="en-GB" smtClean="0"/>
              <a:t>20/10/2017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6117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B5AB-A7E9-4D70-B0B5-7C1184CBAD20}" type="datetimeFigureOut">
              <a:rPr lang="en-GB" smtClean="0"/>
              <a:t>20/10/2017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92437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66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416323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7B5AB-A7E9-4D70-B0B5-7C1184CBAD20}" type="datetimeFigureOut">
              <a:rPr lang="en-GB" smtClean="0"/>
              <a:t>20/10/2017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C7D6E-6760-4C96-A200-6C59A62156B4}" type="slidenum">
              <a:rPr lang="en-GB" smtClean="0"/>
              <a:t>‹#›</a:t>
            </a:fld>
            <a:endParaRPr lang="en-GB"/>
          </a:p>
        </p:txBody>
      </p:sp>
    </p:spTree>
    <p:extLst>
      <p:ext uri="{BB962C8B-B14F-4D97-AF65-F5344CB8AC3E}">
        <p14:creationId xmlns:p14="http://schemas.microsoft.com/office/powerpoint/2010/main" val="367955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youtube.com/watch?v=XFGFEb9MZcY" TargetMode="External"/><Relationship Id="rId5" Type="http://schemas.openxmlformats.org/officeDocument/2006/relationships/hyperlink" Target="https://www.youtube.com/watch?v=fOI7aKvrFn4" TargetMode="External"/><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4" Type="http://schemas.microsoft.com/office/2007/relationships/hdphoto" Target="../media/hdphoto1.wdp"/><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DI2DocEw_So" TargetMode="External"/><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s://www.youtube.com/watch?v=FkvywlhBXZ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37496"/>
            <a:ext cx="9144000" cy="1307328"/>
          </a:xfrm>
          <a:solidFill>
            <a:srgbClr val="00B0F0"/>
          </a:solidFill>
          <a:ln>
            <a:solidFill>
              <a:schemeClr val="tx1"/>
            </a:solidFill>
          </a:ln>
        </p:spPr>
        <p:txBody>
          <a:bodyPr>
            <a:noAutofit/>
          </a:bodyPr>
          <a:lstStyle/>
          <a:p>
            <a:r>
              <a:rPr lang="en-GB" sz="4600" b="1" dirty="0"/>
              <a:t>Erosional Landforms: Interlocking Spurs, Waterfalls and Gorges</a:t>
            </a:r>
          </a:p>
        </p:txBody>
      </p:sp>
      <p:sp>
        <p:nvSpPr>
          <p:cNvPr id="5"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1026" name="Picture 2" descr="Image result for waterfall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4" y="2306836"/>
            <a:ext cx="9053412" cy="36825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To explore the formation of Interlocking Spurs, Waterfalls and Gorges.</a:t>
            </a:r>
            <a:endParaRPr lang="en-GB" sz="2400" dirty="0">
              <a:latin typeface="+mn-lt"/>
            </a:endParaRPr>
          </a:p>
        </p:txBody>
      </p:sp>
      <p:pic>
        <p:nvPicPr>
          <p:cNvPr id="1028" name="Picture 4" descr="Image result for catchphr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314" y="-160269"/>
            <a:ext cx="1730980" cy="110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080902" y="2238298"/>
            <a:ext cx="3017804" cy="186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080902" y="4103099"/>
            <a:ext cx="3017804" cy="186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063098" y="2238298"/>
            <a:ext cx="3017804" cy="186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063098" y="4103098"/>
            <a:ext cx="3017804" cy="186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5294" y="2238298"/>
            <a:ext cx="3017804" cy="186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294" y="4103098"/>
            <a:ext cx="3017804" cy="186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382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21" grpId="0" animBg="1"/>
      <p:bldP spid="2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v-shapedvalleys"/>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698750" y="609600"/>
            <a:ext cx="3744913" cy="5486400"/>
          </a:xfrm>
        </p:spPr>
      </p:pic>
    </p:spTree>
    <p:extLst>
      <p:ext uri="{BB962C8B-B14F-4D97-AF65-F5344CB8AC3E}">
        <p14:creationId xmlns:p14="http://schemas.microsoft.com/office/powerpoint/2010/main" val="21405757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027"/>
          <p:cNvSpPr>
            <a:spLocks noGrp="1" noChangeArrowheads="1"/>
          </p:cNvSpPr>
          <p:nvPr>
            <p:ph type="title"/>
          </p:nvPr>
        </p:nvSpPr>
        <p:spPr>
          <a:xfrm>
            <a:off x="34925" y="114300"/>
            <a:ext cx="8866704" cy="487363"/>
          </a:xfrm>
          <a:noFill/>
        </p:spPr>
        <p:txBody>
          <a:bodyPr anchor="t"/>
          <a:lstStyle/>
          <a:p>
            <a:r>
              <a:rPr lang="en-US" altLang="en-US" sz="2800" b="1" dirty="0">
                <a:solidFill>
                  <a:srgbClr val="5B0091"/>
                </a:solidFill>
              </a:rPr>
              <a:t>Geographical </a:t>
            </a:r>
            <a:r>
              <a:rPr lang="en-US" altLang="en-US" sz="2800" b="1" dirty="0" smtClean="0">
                <a:solidFill>
                  <a:srgbClr val="5B0091"/>
                </a:solidFill>
              </a:rPr>
              <a:t>skills-Techniques</a:t>
            </a:r>
            <a:r>
              <a:rPr lang="en-US" altLang="en-US" sz="2800" b="1" dirty="0">
                <a:solidFill>
                  <a:srgbClr val="5B0091"/>
                </a:solidFill>
              </a:rPr>
              <a:t>! – </a:t>
            </a:r>
            <a:r>
              <a:rPr lang="en-US" altLang="en-US" sz="2800" b="1" dirty="0" smtClean="0">
                <a:solidFill>
                  <a:srgbClr val="5B0091"/>
                </a:solidFill>
              </a:rPr>
              <a:t> Field-sketching…. </a:t>
            </a:r>
            <a:endParaRPr lang="en-US" altLang="en-US" sz="2800" b="1" dirty="0">
              <a:solidFill>
                <a:srgbClr val="5B0091"/>
              </a:solidFill>
            </a:endParaRPr>
          </a:p>
        </p:txBody>
      </p:sp>
      <p:sp>
        <p:nvSpPr>
          <p:cNvPr id="41986" name="Text Box 1031"/>
          <p:cNvSpPr txBox="1">
            <a:spLocks noChangeArrowheads="1"/>
          </p:cNvSpPr>
          <p:nvPr/>
        </p:nvSpPr>
        <p:spPr bwMode="auto">
          <a:xfrm>
            <a:off x="1103313" y="5805488"/>
            <a:ext cx="6781800" cy="83185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GB" altLang="en-US" sz="1800"/>
              <a:t>Produce an </a:t>
            </a:r>
            <a:r>
              <a:rPr lang="en-GB" altLang="en-US" sz="1800" b="1">
                <a:solidFill>
                  <a:srgbClr val="FF6600"/>
                </a:solidFill>
              </a:rPr>
              <a:t>annotated</a:t>
            </a:r>
            <a:r>
              <a:rPr lang="en-GB" altLang="en-US" sz="1800">
                <a:solidFill>
                  <a:srgbClr val="FF6600"/>
                </a:solidFill>
              </a:rPr>
              <a:t> </a:t>
            </a:r>
            <a:r>
              <a:rPr lang="en-GB" altLang="en-US" sz="1800"/>
              <a:t>fieldsketch to show that this is part of an upland river valley.</a:t>
            </a:r>
          </a:p>
        </p:txBody>
      </p:sp>
    </p:spTree>
    <p:controls/>
    <p:extLst>
      <p:ext uri="{BB962C8B-B14F-4D97-AF65-F5344CB8AC3E}">
        <p14:creationId xmlns:p14="http://schemas.microsoft.com/office/powerpoint/2010/main" val="467916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3"/>
          <p:cNvSpPr txBox="1">
            <a:spLocks noChangeArrowheads="1"/>
          </p:cNvSpPr>
          <p:nvPr/>
        </p:nvSpPr>
        <p:spPr bwMode="auto">
          <a:xfrm>
            <a:off x="71438" y="7143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GB" altLang="en-US" sz="2800" b="1">
                <a:solidFill>
                  <a:srgbClr val="5B0091"/>
                </a:solidFill>
              </a:rPr>
              <a:t>Waterfalls!</a:t>
            </a:r>
          </a:p>
        </p:txBody>
      </p:sp>
      <p:pic>
        <p:nvPicPr>
          <p:cNvPr id="43010" name="Picture 5" descr="seljalandsf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20763"/>
            <a:ext cx="7620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6"/>
          <p:cNvSpPr>
            <a:spLocks noChangeArrowheads="1"/>
          </p:cNvSpPr>
          <p:nvPr/>
        </p:nvSpPr>
        <p:spPr bwMode="auto">
          <a:xfrm>
            <a:off x="5435600" y="4508500"/>
            <a:ext cx="301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chemeClr val="bg1"/>
                </a:solidFill>
              </a:rPr>
              <a:t>Seljalandsfoss, SW Iceland </a:t>
            </a:r>
          </a:p>
        </p:txBody>
      </p:sp>
    </p:spTree>
    <p:extLst>
      <p:ext uri="{BB962C8B-B14F-4D97-AF65-F5344CB8AC3E}">
        <p14:creationId xmlns:p14="http://schemas.microsoft.com/office/powerpoint/2010/main" val="18144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270" y="958159"/>
            <a:ext cx="2597427" cy="629390"/>
          </a:xfrm>
          <a:solidFill>
            <a:srgbClr val="00B0F0"/>
          </a:solidFill>
          <a:ln>
            <a:solidFill>
              <a:schemeClr val="tx1"/>
            </a:solidFill>
          </a:ln>
        </p:spPr>
        <p:txBody>
          <a:bodyPr>
            <a:normAutofit fontScale="90000"/>
          </a:bodyPr>
          <a:lstStyle/>
          <a:p>
            <a:r>
              <a:rPr lang="en-GB" b="1" dirty="0"/>
              <a:t>Waterfalls</a:t>
            </a:r>
          </a:p>
        </p:txBody>
      </p:sp>
      <p:sp>
        <p:nvSpPr>
          <p:cNvPr id="3" name="Content Placeholder 2"/>
          <p:cNvSpPr>
            <a:spLocks noGrp="1"/>
          </p:cNvSpPr>
          <p:nvPr>
            <p:ph idx="1"/>
          </p:nvPr>
        </p:nvSpPr>
        <p:spPr>
          <a:xfrm>
            <a:off x="119271" y="1587549"/>
            <a:ext cx="2597426" cy="2796385"/>
          </a:xfrm>
          <a:solidFill>
            <a:schemeClr val="accent1">
              <a:lumMod val="20000"/>
              <a:lumOff val="80000"/>
            </a:schemeClr>
          </a:solidFill>
          <a:ln>
            <a:solidFill>
              <a:schemeClr val="tx1"/>
            </a:solidFill>
          </a:ln>
        </p:spPr>
        <p:txBody>
          <a:bodyPr>
            <a:noAutofit/>
          </a:bodyPr>
          <a:lstStyle/>
          <a:p>
            <a:pPr marL="0" indent="0">
              <a:buNone/>
            </a:pPr>
            <a:r>
              <a:rPr lang="en-GB" sz="1800" dirty="0"/>
              <a:t>As it makes its way from source to mouth, a river flows over different types of rock. Tougher, more resistant rocks are less easily eroded than weaker rocks and they will perform ‘steps’ in the long profile of a river. These steps form waterfalls. </a:t>
            </a:r>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formation of Interlocking Spurs, Waterfalls and Gorges.</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1026" name="Picture 2" descr="Image result for waterfall 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830" y="1030099"/>
            <a:ext cx="6096000" cy="3352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119270" y="4419386"/>
            <a:ext cx="8845560" cy="1659057"/>
          </a:xfrm>
          <a:prstGeom prst="rect">
            <a:avLst/>
          </a:prstGeom>
          <a:solidFill>
            <a:schemeClr val="accent1">
              <a:lumMod val="20000"/>
              <a:lumOff val="8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900" dirty="0"/>
              <a:t>Waterfalls are most commonly formed when a river flows over a relatively resistant band of rock. When the river plunges over a waterfall it forms a deep and turbulent plunge below. Here the processes of erosion (hydraulic action and abrasion) are active and they undercut the waterfall. Eventually, the overhanging rock collapses and the waterfall retreats upstream. Over many years the waterfall will leave behind a steep sided gorge.</a:t>
            </a:r>
          </a:p>
        </p:txBody>
      </p:sp>
    </p:spTree>
    <p:extLst>
      <p:ext uri="{BB962C8B-B14F-4D97-AF65-F5344CB8AC3E}">
        <p14:creationId xmlns:p14="http://schemas.microsoft.com/office/powerpoint/2010/main" val="43502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5"/>
          <p:cNvSpPr txBox="1">
            <a:spLocks noChangeArrowheads="1"/>
          </p:cNvSpPr>
          <p:nvPr/>
        </p:nvSpPr>
        <p:spPr bwMode="auto">
          <a:xfrm>
            <a:off x="71438" y="71438"/>
            <a:ext cx="358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GB" altLang="en-US" sz="2800" b="1">
                <a:solidFill>
                  <a:srgbClr val="5B0091"/>
                </a:solidFill>
              </a:rPr>
              <a:t>Waterfall formation</a:t>
            </a:r>
            <a:endParaRPr lang="en-GB" altLang="en-US" sz="1800" b="1">
              <a:solidFill>
                <a:srgbClr val="5B0091"/>
              </a:solidFill>
            </a:endParaRPr>
          </a:p>
        </p:txBody>
      </p:sp>
      <p:pic>
        <p:nvPicPr>
          <p:cNvPr id="44034" name="Picture 13" descr="flash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1"/>
          <p:cNvSpPr>
            <a:spLocks noChangeArrowheads="1"/>
          </p:cNvSpPr>
          <p:nvPr/>
        </p:nvSpPr>
        <p:spPr bwMode="auto">
          <a:xfrm>
            <a:off x="2057400" y="6081713"/>
            <a:ext cx="676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hlinkClick r:id="rId4"/>
              </a:rPr>
              <a:t>https://www.youtube.com/watch?v=XFGFEb9MZcY</a:t>
            </a:r>
            <a:endParaRPr lang="en-US" altLang="en-US"/>
          </a:p>
          <a:p>
            <a:r>
              <a:rPr lang="en-US" altLang="en-US">
                <a:hlinkClick r:id="rId5"/>
              </a:rPr>
              <a:t>https://www.youtube.com/watch?v=fOI7aKvrFn4</a:t>
            </a:r>
            <a:endParaRPr lang="en-US" altLang="en-US"/>
          </a:p>
        </p:txBody>
      </p:sp>
    </p:spTree>
    <p:controls/>
    <p:extLst>
      <p:ext uri="{BB962C8B-B14F-4D97-AF65-F5344CB8AC3E}">
        <p14:creationId xmlns:p14="http://schemas.microsoft.com/office/powerpoint/2010/main" val="197757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8"/>
          <p:cNvSpPr txBox="1">
            <a:spLocks noChangeArrowheads="1"/>
          </p:cNvSpPr>
          <p:nvPr/>
        </p:nvSpPr>
        <p:spPr bwMode="auto">
          <a:xfrm>
            <a:off x="71438" y="71438"/>
            <a:ext cx="358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GB" altLang="en-US" sz="2800" b="1">
                <a:solidFill>
                  <a:srgbClr val="5B0091"/>
                </a:solidFill>
              </a:rPr>
              <a:t>Waterfalls</a:t>
            </a:r>
            <a:endParaRPr lang="en-GB" altLang="en-US" sz="1800" b="1">
              <a:solidFill>
                <a:srgbClr val="5B0091"/>
              </a:solidFill>
            </a:endParaRPr>
          </a:p>
        </p:txBody>
      </p:sp>
      <p:pic>
        <p:nvPicPr>
          <p:cNvPr id="45058" name="Picture 9" descr="flash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p:extLst>
      <p:ext uri="{BB962C8B-B14F-4D97-AF65-F5344CB8AC3E}">
        <p14:creationId xmlns:p14="http://schemas.microsoft.com/office/powerpoint/2010/main" val="1556831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0" y="30163"/>
            <a:ext cx="5795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GB" altLang="en-US" sz="2800" b="1">
                <a:solidFill>
                  <a:srgbClr val="5B0091"/>
                </a:solidFill>
              </a:rPr>
              <a:t>How does a waterfall form?</a:t>
            </a:r>
          </a:p>
        </p:txBody>
      </p:sp>
      <p:sp>
        <p:nvSpPr>
          <p:cNvPr id="46082" name="Text Box 6"/>
          <p:cNvSpPr txBox="1">
            <a:spLocks noChangeArrowheads="1"/>
          </p:cNvSpPr>
          <p:nvPr/>
        </p:nvSpPr>
        <p:spPr bwMode="auto">
          <a:xfrm>
            <a:off x="0" y="685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GB" altLang="en-US" sz="1800"/>
              <a:t>Rearrange the stages of formation into the correct order:</a:t>
            </a:r>
          </a:p>
        </p:txBody>
      </p:sp>
      <p:pic>
        <p:nvPicPr>
          <p:cNvPr id="46083" name="Picture 10" descr="flash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p:extLst>
      <p:ext uri="{BB962C8B-B14F-4D97-AF65-F5344CB8AC3E}">
        <p14:creationId xmlns:p14="http://schemas.microsoft.com/office/powerpoint/2010/main" val="730383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270" y="958159"/>
            <a:ext cx="2968487" cy="629390"/>
          </a:xfrm>
          <a:solidFill>
            <a:srgbClr val="00B0F0"/>
          </a:solidFill>
          <a:ln>
            <a:solidFill>
              <a:schemeClr val="tx1"/>
            </a:solidFill>
          </a:ln>
        </p:spPr>
        <p:txBody>
          <a:bodyPr>
            <a:normAutofit fontScale="90000"/>
          </a:bodyPr>
          <a:lstStyle/>
          <a:p>
            <a:r>
              <a:rPr lang="en-GB" b="1" dirty="0"/>
              <a:t>Gorge</a:t>
            </a:r>
          </a:p>
        </p:txBody>
      </p:sp>
      <p:sp>
        <p:nvSpPr>
          <p:cNvPr id="3" name="Content Placeholder 2"/>
          <p:cNvSpPr>
            <a:spLocks noGrp="1"/>
          </p:cNvSpPr>
          <p:nvPr>
            <p:ph idx="1"/>
          </p:nvPr>
        </p:nvSpPr>
        <p:spPr>
          <a:xfrm>
            <a:off x="119271" y="1587549"/>
            <a:ext cx="2968486" cy="4190399"/>
          </a:xfrm>
          <a:solidFill>
            <a:schemeClr val="accent1">
              <a:lumMod val="20000"/>
              <a:lumOff val="80000"/>
            </a:schemeClr>
          </a:solidFill>
          <a:ln>
            <a:solidFill>
              <a:schemeClr val="tx1"/>
            </a:solidFill>
          </a:ln>
        </p:spPr>
        <p:txBody>
          <a:bodyPr>
            <a:noAutofit/>
          </a:bodyPr>
          <a:lstStyle/>
          <a:p>
            <a:pPr marL="0" indent="0">
              <a:buNone/>
            </a:pPr>
            <a:r>
              <a:rPr lang="en-GB" sz="2400" dirty="0"/>
              <a:t>A gorge is a vertical narrow steep sided valley that is usually found immediately downstream of a waterfall. </a:t>
            </a:r>
          </a:p>
          <a:p>
            <a:pPr marL="0" indent="0">
              <a:buNone/>
            </a:pPr>
            <a:r>
              <a:rPr lang="en-GB" sz="2400" dirty="0"/>
              <a:t>It is formed by the gradual retreat of waterfalls over hundreds, sometimes thousands of years. </a:t>
            </a:r>
          </a:p>
          <a:p>
            <a:pPr marL="0" indent="0">
              <a:buNone/>
            </a:pPr>
            <a:r>
              <a:rPr lang="en-GB" sz="2400" dirty="0"/>
              <a:t> </a:t>
            </a:r>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formation of Interlocking Spurs, Waterfalls and Gorges.</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2050" name="Picture 2" descr="Image result for gorge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b="22161"/>
          <a:stretch/>
        </p:blipFill>
        <p:spPr bwMode="auto">
          <a:xfrm>
            <a:off x="3277321" y="1587549"/>
            <a:ext cx="5777624" cy="3372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65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Screen shot 2013-09-21 at 4.46.2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107950"/>
            <a:ext cx="49784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361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Screen shot 2013-09-21 at 4.47.2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001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273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0381"/>
            <a:ext cx="7886700" cy="1685405"/>
          </a:xfrm>
          <a:solidFill>
            <a:srgbClr val="00B0F0"/>
          </a:solidFill>
          <a:ln>
            <a:solidFill>
              <a:schemeClr val="tx1"/>
            </a:solidFill>
          </a:ln>
        </p:spPr>
        <p:txBody>
          <a:bodyPr>
            <a:normAutofit fontScale="90000"/>
          </a:bodyPr>
          <a:lstStyle/>
          <a:p>
            <a:r>
              <a:rPr lang="en-GB" b="1" dirty="0">
                <a:latin typeface="+mn-lt"/>
              </a:rPr>
              <a:t>LO: </a:t>
            </a:r>
            <a:r>
              <a:rPr lang="en-GB" dirty="0">
                <a:latin typeface="+mn-lt"/>
              </a:rPr>
              <a:t>To explore the formation of Interlocking Spurs, Waterfalls and Gorges.</a:t>
            </a:r>
          </a:p>
        </p:txBody>
      </p:sp>
      <p:sp>
        <p:nvSpPr>
          <p:cNvPr id="3" name="Content Placeholder 2"/>
          <p:cNvSpPr>
            <a:spLocks noGrp="1"/>
          </p:cNvSpPr>
          <p:nvPr>
            <p:ph idx="1"/>
          </p:nvPr>
        </p:nvSpPr>
        <p:spPr>
          <a:xfrm>
            <a:off x="628650" y="2689412"/>
            <a:ext cx="7886700" cy="2869684"/>
          </a:xfrm>
          <a:solidFill>
            <a:schemeClr val="accent1">
              <a:lumMod val="20000"/>
              <a:lumOff val="80000"/>
            </a:schemeClr>
          </a:solidFill>
          <a:ln>
            <a:solidFill>
              <a:schemeClr val="tx1"/>
            </a:solidFill>
          </a:ln>
        </p:spPr>
        <p:txBody>
          <a:bodyPr>
            <a:normAutofit fontScale="92500" lnSpcReduction="20000"/>
          </a:bodyPr>
          <a:lstStyle/>
          <a:p>
            <a:pPr marL="0" indent="0">
              <a:buNone/>
            </a:pPr>
            <a:r>
              <a:rPr lang="en-GB" b="1" u="sng" dirty="0"/>
              <a:t>SUCCESS CRITERIA:</a:t>
            </a:r>
          </a:p>
          <a:p>
            <a:pPr marL="0" indent="0">
              <a:buNone/>
            </a:pPr>
            <a:r>
              <a:rPr lang="en-GB" dirty="0"/>
              <a:t>I can </a:t>
            </a:r>
            <a:r>
              <a:rPr lang="en-GB" b="1" u="sng" dirty="0"/>
              <a:t>draw</a:t>
            </a:r>
            <a:r>
              <a:rPr lang="en-GB" b="1" dirty="0"/>
              <a:t> </a:t>
            </a:r>
            <a:r>
              <a:rPr lang="en-GB" dirty="0"/>
              <a:t>and </a:t>
            </a:r>
            <a:r>
              <a:rPr lang="en-GB" b="1" u="sng" dirty="0"/>
              <a:t>label</a:t>
            </a:r>
            <a:r>
              <a:rPr lang="en-GB" dirty="0"/>
              <a:t> a sketch of interlocking spurs.</a:t>
            </a:r>
          </a:p>
          <a:p>
            <a:pPr marL="0" indent="0">
              <a:buNone/>
            </a:pPr>
            <a:r>
              <a:rPr lang="en-GB" dirty="0"/>
              <a:t>I can </a:t>
            </a:r>
            <a:r>
              <a:rPr lang="en-GB" b="1" u="sng" dirty="0"/>
              <a:t>list</a:t>
            </a:r>
            <a:r>
              <a:rPr lang="en-GB" dirty="0"/>
              <a:t> three erosional river landforms.</a:t>
            </a:r>
          </a:p>
          <a:p>
            <a:pPr marL="0" indent="0">
              <a:buNone/>
            </a:pPr>
            <a:r>
              <a:rPr lang="en-GB" dirty="0"/>
              <a:t>I can </a:t>
            </a:r>
            <a:r>
              <a:rPr lang="en-GB" b="1" u="sng" dirty="0"/>
              <a:t>describe</a:t>
            </a:r>
            <a:r>
              <a:rPr lang="en-GB" dirty="0"/>
              <a:t> the formation of an interlocking spur.</a:t>
            </a:r>
          </a:p>
          <a:p>
            <a:pPr marL="0" indent="0">
              <a:buNone/>
            </a:pPr>
            <a:r>
              <a:rPr lang="en-GB" dirty="0"/>
              <a:t>I can </a:t>
            </a:r>
            <a:r>
              <a:rPr lang="en-GB" b="1" u="sng" dirty="0"/>
              <a:t>explain</a:t>
            </a:r>
            <a:r>
              <a:rPr lang="en-GB" dirty="0"/>
              <a:t> the formation of waterfalls and gorges.</a:t>
            </a:r>
          </a:p>
          <a:p>
            <a:pPr marL="0" indent="0">
              <a:buNone/>
            </a:pPr>
            <a:r>
              <a:rPr lang="en-GB" dirty="0"/>
              <a:t>I can </a:t>
            </a:r>
            <a:r>
              <a:rPr lang="en-GB" b="1" u="sng" dirty="0"/>
              <a:t>explain</a:t>
            </a:r>
            <a:r>
              <a:rPr lang="en-GB" dirty="0"/>
              <a:t> why a waterfall is only a temporary feature on a river’s course</a:t>
            </a:r>
          </a:p>
          <a:p>
            <a:pPr marL="0" indent="0">
              <a:buNone/>
            </a:pPr>
            <a:endParaRPr lang="en-GB" dirty="0"/>
          </a:p>
          <a:p>
            <a:pPr marL="0" indent="0">
              <a:buNone/>
            </a:pPr>
            <a:endParaRPr lang="en-GB" dirty="0"/>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t>Erosional Landforms: Interlocking Spurs, Waterfalls and Gorges</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a:p>
            <a:r>
              <a:rPr lang="en-GB" sz="1200" b="1" dirty="0"/>
              <a:t>Write the Learning Objective. </a:t>
            </a:r>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1170220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Screen shot 2013-09-21 at 4.51.2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0198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3-09-21 at 4.52.2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48000"/>
            <a:ext cx="51546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Screen shot 2013-09-21 at 4.52.50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24400"/>
            <a:ext cx="28956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18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026" descr="q"/>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58888" y="609600"/>
            <a:ext cx="6624637" cy="5486400"/>
          </a:xfrm>
        </p:spPr>
      </p:pic>
    </p:spTree>
    <p:extLst>
      <p:ext uri="{BB962C8B-B14F-4D97-AF65-F5344CB8AC3E}">
        <p14:creationId xmlns:p14="http://schemas.microsoft.com/office/powerpoint/2010/main" val="1931053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026" descr="q"/>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1854200"/>
            <a:ext cx="7772400" cy="2997200"/>
          </a:xfrm>
        </p:spPr>
      </p:pic>
    </p:spTree>
    <p:extLst>
      <p:ext uri="{BB962C8B-B14F-4D97-AF65-F5344CB8AC3E}">
        <p14:creationId xmlns:p14="http://schemas.microsoft.com/office/powerpoint/2010/main" val="204881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2"/>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l">
              <a:spcBef>
                <a:spcPct val="0"/>
              </a:spcBef>
              <a:buFontTx/>
              <a:buNone/>
            </a:pPr>
            <a:fld id="{647197C0-B44F-EF44-9798-8DB69A7E000F}" type="slidenum">
              <a:rPr lang="en-GB" altLang="en-US" sz="1400"/>
              <a:pPr algn="l">
                <a:spcBef>
                  <a:spcPct val="0"/>
                </a:spcBef>
                <a:buFontTx/>
                <a:buNone/>
              </a:pPr>
              <a:t>23</a:t>
            </a:fld>
            <a:endParaRPr lang="en-GB" altLang="en-US" sz="1400"/>
          </a:p>
        </p:txBody>
      </p:sp>
      <p:pic>
        <p:nvPicPr>
          <p:cNvPr id="57346" name="Picture 2" descr="river-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20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p:nvPr>
        </p:nvSpPr>
        <p:spPr/>
        <p:txBody>
          <a:bodyPr/>
          <a:lstStyle/>
          <a:p>
            <a:pPr eaLnBrk="1" hangingPunct="1"/>
            <a:r>
              <a:rPr lang="en-GB" altLang="en-US"/>
              <a:t>River load in upper course</a:t>
            </a:r>
          </a:p>
        </p:txBody>
      </p:sp>
      <p:sp>
        <p:nvSpPr>
          <p:cNvPr id="57348" name="Line 5"/>
          <p:cNvSpPr>
            <a:spLocks noChangeShapeType="1"/>
          </p:cNvSpPr>
          <p:nvPr/>
        </p:nvSpPr>
        <p:spPr bwMode="auto">
          <a:xfrm flipH="1">
            <a:off x="2362200" y="2438400"/>
            <a:ext cx="1600200" cy="1905000"/>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49" name="Text Box 6"/>
          <p:cNvSpPr txBox="1">
            <a:spLocks noChangeArrowheads="1"/>
          </p:cNvSpPr>
          <p:nvPr/>
        </p:nvSpPr>
        <p:spPr bwMode="auto">
          <a:xfrm>
            <a:off x="3995738" y="2205038"/>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GB" altLang="en-US" sz="1800" b="1">
                <a:solidFill>
                  <a:schemeClr val="folHlink"/>
                </a:solidFill>
              </a:rPr>
              <a:t>Why are they rounded?</a:t>
            </a:r>
            <a:endParaRPr lang="en-US" altLang="en-US" sz="1800" b="1">
              <a:solidFill>
                <a:schemeClr val="folHlink"/>
              </a:solidFill>
            </a:endParaRPr>
          </a:p>
        </p:txBody>
      </p:sp>
    </p:spTree>
    <p:extLst>
      <p:ext uri="{BB962C8B-B14F-4D97-AF65-F5344CB8AC3E}">
        <p14:creationId xmlns:p14="http://schemas.microsoft.com/office/powerpoint/2010/main" val="18701170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l">
              <a:spcBef>
                <a:spcPct val="0"/>
              </a:spcBef>
              <a:buFontTx/>
              <a:buNone/>
            </a:pPr>
            <a:fld id="{8092F445-A0F4-4340-85B1-F2CEB799DB83}" type="slidenum">
              <a:rPr lang="en-GB" altLang="en-US" sz="1400"/>
              <a:pPr algn="l">
                <a:spcBef>
                  <a:spcPct val="0"/>
                </a:spcBef>
                <a:buFontTx/>
                <a:buNone/>
              </a:pPr>
              <a:t>24</a:t>
            </a:fld>
            <a:endParaRPr lang="en-GB" altLang="en-US" sz="1400"/>
          </a:p>
        </p:txBody>
      </p:sp>
      <p:pic>
        <p:nvPicPr>
          <p:cNvPr id="59394" name="Picture 2" descr="river-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20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title"/>
          </p:nvPr>
        </p:nvSpPr>
        <p:spPr/>
        <p:txBody>
          <a:bodyPr/>
          <a:lstStyle/>
          <a:p>
            <a:pPr eaLnBrk="1" hangingPunct="1"/>
            <a:r>
              <a:rPr lang="en-GB" altLang="en-US"/>
              <a:t>River load in upper course</a:t>
            </a:r>
          </a:p>
        </p:txBody>
      </p:sp>
      <p:sp>
        <p:nvSpPr>
          <p:cNvPr id="59396" name="Text Box 4"/>
          <p:cNvSpPr txBox="1">
            <a:spLocks noChangeArrowheads="1"/>
          </p:cNvSpPr>
          <p:nvPr/>
        </p:nvSpPr>
        <p:spPr bwMode="auto">
          <a:xfrm>
            <a:off x="3924300" y="3789363"/>
            <a:ext cx="480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GB" altLang="en-US" sz="1800"/>
              <a:t>Boulders are large and semi-rounded, due to </a:t>
            </a:r>
            <a:r>
              <a:rPr lang="en-GB" altLang="en-US" sz="1800">
                <a:solidFill>
                  <a:srgbClr val="FF0000"/>
                </a:solidFill>
              </a:rPr>
              <a:t>attrition</a:t>
            </a:r>
            <a:r>
              <a:rPr lang="en-GB" altLang="en-US" sz="1800">
                <a:solidFill>
                  <a:schemeClr val="folHlink"/>
                </a:solidFill>
              </a:rPr>
              <a:t> </a:t>
            </a:r>
            <a:r>
              <a:rPr lang="en-GB" altLang="en-US" sz="1800"/>
              <a:t>within the load</a:t>
            </a:r>
            <a:r>
              <a:rPr lang="en-GB" altLang="en-US" sz="1800">
                <a:solidFill>
                  <a:schemeClr val="accent2"/>
                </a:solidFill>
              </a:rPr>
              <a:t> </a:t>
            </a:r>
            <a:r>
              <a:rPr lang="en-GB" altLang="en-US" sz="1800"/>
              <a:t>and </a:t>
            </a:r>
            <a:r>
              <a:rPr lang="en-GB" altLang="en-US" sz="1800">
                <a:solidFill>
                  <a:srgbClr val="FF0000"/>
                </a:solidFill>
              </a:rPr>
              <a:t>abrasion</a:t>
            </a:r>
            <a:r>
              <a:rPr lang="en-GB" altLang="en-US" sz="1800"/>
              <a:t> with the stream bed and banks</a:t>
            </a:r>
          </a:p>
        </p:txBody>
      </p:sp>
      <p:sp>
        <p:nvSpPr>
          <p:cNvPr id="59397" name="Line 5"/>
          <p:cNvSpPr>
            <a:spLocks noChangeShapeType="1"/>
          </p:cNvSpPr>
          <p:nvPr/>
        </p:nvSpPr>
        <p:spPr bwMode="auto">
          <a:xfrm flipH="1">
            <a:off x="2362200" y="2438400"/>
            <a:ext cx="1600200" cy="1905000"/>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398" name="Text Box 6"/>
          <p:cNvSpPr txBox="1">
            <a:spLocks noChangeArrowheads="1"/>
          </p:cNvSpPr>
          <p:nvPr/>
        </p:nvSpPr>
        <p:spPr bwMode="auto">
          <a:xfrm>
            <a:off x="3995738" y="2205038"/>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GB" altLang="en-US" sz="1800" b="1">
                <a:solidFill>
                  <a:schemeClr val="accent2"/>
                </a:solidFill>
              </a:rPr>
              <a:t>Why are they rounded?</a:t>
            </a:r>
            <a:endParaRPr lang="en-US" altLang="en-US" sz="1800" b="1">
              <a:solidFill>
                <a:schemeClr val="accent2"/>
              </a:solidFill>
            </a:endParaRPr>
          </a:p>
        </p:txBody>
      </p:sp>
    </p:spTree>
    <p:extLst>
      <p:ext uri="{BB962C8B-B14F-4D97-AF65-F5344CB8AC3E}">
        <p14:creationId xmlns:p14="http://schemas.microsoft.com/office/powerpoint/2010/main" val="10944932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a:t>Skills (paper 2) linked to rivers</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63309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289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105400" y="4724400"/>
            <a:ext cx="3811588" cy="1752600"/>
          </a:xfrm>
          <a:noFill/>
        </p:spPr>
      </p:pic>
    </p:spTree>
    <p:extLst>
      <p:ext uri="{BB962C8B-B14F-4D97-AF65-F5344CB8AC3E}">
        <p14:creationId xmlns:p14="http://schemas.microsoft.com/office/powerpoint/2010/main" val="1766612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77541"/>
            <a:ext cx="7886700" cy="1026864"/>
          </a:xfrm>
          <a:solidFill>
            <a:srgbClr val="00B0F0"/>
          </a:solidFill>
          <a:ln>
            <a:solidFill>
              <a:schemeClr val="tx1"/>
            </a:solidFill>
          </a:ln>
        </p:spPr>
        <p:txBody>
          <a:bodyPr/>
          <a:lstStyle/>
          <a:p>
            <a:r>
              <a:rPr lang="en-GB" dirty="0"/>
              <a:t>Question Time </a:t>
            </a:r>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a:latin typeface="AR CENA" panose="02000000000000000000" pitchFamily="2" charset="0"/>
              </a:rPr>
              <a:t>LO: </a:t>
            </a:r>
            <a:r>
              <a:rPr lang="en-GB" sz="2400"/>
              <a:t>To explore the formation of Interlocking Spurs, Waterfalls and Gorges.</a:t>
            </a:r>
            <a:endParaRPr lang="en-GB" sz="2400" dirty="0"/>
          </a:p>
        </p:txBody>
      </p:sp>
      <p:sp>
        <p:nvSpPr>
          <p:cNvPr id="3" name="Content Placeholder 2"/>
          <p:cNvSpPr>
            <a:spLocks noGrp="1"/>
          </p:cNvSpPr>
          <p:nvPr>
            <p:ph idx="1"/>
          </p:nvPr>
        </p:nvSpPr>
        <p:spPr>
          <a:xfrm>
            <a:off x="628650" y="2166425"/>
            <a:ext cx="7886700" cy="3705565"/>
          </a:xfrm>
          <a:solidFill>
            <a:schemeClr val="accent1">
              <a:lumMod val="20000"/>
              <a:lumOff val="80000"/>
            </a:schemeClr>
          </a:solidFill>
          <a:ln>
            <a:solidFill>
              <a:schemeClr val="tx1"/>
            </a:solidFill>
          </a:ln>
        </p:spPr>
        <p:txBody>
          <a:bodyPr>
            <a:noAutofit/>
          </a:bodyPr>
          <a:lstStyle/>
          <a:p>
            <a:pPr marL="0" indent="0">
              <a:buNone/>
            </a:pPr>
            <a:r>
              <a:rPr lang="en-GB" sz="1800" dirty="0"/>
              <a:t>Which erosional landform retreats upstream?</a:t>
            </a:r>
          </a:p>
          <a:p>
            <a:pPr marL="457200" indent="-457200">
              <a:buAutoNum type="alphaUcParenR"/>
            </a:pPr>
            <a:r>
              <a:rPr lang="en-GB" sz="1800" dirty="0"/>
              <a:t>Gorge	B) Waterfall	C) Interlocking Spurs</a:t>
            </a:r>
          </a:p>
          <a:p>
            <a:pPr marL="457200" indent="-457200">
              <a:buAutoNum type="alphaUcParenR"/>
            </a:pPr>
            <a:endParaRPr lang="en-GB" sz="1800" dirty="0"/>
          </a:p>
          <a:p>
            <a:pPr marL="0" indent="0">
              <a:buNone/>
            </a:pPr>
            <a:r>
              <a:rPr lang="en-GB" sz="1800" dirty="0"/>
              <a:t>Where would you find interlocking spurs?</a:t>
            </a:r>
          </a:p>
          <a:p>
            <a:pPr marL="457200" indent="-457200">
              <a:buAutoNum type="alphaUcParenR"/>
            </a:pPr>
            <a:r>
              <a:rPr lang="en-GB" sz="1800" dirty="0"/>
              <a:t>Upper Profile	B) Middle Profile	C) Lower Profile</a:t>
            </a:r>
          </a:p>
          <a:p>
            <a:pPr marL="0" indent="0">
              <a:buNone/>
            </a:pPr>
            <a:r>
              <a:rPr lang="en-GB" sz="1800" dirty="0"/>
              <a:t>D) Source		E) A and D</a:t>
            </a:r>
          </a:p>
          <a:p>
            <a:pPr marL="0" indent="0">
              <a:buNone/>
            </a:pPr>
            <a:endParaRPr lang="en-GB" sz="1800" dirty="0"/>
          </a:p>
          <a:p>
            <a:pPr marL="0" indent="0">
              <a:buNone/>
            </a:pPr>
            <a:r>
              <a:rPr lang="en-GB" sz="1800" dirty="0"/>
              <a:t>What processes of erosion undercut a waterfall?</a:t>
            </a:r>
          </a:p>
          <a:p>
            <a:pPr marL="457200" indent="-457200">
              <a:buAutoNum type="alphaUcParenR"/>
            </a:pPr>
            <a:r>
              <a:rPr lang="en-GB" sz="1800" dirty="0"/>
              <a:t>Hydraulic Action and Abrasion</a:t>
            </a:r>
          </a:p>
          <a:p>
            <a:pPr marL="457200" indent="-457200">
              <a:buAutoNum type="alphaUcParenR"/>
            </a:pPr>
            <a:r>
              <a:rPr lang="en-GB" sz="1800" dirty="0"/>
              <a:t>Hydraulic Action and Attrition</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AFL</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1474390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77541"/>
            <a:ext cx="7886700" cy="1026864"/>
          </a:xfrm>
          <a:solidFill>
            <a:srgbClr val="00B0F0"/>
          </a:solidFill>
          <a:ln>
            <a:solidFill>
              <a:schemeClr val="tx1"/>
            </a:solidFill>
          </a:ln>
        </p:spPr>
        <p:txBody>
          <a:bodyPr>
            <a:noAutofit/>
          </a:bodyPr>
          <a:lstStyle/>
          <a:p>
            <a:r>
              <a:rPr lang="en-GB" sz="3600" dirty="0"/>
              <a:t>Study the characteristics and formation of interlocking spurs, waterfalls and gorges. </a:t>
            </a:r>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a:latin typeface="AR CENA" panose="02000000000000000000" pitchFamily="2" charset="0"/>
              </a:rPr>
              <a:t>LO: </a:t>
            </a:r>
            <a:r>
              <a:rPr lang="en-GB" sz="2400"/>
              <a:t>To explore the formation of Interlocking Spurs, Waterfalls and Gorges.</a:t>
            </a:r>
            <a:endParaRPr lang="en-GB" sz="2400" dirty="0"/>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2" name="Picture 1"/>
          <p:cNvPicPr>
            <a:picLocks noChangeAspect="1"/>
          </p:cNvPicPr>
          <p:nvPr/>
        </p:nvPicPr>
        <p:blipFill>
          <a:blip r:embed="rId3"/>
          <a:stretch>
            <a:fillRect/>
          </a:stretch>
        </p:blipFill>
        <p:spPr>
          <a:xfrm>
            <a:off x="0" y="19567"/>
            <a:ext cx="9210868" cy="6838432"/>
          </a:xfrm>
          <a:prstGeom prst="rect">
            <a:avLst/>
          </a:prstGeom>
          <a:ln>
            <a:solidFill>
              <a:schemeClr val="tx1"/>
            </a:solidFill>
          </a:ln>
        </p:spPr>
      </p:pic>
    </p:spTree>
    <p:extLst>
      <p:ext uri="{BB962C8B-B14F-4D97-AF65-F5344CB8AC3E}">
        <p14:creationId xmlns:p14="http://schemas.microsoft.com/office/powerpoint/2010/main" val="2554138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77540"/>
            <a:ext cx="7886700" cy="1619885"/>
          </a:xfrm>
          <a:solidFill>
            <a:srgbClr val="00B0F0"/>
          </a:solidFill>
          <a:ln>
            <a:solidFill>
              <a:schemeClr val="tx1"/>
            </a:solidFill>
          </a:ln>
        </p:spPr>
        <p:txBody>
          <a:bodyPr>
            <a:normAutofit fontScale="90000"/>
          </a:bodyPr>
          <a:lstStyle/>
          <a:p>
            <a:r>
              <a:rPr lang="en-GB" dirty="0"/>
              <a:t>Explain why a waterfall is only a temporary feature on a river’s course (4 marks)</a:t>
            </a:r>
          </a:p>
        </p:txBody>
      </p:sp>
      <p:sp>
        <p:nvSpPr>
          <p:cNvPr id="3" name="Content Placeholder 2"/>
          <p:cNvSpPr>
            <a:spLocks noGrp="1"/>
          </p:cNvSpPr>
          <p:nvPr>
            <p:ph idx="1"/>
          </p:nvPr>
        </p:nvSpPr>
        <p:spPr>
          <a:xfrm>
            <a:off x="628650" y="2690191"/>
            <a:ext cx="7886700" cy="3260443"/>
          </a:xfrm>
          <a:solidFill>
            <a:schemeClr val="accent1">
              <a:lumMod val="20000"/>
              <a:lumOff val="80000"/>
            </a:schemeClr>
          </a:solidFill>
          <a:ln>
            <a:solidFill>
              <a:schemeClr val="tx1"/>
            </a:solidFill>
          </a:ln>
        </p:spPr>
        <p:txBody>
          <a:bodyPr>
            <a:noAutofit/>
          </a:bodyPr>
          <a:lstStyle/>
          <a:p>
            <a:pPr marL="0" indent="0">
              <a:buNone/>
            </a:pPr>
            <a:r>
              <a:rPr lang="en-GB" sz="2500" b="1" u="sng" dirty="0"/>
              <a:t>SUCCESS CRITERIA:</a:t>
            </a:r>
          </a:p>
          <a:p>
            <a:pPr marL="0" indent="0">
              <a:buNone/>
            </a:pPr>
            <a:r>
              <a:rPr lang="en-GB" sz="2500" b="1" dirty="0"/>
              <a:t>Level 1 (1-2) </a:t>
            </a:r>
            <a:r>
              <a:rPr lang="en-GB" sz="2400" dirty="0"/>
              <a:t>Demonstrates some knowledge of river processes and environments. Shows limited geographical understanding of the interrelationships between river environments and processes.</a:t>
            </a:r>
          </a:p>
          <a:p>
            <a:pPr marL="0" indent="0">
              <a:buNone/>
            </a:pPr>
            <a:r>
              <a:rPr lang="en-GB" sz="2400" b="1" dirty="0"/>
              <a:t>Level 2 (3-4) </a:t>
            </a:r>
            <a:r>
              <a:rPr lang="en-GB" sz="2400" dirty="0"/>
              <a:t>Demonstrates specific and accurate knowledge of river processes and environments. Shows thorough geographical understanding of the interrelationships between river environments and processes.</a:t>
            </a:r>
            <a:endParaRPr lang="en-GB" sz="2500" b="1" dirty="0"/>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a:latin typeface="AR CENA" panose="02000000000000000000" pitchFamily="2" charset="0"/>
              </a:rPr>
              <a:t>LO: </a:t>
            </a:r>
            <a:r>
              <a:rPr lang="en-GB" sz="2400"/>
              <a:t>To explore the formation of Interlocking Spurs, Waterfalls and Gorges.</a:t>
            </a:r>
            <a:endParaRPr lang="en-GB" sz="2400" dirty="0"/>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1629958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77541"/>
            <a:ext cx="7886700" cy="1026864"/>
          </a:xfrm>
          <a:solidFill>
            <a:srgbClr val="00B0F0"/>
          </a:solidFill>
          <a:ln>
            <a:solidFill>
              <a:schemeClr val="tx1"/>
            </a:solidFill>
          </a:ln>
        </p:spPr>
        <p:txBody>
          <a:bodyPr>
            <a:noAutofit/>
          </a:bodyPr>
          <a:lstStyle/>
          <a:p>
            <a:r>
              <a:rPr lang="en-GB" sz="3200" dirty="0"/>
              <a:t>Explain why a waterfall is only a temporary feature on a river’s course (4 marks)</a:t>
            </a:r>
            <a:endParaRPr lang="en-GB" sz="3200" b="1" dirty="0"/>
          </a:p>
        </p:txBody>
      </p:sp>
      <p:sp>
        <p:nvSpPr>
          <p:cNvPr id="3" name="Content Placeholder 2"/>
          <p:cNvSpPr>
            <a:spLocks noGrp="1"/>
          </p:cNvSpPr>
          <p:nvPr>
            <p:ph idx="1"/>
          </p:nvPr>
        </p:nvSpPr>
        <p:spPr>
          <a:xfrm>
            <a:off x="628650" y="2166425"/>
            <a:ext cx="7886700" cy="3784209"/>
          </a:xfrm>
          <a:solidFill>
            <a:schemeClr val="accent1">
              <a:lumMod val="20000"/>
              <a:lumOff val="80000"/>
            </a:schemeClr>
          </a:solidFill>
          <a:ln>
            <a:solidFill>
              <a:schemeClr val="tx1"/>
            </a:solidFill>
          </a:ln>
        </p:spPr>
        <p:txBody>
          <a:bodyPr>
            <a:noAutofit/>
          </a:bodyPr>
          <a:lstStyle/>
          <a:p>
            <a:pPr marL="0" indent="0">
              <a:buNone/>
            </a:pPr>
            <a:r>
              <a:rPr lang="en-GB" sz="2000" dirty="0"/>
              <a:t>The river will try to develop a smooth long profile. A waterfall is formed where the river flows over a band of more resistant rock </a:t>
            </a:r>
            <a:r>
              <a:rPr lang="en-GB" sz="2000" b="1" dirty="0"/>
              <a:t>(1)</a:t>
            </a:r>
            <a:r>
              <a:rPr lang="en-GB" sz="2000" dirty="0"/>
              <a:t>. This represents an irregularity in the river’s long profile that it will try to remove. Where the more resistant rock overlays less resistant rock, different rates of erosion take place as the less resistant rock is eroded faster than the overlying harder rock by abrasion and hydraulic action </a:t>
            </a:r>
            <a:r>
              <a:rPr lang="en-GB" sz="2000" b="1" dirty="0"/>
              <a:t>(1)</a:t>
            </a:r>
            <a:r>
              <a:rPr lang="en-GB" sz="2000" dirty="0"/>
              <a:t>. Over time the less resistant rock is removed leaving a shelf of more resistant rock overhanging. Eventually this overhang will collapse and the waterfall will retreat further upstream </a:t>
            </a:r>
            <a:r>
              <a:rPr lang="en-GB" sz="2000" b="1" dirty="0"/>
              <a:t>(1)</a:t>
            </a:r>
            <a:r>
              <a:rPr lang="en-GB" sz="2000" dirty="0"/>
              <a:t>. This process continues until all the more resistant rock has been removed, the waterfall disappears and the river’s long profile is smoothed out, therefore a waterfall is only a temporary feature </a:t>
            </a:r>
            <a:r>
              <a:rPr lang="en-GB" sz="2000" b="1" dirty="0"/>
              <a:t>(1)</a:t>
            </a:r>
            <a:r>
              <a:rPr lang="en-GB" sz="2000" dirty="0"/>
              <a:t>. </a:t>
            </a:r>
            <a:endParaRPr lang="en-GB" sz="2400" dirty="0"/>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a:latin typeface="AR CENA" panose="02000000000000000000" pitchFamily="2" charset="0"/>
              </a:rPr>
              <a:t>LO: </a:t>
            </a:r>
            <a:r>
              <a:rPr lang="en-GB" sz="2400"/>
              <a:t>To explore the formation of Interlocking Spurs, Waterfalls and Gorges.</a:t>
            </a:r>
            <a:endParaRPr lang="en-GB" sz="2400" dirty="0"/>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700"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11" name="Picture 2" descr="Image result for purple pe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493206">
            <a:off x="6116749" y="5189138"/>
            <a:ext cx="1511278" cy="1133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GREEN P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3589" y="5339806"/>
            <a:ext cx="811760" cy="799890"/>
          </a:xfrm>
          <a:prstGeom prst="rect">
            <a:avLst/>
          </a:prstGeom>
          <a:noFill/>
          <a:ln>
            <a:solidFill>
              <a:schemeClr val="tx1"/>
            </a:solidFill>
          </a:ln>
        </p:spPr>
      </p:pic>
    </p:spTree>
    <p:extLst>
      <p:ext uri="{BB962C8B-B14F-4D97-AF65-F5344CB8AC3E}">
        <p14:creationId xmlns:p14="http://schemas.microsoft.com/office/powerpoint/2010/main" val="54701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eaLnBrk="1" hangingPunct="1"/>
            <a:r>
              <a:rPr lang="en-US" altLang="en-US" sz="4000"/>
              <a:t>Watch the video of the upper course of a river….</a:t>
            </a:r>
          </a:p>
        </p:txBody>
      </p:sp>
      <p:sp>
        <p:nvSpPr>
          <p:cNvPr id="31746" name="Rectangle 3"/>
          <p:cNvSpPr>
            <a:spLocks noGrp="1" noChangeArrowheads="1"/>
          </p:cNvSpPr>
          <p:nvPr>
            <p:ph type="body" sz="half" idx="1"/>
          </p:nvPr>
        </p:nvSpPr>
        <p:spPr/>
        <p:txBody>
          <a:bodyPr>
            <a:normAutofit lnSpcReduction="10000"/>
          </a:bodyPr>
          <a:lstStyle/>
          <a:p>
            <a:pPr marL="609600" indent="-609600" eaLnBrk="1" hangingPunct="1">
              <a:buFontTx/>
              <a:buNone/>
            </a:pPr>
            <a:r>
              <a:rPr lang="en-US" altLang="en-US" sz="2400"/>
              <a:t>When complete you will be undertaking the following activities:</a:t>
            </a:r>
          </a:p>
          <a:p>
            <a:pPr marL="609600" indent="-609600" eaLnBrk="1" hangingPunct="1">
              <a:buFontTx/>
              <a:buAutoNum type="arabicPeriod"/>
            </a:pPr>
            <a:r>
              <a:rPr lang="en-US" altLang="en-US" sz="2400"/>
              <a:t>Describe characteristics of the upper course of the river?</a:t>
            </a:r>
          </a:p>
          <a:p>
            <a:pPr marL="609600" indent="-609600" eaLnBrk="1" hangingPunct="1">
              <a:buFontTx/>
              <a:buAutoNum type="arabicPeriod"/>
            </a:pPr>
            <a:r>
              <a:rPr lang="en-US" altLang="en-US" sz="2400"/>
              <a:t>What processes are happening?</a:t>
            </a:r>
          </a:p>
          <a:p>
            <a:pPr marL="609600" indent="-609600" eaLnBrk="1" hangingPunct="1">
              <a:buFontTx/>
              <a:buAutoNum type="arabicPeriod"/>
            </a:pPr>
            <a:r>
              <a:rPr lang="en-US" altLang="en-US" sz="2400"/>
              <a:t>What landforms are found?</a:t>
            </a:r>
          </a:p>
          <a:p>
            <a:pPr marL="609600" indent="-609600" eaLnBrk="1" hangingPunct="1">
              <a:buFontTx/>
              <a:buNone/>
            </a:pPr>
            <a:r>
              <a:rPr lang="en-US" altLang="en-US" sz="2400">
                <a:hlinkClick r:id="rId3"/>
              </a:rPr>
              <a:t>http://www.youtube.com/watch?v=DI2DocEw_So</a:t>
            </a:r>
            <a:endParaRPr lang="en-US" altLang="en-US" sz="2400"/>
          </a:p>
          <a:p>
            <a:pPr marL="609600" indent="-609600" eaLnBrk="1" hangingPunct="1">
              <a:buFontTx/>
              <a:buAutoNum type="arabicPeriod"/>
            </a:pPr>
            <a:endParaRPr lang="en-US" altLang="en-US" sz="2400"/>
          </a:p>
        </p:txBody>
      </p:sp>
      <p:pic>
        <p:nvPicPr>
          <p:cNvPr id="31747" name="Picture 4" descr="Img0007"/>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16188"/>
            <a:ext cx="4038600" cy="2692400"/>
          </a:xfrm>
          <a:noFill/>
        </p:spPr>
      </p:pic>
    </p:spTree>
    <p:extLst>
      <p:ext uri="{BB962C8B-B14F-4D97-AF65-F5344CB8AC3E}">
        <p14:creationId xmlns:p14="http://schemas.microsoft.com/office/powerpoint/2010/main" val="1838490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5714" y="977540"/>
            <a:ext cx="4248150" cy="4667885"/>
          </a:xfrm>
          <a:solidFill>
            <a:srgbClr val="00B0F0"/>
          </a:solidFill>
          <a:ln>
            <a:solidFill>
              <a:schemeClr val="tx1"/>
            </a:solidFill>
          </a:ln>
        </p:spPr>
        <p:txBody>
          <a:bodyPr>
            <a:normAutofit/>
          </a:bodyPr>
          <a:lstStyle/>
          <a:p>
            <a:r>
              <a:rPr lang="en-GB" dirty="0"/>
              <a:t>Write down 2 things you are proud to have achieved this lesson. Tell me what they are. </a:t>
            </a:r>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a:latin typeface="AR CENA" panose="02000000000000000000" pitchFamily="2" charset="0"/>
              </a:rPr>
              <a:t>LO: </a:t>
            </a:r>
            <a:r>
              <a:rPr lang="en-GB" sz="2400"/>
              <a:t>To explore the formation of Interlocking Spurs, Waterfalls and Gorges.</a:t>
            </a:r>
            <a:endParaRPr lang="en-GB" sz="2400" dirty="0"/>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CONSOLIDATE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3074" name="Picture 2" descr="Image result for miranda pr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527"/>
            <a:ext cx="5059305" cy="485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26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19567"/>
            <a:ext cx="9210868" cy="6838432"/>
          </a:xfrm>
          <a:prstGeom prst="rect">
            <a:avLst/>
          </a:prstGeom>
          <a:ln>
            <a:solidFill>
              <a:schemeClr val="tx1"/>
            </a:solidFill>
          </a:ln>
        </p:spPr>
      </p:pic>
    </p:spTree>
    <p:extLst>
      <p:ext uri="{BB962C8B-B14F-4D97-AF65-F5344CB8AC3E}">
        <p14:creationId xmlns:p14="http://schemas.microsoft.com/office/powerpoint/2010/main" val="8818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3" name="Picture 4" descr="conwy u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5"/>
          <p:cNvSpPr>
            <a:spLocks noChangeShapeType="1"/>
          </p:cNvSpPr>
          <p:nvPr/>
        </p:nvSpPr>
        <p:spPr bwMode="auto">
          <a:xfrm flipH="1">
            <a:off x="4343400" y="2743200"/>
            <a:ext cx="1905000" cy="10668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Text Box 6"/>
          <p:cNvSpPr txBox="1">
            <a:spLocks noChangeArrowheads="1"/>
          </p:cNvSpPr>
          <p:nvPr/>
        </p:nvSpPr>
        <p:spPr bwMode="auto">
          <a:xfrm>
            <a:off x="6172200" y="167640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GB" altLang="en-US" sz="1800"/>
              <a:t>river disappears from view hidden by this spur of land</a:t>
            </a:r>
          </a:p>
        </p:txBody>
      </p:sp>
      <p:sp>
        <p:nvSpPr>
          <p:cNvPr id="33796" name="Text Box 7"/>
          <p:cNvSpPr txBox="1">
            <a:spLocks noChangeArrowheads="1"/>
          </p:cNvSpPr>
          <p:nvPr/>
        </p:nvSpPr>
        <p:spPr bwMode="auto">
          <a:xfrm>
            <a:off x="838200" y="5829300"/>
            <a:ext cx="2438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GB" altLang="en-US" sz="1400">
                <a:solidFill>
                  <a:srgbClr val="FFFFFF"/>
                </a:solidFill>
                <a:latin typeface="Comic Sans MS" charset="0"/>
              </a:rPr>
              <a:t>River Conwy </a:t>
            </a:r>
          </a:p>
          <a:p>
            <a:pPr eaLnBrk="1" hangingPunct="1">
              <a:spcBef>
                <a:spcPct val="50000"/>
              </a:spcBef>
              <a:buFontTx/>
              <a:buNone/>
            </a:pPr>
            <a:r>
              <a:rPr lang="en-GB" altLang="en-US" sz="1400">
                <a:solidFill>
                  <a:srgbClr val="FFFFFF"/>
                </a:solidFill>
                <a:latin typeface="Comic Sans MS" charset="0"/>
              </a:rPr>
              <a:t>(near Mignant Moor)</a:t>
            </a:r>
            <a:endParaRPr lang="en-GB" altLang="en-US" sz="1800">
              <a:latin typeface="Times New Roman" charset="0"/>
            </a:endParaRPr>
          </a:p>
        </p:txBody>
      </p:sp>
      <p:sp>
        <p:nvSpPr>
          <p:cNvPr id="33797" name="Rectangle 8"/>
          <p:cNvSpPr>
            <a:spLocks noChangeArrowheads="1"/>
          </p:cNvSpPr>
          <p:nvPr/>
        </p:nvSpPr>
        <p:spPr bwMode="auto">
          <a:xfrm>
            <a:off x="33338" y="61913"/>
            <a:ext cx="563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GB" altLang="en-US" sz="2800" b="1">
                <a:solidFill>
                  <a:srgbClr val="5B0091"/>
                </a:solidFill>
              </a:rPr>
              <a:t>Landforms in the upper course</a:t>
            </a:r>
          </a:p>
        </p:txBody>
      </p:sp>
      <p:sp>
        <p:nvSpPr>
          <p:cNvPr id="18442" name="Rectangle 10"/>
          <p:cNvSpPr>
            <a:spLocks noChangeArrowheads="1"/>
          </p:cNvSpPr>
          <p:nvPr/>
        </p:nvSpPr>
        <p:spPr bwMode="auto">
          <a:xfrm>
            <a:off x="619125" y="836613"/>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buFontTx/>
              <a:buBlip>
                <a:blip r:embed="rId3"/>
              </a:buBlip>
            </a:pPr>
            <a:r>
              <a:rPr lang="en-GB" altLang="en-US" sz="1800">
                <a:solidFill>
                  <a:srgbClr val="000066"/>
                </a:solidFill>
              </a:rPr>
              <a:t>V-shaped valleys and interlocking spurs</a:t>
            </a:r>
          </a:p>
          <a:p>
            <a:pPr eaLnBrk="1" hangingPunct="1">
              <a:buFontTx/>
              <a:buBlip>
                <a:blip r:embed="rId3"/>
              </a:buBlip>
            </a:pPr>
            <a:r>
              <a:rPr lang="en-GB" altLang="en-US" sz="1800">
                <a:solidFill>
                  <a:srgbClr val="000066"/>
                </a:solidFill>
              </a:rPr>
              <a:t>Rapids</a:t>
            </a:r>
          </a:p>
          <a:p>
            <a:pPr eaLnBrk="1" hangingPunct="1">
              <a:buFontTx/>
              <a:buBlip>
                <a:blip r:embed="rId3"/>
              </a:buBlip>
            </a:pPr>
            <a:r>
              <a:rPr lang="en-GB" altLang="en-US" sz="1800">
                <a:solidFill>
                  <a:srgbClr val="000066"/>
                </a:solidFill>
              </a:rPr>
              <a:t>Waterfalls</a:t>
            </a:r>
          </a:p>
        </p:txBody>
      </p:sp>
    </p:spTree>
    <p:extLst>
      <p:ext uri="{BB962C8B-B14F-4D97-AF65-F5344CB8AC3E}">
        <p14:creationId xmlns:p14="http://schemas.microsoft.com/office/powerpoint/2010/main" val="2035968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42">
                                            <p:txEl>
                                              <p:pRg st="0" end="0"/>
                                            </p:txEl>
                                          </p:spTgt>
                                        </p:tgtEl>
                                        <p:attrNameLst>
                                          <p:attrName>style.visibility</p:attrName>
                                        </p:attrNameLst>
                                      </p:cBhvr>
                                      <p:to>
                                        <p:strVal val="visible"/>
                                      </p:to>
                                    </p:set>
                                    <p:anim calcmode="lin" valueType="num">
                                      <p:cBhvr additive="base">
                                        <p:cTn id="7" dur="500" fill="hold"/>
                                        <p:tgtEl>
                                          <p:spTgt spid="18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42">
                                            <p:txEl>
                                              <p:pRg st="1" end="1"/>
                                            </p:txEl>
                                          </p:spTgt>
                                        </p:tgtEl>
                                        <p:attrNameLst>
                                          <p:attrName>style.visibility</p:attrName>
                                        </p:attrNameLst>
                                      </p:cBhvr>
                                      <p:to>
                                        <p:strVal val="visible"/>
                                      </p:to>
                                    </p:set>
                                    <p:anim calcmode="lin" valueType="num">
                                      <p:cBhvr additive="base">
                                        <p:cTn id="13" dur="500" fill="hold"/>
                                        <p:tgtEl>
                                          <p:spTgt spid="18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42">
                                            <p:txEl>
                                              <p:pRg st="2" end="2"/>
                                            </p:txEl>
                                          </p:spTgt>
                                        </p:tgtEl>
                                        <p:attrNameLst>
                                          <p:attrName>style.visibility</p:attrName>
                                        </p:attrNameLst>
                                      </p:cBhvr>
                                      <p:to>
                                        <p:strVal val="visible"/>
                                      </p:to>
                                    </p:set>
                                    <p:anim calcmode="lin" valueType="num">
                                      <p:cBhvr additive="base">
                                        <p:cTn id="19" dur="500" fill="hold"/>
                                        <p:tgtEl>
                                          <p:spTgt spid="18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438"/>
                                        </p:tgtEl>
                                        <p:attrNameLst>
                                          <p:attrName>style.visibility</p:attrName>
                                        </p:attrNameLst>
                                      </p:cBhvr>
                                      <p:to>
                                        <p:strVal val="visible"/>
                                      </p:to>
                                    </p:set>
                                    <p:animEffect transition="in" filter="dissolve">
                                      <p:cBhvr>
                                        <p:cTn id="25" dur="500"/>
                                        <p:tgtEl>
                                          <p:spTgt spid="1843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8437"/>
                                        </p:tgtEl>
                                        <p:attrNameLst>
                                          <p:attrName>style.visibility</p:attrName>
                                        </p:attrNameLst>
                                      </p:cBhvr>
                                      <p:to>
                                        <p:strVal val="visible"/>
                                      </p:to>
                                    </p:set>
                                    <p:animEffect transition="in" filter="wipe(right)">
                                      <p:cBhvr>
                                        <p:cTn id="28"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p:bldP spid="1844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027"/>
          <p:cNvSpPr>
            <a:spLocks noGrp="1" noChangeArrowheads="1"/>
          </p:cNvSpPr>
          <p:nvPr>
            <p:ph type="title"/>
          </p:nvPr>
        </p:nvSpPr>
        <p:spPr>
          <a:xfrm>
            <a:off x="0" y="73025"/>
            <a:ext cx="7524750" cy="476250"/>
          </a:xfrm>
          <a:noFill/>
        </p:spPr>
        <p:txBody>
          <a:bodyPr anchor="t"/>
          <a:lstStyle/>
          <a:p>
            <a:pPr algn="l"/>
            <a:r>
              <a:rPr lang="en-US" altLang="en-US" sz="2800" b="1">
                <a:solidFill>
                  <a:srgbClr val="5B0091"/>
                </a:solidFill>
              </a:rPr>
              <a:t>Why do V-shaped valleys occur?</a:t>
            </a:r>
          </a:p>
        </p:txBody>
      </p:sp>
      <p:pic>
        <p:nvPicPr>
          <p:cNvPr id="34818" name="Picture 1038" descr="flash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p:extLst>
      <p:ext uri="{BB962C8B-B14F-4D97-AF65-F5344CB8AC3E}">
        <p14:creationId xmlns:p14="http://schemas.microsoft.com/office/powerpoint/2010/main" val="523610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fontScale="90000"/>
          </a:bodyPr>
          <a:lstStyle/>
          <a:p>
            <a:r>
              <a:rPr lang="en-US" altLang="en-US"/>
              <a:t>4 mark question…explain the formation of a V shape valley (or river valley)</a:t>
            </a:r>
          </a:p>
        </p:txBody>
      </p:sp>
      <p:pic>
        <p:nvPicPr>
          <p:cNvPr id="35842" name="Content Placeholder 3" descr="Screen shot 2013-09-21 at 5.02.44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2588" y="1981200"/>
            <a:ext cx="8761412" cy="3500438"/>
          </a:xfrm>
        </p:spPr>
      </p:pic>
      <p:sp>
        <p:nvSpPr>
          <p:cNvPr id="35843" name="TextBox 1"/>
          <p:cNvSpPr txBox="1">
            <a:spLocks noChangeArrowheads="1"/>
          </p:cNvSpPr>
          <p:nvPr/>
        </p:nvSpPr>
        <p:spPr bwMode="auto">
          <a:xfrm>
            <a:off x="2438400" y="56388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hlinkClick r:id="rId3"/>
              </a:rPr>
              <a:t>https://www.youtube.com/watch?v=FkvywlhBXZk</a:t>
            </a:r>
            <a:endParaRPr lang="en-US" altLang="en-US" sz="1800"/>
          </a:p>
        </p:txBody>
      </p:sp>
    </p:spTree>
    <p:extLst>
      <p:ext uri="{BB962C8B-B14F-4D97-AF65-F5344CB8AC3E}">
        <p14:creationId xmlns:p14="http://schemas.microsoft.com/office/powerpoint/2010/main" val="2080785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270" y="977541"/>
            <a:ext cx="8911308" cy="1026864"/>
          </a:xfrm>
          <a:solidFill>
            <a:srgbClr val="00B0F0"/>
          </a:solidFill>
          <a:ln>
            <a:solidFill>
              <a:schemeClr val="tx1"/>
            </a:solidFill>
          </a:ln>
        </p:spPr>
        <p:txBody>
          <a:bodyPr/>
          <a:lstStyle/>
          <a:p>
            <a:r>
              <a:rPr lang="en-GB" b="1" dirty="0"/>
              <a:t>Interlocking Spurs</a:t>
            </a:r>
          </a:p>
        </p:txBody>
      </p:sp>
      <p:sp>
        <p:nvSpPr>
          <p:cNvPr id="3" name="Content Placeholder 2"/>
          <p:cNvSpPr>
            <a:spLocks noGrp="1"/>
          </p:cNvSpPr>
          <p:nvPr>
            <p:ph idx="1"/>
          </p:nvPr>
        </p:nvSpPr>
        <p:spPr>
          <a:xfrm>
            <a:off x="119270" y="2166425"/>
            <a:ext cx="4187687" cy="3784209"/>
          </a:xfrm>
          <a:solidFill>
            <a:schemeClr val="accent1">
              <a:lumMod val="20000"/>
              <a:lumOff val="80000"/>
            </a:schemeClr>
          </a:solidFill>
          <a:ln>
            <a:solidFill>
              <a:schemeClr val="tx1"/>
            </a:solidFill>
          </a:ln>
        </p:spPr>
        <p:txBody>
          <a:bodyPr>
            <a:noAutofit/>
          </a:bodyPr>
          <a:lstStyle/>
          <a:p>
            <a:pPr marL="0" indent="0">
              <a:buNone/>
            </a:pPr>
            <a:r>
              <a:rPr lang="en-GB" sz="2500" dirty="0"/>
              <a:t>Interlocking spurs are projections of high land that alternate from either side of a V-shaped valley. They are formed by fluvial erosion and are found in the upper course of a river where rocks are hard. The river is not powerful enough to cut through the spurs of land and so has to flow around them. </a:t>
            </a:r>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formation of Interlocking Spurs, Waterfalls and Gorges.</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4387281" y="2483929"/>
            <a:ext cx="4643297" cy="3149200"/>
          </a:xfrm>
          <a:prstGeom prst="rect">
            <a:avLst/>
          </a:prstGeom>
          <a:noFill/>
          <a:ln>
            <a:solidFill>
              <a:schemeClr val="tx1"/>
            </a:solidFill>
          </a:ln>
        </p:spPr>
      </p:pic>
    </p:spTree>
    <p:extLst>
      <p:ext uri="{BB962C8B-B14F-4D97-AF65-F5344CB8AC3E}">
        <p14:creationId xmlns:p14="http://schemas.microsoft.com/office/powerpoint/2010/main" val="34531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026" descr="v-shapedvalleys"/>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90800" y="685800"/>
            <a:ext cx="4038600" cy="5486400"/>
          </a:xfrm>
        </p:spPr>
      </p:pic>
    </p:spTree>
    <p:extLst>
      <p:ext uri="{BB962C8B-B14F-4D97-AF65-F5344CB8AC3E}">
        <p14:creationId xmlns:p14="http://schemas.microsoft.com/office/powerpoint/2010/main" val="7570958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3173</TotalTime>
  <Words>1047</Words>
  <Application>Microsoft Macintosh PowerPoint</Application>
  <PresentationFormat>On-screen Show (4:3)</PresentationFormat>
  <Paragraphs>119</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 CENA</vt:lpstr>
      <vt:lpstr>AR DARLING</vt:lpstr>
      <vt:lpstr>Calibri</vt:lpstr>
      <vt:lpstr>Calibri Light</vt:lpstr>
      <vt:lpstr>ＭＳ Ｐゴシック</vt:lpstr>
      <vt:lpstr>Arial</vt:lpstr>
      <vt:lpstr>Comic Sans MS</vt:lpstr>
      <vt:lpstr>Times New Roman</vt:lpstr>
      <vt:lpstr>Office Theme</vt:lpstr>
      <vt:lpstr>Erosional Landforms: Interlocking Spurs, Waterfalls and Gorges</vt:lpstr>
      <vt:lpstr>LO: To explore the formation of Interlocking Spurs, Waterfalls and Gorges.</vt:lpstr>
      <vt:lpstr>Watch the video of the upper course of a river….</vt:lpstr>
      <vt:lpstr>PowerPoint Presentation</vt:lpstr>
      <vt:lpstr>PowerPoint Presentation</vt:lpstr>
      <vt:lpstr>Why do V-shaped valleys occur?</vt:lpstr>
      <vt:lpstr>4 mark question…explain the formation of a V shape valley (or river valley)</vt:lpstr>
      <vt:lpstr>Interlocking Spurs</vt:lpstr>
      <vt:lpstr>PowerPoint Presentation</vt:lpstr>
      <vt:lpstr>PowerPoint Presentation</vt:lpstr>
      <vt:lpstr>Geographical skills-Techniques! –  Field-sketching…. </vt:lpstr>
      <vt:lpstr>PowerPoint Presentation</vt:lpstr>
      <vt:lpstr>Waterfalls</vt:lpstr>
      <vt:lpstr>PowerPoint Presentation</vt:lpstr>
      <vt:lpstr>PowerPoint Presentation</vt:lpstr>
      <vt:lpstr>PowerPoint Presentation</vt:lpstr>
      <vt:lpstr>Gorge</vt:lpstr>
      <vt:lpstr>PowerPoint Presentation</vt:lpstr>
      <vt:lpstr>PowerPoint Presentation</vt:lpstr>
      <vt:lpstr>PowerPoint Presentation</vt:lpstr>
      <vt:lpstr>PowerPoint Presentation</vt:lpstr>
      <vt:lpstr>PowerPoint Presentation</vt:lpstr>
      <vt:lpstr>River load in upper course</vt:lpstr>
      <vt:lpstr>River load in upper course</vt:lpstr>
      <vt:lpstr>Skills (paper 2) linked to rivers</vt:lpstr>
      <vt:lpstr>Question Time </vt:lpstr>
      <vt:lpstr>Study the characteristics and formation of interlocking spurs, waterfalls and gorges. </vt:lpstr>
      <vt:lpstr>Explain why a waterfall is only a temporary feature on a river’s course (4 marks)</vt:lpstr>
      <vt:lpstr>Explain why a waterfall is only a temporary feature on a river’s course (4 marks)</vt:lpstr>
      <vt:lpstr>Write down 2 things you are proud to have achieved this lesson. Tell me what they are. </vt:lpstr>
    </vt:vector>
  </TitlesOfParts>
  <Company>RBHS</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JTomlinson</dc:creator>
  <cp:lastModifiedBy>Anna Bennett</cp:lastModifiedBy>
  <cp:revision>120</cp:revision>
  <dcterms:created xsi:type="dcterms:W3CDTF">2016-11-03T14:05:11Z</dcterms:created>
  <dcterms:modified xsi:type="dcterms:W3CDTF">2017-10-21T01:34:24Z</dcterms:modified>
</cp:coreProperties>
</file>