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1" r:id="rId4"/>
    <p:sldId id="269" r:id="rId5"/>
    <p:sldId id="270" r:id="rId6"/>
    <p:sldId id="267" r:id="rId7"/>
    <p:sldId id="272" r:id="rId8"/>
    <p:sldId id="268" r:id="rId9"/>
    <p:sldId id="27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6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B5AB-A7E9-4D70-B0B5-7C1184CBAD20}" type="datetimeFigureOut">
              <a:rPr lang="en-GB" smtClean="0"/>
              <a:t>20/10/2017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7D6E-6760-4C96-A200-6C59A62156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061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B5AB-A7E9-4D70-B0B5-7C1184CBAD20}" type="datetimeFigureOut">
              <a:rPr lang="en-GB" smtClean="0"/>
              <a:t>20/10/2017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7D6E-6760-4C96-A200-6C59A62156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599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B5AB-A7E9-4D70-B0B5-7C1184CBAD20}" type="datetimeFigureOut">
              <a:rPr lang="en-GB" smtClean="0"/>
              <a:t>20/10/2017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7D6E-6760-4C96-A200-6C59A62156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638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B5AB-A7E9-4D70-B0B5-7C1184CBAD20}" type="datetimeFigureOut">
              <a:rPr lang="en-GB" smtClean="0"/>
              <a:t>20/10/2017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7D6E-6760-4C96-A200-6C59A62156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91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B5AB-A7E9-4D70-B0B5-7C1184CBAD20}" type="datetimeFigureOut">
              <a:rPr lang="en-GB" smtClean="0"/>
              <a:t>20/10/2017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7D6E-6760-4C96-A200-6C59A62156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328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B5AB-A7E9-4D70-B0B5-7C1184CBAD20}" type="datetimeFigureOut">
              <a:rPr lang="en-GB" smtClean="0"/>
              <a:t>20/10/2017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7D6E-6760-4C96-A200-6C59A62156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435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B5AB-A7E9-4D70-B0B5-7C1184CBAD20}" type="datetimeFigureOut">
              <a:rPr lang="en-GB" smtClean="0"/>
              <a:t>20/10/2017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7D6E-6760-4C96-A200-6C59A62156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589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B5AB-A7E9-4D70-B0B5-7C1184CBAD20}" type="datetimeFigureOut">
              <a:rPr lang="en-GB" smtClean="0"/>
              <a:t>20/10/2017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7D6E-6760-4C96-A200-6C59A62156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751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B5AB-A7E9-4D70-B0B5-7C1184CBAD20}" type="datetimeFigureOut">
              <a:rPr lang="en-GB" smtClean="0"/>
              <a:t>20/10/2017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7D6E-6760-4C96-A200-6C59A62156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371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B5AB-A7E9-4D70-B0B5-7C1184CBAD20}" type="datetimeFigureOut">
              <a:rPr lang="en-GB" smtClean="0"/>
              <a:t>20/10/2017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7D6E-6760-4C96-A200-6C59A62156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640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B5AB-A7E9-4D70-B0B5-7C1184CBAD20}" type="datetimeFigureOut">
              <a:rPr lang="en-GB" smtClean="0"/>
              <a:t>20/10/2017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7D6E-6760-4C96-A200-6C59A62156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23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7B5AB-A7E9-4D70-B0B5-7C1184CBAD20}" type="datetimeFigureOut">
              <a:rPr lang="en-GB" smtClean="0"/>
              <a:t>20/10/2017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C7D6E-6760-4C96-A200-6C59A62156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553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microsoft.com/office/2007/relationships/hdphoto" Target="../media/hdphoto2.wdp"/><Relationship Id="rId7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microsoft.com/office/2007/relationships/hdphoto" Target="../media/hdphoto3.wdp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microsoft.com/office/2007/relationships/hdphoto" Target="../media/hdphoto4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6896" y="969589"/>
            <a:ext cx="8698417" cy="1000477"/>
          </a:xfrm>
          <a:solidFill>
            <a:srgbClr val="00B0F0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sz="3600" b="1" dirty="0"/>
              <a:t>Fluvial Processes – Erosion, Transportation and Deposition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8565"/>
            <a:ext cx="2974848" cy="768192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AR DARLING" panose="02000000000000000000" pitchFamily="2" charset="0"/>
              </a:rPr>
              <a:t>CONNECT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596128" y="6205"/>
            <a:ext cx="3547872" cy="770552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200" b="1" dirty="0"/>
              <a:t>Be </a:t>
            </a:r>
            <a:r>
              <a:rPr lang="en-GB" sz="1400" b="1" u="sng" dirty="0"/>
              <a:t>READY TO LEARN</a:t>
            </a:r>
          </a:p>
          <a:p>
            <a:r>
              <a:rPr lang="en-GB" sz="1400" b="1" dirty="0"/>
              <a:t>Start </a:t>
            </a:r>
            <a:r>
              <a:rPr lang="en-GB" sz="1400" b="1" u="sng" dirty="0"/>
              <a:t>thinking like a Geographer</a:t>
            </a:r>
            <a:endParaRPr lang="en-GB" sz="1200" b="1" u="sng" dirty="0"/>
          </a:p>
          <a:p>
            <a:r>
              <a:rPr lang="en-GB" sz="1200" b="1" dirty="0"/>
              <a:t>Make sure you have your book, write today’s date and title. </a:t>
            </a:r>
          </a:p>
        </p:txBody>
      </p:sp>
      <p:pic>
        <p:nvPicPr>
          <p:cNvPr id="7" name="Picture 2" descr="Image result for connect geograph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848" y="19567"/>
            <a:ext cx="2621280" cy="746188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  <a:extLst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6151418"/>
            <a:ext cx="9144000" cy="706581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400" dirty="0">
              <a:latin typeface="+mn-lt"/>
            </a:endParaRPr>
          </a:p>
        </p:txBody>
      </p:sp>
      <p:pic>
        <p:nvPicPr>
          <p:cNvPr id="1026" name="Picture 2" descr="Image result for long profile of a ri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96" y="1983129"/>
            <a:ext cx="8698417" cy="245824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34" y="4303182"/>
            <a:ext cx="2642914" cy="255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post it notes blu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371" y="4303182"/>
            <a:ext cx="2633035" cy="254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post it notes yellow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6" b="100000" l="0" r="100000">
                        <a14:foregroundMark x1="3355" y1="13101" x2="26518" y2="8789"/>
                        <a14:foregroundMark x1="26518" y1="8789" x2="82428" y2="332"/>
                        <a14:foregroundMark x1="24281" y1="14262" x2="1597" y2="15423"/>
                        <a14:foregroundMark x1="10383" y1="99005" x2="72045" y2="89055"/>
                        <a14:foregroundMark x1="72045" y1="89055" x2="97604" y2="82090"/>
                        <a14:foregroundMark x1="97604" y1="81592" x2="92492" y2="74461"/>
                        <a14:foregroundMark x1="72524" y1="90050" x2="35144" y2="95025"/>
                        <a14:foregroundMark x1="2077" y1="30846" x2="9904" y2="94693"/>
                        <a14:foregroundMark x1="1118" y1="23051" x2="2396" y2="38143"/>
                        <a14:foregroundMark x1="83227" y1="1658" x2="88818" y2="467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816" y="4303182"/>
            <a:ext cx="2635497" cy="253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5765" y="4951089"/>
            <a:ext cx="20752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Write the course(s) of the river where there will be lateral erosion.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00262" y="4980425"/>
            <a:ext cx="20752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Write the course of the river where there will be the most deposition.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85961" y="4951088"/>
            <a:ext cx="20752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Write the course of the river where there will be vertical erosion.</a:t>
            </a:r>
          </a:p>
        </p:txBody>
      </p:sp>
    </p:spTree>
    <p:extLst>
      <p:ext uri="{BB962C8B-B14F-4D97-AF65-F5344CB8AC3E}">
        <p14:creationId xmlns:p14="http://schemas.microsoft.com/office/powerpoint/2010/main" val="1963821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90381"/>
            <a:ext cx="7886700" cy="1685405"/>
          </a:xfrm>
          <a:solidFill>
            <a:srgbClr val="00B0F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b="1" dirty="0">
                <a:latin typeface="+mn-lt"/>
              </a:rPr>
              <a:t>LO: </a:t>
            </a:r>
            <a:r>
              <a:rPr lang="en-GB" dirty="0">
                <a:latin typeface="+mn-lt"/>
              </a:rPr>
              <a:t>To explore how rivers erode, transport and deposit material.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689412"/>
            <a:ext cx="7886700" cy="2869684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u="sng" dirty="0"/>
              <a:t>SUCCESS CRITERIA:</a:t>
            </a:r>
          </a:p>
          <a:p>
            <a:pPr marL="0" indent="0">
              <a:buNone/>
            </a:pPr>
            <a:r>
              <a:rPr lang="en-GB" dirty="0"/>
              <a:t>I can </a:t>
            </a:r>
            <a:r>
              <a:rPr lang="en-GB" b="1" u="sng" dirty="0"/>
              <a:t>describe</a:t>
            </a:r>
            <a:r>
              <a:rPr lang="en-GB" dirty="0"/>
              <a:t> the fluvial processes.</a:t>
            </a:r>
          </a:p>
          <a:p>
            <a:pPr marL="0" indent="0">
              <a:buNone/>
            </a:pPr>
            <a:r>
              <a:rPr lang="en-GB" dirty="0"/>
              <a:t>I can </a:t>
            </a:r>
            <a:r>
              <a:rPr lang="en-GB" b="1" u="sng" dirty="0"/>
              <a:t>explain</a:t>
            </a:r>
            <a:r>
              <a:rPr lang="en-GB" dirty="0"/>
              <a:t> how a river erodes, transports and deposits material.</a:t>
            </a:r>
          </a:p>
          <a:p>
            <a:pPr marL="0" indent="0">
              <a:buNone/>
            </a:pPr>
            <a:r>
              <a:rPr lang="en-GB" dirty="0"/>
              <a:t>I can </a:t>
            </a:r>
            <a:r>
              <a:rPr lang="en-GB" b="1" u="sng" dirty="0"/>
              <a:t>suggest</a:t>
            </a:r>
            <a:r>
              <a:rPr lang="en-GB" dirty="0"/>
              <a:t> how velocity affects the processes of erosion, transportation and deposition. 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6151418"/>
            <a:ext cx="9144001" cy="706581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/>
              <a:t>Fluvial Processes – Erosion, Transportation and Deposition</a:t>
            </a:r>
            <a:endParaRPr lang="en-GB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8565"/>
            <a:ext cx="2974848" cy="768192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AR DARLING" panose="02000000000000000000" pitchFamily="2" charset="0"/>
              </a:rPr>
              <a:t>ACTIVATE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596128" y="6205"/>
            <a:ext cx="3547872" cy="770552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200" b="1" dirty="0"/>
              <a:t>Be </a:t>
            </a:r>
            <a:r>
              <a:rPr lang="en-GB" sz="1400" b="1" u="sng" dirty="0"/>
              <a:t>READY TO LEARN</a:t>
            </a:r>
          </a:p>
          <a:p>
            <a:r>
              <a:rPr lang="en-GB" sz="1400" b="1" dirty="0"/>
              <a:t>Think </a:t>
            </a:r>
            <a:r>
              <a:rPr lang="en-GB" sz="1400" b="1" u="sng" dirty="0"/>
              <a:t>like a Geographer</a:t>
            </a:r>
            <a:endParaRPr lang="en-GB" sz="1200" b="1" u="sng" dirty="0"/>
          </a:p>
          <a:p>
            <a:r>
              <a:rPr lang="en-GB" sz="1200" b="1" dirty="0"/>
              <a:t>Write the Learning Objective. </a:t>
            </a:r>
          </a:p>
        </p:txBody>
      </p:sp>
      <p:pic>
        <p:nvPicPr>
          <p:cNvPr id="10" name="Picture 2" descr="Image result for connect geograph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848" y="19567"/>
            <a:ext cx="2621280" cy="746188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1170220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5249" y="977541"/>
            <a:ext cx="8776793" cy="824365"/>
          </a:xfrm>
          <a:solidFill>
            <a:srgbClr val="00B0F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b="1" dirty="0"/>
              <a:t>Erosion of the river bed and banks.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7700" y="1858751"/>
            <a:ext cx="5334343" cy="2400127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dirty="0"/>
              <a:t>Use the diagrams and text boxes to identify, describe and explain the fluvial processes that occur along the course of a river. </a:t>
            </a:r>
          </a:p>
          <a:p>
            <a:pPr marL="0" indent="0">
              <a:buNone/>
            </a:pPr>
            <a:r>
              <a:rPr lang="en-GB" sz="2000" b="1" dirty="0"/>
              <a:t>Cut them out and glue them in your books </a:t>
            </a:r>
          </a:p>
          <a:p>
            <a:pPr marL="0" indent="0">
              <a:buNone/>
            </a:pPr>
            <a:r>
              <a:rPr lang="en-GB" sz="2000" b="1" dirty="0"/>
              <a:t>(Get them checked first!)</a:t>
            </a:r>
          </a:p>
          <a:p>
            <a:pPr marL="0" indent="0">
              <a:buNone/>
            </a:pPr>
            <a:r>
              <a:rPr lang="en-GB" sz="2000" b="1" dirty="0"/>
              <a:t>Here’s an example of what your connections should look like.</a:t>
            </a:r>
            <a:endParaRPr lang="en-GB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6151418"/>
            <a:ext cx="9144001" cy="706581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>
                <a:latin typeface="AR CENA" panose="02000000000000000000" pitchFamily="2" charset="0"/>
              </a:rPr>
              <a:t>LO: </a:t>
            </a:r>
            <a:r>
              <a:rPr lang="en-GB" sz="2400"/>
              <a:t>To explore how rivers erode, transport and deposit material. </a:t>
            </a:r>
            <a:endParaRPr lang="en-GB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8565"/>
            <a:ext cx="2974848" cy="768192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AR DARLING" panose="02000000000000000000" pitchFamily="2" charset="0"/>
              </a:rPr>
              <a:t>ACTIVATE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596128" y="6205"/>
            <a:ext cx="3547872" cy="770552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200" b="1" dirty="0"/>
              <a:t>Be </a:t>
            </a:r>
            <a:r>
              <a:rPr lang="en-GB" sz="1400" b="1" u="sng" dirty="0"/>
              <a:t>READY TO LEARN</a:t>
            </a:r>
          </a:p>
          <a:p>
            <a:r>
              <a:rPr lang="en-GB" sz="1400" b="1" dirty="0"/>
              <a:t>Think </a:t>
            </a:r>
            <a:r>
              <a:rPr lang="en-GB" sz="1400" b="1" u="sng" dirty="0"/>
              <a:t>like a Geographer</a:t>
            </a:r>
            <a:endParaRPr lang="en-GB" sz="1200" b="1" u="sng" dirty="0"/>
          </a:p>
        </p:txBody>
      </p:sp>
      <p:pic>
        <p:nvPicPr>
          <p:cNvPr id="10" name="Picture 2" descr="Image result for connect geograph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848" y="19567"/>
            <a:ext cx="2621280" cy="746188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  <a:ex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17743">
            <a:off x="729611" y="2195500"/>
            <a:ext cx="2481494" cy="35107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3879586" y="4850500"/>
            <a:ext cx="1022985" cy="709295"/>
          </a:xfrm>
          <a:prstGeom prst="rect">
            <a:avLst/>
          </a:prstGeom>
          <a:solidFill>
            <a:srgbClr val="00B0F0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Hydraulic Action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16690" y="4372567"/>
            <a:ext cx="1245081" cy="16651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This is when the sheer force of fast-flowing water hits the river banks and river beds and forces water into the cracks. 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81481" y="4372567"/>
            <a:ext cx="2470563" cy="166516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This compresses air in the cracks. Repeated changes in air pressure weaken the channel. Hydraulic action is responsible for vertical erosion in the upper course of a river. In the lower course of the river it contributes to lateral erosion of the banks, especially when fast flowing water hits the outside bend of a meander. 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762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3583" y="787759"/>
            <a:ext cx="8150088" cy="692233"/>
          </a:xfrm>
          <a:solidFill>
            <a:srgbClr val="00B0F0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dirty="0"/>
              <a:t>Question Time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6151418"/>
            <a:ext cx="9144001" cy="706581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latin typeface="AR CENA" panose="02000000000000000000" pitchFamily="2" charset="0"/>
              </a:rPr>
              <a:t>LO: </a:t>
            </a:r>
            <a:r>
              <a:rPr lang="en-GB" sz="2400" dirty="0"/>
              <a:t>To explore how rivers erode, transport and deposit material.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583" y="1501997"/>
            <a:ext cx="8150088" cy="5216855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dirty="0">
                <a:cs typeface="Bell MT"/>
              </a:rPr>
              <a:t>What is name of the transportation process where larger boulders are rolled along the river bed?</a:t>
            </a:r>
          </a:p>
          <a:p>
            <a:pPr marL="0" indent="0">
              <a:buNone/>
            </a:pPr>
            <a:endParaRPr lang="en-US" sz="500" b="1" dirty="0">
              <a:cs typeface="Bell MT"/>
            </a:endParaRPr>
          </a:p>
          <a:p>
            <a:pPr marL="0" indent="0">
              <a:buNone/>
            </a:pPr>
            <a:r>
              <a:rPr lang="en-US" sz="1400" b="1" dirty="0">
                <a:cs typeface="Bell MT"/>
              </a:rPr>
              <a:t>What is the name of the process that compresses air into cracks?</a:t>
            </a:r>
          </a:p>
          <a:p>
            <a:pPr marL="0" indent="0">
              <a:buNone/>
            </a:pPr>
            <a:endParaRPr lang="en-US" sz="500" b="1" dirty="0">
              <a:cs typeface="Bell MT"/>
            </a:endParaRPr>
          </a:p>
          <a:p>
            <a:pPr marL="0" indent="0">
              <a:buNone/>
            </a:pPr>
            <a:r>
              <a:rPr lang="en-US" sz="1400" b="1" dirty="0">
                <a:cs typeface="Bell MT"/>
              </a:rPr>
              <a:t>What process is responsible for the vertical deepening of the channel in the rivers upper course?</a:t>
            </a:r>
          </a:p>
          <a:p>
            <a:pPr marL="342900" indent="-342900">
              <a:buAutoNum type="alphaUcParenR"/>
            </a:pPr>
            <a:r>
              <a:rPr lang="en-US" sz="1400" b="1" dirty="0">
                <a:cs typeface="Bell MT"/>
              </a:rPr>
              <a:t>Hydraulic Action</a:t>
            </a:r>
          </a:p>
          <a:p>
            <a:pPr marL="342900" indent="-342900">
              <a:buAutoNum type="alphaUcParenR"/>
            </a:pPr>
            <a:r>
              <a:rPr lang="en-US" sz="1400" b="1" dirty="0">
                <a:cs typeface="Bell MT"/>
              </a:rPr>
              <a:t>Abrasion</a:t>
            </a:r>
          </a:p>
          <a:p>
            <a:pPr marL="342900" indent="-342900">
              <a:buAutoNum type="alphaUcParenR"/>
            </a:pPr>
            <a:r>
              <a:rPr lang="en-US" sz="1400" b="1" dirty="0">
                <a:cs typeface="Bell MT"/>
              </a:rPr>
              <a:t>Solution</a:t>
            </a:r>
          </a:p>
          <a:p>
            <a:pPr marL="342900" indent="-342900">
              <a:buAutoNum type="alphaUcParenR"/>
            </a:pPr>
            <a:r>
              <a:rPr lang="en-US" sz="1400" b="1" dirty="0">
                <a:cs typeface="Bell MT"/>
              </a:rPr>
              <a:t>Attrition</a:t>
            </a:r>
          </a:p>
          <a:p>
            <a:pPr marL="0" indent="0">
              <a:buNone/>
            </a:pPr>
            <a:endParaRPr lang="en-US" sz="500" b="1" dirty="0">
              <a:cs typeface="Bell MT"/>
            </a:endParaRPr>
          </a:p>
          <a:p>
            <a:pPr marL="0" indent="0">
              <a:buNone/>
            </a:pPr>
            <a:r>
              <a:rPr lang="en-US" sz="1400" b="1" dirty="0">
                <a:cs typeface="Bell MT"/>
              </a:rPr>
              <a:t>What process occurs when the velocity in the river decreases?</a:t>
            </a:r>
          </a:p>
          <a:p>
            <a:pPr marL="0" indent="0">
              <a:buNone/>
            </a:pPr>
            <a:endParaRPr lang="en-US" sz="500" b="1" dirty="0">
              <a:cs typeface="Bell MT"/>
            </a:endParaRPr>
          </a:p>
          <a:p>
            <a:pPr marL="0" indent="0">
              <a:buNone/>
            </a:pPr>
            <a:r>
              <a:rPr lang="en-US" sz="1400" b="1" dirty="0">
                <a:cs typeface="Bell MT"/>
              </a:rPr>
              <a:t>What is the name of the process when stones collide with one another and the banks and the bed of the river?</a:t>
            </a:r>
          </a:p>
          <a:p>
            <a:pPr>
              <a:buAutoNum type="alphaUcParenR"/>
            </a:pPr>
            <a:r>
              <a:rPr lang="en-US" sz="1400" b="1" dirty="0">
                <a:cs typeface="Bell MT"/>
              </a:rPr>
              <a:t>Abrasion</a:t>
            </a:r>
          </a:p>
          <a:p>
            <a:pPr>
              <a:buAutoNum type="alphaUcParenR"/>
            </a:pPr>
            <a:r>
              <a:rPr lang="en-US" sz="1400" b="1" dirty="0">
                <a:cs typeface="Bell MT"/>
              </a:rPr>
              <a:t>Attrition </a:t>
            </a:r>
          </a:p>
          <a:p>
            <a:pPr marL="0" indent="0">
              <a:buNone/>
            </a:pPr>
            <a:endParaRPr lang="en-US" sz="500" b="1" dirty="0">
              <a:cs typeface="Bell MT"/>
            </a:endParaRPr>
          </a:p>
          <a:p>
            <a:pPr marL="0" indent="0">
              <a:buNone/>
            </a:pPr>
            <a:r>
              <a:rPr lang="en-US" sz="1400" b="1" dirty="0">
                <a:cs typeface="Bell MT"/>
              </a:rPr>
              <a:t>What is the name of the process that occurs at the base of waterfalls and on the inside bends of meanders?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8565"/>
            <a:ext cx="2974848" cy="768192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AR DARLING" panose="02000000000000000000" pitchFamily="2" charset="0"/>
              </a:rPr>
              <a:t>AFL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596128" y="6205"/>
            <a:ext cx="3547872" cy="770552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200" b="1" dirty="0"/>
              <a:t>Be </a:t>
            </a:r>
            <a:r>
              <a:rPr lang="en-GB" sz="1400" b="1" u="sng" dirty="0"/>
              <a:t>READY TO LEARN</a:t>
            </a:r>
          </a:p>
          <a:p>
            <a:r>
              <a:rPr lang="en-GB" sz="1400" b="1" dirty="0"/>
              <a:t>Think </a:t>
            </a:r>
            <a:r>
              <a:rPr lang="en-GB" sz="1400" b="1" u="sng" dirty="0"/>
              <a:t>like a Geographer</a:t>
            </a:r>
            <a:endParaRPr lang="en-GB" sz="1200" b="1" u="sng" dirty="0"/>
          </a:p>
        </p:txBody>
      </p:sp>
      <p:pic>
        <p:nvPicPr>
          <p:cNvPr id="10" name="Picture 2" descr="Image result for connect geograph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848" y="19567"/>
            <a:ext cx="2621280" cy="746188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147439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9539" y="1099931"/>
            <a:ext cx="8698417" cy="1139687"/>
          </a:xfrm>
          <a:solidFill>
            <a:srgbClr val="00B0F0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GB" sz="4000" b="1" dirty="0"/>
              <a:t>Fluvial Processes along the Course of a River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2487" y="2374193"/>
            <a:ext cx="4415469" cy="3443512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b="1" dirty="0"/>
              <a:t>Label </a:t>
            </a:r>
            <a:r>
              <a:rPr lang="en-GB" dirty="0"/>
              <a:t>the upper, lower and middle course of the river. </a:t>
            </a:r>
          </a:p>
          <a:p>
            <a:pPr marL="0" indent="0">
              <a:buNone/>
            </a:pPr>
            <a:r>
              <a:rPr lang="en-GB" b="1" dirty="0"/>
              <a:t>Identify</a:t>
            </a:r>
            <a:r>
              <a:rPr lang="en-GB" dirty="0"/>
              <a:t> the fluvial processes.</a:t>
            </a:r>
            <a:endParaRPr lang="en-GB" b="1" dirty="0"/>
          </a:p>
          <a:p>
            <a:pPr marL="0" indent="0">
              <a:buNone/>
            </a:pPr>
            <a:r>
              <a:rPr lang="en-GB" b="1" dirty="0"/>
              <a:t>Draw </a:t>
            </a:r>
            <a:r>
              <a:rPr lang="en-GB" dirty="0"/>
              <a:t>a diagram of the fluvial processes in the course of the river they are likely to occur in. </a:t>
            </a:r>
            <a:endParaRPr lang="en-GB" sz="25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6151418"/>
            <a:ext cx="9144001" cy="706581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>
                <a:latin typeface="AR CENA" panose="02000000000000000000" pitchFamily="2" charset="0"/>
              </a:rPr>
              <a:t>LO: </a:t>
            </a:r>
            <a:r>
              <a:rPr lang="en-GB" sz="2400"/>
              <a:t>To explore how rivers erode, transport and deposit material. </a:t>
            </a:r>
            <a:endParaRPr lang="en-GB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8565"/>
            <a:ext cx="2974848" cy="768192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4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AR DARLING" panose="02000000000000000000" pitchFamily="2" charset="0"/>
              </a:rPr>
              <a:t>DEMONSTRATE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596128" y="6205"/>
            <a:ext cx="3547872" cy="770552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200" b="1" dirty="0"/>
              <a:t>Be </a:t>
            </a:r>
            <a:r>
              <a:rPr lang="en-GB" sz="1400" b="1" u="sng" dirty="0"/>
              <a:t>READY TO LEARN</a:t>
            </a:r>
          </a:p>
          <a:p>
            <a:r>
              <a:rPr lang="en-GB" sz="1400" b="1" dirty="0"/>
              <a:t>Think </a:t>
            </a:r>
            <a:r>
              <a:rPr lang="en-GB" sz="1400" b="1" u="sng" dirty="0"/>
              <a:t>like a Geographer</a:t>
            </a:r>
            <a:endParaRPr lang="en-GB" sz="1200" b="1" u="sng" dirty="0"/>
          </a:p>
        </p:txBody>
      </p:sp>
      <p:pic>
        <p:nvPicPr>
          <p:cNvPr id="10" name="Picture 2" descr="Image result for connect geograph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848" y="19567"/>
            <a:ext cx="2621280" cy="746188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  <a:ex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39" y="2374193"/>
            <a:ext cx="4114456" cy="34435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67374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5067" y="977541"/>
            <a:ext cx="8899663" cy="1026864"/>
          </a:xfrm>
          <a:solidFill>
            <a:srgbClr val="00B0F0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b="1" u="sng" dirty="0"/>
              <a:t>Apply</a:t>
            </a:r>
            <a:r>
              <a:rPr lang="en-GB" dirty="0"/>
              <a:t> your understanding to the </a:t>
            </a:r>
            <a:r>
              <a:rPr lang="en-GB" dirty="0" err="1"/>
              <a:t>Hjulstrom</a:t>
            </a:r>
            <a:r>
              <a:rPr lang="en-GB" dirty="0"/>
              <a:t> Curve – a graph used by hydrologists.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9147" y="2082973"/>
            <a:ext cx="5075583" cy="3989877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/>
              <a:t>Using the </a:t>
            </a:r>
            <a:r>
              <a:rPr lang="en-GB" sz="2000" dirty="0" err="1"/>
              <a:t>Hjulstrom</a:t>
            </a:r>
            <a:r>
              <a:rPr lang="en-GB" sz="2000" dirty="0"/>
              <a:t> Curve, </a:t>
            </a:r>
            <a:r>
              <a:rPr lang="en-GB" sz="2000" b="1" dirty="0"/>
              <a:t>suggest </a:t>
            </a:r>
            <a:r>
              <a:rPr lang="en-GB" sz="2000" dirty="0"/>
              <a:t>how velocity (speed of the river) affects the processes of erosion, transportation and deposition (4).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b="1" dirty="0"/>
              <a:t>MARK SCHEME:</a:t>
            </a:r>
          </a:p>
          <a:p>
            <a:pPr marL="0" indent="0">
              <a:buNone/>
            </a:pPr>
            <a:r>
              <a:rPr lang="en-GB" sz="2000" dirty="0"/>
              <a:t>Suggest the general relationship between particle size and the velocity at which erosion occurs (use data to back it up).</a:t>
            </a:r>
          </a:p>
          <a:p>
            <a:pPr marL="0" indent="0">
              <a:buNone/>
            </a:pPr>
            <a:r>
              <a:rPr lang="en-GB" sz="2000" dirty="0"/>
              <a:t>Suggest the general relationship between particle size and the velocity at which deposition occurs (use data to back it up).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6151418"/>
            <a:ext cx="9144001" cy="706581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>
                <a:latin typeface="AR CENA" panose="02000000000000000000" pitchFamily="2" charset="0"/>
              </a:rPr>
              <a:t>LO: </a:t>
            </a:r>
            <a:r>
              <a:rPr lang="en-GB" sz="2400"/>
              <a:t>To explore how rivers erode, transport and deposit material. </a:t>
            </a:r>
            <a:endParaRPr lang="en-GB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8565"/>
            <a:ext cx="2974848" cy="768192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4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AR DARLING" panose="02000000000000000000" pitchFamily="2" charset="0"/>
              </a:rPr>
              <a:t>DEMONSTRATE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596128" y="6205"/>
            <a:ext cx="3547872" cy="770552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200" b="1" dirty="0"/>
              <a:t>Be </a:t>
            </a:r>
            <a:r>
              <a:rPr lang="en-GB" sz="1400" b="1" u="sng" dirty="0"/>
              <a:t>READY TO LEARN</a:t>
            </a:r>
          </a:p>
          <a:p>
            <a:r>
              <a:rPr lang="en-GB" sz="1400" b="1" dirty="0"/>
              <a:t>Think </a:t>
            </a:r>
            <a:r>
              <a:rPr lang="en-GB" sz="1400" b="1" u="sng" dirty="0"/>
              <a:t>like a Geographer</a:t>
            </a:r>
            <a:endParaRPr lang="en-GB" sz="1200" b="1" u="sng" dirty="0"/>
          </a:p>
        </p:txBody>
      </p:sp>
      <p:pic>
        <p:nvPicPr>
          <p:cNvPr id="10" name="Picture 2" descr="Image result for connect geograph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848" y="19567"/>
            <a:ext cx="2621280" cy="746188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  <a:extLst/>
        </p:spPr>
      </p:pic>
      <p:pic>
        <p:nvPicPr>
          <p:cNvPr id="2052" name="Picture 4" descr="Image result for the hjulstrom cur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67" y="2082973"/>
            <a:ext cx="3771429" cy="311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diame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27545">
            <a:off x="201280" y="5125050"/>
            <a:ext cx="1012492" cy="101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958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5067" y="977541"/>
            <a:ext cx="8899663" cy="1026864"/>
          </a:xfrm>
          <a:solidFill>
            <a:srgbClr val="00B0F0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b="1" u="sng" dirty="0"/>
              <a:t>Apply</a:t>
            </a:r>
            <a:r>
              <a:rPr lang="en-GB" dirty="0"/>
              <a:t> your understanding to the </a:t>
            </a:r>
            <a:r>
              <a:rPr lang="en-GB" dirty="0" err="1"/>
              <a:t>Hjulstrom</a:t>
            </a:r>
            <a:r>
              <a:rPr lang="en-GB" dirty="0"/>
              <a:t> Curve – a graph used by hydrologists.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9147" y="2082973"/>
            <a:ext cx="5075583" cy="3989877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/>
              <a:t>Using the </a:t>
            </a:r>
            <a:r>
              <a:rPr lang="en-GB" sz="1800" dirty="0" err="1"/>
              <a:t>Hjulstrom</a:t>
            </a:r>
            <a:r>
              <a:rPr lang="en-GB" sz="1800" dirty="0"/>
              <a:t> Curve, </a:t>
            </a:r>
            <a:r>
              <a:rPr lang="en-GB" sz="1800" b="1" dirty="0"/>
              <a:t>suggest </a:t>
            </a:r>
            <a:r>
              <a:rPr lang="en-GB" sz="1800" dirty="0"/>
              <a:t>how velocity (speed of the river) affects the processes of erosion, transportation and deposition (4).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b="1" dirty="0"/>
              <a:t>MODEL ANSWERS:</a:t>
            </a:r>
          </a:p>
          <a:p>
            <a:pPr marL="0" indent="0">
              <a:buNone/>
            </a:pPr>
            <a:r>
              <a:rPr lang="en-GB" sz="1800" dirty="0"/>
              <a:t>The higher the velocity the more erosion that occurs (1), for example when the river flows between 400cm/s material is likely to be eroded regardless of diameter (1).</a:t>
            </a:r>
          </a:p>
          <a:p>
            <a:pPr marL="0" indent="0">
              <a:buNone/>
            </a:pPr>
            <a:r>
              <a:rPr lang="en-GB" sz="1800" dirty="0"/>
              <a:t>The larger the boulder the more deposition that occurs (1), for example when the particle size has a diameter between 1.0 and 100mm, the particle will be deposited at speeds between 0 and 300cm/s (1).</a:t>
            </a:r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6151418"/>
            <a:ext cx="9144001" cy="706581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>
                <a:latin typeface="AR CENA" panose="02000000000000000000" pitchFamily="2" charset="0"/>
              </a:rPr>
              <a:t>LO: </a:t>
            </a:r>
            <a:r>
              <a:rPr lang="en-GB" sz="2400"/>
              <a:t>To explore how rivers erode, transport and deposit material. </a:t>
            </a:r>
            <a:endParaRPr lang="en-GB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8565"/>
            <a:ext cx="2974848" cy="768192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4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AR DARLING" panose="02000000000000000000" pitchFamily="2" charset="0"/>
              </a:rPr>
              <a:t>DEMONSTRATE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596128" y="6205"/>
            <a:ext cx="3547872" cy="770552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200" b="1" dirty="0"/>
              <a:t>Be </a:t>
            </a:r>
            <a:r>
              <a:rPr lang="en-GB" sz="1400" b="1" u="sng" dirty="0"/>
              <a:t>READY TO LEARN</a:t>
            </a:r>
          </a:p>
          <a:p>
            <a:r>
              <a:rPr lang="en-GB" sz="1400" b="1" dirty="0"/>
              <a:t>Think </a:t>
            </a:r>
            <a:r>
              <a:rPr lang="en-GB" sz="1400" b="1" u="sng" dirty="0"/>
              <a:t>like a Geographer</a:t>
            </a:r>
            <a:endParaRPr lang="en-GB" sz="1200" b="1" u="sng" dirty="0"/>
          </a:p>
        </p:txBody>
      </p:sp>
      <p:pic>
        <p:nvPicPr>
          <p:cNvPr id="10" name="Picture 2" descr="Image result for connect geograph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848" y="19567"/>
            <a:ext cx="2621280" cy="746188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  <a:extLst/>
        </p:spPr>
      </p:pic>
      <p:pic>
        <p:nvPicPr>
          <p:cNvPr id="2052" name="Picture 4" descr="Image result for the hjulstrom cur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67" y="2082973"/>
            <a:ext cx="3771429" cy="311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diame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27545">
            <a:off x="273651" y="5166237"/>
            <a:ext cx="1012492" cy="101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purple p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3206">
            <a:off x="6475192" y="2755692"/>
            <a:ext cx="1511278" cy="113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Image result for GREEN PEN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032" y="2906360"/>
            <a:ext cx="811760" cy="7998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2345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017" y="924039"/>
            <a:ext cx="8918713" cy="879582"/>
          </a:xfrm>
          <a:solidFill>
            <a:srgbClr val="00B0F0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GB" sz="3200" b="1" dirty="0"/>
              <a:t>Write down 4 items of new knowledge that you have gained today.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017" y="1803621"/>
            <a:ext cx="8918713" cy="4517666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500" dirty="0"/>
              <a:t>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6151418"/>
            <a:ext cx="9144001" cy="706581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>
                <a:latin typeface="AR CENA" panose="02000000000000000000" pitchFamily="2" charset="0"/>
              </a:rPr>
              <a:t>LO: </a:t>
            </a:r>
            <a:r>
              <a:rPr lang="en-GB" sz="2400"/>
              <a:t>To explore how rivers erode, transport and deposit material. </a:t>
            </a:r>
            <a:endParaRPr lang="en-GB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8565"/>
            <a:ext cx="2974848" cy="768192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latin typeface="AR DARLING" panose="02000000000000000000" pitchFamily="2" charset="0"/>
              </a:rPr>
              <a:t>CONSOLODTATE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596128" y="6205"/>
            <a:ext cx="3547872" cy="770552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200" b="1" dirty="0"/>
              <a:t>Be </a:t>
            </a:r>
            <a:r>
              <a:rPr lang="en-GB" sz="1400" b="1" u="sng" dirty="0"/>
              <a:t>READY TO LEARN</a:t>
            </a:r>
          </a:p>
          <a:p>
            <a:r>
              <a:rPr lang="en-GB" sz="1400" b="1" dirty="0"/>
              <a:t>Think </a:t>
            </a:r>
            <a:r>
              <a:rPr lang="en-GB" sz="1400" b="1" u="sng" dirty="0"/>
              <a:t>like a Geographer</a:t>
            </a:r>
            <a:endParaRPr lang="en-GB" sz="1200" b="1" u="sng" dirty="0"/>
          </a:p>
        </p:txBody>
      </p:sp>
      <p:pic>
        <p:nvPicPr>
          <p:cNvPr id="10" name="Picture 2" descr="Image result for connect geograph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848" y="19567"/>
            <a:ext cx="2621280" cy="746188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  <a:extLst/>
        </p:spPr>
      </p:pic>
      <p:pic>
        <p:nvPicPr>
          <p:cNvPr id="3074" name="Picture 2" descr="Image result for splas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872" l="14479" r="523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28" r="46026" b="14612"/>
          <a:stretch/>
        </p:blipFill>
        <p:spPr bwMode="auto">
          <a:xfrm>
            <a:off x="1892642" y="1976643"/>
            <a:ext cx="2750654" cy="442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splash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872" l="14479" r="523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28" r="46026" b="14612"/>
          <a:stretch/>
        </p:blipFill>
        <p:spPr bwMode="auto">
          <a:xfrm flipH="1">
            <a:off x="4456938" y="1961905"/>
            <a:ext cx="2750654" cy="442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splash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063" b="100000" l="0" r="547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453" r="44037"/>
          <a:stretch/>
        </p:blipFill>
        <p:spPr bwMode="auto">
          <a:xfrm>
            <a:off x="601023" y="3987346"/>
            <a:ext cx="3639672" cy="206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mage result for splash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063" b="100000" l="0" r="547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453" r="44037"/>
          <a:stretch/>
        </p:blipFill>
        <p:spPr bwMode="auto">
          <a:xfrm flipH="1">
            <a:off x="4783727" y="3893566"/>
            <a:ext cx="3639672" cy="206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2561" y="4175164"/>
            <a:ext cx="300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R DARLING" panose="02000000000000000000" pitchFamily="2" charset="0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21015" y="2344850"/>
            <a:ext cx="377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 DARLING" panose="02000000000000000000" pitchFamily="2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26826" y="2227178"/>
            <a:ext cx="336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R DARLING" panose="02000000000000000000" pitchFamily="2" charset="0"/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123317" y="4375219"/>
            <a:ext cx="3674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R DARLING" panose="02000000000000000000" pitchFamily="2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47017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4313" y="924039"/>
            <a:ext cx="8309113" cy="879582"/>
          </a:xfrm>
          <a:solidFill>
            <a:srgbClr val="00B0F0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GB" sz="3200" b="1" dirty="0"/>
              <a:t>Study </a:t>
            </a:r>
            <a:r>
              <a:rPr lang="en-GB" sz="3200" b="1" u="sng" dirty="0"/>
              <a:t>Figure 1</a:t>
            </a:r>
            <a:r>
              <a:rPr lang="en-GB" sz="3200" b="1" dirty="0"/>
              <a:t>, which shows how the velocity of the River Dance varies along its course.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6550" y="1904218"/>
            <a:ext cx="3706876" cy="4146604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500" dirty="0"/>
              <a:t>1. Using </a:t>
            </a:r>
            <a:r>
              <a:rPr lang="en-GB" sz="2500" b="1" dirty="0"/>
              <a:t>Figure 1</a:t>
            </a:r>
            <a:r>
              <a:rPr lang="en-GB" sz="2500" dirty="0"/>
              <a:t>, suggest why deposition is the dominant process between 20 and 30km (2).</a:t>
            </a:r>
          </a:p>
          <a:p>
            <a:pPr marL="0" indent="0">
              <a:buNone/>
            </a:pPr>
            <a:endParaRPr lang="en-GB" sz="2500" dirty="0"/>
          </a:p>
          <a:p>
            <a:pPr marL="0" indent="0">
              <a:buNone/>
            </a:pPr>
            <a:r>
              <a:rPr lang="en-GB" sz="2500" dirty="0"/>
              <a:t>2. Using </a:t>
            </a:r>
            <a:r>
              <a:rPr lang="en-GB" sz="2500" b="1" dirty="0"/>
              <a:t>Figure 1, </a:t>
            </a:r>
            <a:r>
              <a:rPr lang="en-GB" sz="2500" dirty="0"/>
              <a:t>describe how particle size changes with distance from the source of the river and explain the processes that cause this change (3).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6151418"/>
            <a:ext cx="9144001" cy="706581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>
                <a:latin typeface="AR CENA" panose="02000000000000000000" pitchFamily="2" charset="0"/>
              </a:rPr>
              <a:t>LO: </a:t>
            </a:r>
            <a:r>
              <a:rPr lang="en-GB" sz="2400"/>
              <a:t>To explore how rivers erode, transport and deposit material. </a:t>
            </a:r>
            <a:endParaRPr lang="en-GB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8565"/>
            <a:ext cx="2974848" cy="768192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latin typeface="AR DARLING" panose="02000000000000000000" pitchFamily="2" charset="0"/>
              </a:rPr>
              <a:t>HOMEWORK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596128" y="6205"/>
            <a:ext cx="3547872" cy="770552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200" b="1" dirty="0"/>
              <a:t>Be </a:t>
            </a:r>
            <a:r>
              <a:rPr lang="en-GB" sz="1400" b="1" u="sng" dirty="0"/>
              <a:t>READY TO LEARN</a:t>
            </a:r>
          </a:p>
          <a:p>
            <a:r>
              <a:rPr lang="en-GB" sz="1400" b="1" dirty="0"/>
              <a:t>Think </a:t>
            </a:r>
            <a:r>
              <a:rPr lang="en-GB" sz="1400" b="1" u="sng" dirty="0"/>
              <a:t>like a Geographer</a:t>
            </a:r>
            <a:endParaRPr lang="en-GB" sz="1200" b="1" u="sng" dirty="0"/>
          </a:p>
        </p:txBody>
      </p:sp>
      <p:pic>
        <p:nvPicPr>
          <p:cNvPr id="10" name="Picture 2" descr="Image result for connect geograph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848" y="19567"/>
            <a:ext cx="2621280" cy="746188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  <a:ex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612129" y="1676401"/>
            <a:ext cx="4146606" cy="46022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421040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2157</TotalTime>
  <Words>887</Words>
  <Application>Microsoft Macintosh PowerPoint</Application>
  <PresentationFormat>On-screen Show (4:3)</PresentationFormat>
  <Paragraphs>99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 CENA</vt:lpstr>
      <vt:lpstr>AR DARLING</vt:lpstr>
      <vt:lpstr>Bell MT</vt:lpstr>
      <vt:lpstr>Calibri</vt:lpstr>
      <vt:lpstr>Calibri Light</vt:lpstr>
      <vt:lpstr>Arial</vt:lpstr>
      <vt:lpstr>Times New Roman</vt:lpstr>
      <vt:lpstr>Office Theme</vt:lpstr>
      <vt:lpstr>Fluvial Processes – Erosion, Transportation and Deposition</vt:lpstr>
      <vt:lpstr>LO: To explore how rivers erode, transport and deposit material. </vt:lpstr>
      <vt:lpstr>Erosion of the river bed and banks. </vt:lpstr>
      <vt:lpstr>Question Time</vt:lpstr>
      <vt:lpstr>Fluvial Processes along the Course of a River</vt:lpstr>
      <vt:lpstr>Apply your understanding to the Hjulstrom Curve – a graph used by hydrologists.</vt:lpstr>
      <vt:lpstr>Apply your understanding to the Hjulstrom Curve – a graph used by hydrologists.</vt:lpstr>
      <vt:lpstr>Write down 4 items of new knowledge that you have gained today.</vt:lpstr>
      <vt:lpstr>Study Figure 1, which shows how the velocity of the River Dance varies along its course.</vt:lpstr>
    </vt:vector>
  </TitlesOfParts>
  <Company>RBHS</Company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JTomlinson</dc:creator>
  <cp:lastModifiedBy>Anna Bennett</cp:lastModifiedBy>
  <cp:revision>146</cp:revision>
  <dcterms:created xsi:type="dcterms:W3CDTF">2016-11-03T14:05:11Z</dcterms:created>
  <dcterms:modified xsi:type="dcterms:W3CDTF">2017-10-21T01:23:42Z</dcterms:modified>
</cp:coreProperties>
</file>