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76" r:id="rId4"/>
    <p:sldId id="277" r:id="rId5"/>
    <p:sldId id="266" r:id="rId6"/>
    <p:sldId id="278" r:id="rId7"/>
    <p:sldId id="279" r:id="rId8"/>
    <p:sldId id="280" r:id="rId9"/>
    <p:sldId id="281" r:id="rId10"/>
    <p:sldId id="270" r:id="rId11"/>
    <p:sldId id="273" r:id="rId12"/>
    <p:sldId id="272" r:id="rId13"/>
    <p:sldId id="269" r:id="rId14"/>
    <p:sldId id="267" r:id="rId15"/>
    <p:sldId id="274" r:id="rId16"/>
    <p:sldId id="275" r:id="rId17"/>
    <p:sldId id="282" r:id="rId18"/>
    <p:sldId id="283" r:id="rId19"/>
    <p:sldId id="284" r:id="rId20"/>
    <p:sldId id="28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622B1-0D93-9A41-A026-5B3A4827CFEC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09306-541F-4448-B940-248F3D0D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2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Explain to students – get them to note down on their long profile diagram the changes. Get verbal feedback after activity.</a:t>
            </a:r>
          </a:p>
          <a:p>
            <a:endParaRPr lang="en-GB" altLang="en-US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075ADD3-04C3-A440-A8B6-BF810CED172C}" type="slidenum">
              <a:rPr lang="en-GB" altLang="en-US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6170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Explain to students – get them to note down on their long profile diagram the changes. Get verbal feedback after activity.</a:t>
            </a:r>
          </a:p>
          <a:p>
            <a:endParaRPr lang="en-GB" altLang="en-US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986D9C9-85D7-0C41-B7A1-FF6989BFAD61}" type="slidenum">
              <a:rPr lang="en-GB" altLang="en-US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686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B5AB-A7E9-4D70-B0B5-7C1184CBAD20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7D6E-6760-4C96-A200-6C59A6215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061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B5AB-A7E9-4D70-B0B5-7C1184CBAD20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7D6E-6760-4C96-A200-6C59A6215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599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B5AB-A7E9-4D70-B0B5-7C1184CBAD20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7D6E-6760-4C96-A200-6C59A6215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63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B5AB-A7E9-4D70-B0B5-7C1184CBAD20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7D6E-6760-4C96-A200-6C59A6215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91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B5AB-A7E9-4D70-B0B5-7C1184CBAD20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7D6E-6760-4C96-A200-6C59A6215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32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B5AB-A7E9-4D70-B0B5-7C1184CBAD20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7D6E-6760-4C96-A200-6C59A6215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435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B5AB-A7E9-4D70-B0B5-7C1184CBAD20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7D6E-6760-4C96-A200-6C59A6215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58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B5AB-A7E9-4D70-B0B5-7C1184CBAD20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7D6E-6760-4C96-A200-6C59A6215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751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B5AB-A7E9-4D70-B0B5-7C1184CBAD20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7D6E-6760-4C96-A200-6C59A6215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371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B5AB-A7E9-4D70-B0B5-7C1184CBAD20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7D6E-6760-4C96-A200-6C59A6215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64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B5AB-A7E9-4D70-B0B5-7C1184CBAD20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7D6E-6760-4C96-A200-6C59A6215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2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7B5AB-A7E9-4D70-B0B5-7C1184CBAD20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7D6E-6760-4C96-A200-6C59A6215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55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hdphoto" Target="../media/hdphoto1.wdp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2279" y="862828"/>
            <a:ext cx="8825947" cy="719688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sz="4800" b="1" dirty="0"/>
              <a:t>Changes in Rivers and their Valleys.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279" y="5563897"/>
            <a:ext cx="8825947" cy="4658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3200" dirty="0"/>
              <a:t>What does this image show?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8565"/>
            <a:ext cx="2974848" cy="76819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R DARLING" panose="02000000000000000000" pitchFamily="2" charset="0"/>
              </a:rPr>
              <a:t>CONNECT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96128" y="6205"/>
            <a:ext cx="3547872" cy="77055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b="1" dirty="0"/>
              <a:t>Be </a:t>
            </a:r>
            <a:r>
              <a:rPr lang="en-GB" sz="1400" b="1" u="sng" dirty="0"/>
              <a:t>READY TO LEARN</a:t>
            </a:r>
          </a:p>
          <a:p>
            <a:r>
              <a:rPr lang="en-GB" sz="1400" b="1" dirty="0"/>
              <a:t>Start </a:t>
            </a:r>
            <a:r>
              <a:rPr lang="en-GB" sz="1400" b="1" u="sng" dirty="0"/>
              <a:t>thinking like a Geographer</a:t>
            </a:r>
            <a:endParaRPr lang="en-GB" sz="1200" b="1" u="sng" dirty="0"/>
          </a:p>
          <a:p>
            <a:r>
              <a:rPr lang="en-GB" sz="1200" b="1" dirty="0"/>
              <a:t>Make sure you have your book, write today’s date and title. </a:t>
            </a:r>
          </a:p>
        </p:txBody>
      </p:sp>
      <p:pic>
        <p:nvPicPr>
          <p:cNvPr id="7" name="Picture 2" descr="Image result for connect geograph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848" y="19567"/>
            <a:ext cx="2621280" cy="74618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x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6151418"/>
            <a:ext cx="9144000" cy="70658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latin typeface="AR CENA" panose="02000000000000000000" pitchFamily="2" charset="0"/>
              </a:rPr>
              <a:t>   LO: </a:t>
            </a:r>
            <a:r>
              <a:rPr lang="en-GB" sz="2400" dirty="0"/>
              <a:t>To explore the changing profile of rivers and their valleys with distance downstream. </a:t>
            </a:r>
            <a:endParaRPr lang="en-GB" sz="24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8587"/>
            <a:ext cx="9144000" cy="38092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3821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977541"/>
            <a:ext cx="7886700" cy="1026864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/>
              <a:t>Cross Profiles of a river and its valley.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1750" y="2171136"/>
            <a:ext cx="4243600" cy="382023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/>
              <a:t>Examine</a:t>
            </a:r>
            <a:r>
              <a:rPr lang="en-GB" sz="2400" dirty="0"/>
              <a:t> the long and cross profiles of a river and its valley. Cut out the statements at the bottom of this page and glue them in the correct course of the river to </a:t>
            </a:r>
            <a:r>
              <a:rPr lang="en-GB" sz="2400" b="1" dirty="0"/>
              <a:t>describe</a:t>
            </a:r>
            <a:r>
              <a:rPr lang="en-GB" sz="2400" dirty="0"/>
              <a:t> the characteristics. </a:t>
            </a:r>
          </a:p>
          <a:p>
            <a:pPr marL="0" indent="0">
              <a:buNone/>
            </a:pPr>
            <a:r>
              <a:rPr lang="en-GB" sz="2400" dirty="0"/>
              <a:t>Each box should have a statement about the valley and a statement about the channel.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151418"/>
            <a:ext cx="9144001" cy="70658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>
                <a:latin typeface="AR CENA" panose="02000000000000000000" pitchFamily="2" charset="0"/>
              </a:rPr>
              <a:t>LO: </a:t>
            </a:r>
            <a:r>
              <a:rPr lang="en-GB" sz="2400"/>
              <a:t>To explore the changing profile of rivers and their valleys with distance downstream.</a:t>
            </a:r>
            <a:endParaRPr lang="en-GB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8565"/>
            <a:ext cx="2974848" cy="76819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R DARLING" panose="02000000000000000000" pitchFamily="2" charset="0"/>
              </a:rPr>
              <a:t>ACTIVATE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596128" y="6205"/>
            <a:ext cx="3547872" cy="77055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b="1" dirty="0"/>
              <a:t>Be </a:t>
            </a:r>
            <a:r>
              <a:rPr lang="en-GB" sz="1400" b="1" u="sng" dirty="0"/>
              <a:t>READY TO LEARN</a:t>
            </a:r>
          </a:p>
          <a:p>
            <a:r>
              <a:rPr lang="en-GB" sz="1400" b="1" dirty="0"/>
              <a:t>Think </a:t>
            </a:r>
            <a:r>
              <a:rPr lang="en-GB" sz="1400" b="1" u="sng" dirty="0"/>
              <a:t>like a Geographer</a:t>
            </a:r>
            <a:endParaRPr lang="en-GB" sz="1200" b="1" u="sng" dirty="0"/>
          </a:p>
        </p:txBody>
      </p:sp>
      <p:pic>
        <p:nvPicPr>
          <p:cNvPr id="10" name="Picture 2" descr="Image result for connect geograph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848" y="19567"/>
            <a:ext cx="2621280" cy="74618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06225">
            <a:off x="664059" y="2005936"/>
            <a:ext cx="2943636" cy="41439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9061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149" y="977541"/>
            <a:ext cx="8776068" cy="717261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2800" dirty="0"/>
              <a:t>Use the data to </a:t>
            </a:r>
            <a:r>
              <a:rPr lang="en-GB" sz="2800" b="1" u="sng" dirty="0"/>
              <a:t>draw</a:t>
            </a:r>
            <a:r>
              <a:rPr lang="en-GB" sz="2800" dirty="0"/>
              <a:t> a graph to show the long profile of a river. </a:t>
            </a:r>
            <a:endParaRPr lang="en-GB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895586"/>
            <a:ext cx="4982817" cy="4155440"/>
          </a:xfr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50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151418"/>
            <a:ext cx="9144001" cy="70658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latin typeface="AR CENA" panose="02000000000000000000" pitchFamily="2" charset="0"/>
              </a:rPr>
              <a:t>LO: </a:t>
            </a:r>
            <a:r>
              <a:rPr lang="en-GB" sz="2400" dirty="0"/>
              <a:t>To explore the changing profile of rivers and their valleys with distance downstream.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8565"/>
            <a:ext cx="2974848" cy="76819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R DARLING" panose="02000000000000000000" pitchFamily="2" charset="0"/>
              </a:rPr>
              <a:t>DEMONSTRATE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596129" y="19567"/>
            <a:ext cx="3547872" cy="77055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/>
              <a:t>Skills practice</a:t>
            </a:r>
            <a:endParaRPr lang="en-GB" sz="3200" b="1" u="sng" dirty="0"/>
          </a:p>
        </p:txBody>
      </p:sp>
      <p:pic>
        <p:nvPicPr>
          <p:cNvPr id="10" name="Picture 2" descr="Image result for connect geograph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848" y="19567"/>
            <a:ext cx="2621280" cy="74618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xtLst/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822131"/>
              </p:ext>
            </p:extLst>
          </p:nvPr>
        </p:nvGraphicFramePr>
        <p:xfrm>
          <a:off x="169149" y="1895586"/>
          <a:ext cx="3672417" cy="41554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393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47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83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cs typeface="Bell MT"/>
                        </a:rPr>
                        <a:t>Name of place/</a:t>
                      </a:r>
                      <a:r>
                        <a:rPr lang="en-US" sz="1200" baseline="0" dirty="0">
                          <a:latin typeface="+mn-lt"/>
                          <a:cs typeface="Bell MT"/>
                        </a:rPr>
                        <a:t> feature</a:t>
                      </a:r>
                      <a:endParaRPr lang="en-US" sz="1200" dirty="0">
                        <a:latin typeface="+mn-lt"/>
                        <a:cs typeface="Bell M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cs typeface="Bell MT"/>
                        </a:rPr>
                        <a:t>Distance from source (km)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cs typeface="Bell MT"/>
                        </a:rPr>
                        <a:t>Altitude (m)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+mn-lt"/>
                          <a:cs typeface="Bell MT"/>
                        </a:rPr>
                        <a:t>Plynlimon</a:t>
                      </a:r>
                      <a:r>
                        <a:rPr lang="en-US" sz="1400" dirty="0">
                          <a:latin typeface="+mn-lt"/>
                          <a:cs typeface="Bell MT"/>
                        </a:rPr>
                        <a:t> Hills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Bell MT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Bell MT"/>
                        </a:rPr>
                        <a:t>610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+mn-lt"/>
                          <a:cs typeface="Bell MT"/>
                        </a:rPr>
                        <a:t>Llanidloes</a:t>
                      </a:r>
                      <a:endParaRPr lang="en-US" sz="1400" dirty="0">
                        <a:latin typeface="+mn-lt"/>
                        <a:cs typeface="Bell M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Bell MT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Bell MT"/>
                        </a:rPr>
                        <a:t>170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+mn-lt"/>
                          <a:cs typeface="Bell MT"/>
                        </a:rPr>
                        <a:t>Welshpool</a:t>
                      </a:r>
                      <a:endParaRPr lang="en-US" sz="1400" dirty="0">
                        <a:latin typeface="+mn-lt"/>
                        <a:cs typeface="Bell M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Bell MT"/>
                        </a:rPr>
                        <a:t>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Bell MT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  <a:cs typeface="Bell MT"/>
                        </a:rPr>
                        <a:t>Shrewsbury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Bell MT"/>
                        </a:rPr>
                        <a:t>135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Bell MT"/>
                        </a:rPr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+mn-lt"/>
                          <a:cs typeface="Bell MT"/>
                        </a:rPr>
                        <a:t>Stourport</a:t>
                      </a:r>
                      <a:endParaRPr lang="en-US" sz="1400" dirty="0">
                        <a:latin typeface="+mn-lt"/>
                        <a:cs typeface="Bell M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Bell MT"/>
                        </a:rPr>
                        <a:t>215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Bell MT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  <a:cs typeface="Bell MT"/>
                        </a:rPr>
                        <a:t>Worcester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Bell MT"/>
                        </a:rPr>
                        <a:t>240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Bell MT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  <a:cs typeface="Bell MT"/>
                        </a:rPr>
                        <a:t>Tewkesbury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Bell MT"/>
                        </a:rPr>
                        <a:t>265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Bell MT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  <a:cs typeface="Bell MT"/>
                        </a:rPr>
                        <a:t>Gloucester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Bell MT"/>
                        </a:rPr>
                        <a:t>290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Bell MT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  <a:cs typeface="Bell MT"/>
                        </a:rPr>
                        <a:t>Estuary mouth</a:t>
                      </a:r>
                      <a:r>
                        <a:rPr lang="en-US" sz="1400" baseline="0" dirty="0">
                          <a:latin typeface="+mn-lt"/>
                          <a:cs typeface="Bell MT"/>
                        </a:rPr>
                        <a:t> in Bristol Channel</a:t>
                      </a:r>
                      <a:endParaRPr lang="en-US" sz="1400" dirty="0">
                        <a:latin typeface="+mn-lt"/>
                        <a:cs typeface="Bell M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Bell MT"/>
                        </a:rPr>
                        <a:t>355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Bell MT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4432302" y="2029130"/>
            <a:ext cx="0" cy="3587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432301" y="5616880"/>
            <a:ext cx="45324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69984" y="5616880"/>
            <a:ext cx="2211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Bell MT"/>
                <a:cs typeface="Bell MT"/>
              </a:rPr>
              <a:t>What should the x axis be called?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3087275" y="3672691"/>
            <a:ext cx="2211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Bell MT"/>
                <a:cs typeface="Bell MT"/>
              </a:rPr>
              <a:t>What should the Y axis be called?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58148" y="1906588"/>
            <a:ext cx="2211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Bell MT"/>
                <a:cs typeface="Bell MT"/>
              </a:rPr>
              <a:t>What should the title be?</a:t>
            </a:r>
          </a:p>
        </p:txBody>
      </p:sp>
    </p:spTree>
    <p:extLst>
      <p:ext uri="{BB962C8B-B14F-4D97-AF65-F5344CB8AC3E}">
        <p14:creationId xmlns:p14="http://schemas.microsoft.com/office/powerpoint/2010/main" val="1872933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6151418"/>
            <a:ext cx="9144001" cy="70658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>
                <a:latin typeface="AR CENA" panose="02000000000000000000" pitchFamily="2" charset="0"/>
              </a:rPr>
              <a:t>LO: </a:t>
            </a:r>
            <a:r>
              <a:rPr lang="en-GB" sz="2400"/>
              <a:t>To explore the changing profile of rivers and their valleys with distance downstream.</a:t>
            </a:r>
            <a:endParaRPr lang="en-GB" sz="24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3214" y="-1133216"/>
            <a:ext cx="6877568" cy="914400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-4467" y="1829307"/>
            <a:ext cx="461665" cy="232666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 dirty="0"/>
              <a:t>Altitude above sea level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56104" y="5785114"/>
            <a:ext cx="2536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Distance from the source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914400" y="662609"/>
            <a:ext cx="0" cy="4863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914400" y="5489551"/>
            <a:ext cx="7328452" cy="23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68626" y="5500553"/>
            <a:ext cx="791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0               50           100          150            200          250            300          350            400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17579" y="510256"/>
            <a:ext cx="647195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dirty="0"/>
              <a:t>700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7578" y="1190149"/>
            <a:ext cx="647195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dirty="0"/>
              <a:t>600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1905" y="1858979"/>
            <a:ext cx="647195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dirty="0"/>
              <a:t>500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1904" y="2552364"/>
            <a:ext cx="647195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dirty="0"/>
              <a:t>400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7579" y="3185597"/>
            <a:ext cx="647195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dirty="0"/>
              <a:t>300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17578" y="3903161"/>
            <a:ext cx="647195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dirty="0"/>
              <a:t>200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7578" y="4636055"/>
            <a:ext cx="647195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dirty="0"/>
              <a:t>100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0801" y="5304885"/>
            <a:ext cx="647195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48" name="Oval 47"/>
          <p:cNvSpPr/>
          <p:nvPr/>
        </p:nvSpPr>
        <p:spPr>
          <a:xfrm>
            <a:off x="848137" y="1215842"/>
            <a:ext cx="132522" cy="148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1388372" y="4269346"/>
            <a:ext cx="132522" cy="148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2569427" y="4925316"/>
            <a:ext cx="132522" cy="148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3323582" y="5047109"/>
            <a:ext cx="132522" cy="148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4658139" y="5199300"/>
            <a:ext cx="132522" cy="148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5220273" y="5239986"/>
            <a:ext cx="132522" cy="148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5649885" y="5279286"/>
            <a:ext cx="132522" cy="148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6152132" y="5306207"/>
            <a:ext cx="132522" cy="148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7330681" y="5403599"/>
            <a:ext cx="132522" cy="148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1754204" y="94338"/>
            <a:ext cx="581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 graph to show the long profile of the River Severn, Wales</a:t>
            </a:r>
          </a:p>
        </p:txBody>
      </p:sp>
      <p:sp>
        <p:nvSpPr>
          <p:cNvPr id="65" name="Freeform 47"/>
          <p:cNvSpPr/>
          <p:nvPr/>
        </p:nvSpPr>
        <p:spPr>
          <a:xfrm>
            <a:off x="1430870" y="1365250"/>
            <a:ext cx="6466417" cy="4201583"/>
          </a:xfrm>
          <a:custGeom>
            <a:avLst/>
            <a:gdLst>
              <a:gd name="connsiteX0" fmla="*/ 0 w 6466417"/>
              <a:gd name="connsiteY0" fmla="*/ 0 h 4201583"/>
              <a:gd name="connsiteX1" fmla="*/ 465667 w 6466417"/>
              <a:gd name="connsiteY1" fmla="*/ 2995083 h 4201583"/>
              <a:gd name="connsiteX2" fmla="*/ 2254250 w 6466417"/>
              <a:gd name="connsiteY2" fmla="*/ 3810000 h 4201583"/>
              <a:gd name="connsiteX3" fmla="*/ 6466417 w 6466417"/>
              <a:gd name="connsiteY3" fmla="*/ 4201583 h 420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66417" h="4201583">
                <a:moveTo>
                  <a:pt x="0" y="0"/>
                </a:moveTo>
                <a:cubicBezTo>
                  <a:pt x="44979" y="1180041"/>
                  <a:pt x="89959" y="2360083"/>
                  <a:pt x="465667" y="2995083"/>
                </a:cubicBezTo>
                <a:cubicBezTo>
                  <a:pt x="841375" y="3630083"/>
                  <a:pt x="1254125" y="3608917"/>
                  <a:pt x="2254250" y="3810000"/>
                </a:cubicBezTo>
                <a:cubicBezTo>
                  <a:pt x="3254375" y="4011083"/>
                  <a:pt x="6466417" y="4201583"/>
                  <a:pt x="6466417" y="420158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3875190" y="3185583"/>
            <a:ext cx="8893" cy="231497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1491006" y="2328240"/>
            <a:ext cx="9714" cy="318466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933874" y="1345679"/>
            <a:ext cx="534982" cy="4154873"/>
          </a:xfrm>
          <a:prstGeom prst="rect">
            <a:avLst/>
          </a:prstGeom>
          <a:solidFill>
            <a:srgbClr val="00B050">
              <a:alpha val="4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1468715" y="1345679"/>
            <a:ext cx="2406474" cy="4154873"/>
          </a:xfrm>
          <a:prstGeom prst="rect">
            <a:avLst/>
          </a:prstGeom>
          <a:solidFill>
            <a:srgbClr val="92D050">
              <a:alpha val="4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3884084" y="1345679"/>
            <a:ext cx="3437704" cy="4154874"/>
          </a:xfrm>
          <a:prstGeom prst="rect">
            <a:avLst/>
          </a:prstGeom>
          <a:solidFill>
            <a:schemeClr val="accent4">
              <a:lumMod val="40000"/>
              <a:lumOff val="6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7486257" y="1345679"/>
            <a:ext cx="534982" cy="728781"/>
          </a:xfrm>
          <a:prstGeom prst="rect">
            <a:avLst/>
          </a:prstGeom>
          <a:solidFill>
            <a:srgbClr val="00B050">
              <a:alpha val="4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7495964" y="2074460"/>
            <a:ext cx="525275" cy="728781"/>
          </a:xfrm>
          <a:prstGeom prst="rect">
            <a:avLst/>
          </a:prstGeom>
          <a:solidFill>
            <a:srgbClr val="92D050">
              <a:alpha val="4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7495964" y="2803241"/>
            <a:ext cx="534982" cy="728781"/>
          </a:xfrm>
          <a:prstGeom prst="rect">
            <a:avLst/>
          </a:prstGeom>
          <a:solidFill>
            <a:schemeClr val="accent4">
              <a:lumMod val="40000"/>
              <a:lumOff val="6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/>
          <p:cNvSpPr txBox="1"/>
          <p:nvPr/>
        </p:nvSpPr>
        <p:spPr>
          <a:xfrm>
            <a:off x="8090409" y="1463626"/>
            <a:ext cx="1053591" cy="203132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dirty="0"/>
              <a:t>Upper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Middle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Lower</a:t>
            </a:r>
          </a:p>
        </p:txBody>
      </p:sp>
    </p:spTree>
    <p:extLst>
      <p:ext uri="{BB962C8B-B14F-4D97-AF65-F5344CB8AC3E}">
        <p14:creationId xmlns:p14="http://schemas.microsoft.com/office/powerpoint/2010/main" val="79511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977541"/>
            <a:ext cx="7886700" cy="1026864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/>
              <a:t>Question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04405"/>
            <a:ext cx="7886700" cy="403866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How many courses of a river are there?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Where will I find the source of the river?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Is the mouth located in the upper of lower course of the river?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Where is the channel wide and deep but on a medium gradient?</a:t>
            </a:r>
          </a:p>
          <a:p>
            <a:pPr marL="457200" indent="-457200">
              <a:buAutoNum type="alphaUcParenR"/>
            </a:pPr>
            <a:r>
              <a:rPr lang="en-GB" sz="2000" dirty="0"/>
              <a:t>Upper course</a:t>
            </a:r>
          </a:p>
          <a:p>
            <a:pPr marL="457200" indent="-457200">
              <a:buAutoNum type="alphaUcParenR"/>
            </a:pPr>
            <a:r>
              <a:rPr lang="en-GB" sz="2000" dirty="0"/>
              <a:t>Middle course</a:t>
            </a:r>
          </a:p>
          <a:p>
            <a:pPr marL="457200" indent="-457200">
              <a:buAutoNum type="alphaUcParenR"/>
            </a:pPr>
            <a:r>
              <a:rPr lang="en-GB" sz="2000" dirty="0"/>
              <a:t>Lower course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151418"/>
            <a:ext cx="9144001" cy="70658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latin typeface="AR CENA" panose="02000000000000000000" pitchFamily="2" charset="0"/>
              </a:rPr>
              <a:t>LO: </a:t>
            </a:r>
            <a:r>
              <a:rPr lang="en-GB" sz="2400" dirty="0"/>
              <a:t>To explore the changing profile of rivers and their valleys with distance downstream.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8565"/>
            <a:ext cx="2974848" cy="76819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R DARLING" panose="02000000000000000000" pitchFamily="2" charset="0"/>
              </a:rPr>
              <a:t>AFL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596128" y="6205"/>
            <a:ext cx="3547872" cy="77055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b="1" dirty="0"/>
              <a:t>Be </a:t>
            </a:r>
            <a:r>
              <a:rPr lang="en-GB" sz="1400" b="1" u="sng" dirty="0"/>
              <a:t>READY TO LEARN</a:t>
            </a:r>
          </a:p>
          <a:p>
            <a:r>
              <a:rPr lang="en-GB" sz="1400" b="1" dirty="0"/>
              <a:t>Think </a:t>
            </a:r>
            <a:r>
              <a:rPr lang="en-GB" sz="1400" b="1" u="sng" dirty="0"/>
              <a:t>like a Geographer</a:t>
            </a:r>
            <a:endParaRPr lang="en-GB" sz="1200" b="1" u="sng" dirty="0"/>
          </a:p>
        </p:txBody>
      </p:sp>
      <p:pic>
        <p:nvPicPr>
          <p:cNvPr id="10" name="Picture 2" descr="Image result for connect geograph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848" y="19567"/>
            <a:ext cx="2621280" cy="74618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47439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8565"/>
            <a:ext cx="2974848" cy="76819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R DARLING" panose="02000000000000000000" pitchFamily="2" charset="0"/>
              </a:rPr>
              <a:t>DEMONSTRATE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596128" y="6205"/>
            <a:ext cx="3547872" cy="77055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b="1" dirty="0"/>
              <a:t>Be </a:t>
            </a:r>
            <a:r>
              <a:rPr lang="en-GB" sz="1400" b="1" u="sng" dirty="0"/>
              <a:t>READY TO LEARN</a:t>
            </a:r>
          </a:p>
          <a:p>
            <a:r>
              <a:rPr lang="en-GB" sz="1400" b="1" dirty="0"/>
              <a:t>Think </a:t>
            </a:r>
            <a:r>
              <a:rPr lang="en-GB" sz="1400" b="1" u="sng" dirty="0"/>
              <a:t>like a Geographer</a:t>
            </a:r>
            <a:endParaRPr lang="en-GB" sz="1200" b="1" u="sng" dirty="0"/>
          </a:p>
        </p:txBody>
      </p:sp>
      <p:pic>
        <p:nvPicPr>
          <p:cNvPr id="10" name="Picture 2" descr="Image result for connect geograph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848" y="19567"/>
            <a:ext cx="2621280" cy="74618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66441">
            <a:off x="628333" y="2817907"/>
            <a:ext cx="3951707" cy="27542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6151418"/>
            <a:ext cx="9144001" cy="70658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latin typeface="AR CENA" panose="02000000000000000000" pitchFamily="2" charset="0"/>
              </a:rPr>
              <a:t>LO: </a:t>
            </a:r>
            <a:r>
              <a:rPr lang="en-GB" sz="2400" dirty="0"/>
              <a:t>To explore the changing profile of rivers and their valleys with distance downstream.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008728" y="2479145"/>
            <a:ext cx="3697691" cy="343174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Read the text below and delete (cross out with black marker) the incorrect word.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 have done one for you.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4" name="Title 1"/>
          <p:cNvSpPr>
            <a:spLocks noGrp="1"/>
          </p:cNvSpPr>
          <p:nvPr/>
        </p:nvSpPr>
        <p:spPr>
          <a:xfrm>
            <a:off x="409433" y="1017286"/>
            <a:ext cx="8296986" cy="1307113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</a:t>
            </a: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how the profile of a river changes downstream.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958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741" y="972711"/>
            <a:ext cx="7886700" cy="728429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2800" b="1" dirty="0"/>
              <a:t>Self Assess                       to tick/cross.              to correct.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151418"/>
            <a:ext cx="9144001" cy="70658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latin typeface="AR CENA" panose="02000000000000000000" pitchFamily="2" charset="0"/>
              </a:rPr>
              <a:t>LO: </a:t>
            </a:r>
            <a:r>
              <a:rPr lang="en-GB" sz="2400" dirty="0"/>
              <a:t>To explore the changing profile of rivers and their valleys with distance downstream.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8565"/>
            <a:ext cx="2974848" cy="76819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R DARLING" panose="02000000000000000000" pitchFamily="2" charset="0"/>
              </a:rPr>
              <a:t>DEMONSTRATE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596128" y="6205"/>
            <a:ext cx="3547872" cy="77055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b="1" dirty="0"/>
              <a:t>Be </a:t>
            </a:r>
            <a:r>
              <a:rPr lang="en-GB" sz="1400" b="1" u="sng" dirty="0"/>
              <a:t>READY TO LEARN</a:t>
            </a:r>
          </a:p>
          <a:p>
            <a:r>
              <a:rPr lang="en-GB" sz="1400" b="1" dirty="0"/>
              <a:t>Think </a:t>
            </a:r>
            <a:r>
              <a:rPr lang="en-GB" sz="1400" b="1" u="sng" dirty="0"/>
              <a:t>like a Geographer</a:t>
            </a:r>
            <a:endParaRPr lang="en-GB" sz="1200" b="1" u="sng" dirty="0"/>
          </a:p>
        </p:txBody>
      </p:sp>
      <p:pic>
        <p:nvPicPr>
          <p:cNvPr id="10" name="Picture 2" descr="Image result for connect geograph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848" y="19567"/>
            <a:ext cx="2621280" cy="74618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xtLst/>
        </p:spPr>
      </p:pic>
      <p:sp>
        <p:nvSpPr>
          <p:cNvPr id="11" name="Content Placeholder 2"/>
          <p:cNvSpPr>
            <a:spLocks noGrp="1"/>
          </p:cNvSpPr>
          <p:nvPr/>
        </p:nvSpPr>
        <p:spPr>
          <a:xfrm>
            <a:off x="628741" y="1877148"/>
            <a:ext cx="7886700" cy="40982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The average velocity (speed of water) and discharge (amount of water) of a river </a:t>
            </a:r>
            <a:r>
              <a:rPr lang="en-US" sz="16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increases</a:t>
            </a:r>
            <a:r>
              <a:rPr lang="en-US" sz="1600" b="1" kern="1200" dirty="0">
                <a:solidFill>
                  <a:srgbClr val="000000"/>
                </a:solidFill>
                <a:effectLst/>
                <a:highlight>
                  <a:srgbClr val="0000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/decreases 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along its course. Although the upper course has a </a:t>
            </a:r>
            <a:r>
              <a:rPr lang="en-US" sz="16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steep</a:t>
            </a:r>
            <a:r>
              <a:rPr lang="en-US" sz="1600" b="1" kern="1200" dirty="0">
                <a:solidFill>
                  <a:srgbClr val="000000"/>
                </a:solidFill>
                <a:effectLst/>
                <a:highlight>
                  <a:srgbClr val="0000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/gentle</a:t>
            </a:r>
            <a:r>
              <a:rPr lang="en-US" sz="1600" kern="1200" dirty="0">
                <a:solidFill>
                  <a:srgbClr val="000000"/>
                </a:solidFill>
                <a:effectLst/>
                <a:highlight>
                  <a:srgbClr val="0000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 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gradient and is </a:t>
            </a:r>
            <a:r>
              <a:rPr lang="en-US" sz="16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v</a:t>
            </a:r>
            <a:r>
              <a:rPr lang="en-US" sz="1600" b="1" kern="1200" dirty="0">
                <a:solidFill>
                  <a:srgbClr val="000000"/>
                </a:solidFill>
                <a:effectLst/>
                <a:highlight>
                  <a:srgbClr val="0000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/u</a:t>
            </a:r>
            <a:r>
              <a:rPr lang="en-US" sz="16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 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shaped, the velocity depends on how much water comes into contact with the channel banks and bed. In the upper course the channel is </a:t>
            </a:r>
            <a:r>
              <a:rPr lang="en-US" sz="16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shallow</a:t>
            </a:r>
            <a:r>
              <a:rPr lang="en-US" sz="1600" b="1" kern="1200" dirty="0">
                <a:solidFill>
                  <a:srgbClr val="000000"/>
                </a:solidFill>
                <a:effectLst/>
                <a:highlight>
                  <a:srgbClr val="0000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/deep 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due to </a:t>
            </a:r>
            <a:r>
              <a:rPr lang="en-US" sz="16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vertical</a:t>
            </a:r>
            <a:r>
              <a:rPr lang="en-US" sz="1600" b="1" kern="1200" dirty="0">
                <a:solidFill>
                  <a:srgbClr val="000000"/>
                </a:solidFill>
                <a:effectLst/>
                <a:highlight>
                  <a:srgbClr val="0000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/lateral 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erosion and </a:t>
            </a:r>
            <a:r>
              <a:rPr lang="en-US" sz="16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narrow</a:t>
            </a:r>
            <a:r>
              <a:rPr lang="en-US" sz="1600" b="1" kern="1200" dirty="0">
                <a:solidFill>
                  <a:srgbClr val="000000"/>
                </a:solidFill>
                <a:effectLst/>
                <a:highlight>
                  <a:srgbClr val="0000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/wide</a:t>
            </a:r>
            <a:r>
              <a:rPr lang="en-US" sz="16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, 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so there is </a:t>
            </a:r>
            <a:r>
              <a:rPr lang="en-US" sz="16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much/less 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friction. This is because in the upper course the rock is </a:t>
            </a:r>
            <a:r>
              <a:rPr lang="en-US" sz="16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harder</a:t>
            </a:r>
            <a:r>
              <a:rPr lang="en-US" sz="1600" b="1" kern="1200" dirty="0">
                <a:solidFill>
                  <a:srgbClr val="000000"/>
                </a:solidFill>
                <a:effectLst/>
                <a:highlight>
                  <a:srgbClr val="0000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/softer</a:t>
            </a:r>
            <a:r>
              <a:rPr lang="en-US" sz="1600" kern="1200" dirty="0">
                <a:solidFill>
                  <a:srgbClr val="000000"/>
                </a:solidFill>
                <a:effectLst/>
                <a:highlight>
                  <a:srgbClr val="0000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 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and so the valley sides </a:t>
            </a:r>
            <a:r>
              <a:rPr lang="en-US" sz="16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are/are not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 widened out much by weathering and erosion. Therefore, velocity is </a:t>
            </a:r>
            <a:r>
              <a:rPr lang="en-US" sz="16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low</a:t>
            </a:r>
            <a:r>
              <a:rPr lang="en-US" sz="1600" b="1" kern="1200" dirty="0">
                <a:solidFill>
                  <a:srgbClr val="000000"/>
                </a:solidFill>
                <a:effectLst/>
                <a:highlight>
                  <a:srgbClr val="0000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/high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.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In the middle course the river is flowing through lower country. The gradient is </a:t>
            </a:r>
            <a:r>
              <a:rPr lang="en-US" sz="16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less</a:t>
            </a:r>
            <a:r>
              <a:rPr lang="en-US" sz="1600" b="1" kern="1200" dirty="0">
                <a:solidFill>
                  <a:srgbClr val="000000"/>
                </a:solidFill>
                <a:effectLst/>
                <a:highlight>
                  <a:srgbClr val="0000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/more 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steep, so the river begins to meander and erode </a:t>
            </a:r>
            <a:r>
              <a:rPr lang="en-US" sz="1600" b="1" kern="1200" dirty="0">
                <a:solidFill>
                  <a:srgbClr val="000000"/>
                </a:solidFill>
                <a:effectLst/>
                <a:highlight>
                  <a:srgbClr val="0000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vertically/</a:t>
            </a:r>
            <a:r>
              <a:rPr lang="en-US" sz="16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laterally 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into the valley sides. The rate of erosion </a:t>
            </a:r>
            <a:r>
              <a:rPr lang="en-US" sz="16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increases</a:t>
            </a:r>
            <a:r>
              <a:rPr lang="en-US" sz="1600" b="1" kern="1200" dirty="0">
                <a:solidFill>
                  <a:srgbClr val="000000"/>
                </a:solidFill>
                <a:effectLst/>
                <a:highlight>
                  <a:srgbClr val="0000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/decreases 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as the rocks that make up the valley sides are </a:t>
            </a:r>
            <a:r>
              <a:rPr lang="en-US" sz="1600" b="1" kern="1200" dirty="0">
                <a:solidFill>
                  <a:srgbClr val="000000"/>
                </a:solidFill>
                <a:effectLst/>
                <a:highlight>
                  <a:srgbClr val="0000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harder/</a:t>
            </a:r>
            <a:r>
              <a:rPr lang="en-US" sz="16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softer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. As the river uses more energy in lateral erosion it is not able to remove all the eroded material so this builds up the valley floor to give it a more </a:t>
            </a:r>
            <a:r>
              <a:rPr lang="en-US" sz="1600" b="1" kern="1200" dirty="0">
                <a:solidFill>
                  <a:srgbClr val="000000"/>
                </a:solidFill>
                <a:effectLst/>
                <a:highlight>
                  <a:srgbClr val="0000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steep/</a:t>
            </a:r>
            <a:r>
              <a:rPr lang="en-US" sz="16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gentle 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profile. 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The lower course of river flows through low lying land and has a </a:t>
            </a:r>
            <a:r>
              <a:rPr lang="en-US" sz="1600" b="1" kern="1200" dirty="0">
                <a:solidFill>
                  <a:srgbClr val="000000"/>
                </a:solidFill>
                <a:effectLst/>
                <a:highlight>
                  <a:srgbClr val="0000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narrow/</a:t>
            </a:r>
            <a:r>
              <a:rPr lang="en-US" sz="16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wide 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and </a:t>
            </a:r>
            <a:r>
              <a:rPr lang="en-US" sz="16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deep</a:t>
            </a:r>
            <a:r>
              <a:rPr lang="en-US" sz="1600" b="1" kern="1200" dirty="0">
                <a:solidFill>
                  <a:srgbClr val="000000"/>
                </a:solidFill>
                <a:effectLst/>
                <a:highlight>
                  <a:srgbClr val="0000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/shallow 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channel.</a:t>
            </a:r>
            <a:r>
              <a:rPr lang="en-US" sz="16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 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Therefore, there is </a:t>
            </a:r>
            <a:r>
              <a:rPr lang="en-US" sz="16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much</a:t>
            </a:r>
            <a:r>
              <a:rPr lang="en-US" sz="1600" b="1" kern="1200" dirty="0">
                <a:solidFill>
                  <a:srgbClr val="000000"/>
                </a:solidFill>
                <a:effectLst/>
                <a:highlight>
                  <a:srgbClr val="0000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/less 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friction resulting in a </a:t>
            </a:r>
            <a:r>
              <a:rPr lang="en-US" sz="1600" b="1" kern="1200" dirty="0">
                <a:solidFill>
                  <a:srgbClr val="000000"/>
                </a:solidFill>
                <a:effectLst/>
                <a:highlight>
                  <a:srgbClr val="0000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low/</a:t>
            </a:r>
            <a:r>
              <a:rPr lang="en-US" sz="16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high 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velocity. The speed is boosted by the additional discharge from all the tributaries. Deposition from floods builds up the flood plain and meanders migrate. This builds up and </a:t>
            </a:r>
            <a:r>
              <a:rPr lang="en-US" sz="1600" b="1" kern="1200" dirty="0">
                <a:solidFill>
                  <a:srgbClr val="000000"/>
                </a:solidFill>
                <a:effectLst/>
                <a:highlight>
                  <a:srgbClr val="0000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narrows/</a:t>
            </a:r>
            <a:r>
              <a:rPr lang="en-US" sz="16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widens 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the valley</a:t>
            </a:r>
            <a:r>
              <a:rPr lang="en-US" sz="16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ell MT" panose="02020503060305020303" pitchFamily="18" charset="0"/>
              </a:rPr>
              <a:t>.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2" descr="Image result for purple p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3206">
            <a:off x="2225120" y="637736"/>
            <a:ext cx="1837911" cy="137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Image result for GREEN P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602" y="875023"/>
            <a:ext cx="941976" cy="9038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462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977541"/>
            <a:ext cx="7886700" cy="919498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sz="3200" b="1" dirty="0"/>
              <a:t>Explain why the upper course of a river valley has a different cross profile from the lower course (4).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151418"/>
            <a:ext cx="9144001" cy="70658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>
                <a:latin typeface="AR CENA" panose="02000000000000000000" pitchFamily="2" charset="0"/>
              </a:rPr>
              <a:t>LO: </a:t>
            </a:r>
            <a:r>
              <a:rPr lang="en-GB" sz="2400"/>
              <a:t>To explore the changing profile of rivers and their valleys with distance downstream.</a:t>
            </a:r>
            <a:endParaRPr lang="en-GB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8565"/>
            <a:ext cx="2974848" cy="76819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 DARLING" panose="02000000000000000000" pitchFamily="2" charset="0"/>
              </a:rPr>
              <a:t>Exam Question</a:t>
            </a:r>
            <a:endParaRPr lang="en-GB" dirty="0">
              <a:latin typeface="AR DARLING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97038"/>
            <a:ext cx="7886700" cy="410797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</a:t>
            </a:r>
            <a:endParaRPr lang="en-GB" sz="25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596128" y="6205"/>
            <a:ext cx="3547872" cy="77055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b="1" dirty="0"/>
              <a:t>Be </a:t>
            </a:r>
            <a:r>
              <a:rPr lang="en-GB" sz="1400" b="1" u="sng" dirty="0"/>
              <a:t>READY TO LEARN</a:t>
            </a:r>
          </a:p>
          <a:p>
            <a:r>
              <a:rPr lang="en-GB" sz="1400" b="1" dirty="0"/>
              <a:t>Think </a:t>
            </a:r>
            <a:r>
              <a:rPr lang="en-GB" sz="1400" b="1" u="sng" dirty="0"/>
              <a:t>like a Geographer</a:t>
            </a:r>
            <a:endParaRPr lang="en-GB" sz="1200" b="1" u="sng" dirty="0"/>
          </a:p>
        </p:txBody>
      </p:sp>
      <p:pic>
        <p:nvPicPr>
          <p:cNvPr id="10" name="Picture 2" descr="Image result for connect geograph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848" y="19567"/>
            <a:ext cx="2621280" cy="74618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3866378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 practice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765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76400"/>
            <a:ext cx="5105400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4879975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45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81400" cy="1143000"/>
          </a:xfrm>
        </p:spPr>
        <p:txBody>
          <a:bodyPr/>
          <a:lstStyle/>
          <a:p>
            <a:r>
              <a:rPr lang="en-US" altLang="en-US"/>
              <a:t>Mark scheme 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867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"/>
            <a:ext cx="39814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32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 practice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391477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1200"/>
            <a:ext cx="5029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32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90381"/>
            <a:ext cx="7886700" cy="1685405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LO: </a:t>
            </a:r>
            <a:r>
              <a:rPr lang="en-GB" dirty="0">
                <a:latin typeface="+mn-lt"/>
              </a:rPr>
              <a:t>To explore the changing profile of rivers and their valleys with distance downstream. </a:t>
            </a:r>
            <a:r>
              <a:rPr lang="en-GB" b="1" dirty="0">
                <a:latin typeface="+mn-lt"/>
              </a:rPr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89411"/>
            <a:ext cx="7886700" cy="314154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/>
              <a:t>SUCCESS CRITERIA:</a:t>
            </a:r>
          </a:p>
          <a:p>
            <a:pPr marL="0" indent="0">
              <a:buNone/>
            </a:pPr>
            <a:r>
              <a:rPr lang="en-GB" dirty="0"/>
              <a:t>I can </a:t>
            </a:r>
            <a:r>
              <a:rPr lang="en-GB" b="1" u="sng" dirty="0"/>
              <a:t>describe</a:t>
            </a:r>
            <a:r>
              <a:rPr lang="en-GB" dirty="0"/>
              <a:t> how a river and its valley change downstream. </a:t>
            </a:r>
          </a:p>
          <a:p>
            <a:pPr marL="0" indent="0">
              <a:buNone/>
            </a:pPr>
            <a:r>
              <a:rPr lang="en-GB" dirty="0"/>
              <a:t>I can </a:t>
            </a:r>
            <a:r>
              <a:rPr lang="en-GB" b="1" u="sng" dirty="0"/>
              <a:t>draw</a:t>
            </a:r>
            <a:r>
              <a:rPr lang="en-GB" dirty="0"/>
              <a:t> a graph to show the long profile of a river.</a:t>
            </a:r>
          </a:p>
          <a:p>
            <a:pPr marL="0" indent="0">
              <a:buNone/>
            </a:pPr>
            <a:r>
              <a:rPr lang="en-GB" dirty="0"/>
              <a:t>I can </a:t>
            </a:r>
            <a:r>
              <a:rPr lang="en-GB" b="1" u="sng" dirty="0"/>
              <a:t>explain</a:t>
            </a:r>
            <a:r>
              <a:rPr lang="en-GB" dirty="0"/>
              <a:t> how the profile of a river changes downstream.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151418"/>
            <a:ext cx="9144001" cy="70658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/>
              <a:t>Changes in Rivers and their Valleys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8565"/>
            <a:ext cx="2974848" cy="76819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000" dirty="0">
              <a:latin typeface="AR DARLING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596128" y="6205"/>
            <a:ext cx="3547872" cy="77055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066" y="-4342"/>
            <a:ext cx="4048845" cy="90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20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226425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16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does a river change from source to mouth?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0B0F0"/>
                </a:solidFill>
              </a:rPr>
              <a:t>Think, pair, share</a:t>
            </a:r>
          </a:p>
        </p:txBody>
      </p:sp>
    </p:spTree>
    <p:extLst>
      <p:ext uri="{BB962C8B-B14F-4D97-AF65-F5344CB8AC3E}">
        <p14:creationId xmlns:p14="http://schemas.microsoft.com/office/powerpoint/2010/main" val="243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bradshaw_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7200"/>
            <a:ext cx="4419600" cy="577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1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977541"/>
            <a:ext cx="7886700" cy="1026864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/>
              <a:t>Long Profile of a river and its valley.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66425"/>
            <a:ext cx="7886700" cy="3784209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50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151418"/>
            <a:ext cx="9144001" cy="70658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>
                <a:latin typeface="AR CENA" panose="02000000000000000000" pitchFamily="2" charset="0"/>
              </a:rPr>
              <a:t>LO: </a:t>
            </a:r>
            <a:r>
              <a:rPr lang="en-GB" sz="2400"/>
              <a:t>To explore the changing profile of rivers and their valleys with distance downstream.</a:t>
            </a:r>
            <a:endParaRPr lang="en-GB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8565"/>
            <a:ext cx="2974848" cy="76819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R DARLING" panose="02000000000000000000" pitchFamily="2" charset="0"/>
              </a:rPr>
              <a:t>ACTIVATE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596128" y="6205"/>
            <a:ext cx="3547872" cy="77055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b="1" dirty="0"/>
              <a:t>Be </a:t>
            </a:r>
            <a:r>
              <a:rPr lang="en-GB" sz="1400" b="1" u="sng" dirty="0"/>
              <a:t>READY TO LEARN</a:t>
            </a:r>
          </a:p>
          <a:p>
            <a:r>
              <a:rPr lang="en-GB" sz="1400" b="1" dirty="0"/>
              <a:t>Think </a:t>
            </a:r>
            <a:r>
              <a:rPr lang="en-GB" sz="1400" b="1" u="sng" dirty="0"/>
              <a:t>like a Geographer</a:t>
            </a:r>
            <a:endParaRPr lang="en-GB" sz="1200" b="1" u="sng" dirty="0"/>
          </a:p>
        </p:txBody>
      </p:sp>
      <p:pic>
        <p:nvPicPr>
          <p:cNvPr id="10" name="Picture 2" descr="Image result for connect geograph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848" y="19567"/>
            <a:ext cx="2621280" cy="74618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1395"/>
            <a:ext cx="9144000" cy="38092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093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49537"/>
          </a:xfrm>
        </p:spPr>
        <p:txBody>
          <a:bodyPr/>
          <a:lstStyle/>
          <a:p>
            <a:r>
              <a:rPr lang="en-GB" altLang="en-US">
                <a:latin typeface="Comic Sans MS" charset="0"/>
              </a:rPr>
              <a:t>Many people think that rivers flow faster in upper course – why?</a:t>
            </a:r>
          </a:p>
        </p:txBody>
      </p:sp>
      <p:pic>
        <p:nvPicPr>
          <p:cNvPr id="20482" name="Picture 2" descr="http://wrt.org.uk/wordpress/wp-content/uploads/2010/10/GF-upland-strea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68638"/>
            <a:ext cx="3979863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http://upload.wikimedia.org/wikipedia/commons/thumb/8/88/Kasari_j%C3%B5gi,_2007.jpg/288px-Kasari_j%C3%B5gi,_2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205038"/>
            <a:ext cx="27432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23850" y="5722938"/>
            <a:ext cx="2160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Comic Sans MS" charset="0"/>
              </a:rPr>
              <a:t>Upper course</a:t>
            </a: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6015038" y="3068638"/>
            <a:ext cx="2160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Comic Sans MS" charset="0"/>
              </a:rPr>
              <a:t>Lower course</a:t>
            </a:r>
          </a:p>
        </p:txBody>
      </p:sp>
    </p:spTree>
    <p:extLst>
      <p:ext uri="{BB962C8B-B14F-4D97-AF65-F5344CB8AC3E}">
        <p14:creationId xmlns:p14="http://schemas.microsoft.com/office/powerpoint/2010/main" val="149961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latin typeface="Comic Sans MS" charset="0"/>
              </a:rPr>
              <a:t>Is it true though?</a:t>
            </a:r>
          </a:p>
        </p:txBody>
      </p:sp>
      <p:pic>
        <p:nvPicPr>
          <p:cNvPr id="21506" name="Picture 2" descr="http://wegc203116.uni-graz.at/meted/hydro/basic/Routing/media/graphics/Stills_of_swfs/mannings_example_tab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7"/>
          <a:stretch>
            <a:fillRect/>
          </a:stretch>
        </p:blipFill>
        <p:spPr bwMode="auto">
          <a:xfrm>
            <a:off x="971550" y="1484313"/>
            <a:ext cx="7056438" cy="478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5364163" y="4868863"/>
            <a:ext cx="863600" cy="504825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6875463" y="4868863"/>
            <a:ext cx="865187" cy="504825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56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omic Sans MS" charset="0"/>
              </a:rPr>
              <a:t>The Bradshaw Model</a:t>
            </a:r>
          </a:p>
        </p:txBody>
      </p:sp>
      <p:pic>
        <p:nvPicPr>
          <p:cNvPr id="22530" name="Picture 2" descr="http://www.earthstudies.co.uk/Geography/Physical%20Geography%20G1/Fieldwork%20G1/Images%20of%20Alderbrook%20Fieldwork/Bradshaw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447800"/>
            <a:ext cx="4167187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Brace 5"/>
          <p:cNvSpPr/>
          <p:nvPr/>
        </p:nvSpPr>
        <p:spPr>
          <a:xfrm>
            <a:off x="4500563" y="1916113"/>
            <a:ext cx="1584325" cy="28813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6156325" y="3141663"/>
            <a:ext cx="25923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>
                <a:latin typeface="Comic Sans MS" charset="0"/>
              </a:rPr>
              <a:t>Positive changes</a:t>
            </a:r>
          </a:p>
        </p:txBody>
      </p:sp>
      <p:sp>
        <p:nvSpPr>
          <p:cNvPr id="9" name="Right Brace 8"/>
          <p:cNvSpPr/>
          <p:nvPr/>
        </p:nvSpPr>
        <p:spPr>
          <a:xfrm>
            <a:off x="4576763" y="5084763"/>
            <a:ext cx="1431925" cy="14398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2534" name="TextBox 9"/>
          <p:cNvSpPr txBox="1">
            <a:spLocks noChangeArrowheads="1"/>
          </p:cNvSpPr>
          <p:nvPr/>
        </p:nvSpPr>
        <p:spPr bwMode="auto">
          <a:xfrm>
            <a:off x="6227763" y="5621338"/>
            <a:ext cx="25923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>
                <a:latin typeface="Comic Sans MS" charset="0"/>
              </a:rPr>
              <a:t>Negative changes</a:t>
            </a:r>
          </a:p>
        </p:txBody>
      </p:sp>
    </p:spTree>
    <p:extLst>
      <p:ext uri="{BB962C8B-B14F-4D97-AF65-F5344CB8AC3E}">
        <p14:creationId xmlns:p14="http://schemas.microsoft.com/office/powerpoint/2010/main" val="13042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omic Sans MS" charset="0"/>
              </a:rPr>
              <a:t>The Bradshaw Model</a:t>
            </a:r>
          </a:p>
        </p:txBody>
      </p:sp>
      <p:pic>
        <p:nvPicPr>
          <p:cNvPr id="24578" name="Picture 2" descr="http://www.earthstudies.co.uk/Geography/Physical%20Geography%20G1/Fieldwork%20G1/Images%20of%20Alderbrook%20Fieldwork/Bradshaw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447800"/>
            <a:ext cx="4167187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43438" y="1989138"/>
            <a:ext cx="4160837" cy="1692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u="sng">
                <a:latin typeface="Comic Sans MS" charset="0"/>
              </a:rPr>
              <a:t>Activity: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u="sng">
              <a:latin typeface="Comic Sans MS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charset="0"/>
              </a:rPr>
              <a:t>Choose 3 characteristics to explain (including at least one positive and one negative)</a:t>
            </a:r>
          </a:p>
        </p:txBody>
      </p:sp>
    </p:spTree>
    <p:extLst>
      <p:ext uri="{BB962C8B-B14F-4D97-AF65-F5344CB8AC3E}">
        <p14:creationId xmlns:p14="http://schemas.microsoft.com/office/powerpoint/2010/main" val="160854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1779</TotalTime>
  <Words>990</Words>
  <Application>Microsoft Macintosh PowerPoint</Application>
  <PresentationFormat>On-screen Show (4:3)</PresentationFormat>
  <Paragraphs>141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 CENA</vt:lpstr>
      <vt:lpstr>AR DARLING</vt:lpstr>
      <vt:lpstr>Bell MT</vt:lpstr>
      <vt:lpstr>Calibri</vt:lpstr>
      <vt:lpstr>Calibri Light</vt:lpstr>
      <vt:lpstr>ＭＳ Ｐゴシック</vt:lpstr>
      <vt:lpstr>Arial</vt:lpstr>
      <vt:lpstr>Comic Sans MS</vt:lpstr>
      <vt:lpstr>Times New Roman</vt:lpstr>
      <vt:lpstr>Office Theme</vt:lpstr>
      <vt:lpstr>Changes in Rivers and their Valleys.</vt:lpstr>
      <vt:lpstr>LO: To explore the changing profile of rivers and their valleys with distance downstream.  </vt:lpstr>
      <vt:lpstr>How does a river change from source to mouth?</vt:lpstr>
      <vt:lpstr>PowerPoint Presentation</vt:lpstr>
      <vt:lpstr>Long Profile of a river and its valley.</vt:lpstr>
      <vt:lpstr>Many people think that rivers flow faster in upper course – why?</vt:lpstr>
      <vt:lpstr>Is it true though?</vt:lpstr>
      <vt:lpstr>The Bradshaw Model</vt:lpstr>
      <vt:lpstr>The Bradshaw Model</vt:lpstr>
      <vt:lpstr>Cross Profiles of a river and its valley.</vt:lpstr>
      <vt:lpstr>Use the data to draw a graph to show the long profile of a river. </vt:lpstr>
      <vt:lpstr>PowerPoint Presentation</vt:lpstr>
      <vt:lpstr>Question Time</vt:lpstr>
      <vt:lpstr>PowerPoint Presentation</vt:lpstr>
      <vt:lpstr>Self Assess                       to tick/cross.              to correct. </vt:lpstr>
      <vt:lpstr>Explain why the upper course of a river valley has a different cross profile from the lower course (4).</vt:lpstr>
      <vt:lpstr>Exam practice</vt:lpstr>
      <vt:lpstr>Mark scheme </vt:lpstr>
      <vt:lpstr>Exam practice</vt:lpstr>
      <vt:lpstr>PowerPoint Presentation</vt:lpstr>
    </vt:vector>
  </TitlesOfParts>
  <Company>RBHS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JTomlinson</dc:creator>
  <cp:lastModifiedBy>Anna Bennett</cp:lastModifiedBy>
  <cp:revision>134</cp:revision>
  <dcterms:created xsi:type="dcterms:W3CDTF">2016-11-03T14:05:11Z</dcterms:created>
  <dcterms:modified xsi:type="dcterms:W3CDTF">2017-10-21T01:24:26Z</dcterms:modified>
</cp:coreProperties>
</file>