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7" r:id="rId4"/>
    <p:sldId id="257" r:id="rId5"/>
    <p:sldId id="268" r:id="rId6"/>
    <p:sldId id="259" r:id="rId7"/>
    <p:sldId id="326" r:id="rId8"/>
    <p:sldId id="260" r:id="rId9"/>
    <p:sldId id="313" r:id="rId10"/>
    <p:sldId id="310" r:id="rId11"/>
    <p:sldId id="290" r:id="rId12"/>
    <p:sldId id="309" r:id="rId13"/>
    <p:sldId id="311" r:id="rId14"/>
    <p:sldId id="312" r:id="rId15"/>
    <p:sldId id="265" r:id="rId16"/>
    <p:sldId id="327" r:id="rId17"/>
    <p:sldId id="321" r:id="rId18"/>
    <p:sldId id="322" r:id="rId19"/>
    <p:sldId id="323" r:id="rId20"/>
    <p:sldId id="315" r:id="rId21"/>
    <p:sldId id="328" r:id="rId22"/>
    <p:sldId id="329" r:id="rId23"/>
    <p:sldId id="314" r:id="rId24"/>
    <p:sldId id="316" r:id="rId25"/>
    <p:sldId id="317" r:id="rId26"/>
    <p:sldId id="324" r:id="rId27"/>
    <p:sldId id="330" r:id="rId28"/>
    <p:sldId id="325" r:id="rId29"/>
    <p:sldId id="266" r:id="rId30"/>
    <p:sldId id="319" r:id="rId31"/>
    <p:sldId id="320" r:id="rId32"/>
    <p:sldId id="333" r:id="rId33"/>
    <p:sldId id="278" r:id="rId34"/>
    <p:sldId id="331" r:id="rId35"/>
    <p:sldId id="279" r:id="rId36"/>
    <p:sldId id="280" r:id="rId37"/>
    <p:sldId id="281" r:id="rId38"/>
    <p:sldId id="282" r:id="rId39"/>
    <p:sldId id="283" r:id="rId40"/>
    <p:sldId id="332" r:id="rId41"/>
    <p:sldId id="284" r:id="rId42"/>
    <p:sldId id="285" r:id="rId43"/>
    <p:sldId id="286" r:id="rId44"/>
    <p:sldId id="287" r:id="rId45"/>
    <p:sldId id="288" r:id="rId46"/>
    <p:sldId id="289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22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DA0F-956B-A645-82A8-111F2AE00C48}" type="datetimeFigureOut">
              <a:rPr lang="en-US" smtClean="0"/>
              <a:t>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2C3D-26FA-7B40-9F5F-66666748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DDD52-CCAD-4BCA-A507-91F66F86D9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4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7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9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6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4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5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1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BA4E-C927-401F-B74E-B801481358A2}" type="datetimeFigureOut">
              <a:rPr lang="en-GB" smtClean="0"/>
              <a:t>04/01/2020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585F-FD84-4245-9BA7-1BD96EA60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0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forgeography.co.uk/videos_list/coasts/formation-of-a-sea-stack/" TargetMode="External"/><Relationship Id="rId2" Type="http://schemas.openxmlformats.org/officeDocument/2006/relationships/hyperlink" Target="http://www.youtube.com/watch?v=UWIO90Hxh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iTuZCiOLLt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rassiccoast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PgrMMOav6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forgeography.co.uk/videos_list/coasts/Explain-with-the-use-of-a-diagram-how-the-landform-shown-was-formed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425e1XIHA&amp;feature=emb_logo" TargetMode="External"/><Relationship Id="rId2" Type="http://schemas.openxmlformats.org/officeDocument/2006/relationships/hyperlink" Target="http://www.youtube.com/watch?v=z1swjSvgx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timeforgeography.co.uk/videos_list/coasts/formation-of-a-wave-cut-platfor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thegeographeronline.net/coast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bbc.co.uk/schools/gcsebitesize/geography/coasts/coastal_processes_rev3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TYQ--nTcNU8&amp;feature=emb_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5gpkGIuB2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Erosional coastal  Processes</a:t>
            </a:r>
            <a:endParaRPr lang="en-GB" b="1" dirty="0">
              <a:solidFill>
                <a:srgbClr val="00B050"/>
              </a:solidFill>
              <a:latin typeface="dearJoe 5 CASUAL PR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88965"/>
            <a:ext cx="9144000" cy="17526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7030A0"/>
                </a:solidFill>
              </a:rPr>
              <a:t>Lesson objectives:</a:t>
            </a:r>
          </a:p>
          <a:p>
            <a:pPr marL="514350" indent="-514350" algn="l">
              <a:buAutoNum type="arabicPeriod"/>
            </a:pPr>
            <a:r>
              <a:rPr lang="en-GB" sz="3600" dirty="0">
                <a:solidFill>
                  <a:srgbClr val="7030A0"/>
                </a:solidFill>
              </a:rPr>
              <a:t>Identify the 4 main process that cause coast line erosion.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>
                <a:solidFill>
                  <a:srgbClr val="7030A0"/>
                </a:solidFill>
              </a:rPr>
              <a:t> Describe and explain the formation of </a:t>
            </a:r>
            <a:r>
              <a:rPr lang="en-US" sz="3600" b="1" dirty="0">
                <a:solidFill>
                  <a:srgbClr val="7030A0"/>
                </a:solidFill>
              </a:rPr>
              <a:t>cliffs </a:t>
            </a:r>
            <a:r>
              <a:rPr lang="en-US" sz="3600" dirty="0">
                <a:solidFill>
                  <a:srgbClr val="7030A0"/>
                </a:solidFill>
              </a:rPr>
              <a:t>and </a:t>
            </a:r>
            <a:r>
              <a:rPr lang="en-US" sz="3600" b="1" dirty="0">
                <a:solidFill>
                  <a:srgbClr val="7030A0"/>
                </a:solidFill>
              </a:rPr>
              <a:t>wave cut platforms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b="1" dirty="0">
                <a:solidFill>
                  <a:srgbClr val="7030A0"/>
                </a:solidFill>
              </a:rPr>
              <a:t>headlands and bays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b="1" dirty="0">
                <a:solidFill>
                  <a:srgbClr val="7030A0"/>
                </a:solidFill>
              </a:rPr>
              <a:t>caves, arches, stacks and stumps.</a:t>
            </a:r>
          </a:p>
          <a:p>
            <a:pPr marL="514350" indent="-514350" algn="l">
              <a:buAutoNum type="arabicPeriod"/>
            </a:pP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http://www.ceredigioncoastpath.org.uk/images/locht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92" y="342867"/>
            <a:ext cx="2896743" cy="19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oldschoolhostel.co.uk/images/large/32.2%20Coast%20Path%2014%20Near%20Tre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79" y="180244"/>
            <a:ext cx="2799456" cy="20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local_durd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92" y="348910"/>
            <a:ext cx="2819400" cy="1877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58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Headlands and bays</a:t>
            </a:r>
          </a:p>
        </p:txBody>
      </p:sp>
      <p:pic>
        <p:nvPicPr>
          <p:cNvPr id="7171" name="Picture 3" descr="Discordant and concordant coasts in Dors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84313"/>
            <a:ext cx="7200900" cy="50784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6928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Concordant and discordant coastlines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Coastlines where the geology alternates between strata (or bands) of hard rock and soft rock are called </a:t>
            </a:r>
            <a:r>
              <a:rPr lang="en-GB" b="1" dirty="0"/>
              <a:t>discordant coastlines</a:t>
            </a:r>
            <a:r>
              <a:rPr lang="en-GB" dirty="0"/>
              <a:t>. A </a:t>
            </a:r>
            <a:r>
              <a:rPr lang="en-GB" b="1" dirty="0"/>
              <a:t>concordant coastline</a:t>
            </a:r>
            <a:r>
              <a:rPr lang="en-GB" dirty="0"/>
              <a:t> has the same type of rock along its length. Concordant coastlines tend to have fewer bays and headlands.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0" y="381000"/>
            <a:ext cx="7438979" cy="556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14400" y="3962400"/>
            <a:ext cx="35814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781800" y="2133600"/>
            <a:ext cx="504306" cy="297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Discordant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9805" y="38631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Concordant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40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4691"/>
            <a:ext cx="478645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2800"/>
            <a:ext cx="48645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4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Headlands and Bays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form where there are alternating layers of hard and soft rock along a coastline.</a:t>
            </a:r>
          </a:p>
          <a:p>
            <a:r>
              <a:rPr lang="en-GB"/>
              <a:t>Where there is more resistant rock it will  be worn away more slowly leaving a headland sticking out to sea.</a:t>
            </a:r>
          </a:p>
          <a:p>
            <a:r>
              <a:rPr lang="en-GB"/>
              <a:t>Softer rock will be eroded more quickly forming a bay.</a:t>
            </a:r>
          </a:p>
        </p:txBody>
      </p:sp>
    </p:spTree>
    <p:extLst>
      <p:ext uri="{BB962C8B-B14F-4D97-AF65-F5344CB8AC3E}">
        <p14:creationId xmlns:p14="http://schemas.microsoft.com/office/powerpoint/2010/main" val="231188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gz.e2bn.net/e2bn/leas/c99/schools/cgz/accounts/staff/rchambers/GeoBytes%20GCSE%20Blog%20Resources/Images/Coasts/Headlands_and_Bays.jpg">
            <a:extLst>
              <a:ext uri="{FF2B5EF4-FFF2-40B4-BE49-F238E27FC236}">
                <a16:creationId xmlns:a16="http://schemas.microsoft.com/office/drawing/2014/main" id="{FC8F27B2-357A-2548-BB8D-CC83382F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050338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6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eb.arc.losrios.edu/~borougt/HeadlandErosion.gif">
            <a:extLst>
              <a:ext uri="{FF2B5EF4-FFF2-40B4-BE49-F238E27FC236}">
                <a16:creationId xmlns:a16="http://schemas.microsoft.com/office/drawing/2014/main" id="{E1D04745-1981-F242-B0AD-8916723C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1500"/>
            <a:ext cx="8901112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805612" cy="69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3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6324600" cy="46116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Markscheme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4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58" y="1828800"/>
            <a:ext cx="4822484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95" y="-263166"/>
            <a:ext cx="8229600" cy="1143000"/>
          </a:xfrm>
        </p:spPr>
        <p:txBody>
          <a:bodyPr/>
          <a:lstStyle/>
          <a:p>
            <a:r>
              <a:rPr lang="en-US" dirty="0"/>
              <a:t>Peer assessment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4595" y="879834"/>
            <a:ext cx="4457700" cy="4436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8" y="5315895"/>
            <a:ext cx="4434490" cy="13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beard\AppData\Local\Microsoft\Windows\Temporary Internet Files\Content.IE5\6BKFZB58\Durdle%20Door%20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166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37" y="1702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 your books, write down how you think this arch way was created??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Clue: Think back to last weeks lesson on waves…..</a:t>
            </a:r>
          </a:p>
        </p:txBody>
      </p:sp>
    </p:spTree>
    <p:extLst>
      <p:ext uri="{BB962C8B-B14F-4D97-AF65-F5344CB8AC3E}">
        <p14:creationId xmlns:p14="http://schemas.microsoft.com/office/powerpoint/2010/main" val="954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b="1" dirty="0">
                <a:latin typeface="dearJoe 5 CASUAL PRO" panose="02000000000000000000" pitchFamily="2" charset="0"/>
              </a:rPr>
              <a:t>Caves, arches, stacks and stumps</a:t>
            </a:r>
          </a:p>
        </p:txBody>
      </p:sp>
      <p:pic>
        <p:nvPicPr>
          <p:cNvPr id="8195" name="Picture 3" descr="Platform, arch, cave and 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8243887" cy="523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63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gz.e2bn.net/e2bn/leas/c99/schools/cgz/accounts/staff/rchambers/GeoBlogBytes%20Blog%20Resources/Year%2010%20Resources/Images/Erosion_Headland.png">
            <a:extLst>
              <a:ext uri="{FF2B5EF4-FFF2-40B4-BE49-F238E27FC236}">
                <a16:creationId xmlns:a16="http://schemas.microsoft.com/office/drawing/2014/main" id="{CBA3C0E7-73E1-3E4A-98E6-B4330897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8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_qeX7ETnLfiE/SxT4vJnm_gI/AAAAAAAAAD8/YOd9DThlI_c/s1600/Headland_Erosion.gif">
            <a:extLst>
              <a:ext uri="{FF2B5EF4-FFF2-40B4-BE49-F238E27FC236}">
                <a16:creationId xmlns:a16="http://schemas.microsoft.com/office/drawing/2014/main" id="{88F5256F-0585-BB46-BAC9-F981982E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77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48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Caves, arches, stacks and stumps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02" y="383874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https://timeforgeography.co.uk/videos_list/coasts/formation-of-a-sea-stack/</a:t>
            </a:r>
          </a:p>
          <a:p>
            <a:r>
              <a:rPr lang="en-US" dirty="0">
                <a:hlinkClick r:id="rId2"/>
              </a:rPr>
              <a:t>http://www.youtube.com/watch?v=UWIO90HxhEQ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E3083DE-5733-C641-9CAC-5233782DD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442810"/>
            <a:ext cx="4369048" cy="23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Caves, arches, stacks and stumps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 dirty="0"/>
              <a:t>These are landforms of erosion along a coastline.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Even hard rock, that forms headlands, contains weaknesses. Hydraulic action forms cracks in the rock until an opening is formed.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As the waves continue to attack the rock is hollowed out to form a </a:t>
            </a:r>
            <a:r>
              <a:rPr lang="en-GB" sz="2400" b="1" u="sng" dirty="0"/>
              <a:t>cave.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Further erosion means that the cave is widened and deepened until it becomes an </a:t>
            </a:r>
            <a:r>
              <a:rPr lang="en-GB" sz="2400" b="1" u="sng" dirty="0"/>
              <a:t>arch.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Widening of the arch through undercutting means that material becomes unsupported and collapses into the sea forming a </a:t>
            </a:r>
            <a:r>
              <a:rPr lang="en-GB" sz="2400" b="1" u="sng" dirty="0"/>
              <a:t>stack.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Further undercutting causes the stack to collapse leaving only a </a:t>
            </a:r>
            <a:r>
              <a:rPr lang="en-GB" sz="2400" b="1" u="sng" dirty="0"/>
              <a:t>stump.</a:t>
            </a:r>
          </a:p>
          <a:p>
            <a:pPr>
              <a:lnSpc>
                <a:spcPct val="90000"/>
              </a:lnSpc>
              <a:buNone/>
            </a:pPr>
            <a:r>
              <a:rPr lang="en-GB" sz="2400" b="1" u="sng" dirty="0">
                <a:solidFill>
                  <a:srgbClr val="0070C0"/>
                </a:solidFill>
              </a:rPr>
              <a:t>Draw a diagram/series of diagrams and annotate them to show the processes</a:t>
            </a: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244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0"/>
            <a:ext cx="9344528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1449"/>
            <a:ext cx="8356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1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The Jurassic coastline, Dorset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https://www.youtube.com/watch?v=iTuZCiOLLtk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" y="2714639"/>
            <a:ext cx="9144000" cy="33874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6453118"/>
            <a:ext cx="2369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jurassiccoast.org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nmillhotel.co.uk/en/images/local_durdle.jpg">
            <a:extLst>
              <a:ext uri="{FF2B5EF4-FFF2-40B4-BE49-F238E27FC236}">
                <a16:creationId xmlns:a16="http://schemas.microsoft.com/office/drawing/2014/main" id="{A0EBAD78-F77D-DA40-A69A-33A08277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>
            <a:extLst>
              <a:ext uri="{FF2B5EF4-FFF2-40B4-BE49-F238E27FC236}">
                <a16:creationId xmlns:a16="http://schemas.microsoft.com/office/drawing/2014/main" id="{384BEEB2-EB8B-0A48-9F2C-35C4C9D0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14313"/>
            <a:ext cx="4429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Example of an Arch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Durdle Door, Dorset</a:t>
            </a:r>
          </a:p>
        </p:txBody>
      </p:sp>
    </p:spTree>
    <p:extLst>
      <p:ext uri="{BB962C8B-B14F-4D97-AF65-F5344CB8AC3E}">
        <p14:creationId xmlns:p14="http://schemas.microsoft.com/office/powerpoint/2010/main" val="398667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892480" cy="65833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1B79ED-FBBE-144E-BF7B-DDD091A9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3071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of a Bay: Lulworth Cove</a:t>
            </a:r>
          </a:p>
        </p:txBody>
      </p:sp>
    </p:spTree>
    <p:extLst>
      <p:ext uri="{BB962C8B-B14F-4D97-AF65-F5344CB8AC3E}">
        <p14:creationId xmlns:p14="http://schemas.microsoft.com/office/powerpoint/2010/main" val="29923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0.geograph.org.uk/photos/77/82/778275_25562c8d.jpg">
            <a:extLst>
              <a:ext uri="{FF2B5EF4-FFF2-40B4-BE49-F238E27FC236}">
                <a16:creationId xmlns:a16="http://schemas.microsoft.com/office/drawing/2014/main" id="{359C17DA-58C4-B94C-ABC8-9C0EADD3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4">
            <a:extLst>
              <a:ext uri="{FF2B5EF4-FFF2-40B4-BE49-F238E27FC236}">
                <a16:creationId xmlns:a16="http://schemas.microsoft.com/office/drawing/2014/main" id="{360056EC-E5BC-6A44-B5D4-5AA1CC780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3071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Example of Stack: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Old Harry Rocks, Dorset </a:t>
            </a:r>
          </a:p>
        </p:txBody>
      </p:sp>
    </p:spTree>
    <p:extLst>
      <p:ext uri="{BB962C8B-B14F-4D97-AF65-F5344CB8AC3E}">
        <p14:creationId xmlns:p14="http://schemas.microsoft.com/office/powerpoint/2010/main" val="363802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Coastal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There are 3 main things that coasts can do:</a:t>
            </a:r>
          </a:p>
          <a:p>
            <a:pPr marL="514350" indent="-514350">
              <a:buAutoNum type="arabicPeriod"/>
            </a:pPr>
            <a:r>
              <a:rPr lang="en-US" dirty="0"/>
              <a:t>They </a:t>
            </a:r>
            <a:r>
              <a:rPr lang="en-US" b="1" dirty="0"/>
              <a:t>erode</a:t>
            </a:r>
            <a:r>
              <a:rPr lang="en-US" dirty="0"/>
              <a:t> material</a:t>
            </a:r>
          </a:p>
          <a:p>
            <a:pPr marL="514350" indent="-514350">
              <a:buAutoNum type="arabicPeriod"/>
            </a:pPr>
            <a:r>
              <a:rPr lang="en-US" dirty="0"/>
              <a:t>Then they </a:t>
            </a:r>
            <a:r>
              <a:rPr lang="en-US" b="1" dirty="0"/>
              <a:t>transport</a:t>
            </a:r>
            <a:r>
              <a:rPr lang="en-US" dirty="0"/>
              <a:t> material </a:t>
            </a:r>
          </a:p>
          <a:p>
            <a:pPr marL="514350" indent="-514350">
              <a:buAutoNum type="arabicPeriod"/>
            </a:pPr>
            <a:r>
              <a:rPr lang="en-US" dirty="0"/>
              <a:t>And finally they </a:t>
            </a:r>
            <a:r>
              <a:rPr lang="en-US" b="1" dirty="0"/>
              <a:t>deposit</a:t>
            </a:r>
            <a:r>
              <a:rPr lang="en-US" dirty="0"/>
              <a:t> material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085184"/>
            <a:ext cx="483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Key concept: PROCESSES</a:t>
            </a:r>
          </a:p>
        </p:txBody>
      </p:sp>
    </p:spTree>
    <p:extLst>
      <p:ext uri="{BB962C8B-B14F-4D97-AF65-F5344CB8AC3E}">
        <p14:creationId xmlns:p14="http://schemas.microsoft.com/office/powerpoint/2010/main" val="151323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learningzone/clips/images/previews/s_geog/s_geog_ec_03104_4x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962400" cy="2228850"/>
          </a:xfrm>
          <a:prstGeom prst="rect">
            <a:avLst/>
          </a:prstGeom>
          <a:noFill/>
        </p:spPr>
      </p:pic>
      <p:pic>
        <p:nvPicPr>
          <p:cNvPr id="1028" name="Picture 4" descr="http://www.dorsets.co.uk/photos/data/media/2/old-harry-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5105400" cy="3829050"/>
          </a:xfrm>
          <a:prstGeom prst="rect">
            <a:avLst/>
          </a:prstGeom>
          <a:noFill/>
        </p:spPr>
      </p:pic>
      <p:pic>
        <p:nvPicPr>
          <p:cNvPr id="1030" name="Picture 6" descr="http://squirrelbasket.files.wordpress.com/2010/08/oldharry-07.jpg?w=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3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rset-ancestors.com/wp-content/uploads/2011/04/Old-Harry-and-Wife-Rocks-Dorset-Coastedit-resiz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5638800" cy="6183027"/>
          </a:xfrm>
          <a:prstGeom prst="rect">
            <a:avLst/>
          </a:prstGeom>
          <a:noFill/>
        </p:spPr>
      </p:pic>
      <p:pic>
        <p:nvPicPr>
          <p:cNvPr id="29700" name="Picture 4" descr="http://www.clipartspace.com/clipart/hearts/heart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1600200" cy="18221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18285-E6EA-D94B-AE83-68046CBB269B}"/>
              </a:ext>
            </a:extLst>
          </p:cNvPr>
          <p:cNvSpPr txBox="1"/>
          <p:nvPr/>
        </p:nvSpPr>
        <p:spPr>
          <a:xfrm>
            <a:off x="6660232" y="11247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Old Harry and Wife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4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3CDBA-E38B-244D-8A26-3E744C103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620688"/>
            <a:ext cx="7594600" cy="430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B8089-D5D3-5441-B717-B38E73B034DA}"/>
              </a:ext>
            </a:extLst>
          </p:cNvPr>
          <p:cNvSpPr txBox="1"/>
          <p:nvPr/>
        </p:nvSpPr>
        <p:spPr>
          <a:xfrm>
            <a:off x="230196" y="5157192"/>
            <a:ext cx="8913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https://timeforgeography.co.uk/videos_list/coasts/Explain-with-the-use-of-a-diagram-how-the-landform-shown-was-formed/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0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Wave cut platform</a:t>
            </a:r>
            <a:br>
              <a:rPr lang="en-US" b="1" dirty="0"/>
            </a:br>
            <a:r>
              <a:rPr lang="en-US" sz="2200" b="1" dirty="0">
                <a:hlinkClick r:id="rId2"/>
              </a:rPr>
              <a:t>http://www.youtube.com/watch?v=z1swjSvgx6A</a:t>
            </a:r>
            <a:br>
              <a:rPr lang="en-US" sz="2200" b="1" dirty="0"/>
            </a:br>
            <a:r>
              <a:rPr lang="en-US" sz="2200" b="1" dirty="0">
                <a:hlinkClick r:id="rId3"/>
              </a:rPr>
              <a:t>https://</a:t>
            </a:r>
            <a:r>
              <a:rPr lang="en-US" sz="2200" b="1" dirty="0" err="1">
                <a:hlinkClick r:id="rId3"/>
              </a:rPr>
              <a:t>www.youtube.com</a:t>
            </a:r>
            <a:r>
              <a:rPr lang="en-US" sz="2200" b="1" dirty="0">
                <a:hlinkClick r:id="rId3"/>
              </a:rPr>
              <a:t>/</a:t>
            </a:r>
            <a:r>
              <a:rPr lang="en-US" sz="2200" b="1" dirty="0" err="1">
                <a:hlinkClick r:id="rId3"/>
              </a:rPr>
              <a:t>watch?v</a:t>
            </a:r>
            <a:r>
              <a:rPr lang="en-US" sz="2200" b="1" dirty="0">
                <a:hlinkClick r:id="rId3"/>
              </a:rPr>
              <a:t>=5v425e1XIHA&amp;feature=</a:t>
            </a:r>
            <a:r>
              <a:rPr lang="en-US" sz="2200" b="1" dirty="0" err="1">
                <a:hlinkClick r:id="rId3"/>
              </a:rPr>
              <a:t>emb_logo</a:t>
            </a:r>
            <a:endParaRPr lang="en-US" sz="2200" b="1" dirty="0"/>
          </a:p>
        </p:txBody>
      </p:sp>
      <p:pic>
        <p:nvPicPr>
          <p:cNvPr id="1026" name="Picture 2" descr="http://golearngeo.files.wordpress.com/2010/08/cli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612230"/>
            <a:ext cx="7696200" cy="521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588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E1C86-D487-CC46-A505-BCA645AF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Formation of a wave cut platform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16C38E9-4674-E94D-AA84-6D2B9E2F4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1666081"/>
            <a:ext cx="7861300" cy="4394200"/>
          </a:xfrm>
        </p:spPr>
      </p:pic>
    </p:spTree>
    <p:extLst>
      <p:ext uri="{BB962C8B-B14F-4D97-AF65-F5344CB8AC3E}">
        <p14:creationId xmlns:p14="http://schemas.microsoft.com/office/powerpoint/2010/main" val="169240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www.thegeographeronline.net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coasts.html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203"/>
            <a:ext cx="8229600" cy="4431956"/>
          </a:xfrm>
        </p:spPr>
      </p:pic>
    </p:spTree>
    <p:extLst>
      <p:ext uri="{BB962C8B-B14F-4D97-AF65-F5344CB8AC3E}">
        <p14:creationId xmlns:p14="http://schemas.microsoft.com/office/powerpoint/2010/main" val="1065401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000" b="1" dirty="0"/>
              <a:t>Cliffs, wave cut platforms and wave cut notches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6147" name="Picture 3" descr="The erosion of cliff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8569325" cy="49752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9026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>
                <a:solidFill>
                  <a:srgbClr val="0070C0"/>
                </a:solidFill>
              </a:rPr>
              <a:t>Cliffs, wave cut platforms and wave cut notches</a:t>
            </a:r>
            <a:br>
              <a:rPr lang="en-GB" sz="4000" b="1" dirty="0"/>
            </a:br>
            <a:br>
              <a:rPr lang="en-GB" sz="4000" b="1" dirty="0"/>
            </a:br>
            <a:endParaRPr lang="en-GB" sz="4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b="1" u="sng" dirty="0"/>
              <a:t>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b="1" dirty="0"/>
              <a:t>Organise these statements and label them on the diagram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/>
              <a:t>The backwash carries the rubble towards the sea forming a wave-cut platform.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/>
              <a:t>The process repeats and the cliff continues to retreat.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/>
              <a:t>The sea attacks the base of the cliff forming a wave-cut notch.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/>
              <a:t>The notch increases in size causing the cliff to collapse.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GB" sz="2800" dirty="0"/>
              <a:t>Weather weakens the top of the cliff. </a:t>
            </a:r>
          </a:p>
          <a:p>
            <a:pPr>
              <a:lnSpc>
                <a:spcPct val="80000"/>
              </a:lnSpc>
              <a:buFontTx/>
              <a:buAutoNum type="arabicPeriod" startAt="5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055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4000"/>
            <a:ext cx="9392616" cy="3733800"/>
          </a:xfrm>
        </p:spPr>
      </p:pic>
    </p:spTree>
    <p:extLst>
      <p:ext uri="{BB962C8B-B14F-4D97-AF65-F5344CB8AC3E}">
        <p14:creationId xmlns:p14="http://schemas.microsoft.com/office/powerpoint/2010/main" val="1915640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248400" cy="63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276872"/>
            <a:ext cx="4978896" cy="165618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There are 4 different types of Erosion that operate along the coast. </a:t>
            </a:r>
            <a:r>
              <a:rPr lang="en-GB" u="sng" dirty="0"/>
              <a:t>Does any one know what they are?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Animations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93156"/>
            <a:ext cx="29523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Hydraulic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493156"/>
            <a:ext cx="259228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Abrasion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7613" y="4035241"/>
            <a:ext cx="259228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Attrition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48" y="4130342"/>
            <a:ext cx="259228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Solution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41207" y="1124744"/>
            <a:ext cx="115212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39471" y="1124744"/>
            <a:ext cx="1008112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3"/>
          </p:cNvCxnSpPr>
          <p:nvPr/>
        </p:nvCxnSpPr>
        <p:spPr>
          <a:xfrm flipH="1">
            <a:off x="2609536" y="3951910"/>
            <a:ext cx="1281850" cy="4708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1"/>
          </p:cNvCxnSpPr>
          <p:nvPr/>
        </p:nvCxnSpPr>
        <p:spPr>
          <a:xfrm>
            <a:off x="5451439" y="3933056"/>
            <a:ext cx="1076174" cy="3945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vaw.ethz.ch/people/wb/archive/wb_131_preventing_hydraulic_struct_abrasive_erosion_2.jpg?h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75" y="1124744"/>
            <a:ext cx="1993284" cy="18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hiddingstone.kent.sch.uk/homework/rivers/riversKeywordSearch/images/attr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75869"/>
            <a:ext cx="2304256" cy="21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negeology.org/extra/kids/images/chemicalWeathe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" y="4746936"/>
            <a:ext cx="2446435" cy="16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ishopsworth.wikispaces.com/file/view/pill-dissolving-in-water-blue-background-AJHD.jpg/35312833/pill-dissolving-in-water-blue-background-AJH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98" y="4786165"/>
            <a:ext cx="1338435" cy="16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orrissprings.co.uk/compress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6680" y="1583259"/>
            <a:ext cx="2291657" cy="13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863" y="4422729"/>
            <a:ext cx="1911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Task: </a:t>
            </a:r>
            <a:r>
              <a:rPr lang="en-US" dirty="0"/>
              <a:t>complete sheet to create an illustration to show the work </a:t>
            </a:r>
            <a:r>
              <a:rPr lang="en-US"/>
              <a:t>of each </a:t>
            </a:r>
            <a:r>
              <a:rPr lang="en-US" dirty="0"/>
              <a:t>type of coastal erosion</a:t>
            </a:r>
          </a:p>
        </p:txBody>
      </p:sp>
    </p:spTree>
    <p:extLst>
      <p:ext uri="{BB962C8B-B14F-4D97-AF65-F5344CB8AC3E}">
        <p14:creationId xmlns:p14="http://schemas.microsoft.com/office/powerpoint/2010/main" val="6863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91D-D06F-9545-9FDA-C97A4388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27ED-1FD3-2644-B65E-F7CE55E1D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86BC5-6D18-9743-98D4-F3DC1C7B9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2276872"/>
            <a:ext cx="7785100" cy="443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F17871-7AEB-004B-A48B-C387D975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337607"/>
            <a:ext cx="8229600" cy="17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6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90600"/>
            <a:ext cx="6272212" cy="33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3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6729412" cy="378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36836"/>
            <a:ext cx="5648326" cy="41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8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6220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81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724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7370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0815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0"/>
            <a:ext cx="46583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25" y="2944019"/>
            <a:ext cx="4552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resistant rock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505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In areas where there is more resistant/hard rock cliff collapse occurs.</a:t>
            </a:r>
            <a:br>
              <a:rPr lang="en-US" b="1" dirty="0"/>
            </a:br>
            <a:endParaRPr lang="en-US" b="1" dirty="0"/>
          </a:p>
          <a:p>
            <a:pPr>
              <a:buNone/>
            </a:pPr>
            <a:r>
              <a:rPr lang="en-US" dirty="0"/>
              <a:t>In areas of more resistant cliff material erosion is greatest when waves break at the foot of a cliff. This causes erosion at the base of the cliff. </a:t>
            </a:r>
          </a:p>
          <a:p>
            <a:pPr>
              <a:buNone/>
            </a:pPr>
            <a:r>
              <a:rPr lang="en-US" dirty="0"/>
              <a:t>This creates a </a:t>
            </a:r>
            <a:r>
              <a:rPr lang="en-US" b="1" dirty="0"/>
              <a:t>wave-cut notch </a:t>
            </a:r>
            <a:r>
              <a:rPr lang="en-US" dirty="0"/>
              <a:t>in the base of the cliff. As the notch increases in size the weight of the cliffs above become too much and the cliff collapses. </a:t>
            </a:r>
          </a:p>
          <a:p>
            <a:pPr>
              <a:buNone/>
            </a:pPr>
            <a:r>
              <a:rPr lang="en-US" dirty="0"/>
              <a:t>The material from the cliff is broken up through </a:t>
            </a:r>
            <a:r>
              <a:rPr lang="en-US" b="1" dirty="0"/>
              <a:t>attrition</a:t>
            </a:r>
            <a:r>
              <a:rPr lang="en-US" dirty="0"/>
              <a:t> and some of then remains at the base of the cliff forming a terrace known as a </a:t>
            </a:r>
            <a:r>
              <a:rPr lang="en-US" b="1" dirty="0"/>
              <a:t>wave cut platform.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986" name="Picture 2" descr="http://janeconsidinestudio.com/blog/wp-admin/css/cliff-slumping-diagram-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9144000" cy="251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465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619250"/>
            <a:ext cx="64103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871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2352675"/>
            <a:ext cx="6696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244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381125"/>
            <a:ext cx="60388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2071688"/>
            <a:ext cx="6410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34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>
            <a:normAutofit fontScale="90000"/>
          </a:bodyPr>
          <a:lstStyle/>
          <a:p>
            <a:br>
              <a:rPr lang="en-GB" sz="3600" b="1" u="sng" dirty="0"/>
            </a:br>
            <a:br>
              <a:rPr lang="en-GB" sz="3600" b="1" u="sng" dirty="0">
                <a:latin typeface="dearJoe 5 CASUAL PRO" panose="02000000000000000000" pitchFamily="2" charset="0"/>
              </a:rPr>
            </a:br>
            <a:r>
              <a:rPr lang="en-GB" sz="3600" b="1" dirty="0">
                <a:latin typeface="dearJoe 5 CASUAL PRO" panose="02000000000000000000" pitchFamily="2" charset="0"/>
              </a:rPr>
              <a:t>What are the processes of erosion along a coastline?</a:t>
            </a:r>
            <a:br>
              <a:rPr lang="en-GB" sz="3600" b="1" u="sng" dirty="0"/>
            </a:br>
            <a:endParaRPr lang="en-GB" sz="40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399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GB" sz="2400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/>
              <a:t>The same 4 processes of erosion that are at work on rivers also apply to coasts.</a:t>
            </a:r>
          </a:p>
          <a:p>
            <a:pPr>
              <a:lnSpc>
                <a:spcPct val="80000"/>
              </a:lnSpc>
            </a:pPr>
            <a:r>
              <a:rPr lang="en-GB" sz="2400" b="1" u="sng" dirty="0"/>
              <a:t>Hydraulic action:</a:t>
            </a:r>
            <a:r>
              <a:rPr lang="en-GB" sz="2400" dirty="0"/>
              <a:t> The force of the water causes cracks in the cliffs and material gradually breaks off. </a:t>
            </a:r>
          </a:p>
          <a:p>
            <a:pPr>
              <a:lnSpc>
                <a:spcPct val="80000"/>
              </a:lnSpc>
            </a:pPr>
            <a:r>
              <a:rPr lang="en-GB" sz="2400" b="1" u="sng" dirty="0"/>
              <a:t>Abrasion/</a:t>
            </a:r>
            <a:r>
              <a:rPr lang="en-GB" sz="2400" b="1" u="sng" dirty="0" err="1"/>
              <a:t>corrasion</a:t>
            </a:r>
            <a:r>
              <a:rPr lang="en-GB" sz="2400" b="1" u="sng" dirty="0"/>
              <a:t>:</a:t>
            </a:r>
            <a:r>
              <a:rPr lang="en-GB" sz="2400" dirty="0"/>
              <a:t> Bits of rock and sand in waves grind down cliff surfaces like sandpaper. </a:t>
            </a:r>
          </a:p>
          <a:p>
            <a:pPr>
              <a:lnSpc>
                <a:spcPct val="80000"/>
              </a:lnSpc>
            </a:pPr>
            <a:r>
              <a:rPr lang="en-GB" sz="2400" b="1" u="sng" dirty="0"/>
              <a:t>Attrition:</a:t>
            </a:r>
            <a:r>
              <a:rPr lang="en-GB" sz="2400" dirty="0"/>
              <a:t> Waves smash rocks and pebbles on the shore into each other, and they break and become smoother. </a:t>
            </a:r>
          </a:p>
          <a:p>
            <a:pPr>
              <a:lnSpc>
                <a:spcPct val="80000"/>
              </a:lnSpc>
            </a:pPr>
            <a:r>
              <a:rPr lang="en-GB" sz="2400" b="1" u="sng" dirty="0"/>
              <a:t>Corrosion/Solution:</a:t>
            </a:r>
            <a:r>
              <a:rPr lang="en-GB" sz="2400" dirty="0"/>
              <a:t> Acids contained in sea water will dissolve some types of rock such as chalk or limestone. </a:t>
            </a:r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5562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need to know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56892-2992-E04B-A07F-130188C23BC7}"/>
              </a:ext>
            </a:extLst>
          </p:cNvPr>
          <p:cNvSpPr txBox="1"/>
          <p:nvPr/>
        </p:nvSpPr>
        <p:spPr>
          <a:xfrm>
            <a:off x="457200" y="5445224"/>
            <a:ext cx="260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The 4 types of erosion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fgsgeographydepartment.files.wordpress.com/2011/07/coastal-eros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38"/>
            <a:ext cx="8507288" cy="610668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FDF5C-4290-9B4A-AEE1-8820123AC6A7}"/>
              </a:ext>
            </a:extLst>
          </p:cNvPr>
          <p:cNvSpPr txBox="1"/>
          <p:nvPr/>
        </p:nvSpPr>
        <p:spPr>
          <a:xfrm>
            <a:off x="251520" y="404664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the sea wins!</a:t>
            </a:r>
          </a:p>
        </p:txBody>
      </p:sp>
    </p:spTree>
    <p:extLst>
      <p:ext uri="{BB962C8B-B14F-4D97-AF65-F5344CB8AC3E}">
        <p14:creationId xmlns:p14="http://schemas.microsoft.com/office/powerpoint/2010/main" val="135230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hotos.ak.fbcdn.net/hphotos-ak-snc4/hs260.snc4/40333_462097965750_653640750_6821478_1333205_n.jpg">
            <a:extLst>
              <a:ext uri="{FF2B5EF4-FFF2-40B4-BE49-F238E27FC236}">
                <a16:creationId xmlns:a16="http://schemas.microsoft.com/office/drawing/2014/main" id="{EE1E828D-4F55-2D4F-B406-81BA37E95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C53232-0733-C849-8F63-EA46C1208FA7}"/>
              </a:ext>
            </a:extLst>
          </p:cNvPr>
          <p:cNvSpPr/>
          <p:nvPr/>
        </p:nvSpPr>
        <p:spPr>
          <a:xfrm>
            <a:off x="4570825" y="1643050"/>
            <a:ext cx="457317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Features of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Coastal Erosion</a:t>
            </a:r>
          </a:p>
        </p:txBody>
      </p:sp>
    </p:spTree>
    <p:extLst>
      <p:ext uri="{BB962C8B-B14F-4D97-AF65-F5344CB8AC3E}">
        <p14:creationId xmlns:p14="http://schemas.microsoft.com/office/powerpoint/2010/main" val="338352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" y="548680"/>
            <a:ext cx="9144000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1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Headlands and 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http://www.youtube.com/watch?v=c5gpkGIuB2M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94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887</Words>
  <Application>Microsoft Macintosh PowerPoint</Application>
  <PresentationFormat>On-screen Show (4:3)</PresentationFormat>
  <Paragraphs>87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Comic Sans MS</vt:lpstr>
      <vt:lpstr>dearJoe 5 CASUAL PRO</vt:lpstr>
      <vt:lpstr>Office Theme</vt:lpstr>
      <vt:lpstr>Erosional coastal  Processes</vt:lpstr>
      <vt:lpstr>PowerPoint Presentation</vt:lpstr>
      <vt:lpstr>Coastal Processes</vt:lpstr>
      <vt:lpstr>PowerPoint Presentation</vt:lpstr>
      <vt:lpstr>  What are the processes of erosion along a coastline? </vt:lpstr>
      <vt:lpstr>PowerPoint Presentation</vt:lpstr>
      <vt:lpstr>PowerPoint Presentation</vt:lpstr>
      <vt:lpstr>PowerPoint Presentation</vt:lpstr>
      <vt:lpstr>Headlands and Bays</vt:lpstr>
      <vt:lpstr>Headlands and bays</vt:lpstr>
      <vt:lpstr>Concordant and discordant coastlines </vt:lpstr>
      <vt:lpstr>PowerPoint Presentation</vt:lpstr>
      <vt:lpstr>PowerPoint Presentation</vt:lpstr>
      <vt:lpstr>Headlands and Bays</vt:lpstr>
      <vt:lpstr>PowerPoint Presentation</vt:lpstr>
      <vt:lpstr>PowerPoint Presentation</vt:lpstr>
      <vt:lpstr>PowerPoint Presentation</vt:lpstr>
      <vt:lpstr>Markscheme</vt:lpstr>
      <vt:lpstr>Peer assessment </vt:lpstr>
      <vt:lpstr>Caves, arches, stacks and stumps</vt:lpstr>
      <vt:lpstr>PowerPoint Presentation</vt:lpstr>
      <vt:lpstr>PowerPoint Presentation</vt:lpstr>
      <vt:lpstr>Caves, arches, stacks and stumps</vt:lpstr>
      <vt:lpstr>Caves, arches, stacks and stumps</vt:lpstr>
      <vt:lpstr>PowerPoint Presentation</vt:lpstr>
      <vt:lpstr>Case study: The Jurassic coastline, Dorset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cut platform http://www.youtube.com/watch?v=z1swjSvgx6A https://www.youtube.com/watch?v=5v425e1XIHA&amp;feature=emb_logo</vt:lpstr>
      <vt:lpstr>Formation of a wave cut platform</vt:lpstr>
      <vt:lpstr>http://www.thegeographeronline.net/coasts.html</vt:lpstr>
      <vt:lpstr> Cliffs, wave cut platforms and wave cut notches </vt:lpstr>
      <vt:lpstr>  Cliffs, wave cut platforms and wave cut notches  </vt:lpstr>
      <vt:lpstr>PowerPoint Presentation</vt:lpstr>
      <vt:lpstr>PowerPoint Presentation</vt:lpstr>
      <vt:lpstr>PowerPoint Presentation</vt:lpstr>
      <vt:lpstr>PowerPoint Presentation</vt:lpstr>
      <vt:lpstr>Peer assessment</vt:lpstr>
      <vt:lpstr>PowerPoint Presentation</vt:lpstr>
      <vt:lpstr>PowerPoint Presentation</vt:lpstr>
      <vt:lpstr>PowerPoint Presentation</vt:lpstr>
      <vt:lpstr>More resistant rock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title: Costal Erosion </dc:title>
  <dc:creator>Rory</dc:creator>
  <cp:lastModifiedBy>Anna Bennett</cp:lastModifiedBy>
  <cp:revision>32</cp:revision>
  <dcterms:created xsi:type="dcterms:W3CDTF">2013-04-22T21:37:12Z</dcterms:created>
  <dcterms:modified xsi:type="dcterms:W3CDTF">2020-01-04T23:26:58Z</dcterms:modified>
</cp:coreProperties>
</file>