
<file path=[Content_Types].xml><?xml version="1.0" encoding="utf-8"?>
<Types xmlns="http://schemas.openxmlformats.org/package/2006/content-types">
  <Default Extension="xml" ContentType="application/xml"/>
  <Default Extension="wmf" ContentType="image/x-wmf"/>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2" r:id="rId2"/>
    <p:sldId id="271" r:id="rId3"/>
    <p:sldId id="258" r:id="rId4"/>
    <p:sldId id="257" r:id="rId5"/>
    <p:sldId id="290" r:id="rId6"/>
    <p:sldId id="288" r:id="rId7"/>
    <p:sldId id="272" r:id="rId8"/>
    <p:sldId id="281" r:id="rId9"/>
    <p:sldId id="284" r:id="rId10"/>
    <p:sldId id="283" r:id="rId11"/>
    <p:sldId id="264" r:id="rId12"/>
    <p:sldId id="273" r:id="rId13"/>
    <p:sldId id="263" r:id="rId14"/>
    <p:sldId id="291" r:id="rId15"/>
    <p:sldId id="292" r:id="rId16"/>
    <p:sldId id="293" r:id="rId17"/>
    <p:sldId id="274" r:id="rId18"/>
    <p:sldId id="275" r:id="rId19"/>
    <p:sldId id="276" r:id="rId20"/>
    <p:sldId id="285" r:id="rId21"/>
    <p:sldId id="286" r:id="rId22"/>
    <p:sldId id="287" r:id="rId23"/>
    <p:sldId id="289" r:id="rId24"/>
    <p:sldId id="279" r:id="rId25"/>
    <p:sldId id="280" r:id="rId26"/>
    <p:sldId id="265" r:id="rId27"/>
    <p:sldId id="268" r:id="rId28"/>
    <p:sldId id="267" r:id="rId29"/>
    <p:sldId id="270" r:id="rId30"/>
    <p:sldId id="277"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p:restoredTop sz="94461"/>
  </p:normalViewPr>
  <p:slideViewPr>
    <p:cSldViewPr>
      <p:cViewPr varScale="1">
        <p:scale>
          <a:sx n="109" d="100"/>
          <a:sy n="109" d="100"/>
        </p:scale>
        <p:origin x="151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D0B03-D7B4-8D41-AD5E-800C714A93C9}" type="datetimeFigureOut">
              <a:rPr lang="en-US" smtClean="0"/>
              <a:t>10/12/17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35A23-854C-D54C-8422-C0B0386086DC}" type="slidenum">
              <a:rPr lang="en-US" smtClean="0"/>
              <a:t>‹#›</a:t>
            </a:fld>
            <a:endParaRPr lang="en-US"/>
          </a:p>
        </p:txBody>
      </p:sp>
    </p:spTree>
    <p:extLst>
      <p:ext uri="{BB962C8B-B14F-4D97-AF65-F5344CB8AC3E}">
        <p14:creationId xmlns:p14="http://schemas.microsoft.com/office/powerpoint/2010/main" val="97322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6C2B5A-2C4C-428B-8C8B-5D9D3527E8C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C18A9A-AE59-4B66-8B8A-F831EA23824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3155DF-CD8F-4AB1-8326-C75B6881C5A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r-FR"/>
          </a:p>
        </p:txBody>
      </p:sp>
      <p:sp>
        <p:nvSpPr>
          <p:cNvPr id="3" name="Table Placeholder 2"/>
          <p:cNvSpPr>
            <a:spLocks noGrp="1"/>
          </p:cNvSpPr>
          <p:nvPr>
            <p:ph type="tbl" idx="1"/>
          </p:nvPr>
        </p:nvSpPr>
        <p:spPr>
          <a:xfrm>
            <a:off x="457200" y="1600200"/>
            <a:ext cx="8229600" cy="4525963"/>
          </a:xfrm>
        </p:spPr>
        <p:txBody>
          <a:bodyPr/>
          <a:lstStyle/>
          <a:p>
            <a:endParaRPr lang="fr-FR"/>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459FA2A-BFC7-47E1-A293-12E610C5E18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1062D5-AA3E-42DA-9668-E518AFA53E0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09BE4D-303B-4A55-B319-0C4699F193F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D3D3BB0-E979-42E1-AA75-968EDD5AEA4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980A09-9E28-4C63-82F9-4C871B859AD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4B19642-F855-4623-9DAD-D46DED2AD9C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7CB80B9-7743-4513-A17A-15E4BEB814B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86C879-1517-40E9-AAF5-54D39F0DB83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8A1379-C30E-44BD-A75E-60123C93C1D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9257635-499A-40C2-9446-169535D8D5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eenfieldgeography.wikispaces.com/The+leisure+hierarchy+and+intra-urban+pattern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maps/place/Houston,+TX/@29.8399715,-95.6198001,10z/data=!4m2!3m1!1s0x8640b8b4488d8501:0xca0d02def365053b" TargetMode="Externa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4"/>
            <a:ext cx="7772400" cy="1470025"/>
          </a:xfrm>
        </p:spPr>
        <p:txBody>
          <a:bodyPr/>
          <a:lstStyle/>
          <a:p>
            <a:r>
              <a:rPr lang="en-US" dirty="0" smtClean="0">
                <a:solidFill>
                  <a:srgbClr val="002060"/>
                </a:solidFill>
              </a:rPr>
              <a:t>Patterns of Leisure, Sport and Tourism</a:t>
            </a:r>
            <a:endParaRPr lang="en-US" dirty="0">
              <a:solidFill>
                <a:srgbClr val="002060"/>
              </a:solidFill>
            </a:endParaRPr>
          </a:p>
        </p:txBody>
      </p:sp>
      <p:sp>
        <p:nvSpPr>
          <p:cNvPr id="3" name="Subtitle 2"/>
          <p:cNvSpPr>
            <a:spLocks noGrp="1"/>
          </p:cNvSpPr>
          <p:nvPr>
            <p:ph type="subTitle" idx="1"/>
          </p:nvPr>
        </p:nvSpPr>
        <p:spPr>
          <a:xfrm>
            <a:off x="1371600" y="4149080"/>
            <a:ext cx="6400800" cy="1752600"/>
          </a:xfrm>
        </p:spPr>
        <p:txBody>
          <a:bodyPr/>
          <a:lstStyle/>
          <a:p>
            <a:r>
              <a:rPr lang="en-US" dirty="0"/>
              <a:t>Examine the relationship between urban settlements and recreational and sports facilities in terms of frequency, size, range and catchment </a:t>
            </a:r>
            <a:r>
              <a:rPr lang="en-US" dirty="0" smtClean="0"/>
              <a:t>area. </a:t>
            </a:r>
            <a:endParaRPr lang="en-US" dirty="0"/>
          </a:p>
          <a:p>
            <a:endParaRPr lang="en-US" dirty="0"/>
          </a:p>
        </p:txBody>
      </p:sp>
      <p:pic>
        <p:nvPicPr>
          <p:cNvPr id="4" name="Picture 3"/>
          <p:cNvPicPr>
            <a:picLocks noChangeAspect="1"/>
          </p:cNvPicPr>
          <p:nvPr/>
        </p:nvPicPr>
        <p:blipFill>
          <a:blip r:embed="rId2"/>
          <a:stretch>
            <a:fillRect/>
          </a:stretch>
        </p:blipFill>
        <p:spPr>
          <a:xfrm>
            <a:off x="611560" y="1997573"/>
            <a:ext cx="3246232" cy="2048621"/>
          </a:xfrm>
          <a:prstGeom prst="rect">
            <a:avLst/>
          </a:prstGeom>
        </p:spPr>
      </p:pic>
      <p:pic>
        <p:nvPicPr>
          <p:cNvPr id="5" name="Picture 4"/>
          <p:cNvPicPr>
            <a:picLocks noChangeAspect="1"/>
          </p:cNvPicPr>
          <p:nvPr/>
        </p:nvPicPr>
        <p:blipFill>
          <a:blip r:embed="rId3"/>
          <a:stretch>
            <a:fillRect/>
          </a:stretch>
        </p:blipFill>
        <p:spPr>
          <a:xfrm>
            <a:off x="4580711" y="1997573"/>
            <a:ext cx="3635896" cy="2043249"/>
          </a:xfrm>
          <a:prstGeom prst="rect">
            <a:avLst/>
          </a:prstGeom>
        </p:spPr>
      </p:pic>
    </p:spTree>
    <p:extLst>
      <p:ext uri="{BB962C8B-B14F-4D97-AF65-F5344CB8AC3E}">
        <p14:creationId xmlns:p14="http://schemas.microsoft.com/office/powerpoint/2010/main" val="1370329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101600"/>
            <a:ext cx="8712200" cy="6654800"/>
          </a:xfrm>
          <a:prstGeom prst="rect">
            <a:avLst/>
          </a:prstGeom>
        </p:spPr>
      </p:pic>
    </p:spTree>
    <p:extLst>
      <p:ext uri="{BB962C8B-B14F-4D97-AF65-F5344CB8AC3E}">
        <p14:creationId xmlns:p14="http://schemas.microsoft.com/office/powerpoint/2010/main" val="2060543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036496" cy="1143000"/>
          </a:xfrm>
        </p:spPr>
        <p:txBody>
          <a:bodyPr/>
          <a:lstStyle/>
          <a:p>
            <a:r>
              <a:rPr lang="fr-FR" dirty="0" err="1" smtClean="0"/>
              <a:t>Urban</a:t>
            </a:r>
            <a:r>
              <a:rPr lang="fr-FR" dirty="0" smtClean="0"/>
              <a:t> Land Use Patterns</a:t>
            </a:r>
            <a:br>
              <a:rPr lang="fr-FR" dirty="0" smtClean="0"/>
            </a:br>
            <a:r>
              <a:rPr lang="fr-FR" dirty="0" err="1" smtClean="0"/>
              <a:t>Based</a:t>
            </a:r>
            <a:r>
              <a:rPr lang="fr-FR" dirty="0" smtClean="0"/>
              <a:t> on Land Values</a:t>
            </a:r>
            <a:endParaRPr lang="fr-FR" dirty="0"/>
          </a:p>
        </p:txBody>
      </p:sp>
      <p:pic>
        <p:nvPicPr>
          <p:cNvPr id="11266" name="Picture 2"/>
          <p:cNvPicPr>
            <a:picLocks noChangeAspect="1" noChangeArrowheads="1"/>
          </p:cNvPicPr>
          <p:nvPr/>
        </p:nvPicPr>
        <p:blipFill>
          <a:blip r:embed="rId2" cstate="print"/>
          <a:srcRect/>
          <a:stretch>
            <a:fillRect/>
          </a:stretch>
        </p:blipFill>
        <p:spPr bwMode="auto">
          <a:xfrm>
            <a:off x="1285852" y="1643050"/>
            <a:ext cx="6338169"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116631"/>
            <a:ext cx="6336704" cy="6479969"/>
          </a:xfrm>
          <a:prstGeom prst="rect">
            <a:avLst/>
          </a:prstGeom>
        </p:spPr>
      </p:pic>
    </p:spTree>
    <p:extLst>
      <p:ext uri="{BB962C8B-B14F-4D97-AF65-F5344CB8AC3E}">
        <p14:creationId xmlns:p14="http://schemas.microsoft.com/office/powerpoint/2010/main" val="3850822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1143000"/>
          </a:xfrm>
        </p:spPr>
        <p:txBody>
          <a:bodyPr/>
          <a:lstStyle/>
          <a:p>
            <a:r>
              <a:rPr lang="fr-FR" sz="3200" dirty="0" err="1" smtClean="0"/>
              <a:t>Bid</a:t>
            </a:r>
            <a:r>
              <a:rPr lang="fr-FR" sz="3200" dirty="0" err="1"/>
              <a:t>-</a:t>
            </a:r>
            <a:r>
              <a:rPr lang="fr-FR" sz="3200" dirty="0" err="1" smtClean="0"/>
              <a:t>Rent</a:t>
            </a:r>
            <a:r>
              <a:rPr lang="fr-FR" sz="3200" dirty="0" smtClean="0"/>
              <a:t> Theory</a:t>
            </a:r>
            <a:r>
              <a:rPr lang="fr-FR" sz="2400" dirty="0" smtClean="0"/>
              <a:t/>
            </a:r>
            <a:br>
              <a:rPr lang="fr-FR" sz="2400" dirty="0" smtClean="0"/>
            </a:br>
            <a:endParaRPr lang="fr-FR" sz="2400" dirty="0"/>
          </a:p>
        </p:txBody>
      </p:sp>
      <p:sp>
        <p:nvSpPr>
          <p:cNvPr id="3" name="Content Placeholder 2"/>
          <p:cNvSpPr>
            <a:spLocks noGrp="1"/>
          </p:cNvSpPr>
          <p:nvPr>
            <p:ph idx="1"/>
          </p:nvPr>
        </p:nvSpPr>
        <p:spPr/>
        <p:txBody>
          <a:bodyPr/>
          <a:lstStyle/>
          <a:p>
            <a:endParaRPr lang="fr-FR"/>
          </a:p>
        </p:txBody>
      </p:sp>
      <p:pic>
        <p:nvPicPr>
          <p:cNvPr id="4" name="Picture 3"/>
          <p:cNvPicPr>
            <a:picLocks noChangeAspect="1"/>
          </p:cNvPicPr>
          <p:nvPr/>
        </p:nvPicPr>
        <p:blipFill>
          <a:blip r:embed="rId2"/>
          <a:stretch>
            <a:fillRect/>
          </a:stretch>
        </p:blipFill>
        <p:spPr>
          <a:xfrm>
            <a:off x="457200" y="1018813"/>
            <a:ext cx="8234524" cy="568873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Tourism Business District (TBD)</a:t>
            </a:r>
            <a:br>
              <a:rPr lang="en-US" b="1" dirty="0"/>
            </a:br>
            <a:endParaRPr lang="en-US" dirty="0"/>
          </a:p>
        </p:txBody>
      </p:sp>
      <p:sp>
        <p:nvSpPr>
          <p:cNvPr id="3" name="Content Placeholder 2"/>
          <p:cNvSpPr>
            <a:spLocks noGrp="1"/>
          </p:cNvSpPr>
          <p:nvPr>
            <p:ph idx="1"/>
          </p:nvPr>
        </p:nvSpPr>
        <p:spPr>
          <a:xfrm>
            <a:off x="179512" y="1268760"/>
            <a:ext cx="8964488" cy="4525963"/>
          </a:xfrm>
        </p:spPr>
        <p:txBody>
          <a:bodyPr/>
          <a:lstStyle/>
          <a:p>
            <a:r>
              <a:rPr lang="en-US" sz="1600" dirty="0" smtClean="0"/>
              <a:t>Most </a:t>
            </a:r>
            <a:r>
              <a:rPr lang="en-US" sz="1600" dirty="0"/>
              <a:t>settlements will have a fairly clear CBD (central business district). The CBD is normally found in the </a:t>
            </a:r>
            <a:r>
              <a:rPr lang="en-US" sz="1600" dirty="0" err="1"/>
              <a:t>centre</a:t>
            </a:r>
            <a:r>
              <a:rPr lang="en-US" sz="1600" dirty="0"/>
              <a:t> of settlements and it is where the biggest concentration of businesses (shops, offices, banks, etc.) are located. The TBD is where the biggest concentration of tourist facilities can be found. The TBD is often </a:t>
            </a:r>
            <a:r>
              <a:rPr lang="en-US" sz="1600" dirty="0" err="1"/>
              <a:t>centred</a:t>
            </a:r>
            <a:r>
              <a:rPr lang="en-US" sz="1600" dirty="0"/>
              <a:t> around an historical building and/or square e.g. St. Mark's in Venice. The TBD will contain facilities like:</a:t>
            </a:r>
            <a:r>
              <a:rPr lang="en-US" sz="1600" dirty="0"/>
              <a:t/>
            </a:r>
            <a:br>
              <a:rPr lang="en-US" sz="1600" dirty="0"/>
            </a:br>
            <a:r>
              <a:rPr lang="en-US" sz="1600" dirty="0"/>
              <a:t>Historical buildings</a:t>
            </a:r>
          </a:p>
          <a:p>
            <a:r>
              <a:rPr lang="en-US" sz="1600" dirty="0"/>
              <a:t>Restaurants and cafes</a:t>
            </a:r>
          </a:p>
          <a:p>
            <a:r>
              <a:rPr lang="en-US" sz="1600" dirty="0"/>
              <a:t>Hotels</a:t>
            </a:r>
          </a:p>
          <a:p>
            <a:r>
              <a:rPr lang="en-US" sz="1600" dirty="0"/>
              <a:t>Tourist booking offices</a:t>
            </a:r>
          </a:p>
          <a:p>
            <a:r>
              <a:rPr lang="en-US" sz="1600" dirty="0"/>
              <a:t>Gift shops</a:t>
            </a:r>
          </a:p>
          <a:p>
            <a:r>
              <a:rPr lang="en-US" sz="1600" dirty="0"/>
              <a:t/>
            </a:r>
            <a:br>
              <a:rPr lang="en-US" sz="1600" dirty="0"/>
            </a:br>
            <a:r>
              <a:rPr lang="en-US" sz="1600" dirty="0"/>
              <a:t>The TBD will not only contain a lot of facilities, but it will probably also have other characteristics caused by the the concentration of tourist facilities. These characteristics may include:</a:t>
            </a:r>
            <a:r>
              <a:rPr lang="en-US" sz="1600" dirty="0"/>
              <a:t/>
            </a:r>
            <a:br>
              <a:rPr lang="en-US" sz="1600" dirty="0"/>
            </a:br>
            <a:r>
              <a:rPr lang="en-US" sz="1600" dirty="0"/>
              <a:t>Large numbers of tourists/pedestrians</a:t>
            </a:r>
          </a:p>
          <a:p>
            <a:r>
              <a:rPr lang="en-US" sz="1600" dirty="0"/>
              <a:t>Global restaurants and brands</a:t>
            </a:r>
          </a:p>
          <a:p>
            <a:r>
              <a:rPr lang="en-US" sz="1600" dirty="0"/>
              <a:t>Traffic</a:t>
            </a:r>
          </a:p>
          <a:p>
            <a:r>
              <a:rPr lang="en-US" sz="1600" dirty="0"/>
              <a:t>High land prices</a:t>
            </a:r>
          </a:p>
          <a:p>
            <a:r>
              <a:rPr lang="en-US" sz="1600" dirty="0"/>
              <a:t>Well maintained environment</a:t>
            </a:r>
          </a:p>
          <a:p>
            <a:endParaRPr lang="en-US" sz="2200" dirty="0"/>
          </a:p>
        </p:txBody>
      </p:sp>
    </p:spTree>
    <p:extLst>
      <p:ext uri="{BB962C8B-B14F-4D97-AF65-F5344CB8AC3E}">
        <p14:creationId xmlns:p14="http://schemas.microsoft.com/office/powerpoint/2010/main" val="161480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228600" y="152400"/>
            <a:ext cx="8458200" cy="6705600"/>
          </a:xfrm>
        </p:spPr>
        <p:txBody>
          <a:bodyPr/>
          <a:lstStyle/>
          <a:p>
            <a:pPr>
              <a:buFont typeface="Arial" charset="0"/>
              <a:buNone/>
            </a:pPr>
            <a:r>
              <a:rPr lang="en-US" altLang="en-US" sz="2400" b="1" dirty="0">
                <a:solidFill>
                  <a:srgbClr val="FF0000"/>
                </a:solidFill>
                <a:ea typeface="MS PGothic" charset="-128"/>
              </a:rPr>
              <a:t>Reasons for the patterns of  leisure provision in urban areas</a:t>
            </a:r>
            <a:endParaRPr lang="en-US" altLang="en-US" sz="2400" dirty="0">
              <a:solidFill>
                <a:srgbClr val="FF0000"/>
              </a:solidFill>
              <a:ea typeface="MS PGothic" charset="-128"/>
            </a:endParaRPr>
          </a:p>
          <a:p>
            <a:pPr>
              <a:buFont typeface="Arial" charset="0"/>
              <a:buNone/>
            </a:pPr>
            <a:endParaRPr lang="en-US" altLang="en-US" sz="1000" dirty="0">
              <a:ea typeface="MS PGothic" charset="-128"/>
            </a:endParaRPr>
          </a:p>
          <a:p>
            <a:pPr>
              <a:buFont typeface="Arial" charset="0"/>
              <a:buNone/>
            </a:pPr>
            <a:r>
              <a:rPr lang="en-US" altLang="en-US" sz="1600" b="1" dirty="0">
                <a:ea typeface="MS PGothic" charset="-128"/>
              </a:rPr>
              <a:t>	Space:</a:t>
            </a:r>
            <a:r>
              <a:rPr lang="en-US" altLang="en-US" sz="1600" dirty="0">
                <a:ea typeface="MS PGothic" charset="-128"/>
              </a:rPr>
              <a:t> Some recreational activities take up a lot of space e.g. golf. It would not be possible to find enough space in the </a:t>
            </a:r>
            <a:r>
              <a:rPr lang="en-US" altLang="en-US" sz="1600" dirty="0" err="1">
                <a:ea typeface="MS PGothic" charset="-128"/>
              </a:rPr>
              <a:t>centre</a:t>
            </a:r>
            <a:r>
              <a:rPr lang="en-US" altLang="en-US" sz="1600" dirty="0">
                <a:ea typeface="MS PGothic" charset="-128"/>
              </a:rPr>
              <a:t> of the town to build a golf course.</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Historical Location:</a:t>
            </a:r>
            <a:r>
              <a:rPr lang="en-US" altLang="en-US" sz="1600" dirty="0">
                <a:ea typeface="MS PGothic" charset="-128"/>
              </a:rPr>
              <a:t> Historic buildings are normally found in the </a:t>
            </a:r>
            <a:r>
              <a:rPr lang="en-US" altLang="en-US" sz="1600" dirty="0" err="1">
                <a:ea typeface="MS PGothic" charset="-128"/>
              </a:rPr>
              <a:t>centre</a:t>
            </a:r>
            <a:r>
              <a:rPr lang="en-US" altLang="en-US" sz="1600" dirty="0">
                <a:ea typeface="MS PGothic" charset="-128"/>
              </a:rPr>
              <a:t> of urban areas. The reason main historic buildings e.g. castles and cathedrals were built at the same time the urban area was settled, so the urban area has grown around them.</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Land value:</a:t>
            </a:r>
            <a:r>
              <a:rPr lang="en-US" altLang="en-US" sz="1600" dirty="0">
                <a:ea typeface="MS PGothic" charset="-128"/>
              </a:rPr>
              <a:t> Some recreational facilities will not be able to afford to locate on higher value land. For example a local cricket pitch would not locate on expensive land because it does not generate any income. However, a five star hotel might locate on high value land because it generates lots of income.</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Land Use of Surrounding Area:</a:t>
            </a:r>
            <a:r>
              <a:rPr lang="en-US" altLang="en-US" sz="1600" dirty="0">
                <a:ea typeface="MS PGothic" charset="-128"/>
              </a:rPr>
              <a:t> Some recreational facilities will be attracted to certain locations. For example a hotel would normally be located in the TBD or on a good transport link, because this is what tourists demand. They would not locate in in the middle of a residential area, because demand would be less. Alternatively a library or sports </a:t>
            </a:r>
            <a:r>
              <a:rPr lang="en-US" altLang="en-US" sz="1600" dirty="0" err="1">
                <a:ea typeface="MS PGothic" charset="-128"/>
              </a:rPr>
              <a:t>centre</a:t>
            </a:r>
            <a:r>
              <a:rPr lang="en-US" altLang="en-US" sz="1600" dirty="0">
                <a:ea typeface="MS PGothic" charset="-128"/>
              </a:rPr>
              <a:t> is more likely to be located in a residential area, because this is where the demand will be.</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Accessibility:</a:t>
            </a:r>
            <a:r>
              <a:rPr lang="en-US" altLang="en-US" sz="1600" dirty="0">
                <a:ea typeface="MS PGothic" charset="-128"/>
              </a:rPr>
              <a:t> Some recreational facilities need a higher threshold population to be offered e.g. shopping </a:t>
            </a:r>
            <a:r>
              <a:rPr lang="en-US" altLang="en-US" sz="1600" dirty="0" err="1">
                <a:ea typeface="MS PGothic" charset="-128"/>
              </a:rPr>
              <a:t>centres</a:t>
            </a:r>
            <a:r>
              <a:rPr lang="en-US" altLang="en-US" sz="1600" dirty="0">
                <a:ea typeface="MS PGothic" charset="-128"/>
              </a:rPr>
              <a:t>, therefore they need to be in a location with a large population and are easily accessible. Facilities like new sports stadiums are also built near main roads or good public transport links.</a:t>
            </a:r>
            <a:br>
              <a:rPr lang="en-US" altLang="en-US" sz="1600" dirty="0">
                <a:ea typeface="MS PGothic" charset="-128"/>
              </a:rPr>
            </a:br>
            <a:r>
              <a:rPr lang="en-US" altLang="en-US" dirty="0">
                <a:ea typeface="MS PGothic" charset="-128"/>
              </a:rPr>
              <a:t/>
            </a:r>
            <a:br>
              <a:rPr lang="en-US" altLang="en-US" dirty="0">
                <a:ea typeface="MS PGothic" charset="-128"/>
              </a:rPr>
            </a:br>
            <a:r>
              <a:rPr lang="en-US" altLang="en-US" dirty="0">
                <a:ea typeface="MS PGothic" charset="-128"/>
              </a:rPr>
              <a:t/>
            </a:r>
            <a:br>
              <a:rPr lang="en-US" altLang="en-US" dirty="0">
                <a:ea typeface="MS PGothic" charset="-128"/>
              </a:rPr>
            </a:br>
            <a:endParaRPr lang="en-US" altLang="en-US" dirty="0">
              <a:ea typeface="MS PGothic" charset="-128"/>
            </a:endParaRPr>
          </a:p>
          <a:p>
            <a:endParaRPr lang="en-US" altLang="en-US" dirty="0">
              <a:ea typeface="MS PGothic" charset="-128"/>
            </a:endParaRPr>
          </a:p>
        </p:txBody>
      </p:sp>
    </p:spTree>
    <p:extLst>
      <p:ext uri="{BB962C8B-B14F-4D97-AF65-F5344CB8AC3E}">
        <p14:creationId xmlns:p14="http://schemas.microsoft.com/office/powerpoint/2010/main" val="611230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762000"/>
            <a:ext cx="8229600" cy="5715000"/>
          </a:xfrm>
        </p:spPr>
        <p:txBody>
          <a:bodyPr rtlCol="0">
            <a:normAutofit fontScale="92500"/>
          </a:bodyPr>
          <a:lstStyle/>
          <a:p>
            <a:pPr marL="182880" indent="-182880" fontAlgn="auto">
              <a:spcAft>
                <a:spcPts val="0"/>
              </a:spcAft>
              <a:buClr>
                <a:schemeClr val="accent1">
                  <a:lumMod val="75000"/>
                </a:schemeClr>
              </a:buClr>
              <a:buFont typeface="Arial" charset="0"/>
              <a:buNone/>
              <a:defRPr/>
            </a:pPr>
            <a:r>
              <a:rPr lang="en-US" altLang="en-US" sz="1600" dirty="0">
                <a:ea typeface="MS PGothic" charset="-128"/>
              </a:rPr>
              <a:t/>
            </a:r>
            <a:br>
              <a:rPr lang="en-US" altLang="en-US" sz="1600" dirty="0">
                <a:ea typeface="MS PGothic" charset="-128"/>
              </a:rPr>
            </a:br>
            <a:r>
              <a:rPr lang="en-US" altLang="en-US" sz="1600" b="1" dirty="0">
                <a:ea typeface="MS PGothic" charset="-128"/>
              </a:rPr>
              <a:t>Socio-economics Status:</a:t>
            </a:r>
            <a:r>
              <a:rPr lang="en-US" altLang="en-US" sz="1600" dirty="0">
                <a:ea typeface="MS PGothic" charset="-128"/>
              </a:rPr>
              <a:t> Some recreational activities e.g. golf are expensive to participate in. Because of this some facilities will locate in areas of higher socio-economic status. Alternatively football is traditional a more working class sport so football clubs (recreational not professional) maybe located in more working class areas.</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Physical Characteristics:</a:t>
            </a:r>
            <a:r>
              <a:rPr lang="en-US" altLang="en-US" sz="1600" dirty="0">
                <a:ea typeface="MS PGothic" charset="-128"/>
              </a:rPr>
              <a:t> Some recreational activities are dependent on the physical environment e.g. potholing, fishing and skiing. Because of this you are not going to find some recreational facilities inside urban areas, but more in the rural-urban fringe or rural area. Areas that have outstanding natural beauty or great weather may also have above expected facilities e.g. the island of Menorca in the Mediterranean or </a:t>
            </a:r>
            <a:r>
              <a:rPr lang="en-US" altLang="en-US" sz="1600" dirty="0" err="1">
                <a:ea typeface="MS PGothic" charset="-128"/>
              </a:rPr>
              <a:t>Monteverde</a:t>
            </a:r>
            <a:r>
              <a:rPr lang="en-US" altLang="en-US" sz="1600" dirty="0">
                <a:ea typeface="MS PGothic" charset="-128"/>
              </a:rPr>
              <a:t> in Costa Rica.</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Sports Events or Exhibitions:</a:t>
            </a:r>
            <a:r>
              <a:rPr lang="en-US" altLang="en-US" sz="1600" dirty="0">
                <a:ea typeface="MS PGothic" charset="-128"/>
              </a:rPr>
              <a:t> Some cities may have above expected tourist or recreation facilities because they have recently hosted a major sports event, conference or exhibition. Qatar in the Middle East has a population of only 1 million but will host the football World Cup in 2022. After the World Cup many settlements in Qatar will have more tourist and recreation and facilities than you would expect for a settlement of their size.</a:t>
            </a:r>
            <a:br>
              <a:rPr lang="en-US" altLang="en-US" sz="1600" dirty="0">
                <a:ea typeface="MS PGothic" charset="-128"/>
              </a:rPr>
            </a:br>
            <a:r>
              <a:rPr lang="en-US" altLang="en-US" sz="1600" dirty="0">
                <a:ea typeface="MS PGothic" charset="-128"/>
              </a:rPr>
              <a:t/>
            </a:r>
            <a:br>
              <a:rPr lang="en-US" altLang="en-US" sz="1600" dirty="0">
                <a:ea typeface="MS PGothic" charset="-128"/>
              </a:rPr>
            </a:br>
            <a:r>
              <a:rPr lang="en-US" altLang="en-US" sz="1600" b="1" dirty="0">
                <a:ea typeface="MS PGothic" charset="-128"/>
              </a:rPr>
              <a:t>Advertising and Recognition:</a:t>
            </a:r>
            <a:r>
              <a:rPr lang="en-US" altLang="en-US" sz="1600" dirty="0">
                <a:ea typeface="MS PGothic" charset="-128"/>
              </a:rPr>
              <a:t> Some locations are very good at promoting themselves and attracting new customers and users and therefore have above expected facilities for their size e.g. the Bahamas, Dubai or Phuket in Thailand.</a:t>
            </a:r>
            <a:br>
              <a:rPr lang="en-US" altLang="en-US" sz="1600" dirty="0">
                <a:ea typeface="MS PGothic" charset="-128"/>
              </a:rPr>
            </a:br>
            <a:r>
              <a:rPr lang="en-US" altLang="en-US" sz="1600" dirty="0">
                <a:ea typeface="MS PGothic" charset="-128"/>
              </a:rPr>
              <a:t/>
            </a:r>
            <a:br>
              <a:rPr lang="en-US" altLang="en-US" sz="1600" dirty="0">
                <a:ea typeface="MS PGothic" charset="-128"/>
              </a:rPr>
            </a:br>
            <a:endParaRPr lang="en-US" altLang="en-US" sz="1600" dirty="0">
              <a:ea typeface="MS PGothic" charset="-128"/>
            </a:endParaRPr>
          </a:p>
        </p:txBody>
      </p:sp>
      <p:sp>
        <p:nvSpPr>
          <p:cNvPr id="16386" name="Rectangle 1"/>
          <p:cNvSpPr>
            <a:spLocks noChangeArrowheads="1"/>
          </p:cNvSpPr>
          <p:nvPr/>
        </p:nvSpPr>
        <p:spPr bwMode="auto">
          <a:xfrm>
            <a:off x="457200" y="2286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buFont typeface="Arial" charset="0"/>
              <a:buNone/>
            </a:pPr>
            <a:r>
              <a:rPr lang="en-US" altLang="en-US" b="1">
                <a:solidFill>
                  <a:srgbClr val="FF0000"/>
                </a:solidFill>
              </a:rPr>
              <a:t>Reasons for the patterns of  leisure provision in urban areas</a:t>
            </a:r>
            <a:endParaRPr lang="en-US" altLang="en-US">
              <a:solidFill>
                <a:srgbClr val="FF0000"/>
              </a:solidFill>
            </a:endParaRPr>
          </a:p>
        </p:txBody>
      </p:sp>
    </p:spTree>
    <p:extLst>
      <p:ext uri="{BB962C8B-B14F-4D97-AF65-F5344CB8AC3E}">
        <p14:creationId xmlns:p14="http://schemas.microsoft.com/office/powerpoint/2010/main" val="152950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
            </a:r>
            <a:br>
              <a:rPr lang="en-US" b="1" dirty="0" smtClean="0"/>
            </a:br>
            <a:r>
              <a:rPr lang="en-US" b="1" dirty="0" smtClean="0"/>
              <a:t>Sports </a:t>
            </a:r>
            <a:r>
              <a:rPr lang="en-US" b="1" dirty="0"/>
              <a:t>and leisure facilities in </a:t>
            </a:r>
            <a:r>
              <a:rPr lang="en-US" b="1" dirty="0" smtClean="0"/>
              <a:t>Houston</a:t>
            </a:r>
            <a:r>
              <a:rPr lang="en-US" b="1" dirty="0"/>
              <a:t/>
            </a:r>
            <a:br>
              <a:rPr lang="en-US" b="1" dirty="0"/>
            </a:br>
            <a:endParaRPr lang="en-US" dirty="0"/>
          </a:p>
        </p:txBody>
      </p:sp>
      <p:sp>
        <p:nvSpPr>
          <p:cNvPr id="3" name="Content Placeholder 2"/>
          <p:cNvSpPr>
            <a:spLocks noGrp="1"/>
          </p:cNvSpPr>
          <p:nvPr>
            <p:ph type="subTitle" idx="1"/>
          </p:nvPr>
        </p:nvSpPr>
        <p:spPr/>
        <p:txBody>
          <a:bodyPr/>
          <a:lstStyle/>
          <a:p>
            <a:r>
              <a:rPr lang="en-US" dirty="0" smtClean="0">
                <a:solidFill>
                  <a:srgbClr val="00B0F0"/>
                </a:solidFill>
              </a:rPr>
              <a:t>Make a list of all of the sports and leisure facilities that may be found in Houston </a:t>
            </a:r>
            <a:endParaRPr lang="en-US" dirty="0">
              <a:solidFill>
                <a:srgbClr val="00B0F0"/>
              </a:solidFill>
            </a:endParaRPr>
          </a:p>
        </p:txBody>
      </p:sp>
    </p:spTree>
    <p:extLst>
      <p:ext uri="{BB962C8B-B14F-4D97-AF65-F5344CB8AC3E}">
        <p14:creationId xmlns:p14="http://schemas.microsoft.com/office/powerpoint/2010/main" val="3983439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Leisure facilities, Houston</a:t>
            </a:r>
            <a:endParaRPr lang="en-US" b="1" dirty="0"/>
          </a:p>
        </p:txBody>
      </p:sp>
      <p:sp>
        <p:nvSpPr>
          <p:cNvPr id="3" name="Content Placeholder 2"/>
          <p:cNvSpPr>
            <a:spLocks noGrp="1"/>
          </p:cNvSpPr>
          <p:nvPr>
            <p:ph idx="1"/>
          </p:nvPr>
        </p:nvSpPr>
        <p:spPr>
          <a:xfrm>
            <a:off x="539552" y="1700808"/>
            <a:ext cx="8229600" cy="4525963"/>
          </a:xfrm>
        </p:spPr>
        <p:txBody>
          <a:bodyPr/>
          <a:lstStyle/>
          <a:p>
            <a:r>
              <a:rPr lang="en-US" sz="2000" dirty="0"/>
              <a:t>Public </a:t>
            </a:r>
            <a:r>
              <a:rPr lang="en-US" sz="2000" dirty="0" smtClean="0"/>
              <a:t>parks</a:t>
            </a:r>
          </a:p>
          <a:p>
            <a:r>
              <a:rPr lang="en-US" sz="2000" dirty="0"/>
              <a:t>P</a:t>
            </a:r>
            <a:r>
              <a:rPr lang="en-US" sz="2000" dirty="0" smtClean="0"/>
              <a:t>laygrounds</a:t>
            </a:r>
            <a:endParaRPr lang="en-US" sz="2000" dirty="0"/>
          </a:p>
          <a:p>
            <a:r>
              <a:rPr lang="en-US" sz="2000" dirty="0"/>
              <a:t>Sports stadiums</a:t>
            </a:r>
          </a:p>
          <a:p>
            <a:r>
              <a:rPr lang="en-US" sz="2000" dirty="0" smtClean="0"/>
              <a:t>Golf </a:t>
            </a:r>
            <a:r>
              <a:rPr lang="en-US" sz="2000" dirty="0"/>
              <a:t>course</a:t>
            </a:r>
          </a:p>
          <a:p>
            <a:r>
              <a:rPr lang="en-US" sz="2000" dirty="0"/>
              <a:t>Indoor swimming pools</a:t>
            </a:r>
          </a:p>
          <a:p>
            <a:r>
              <a:rPr lang="en-US" sz="2000" dirty="0"/>
              <a:t>Outdoor swimming pools</a:t>
            </a:r>
          </a:p>
          <a:p>
            <a:r>
              <a:rPr lang="en-US" sz="2000" dirty="0"/>
              <a:t>Skate park</a:t>
            </a:r>
          </a:p>
          <a:p>
            <a:r>
              <a:rPr lang="en-US" sz="2000" dirty="0"/>
              <a:t>Tennis courts</a:t>
            </a:r>
          </a:p>
          <a:p>
            <a:r>
              <a:rPr lang="en-US" sz="2000" dirty="0"/>
              <a:t>Running tracks</a:t>
            </a:r>
          </a:p>
          <a:p>
            <a:r>
              <a:rPr lang="en-US" sz="2000" dirty="0" smtClean="0"/>
              <a:t>Gyms</a:t>
            </a:r>
          </a:p>
          <a:p>
            <a:r>
              <a:rPr lang="en-US" sz="2000" dirty="0" smtClean="0"/>
              <a:t>Shopping</a:t>
            </a:r>
          </a:p>
          <a:p>
            <a:r>
              <a:rPr lang="en-US" sz="2000" dirty="0" smtClean="0"/>
              <a:t>Restaurants</a:t>
            </a:r>
          </a:p>
          <a:p>
            <a:r>
              <a:rPr lang="en-US" sz="2000" dirty="0" smtClean="0"/>
              <a:t>Nasa</a:t>
            </a:r>
            <a:endParaRPr lang="en-US" sz="2000" dirty="0"/>
          </a:p>
          <a:p>
            <a:endParaRPr lang="en-US" dirty="0"/>
          </a:p>
        </p:txBody>
      </p:sp>
      <p:sp>
        <p:nvSpPr>
          <p:cNvPr id="4" name="TextBox 3"/>
          <p:cNvSpPr txBox="1"/>
          <p:nvPr/>
        </p:nvSpPr>
        <p:spPr>
          <a:xfrm>
            <a:off x="4572000" y="1556792"/>
            <a:ext cx="4392488" cy="3693319"/>
          </a:xfrm>
          <a:prstGeom prst="rect">
            <a:avLst/>
          </a:prstGeom>
          <a:noFill/>
        </p:spPr>
        <p:txBody>
          <a:bodyPr wrap="square" rtlCol="0">
            <a:spAutoFit/>
          </a:bodyPr>
          <a:lstStyle/>
          <a:p>
            <a:r>
              <a:rPr lang="en-US" b="1" u="sng" dirty="0" smtClean="0">
                <a:solidFill>
                  <a:srgbClr val="7030A0"/>
                </a:solidFill>
              </a:rPr>
              <a:t>Factors </a:t>
            </a:r>
            <a:r>
              <a:rPr lang="en-US" b="1" u="sng" dirty="0">
                <a:solidFill>
                  <a:srgbClr val="7030A0"/>
                </a:solidFill>
              </a:rPr>
              <a:t>affecting the distribution of leisure facilities</a:t>
            </a:r>
          </a:p>
          <a:p>
            <a:r>
              <a:rPr lang="en-US" dirty="0">
                <a:solidFill>
                  <a:srgbClr val="7030A0"/>
                </a:solidFill>
              </a:rPr>
              <a:t>Bid rent theory</a:t>
            </a:r>
          </a:p>
          <a:p>
            <a:r>
              <a:rPr lang="en-US" dirty="0">
                <a:solidFill>
                  <a:srgbClr val="7030A0"/>
                </a:solidFill>
              </a:rPr>
              <a:t>Population densities</a:t>
            </a:r>
          </a:p>
          <a:p>
            <a:r>
              <a:rPr lang="en-US" dirty="0">
                <a:solidFill>
                  <a:srgbClr val="7030A0"/>
                </a:solidFill>
              </a:rPr>
              <a:t>Socio-economic influences</a:t>
            </a:r>
          </a:p>
          <a:p>
            <a:r>
              <a:rPr lang="en-US" dirty="0">
                <a:solidFill>
                  <a:srgbClr val="7030A0"/>
                </a:solidFill>
              </a:rPr>
              <a:t>Government grants / policies</a:t>
            </a:r>
          </a:p>
          <a:p>
            <a:r>
              <a:rPr lang="en-US" dirty="0">
                <a:solidFill>
                  <a:srgbClr val="7030A0"/>
                </a:solidFill>
              </a:rPr>
              <a:t>Cultural influences</a:t>
            </a:r>
          </a:p>
          <a:p>
            <a:r>
              <a:rPr lang="en-US" dirty="0">
                <a:solidFill>
                  <a:srgbClr val="7030A0"/>
                </a:solidFill>
              </a:rPr>
              <a:t>Accessibility</a:t>
            </a:r>
          </a:p>
          <a:p>
            <a:r>
              <a:rPr lang="en-US" dirty="0">
                <a:solidFill>
                  <a:srgbClr val="7030A0"/>
                </a:solidFill>
              </a:rPr>
              <a:t>Transport links</a:t>
            </a:r>
          </a:p>
          <a:p>
            <a:r>
              <a:rPr lang="en-US" dirty="0">
                <a:solidFill>
                  <a:srgbClr val="7030A0"/>
                </a:solidFill>
              </a:rPr>
              <a:t>Demographic considerations</a:t>
            </a:r>
          </a:p>
          <a:p>
            <a:r>
              <a:rPr lang="en-US" dirty="0">
                <a:solidFill>
                  <a:srgbClr val="7030A0"/>
                </a:solidFill>
              </a:rPr>
              <a:t>Physical factors (e.g. water sports)</a:t>
            </a:r>
          </a:p>
          <a:p>
            <a:r>
              <a:rPr lang="en-US" dirty="0">
                <a:solidFill>
                  <a:srgbClr val="7030A0"/>
                </a:solidFill>
              </a:rPr>
              <a:t>Availability of land</a:t>
            </a:r>
          </a:p>
          <a:p>
            <a:endParaRPr lang="en-US" dirty="0"/>
          </a:p>
        </p:txBody>
      </p:sp>
      <p:sp>
        <p:nvSpPr>
          <p:cNvPr id="5" name="TextBox 4"/>
          <p:cNvSpPr txBox="1"/>
          <p:nvPr/>
        </p:nvSpPr>
        <p:spPr>
          <a:xfrm>
            <a:off x="4211960" y="5157192"/>
            <a:ext cx="4752528" cy="1200329"/>
          </a:xfrm>
          <a:prstGeom prst="rect">
            <a:avLst/>
          </a:prstGeom>
          <a:noFill/>
        </p:spPr>
        <p:txBody>
          <a:bodyPr wrap="square" rtlCol="0">
            <a:spAutoFit/>
          </a:bodyPr>
          <a:lstStyle/>
          <a:p>
            <a:r>
              <a:rPr lang="en-US" dirty="0" smtClean="0"/>
              <a:t>Use this for </a:t>
            </a:r>
            <a:r>
              <a:rPr lang="en-US" dirty="0"/>
              <a:t>extra Information: </a:t>
            </a:r>
            <a:r>
              <a:rPr lang="en-US" dirty="0">
                <a:hlinkClick r:id="rId2"/>
              </a:rPr>
              <a:t>http://greenfieldgeography.wikispaces.com/The+leisure+hierarchy+and+intra-urban+patterns</a:t>
            </a:r>
            <a:endParaRPr lang="en-US" dirty="0"/>
          </a:p>
        </p:txBody>
      </p:sp>
    </p:spTree>
    <p:extLst>
      <p:ext uri="{BB962C8B-B14F-4D97-AF65-F5344CB8AC3E}">
        <p14:creationId xmlns:p14="http://schemas.microsoft.com/office/powerpoint/2010/main" val="367666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the distribution of leisure facilities within Houston </a:t>
            </a:r>
            <a:endParaRPr lang="en-US" dirty="0"/>
          </a:p>
        </p:txBody>
      </p:sp>
      <p:pic>
        <p:nvPicPr>
          <p:cNvPr id="4" name="Content Placeholder 3">
            <a:hlinkClick r:id="rId2"/>
          </p:cNvPr>
          <p:cNvPicPr>
            <a:picLocks noGrp="1" noChangeAspect="1"/>
          </p:cNvPicPr>
          <p:nvPr>
            <p:ph idx="1"/>
          </p:nvPr>
        </p:nvPicPr>
        <p:blipFill>
          <a:blip r:embed="rId3"/>
          <a:stretch>
            <a:fillRect/>
          </a:stretch>
        </p:blipFill>
        <p:spPr>
          <a:xfrm>
            <a:off x="2915816" y="1700808"/>
            <a:ext cx="5943600" cy="4514850"/>
          </a:xfrm>
          <a:prstGeom prst="rect">
            <a:avLst/>
          </a:prstGeom>
        </p:spPr>
      </p:pic>
      <p:sp>
        <p:nvSpPr>
          <p:cNvPr id="5" name="TextBox 4"/>
          <p:cNvSpPr txBox="1"/>
          <p:nvPr/>
        </p:nvSpPr>
        <p:spPr>
          <a:xfrm>
            <a:off x="213342" y="1631413"/>
            <a:ext cx="2736304" cy="5078313"/>
          </a:xfrm>
          <a:prstGeom prst="rect">
            <a:avLst/>
          </a:prstGeom>
          <a:noFill/>
        </p:spPr>
        <p:txBody>
          <a:bodyPr wrap="square" rtlCol="0">
            <a:spAutoFit/>
          </a:bodyPr>
          <a:lstStyle/>
          <a:p>
            <a:r>
              <a:rPr lang="en-US" b="1" dirty="0"/>
              <a:t>TASK</a:t>
            </a:r>
            <a:endParaRPr lang="en-US" dirty="0"/>
          </a:p>
          <a:p>
            <a:r>
              <a:rPr lang="en-US" dirty="0"/>
              <a:t>Identify sports and leisure facilities on the map of </a:t>
            </a:r>
            <a:r>
              <a:rPr lang="en-US" dirty="0" smtClean="0"/>
              <a:t>Houston. </a:t>
            </a:r>
            <a:r>
              <a:rPr lang="en-US" dirty="0"/>
              <a:t>Mark them</a:t>
            </a:r>
            <a:r>
              <a:rPr lang="en-US" dirty="0" smtClean="0"/>
              <a:t>. </a:t>
            </a:r>
            <a:r>
              <a:rPr lang="en-US" i="1" dirty="0" smtClean="0"/>
              <a:t>Try and create a hand draw map- could this be replicated under exam conditions? </a:t>
            </a:r>
            <a:endParaRPr lang="en-US" dirty="0"/>
          </a:p>
          <a:p>
            <a:r>
              <a:rPr lang="en-US" dirty="0"/>
              <a:t>Draw a straight line from the facility to the space on the edge of the page.</a:t>
            </a:r>
          </a:p>
          <a:p>
            <a:r>
              <a:rPr lang="en-US" dirty="0"/>
              <a:t>Name the </a:t>
            </a:r>
            <a:r>
              <a:rPr lang="en-US" dirty="0" smtClean="0"/>
              <a:t>Sports/leisure </a:t>
            </a:r>
            <a:r>
              <a:rPr lang="en-US" dirty="0"/>
              <a:t>facility.</a:t>
            </a:r>
          </a:p>
          <a:p>
            <a:r>
              <a:rPr lang="en-US" dirty="0"/>
              <a:t>Note specific factors explaining its location, using factors from the second column.</a:t>
            </a:r>
          </a:p>
          <a:p>
            <a:endParaRPr lang="en-US" dirty="0"/>
          </a:p>
        </p:txBody>
      </p:sp>
    </p:spTree>
    <p:extLst>
      <p:ext uri="{BB962C8B-B14F-4D97-AF65-F5344CB8AC3E}">
        <p14:creationId xmlns:p14="http://schemas.microsoft.com/office/powerpoint/2010/main" val="2751236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4" y="1052736"/>
            <a:ext cx="8204229" cy="5544616"/>
          </a:xfrm>
          <a:prstGeom prst="rect">
            <a:avLst/>
          </a:prstGeom>
        </p:spPr>
      </p:pic>
      <p:sp>
        <p:nvSpPr>
          <p:cNvPr id="6" name="TextBox 5"/>
          <p:cNvSpPr txBox="1"/>
          <p:nvPr/>
        </p:nvSpPr>
        <p:spPr>
          <a:xfrm>
            <a:off x="0" y="116632"/>
            <a:ext cx="8903920" cy="646331"/>
          </a:xfrm>
          <a:prstGeom prst="rect">
            <a:avLst/>
          </a:prstGeom>
          <a:noFill/>
        </p:spPr>
        <p:txBody>
          <a:bodyPr wrap="square" rtlCol="0">
            <a:spAutoFit/>
          </a:bodyPr>
          <a:lstStyle/>
          <a:p>
            <a:r>
              <a:rPr lang="en-US" dirty="0" smtClean="0"/>
              <a:t>Examine the relationship between urban settlements and recreational and sports facilities in terms of frequency, size, range and catchment area. </a:t>
            </a:r>
            <a:endParaRPr lang="en-US" dirty="0"/>
          </a:p>
        </p:txBody>
      </p:sp>
    </p:spTree>
    <p:extLst>
      <p:ext uri="{BB962C8B-B14F-4D97-AF65-F5344CB8AC3E}">
        <p14:creationId xmlns:p14="http://schemas.microsoft.com/office/powerpoint/2010/main" val="64938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fontAlgn="auto">
              <a:spcAft>
                <a:spcPts val="0"/>
              </a:spcAft>
              <a:defRPr/>
            </a:pPr>
            <a:r>
              <a:rPr lang="en-US" altLang="en-US" b="1">
                <a:ea typeface="MS PGothic" charset="-128"/>
              </a:rPr>
              <a:t>Example of a question</a:t>
            </a:r>
          </a:p>
        </p:txBody>
      </p:sp>
      <p:sp>
        <p:nvSpPr>
          <p:cNvPr id="18434" name="Content Placeholder 2"/>
          <p:cNvSpPr>
            <a:spLocks noGrp="1"/>
          </p:cNvSpPr>
          <p:nvPr>
            <p:ph idx="1"/>
          </p:nvPr>
        </p:nvSpPr>
        <p:spPr/>
        <p:txBody>
          <a:bodyPr/>
          <a:lstStyle/>
          <a:p>
            <a:r>
              <a:rPr lang="en-US" altLang="en-US" sz="2400">
                <a:ea typeface="MS PGothic" charset="-128"/>
              </a:rPr>
              <a:t>Using only an annotated sketch map, describe and explain the location of leisure facilities in and around a named urban area (6) </a:t>
            </a:r>
          </a:p>
          <a:p>
            <a:r>
              <a:rPr lang="en-US" altLang="en-US">
                <a:solidFill>
                  <a:srgbClr val="7030A0"/>
                </a:solidFill>
                <a:ea typeface="MS PGothic" charset="-128"/>
              </a:rPr>
              <a:t>Examine the distribution and location of recreational and sports facilities in urban areas and relate the patterns to </a:t>
            </a:r>
            <a:r>
              <a:rPr lang="en-US" altLang="en-US" b="1">
                <a:solidFill>
                  <a:srgbClr val="7030A0"/>
                </a:solidFill>
                <a:ea typeface="MS PGothic" charset="-128"/>
              </a:rPr>
              <a:t>accessibility, land value </a:t>
            </a:r>
            <a:r>
              <a:rPr lang="en-US" altLang="en-US">
                <a:solidFill>
                  <a:srgbClr val="7030A0"/>
                </a:solidFill>
                <a:ea typeface="MS PGothic" charset="-128"/>
              </a:rPr>
              <a:t>and the </a:t>
            </a:r>
            <a:r>
              <a:rPr lang="en-US" altLang="en-US" b="1">
                <a:solidFill>
                  <a:srgbClr val="7030A0"/>
                </a:solidFill>
                <a:ea typeface="MS PGothic" charset="-128"/>
              </a:rPr>
              <a:t>physical and socio-economic </a:t>
            </a:r>
            <a:r>
              <a:rPr lang="en-US" altLang="en-US">
                <a:solidFill>
                  <a:srgbClr val="7030A0"/>
                </a:solidFill>
                <a:ea typeface="MS PGothic" charset="-128"/>
              </a:rPr>
              <a:t>characteristics of each urban zone (from the CBD to the rural–urban fringe).</a:t>
            </a:r>
          </a:p>
        </p:txBody>
      </p:sp>
    </p:spTree>
    <p:extLst>
      <p:ext uri="{BB962C8B-B14F-4D97-AF65-F5344CB8AC3E}">
        <p14:creationId xmlns:p14="http://schemas.microsoft.com/office/powerpoint/2010/main" val="1115401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fontAlgn="auto">
              <a:spcAft>
                <a:spcPts val="0"/>
              </a:spcAft>
              <a:defRPr/>
            </a:pPr>
            <a:r>
              <a:rPr lang="en-US" altLang="en-US">
                <a:ea typeface="MS PGothic" charset="-128"/>
              </a:rPr>
              <a:t>CBD leisure facilities</a:t>
            </a:r>
          </a:p>
        </p:txBody>
      </p:sp>
      <p:sp>
        <p:nvSpPr>
          <p:cNvPr id="20483" name="Content Placeholder 2"/>
          <p:cNvSpPr>
            <a:spLocks noGrp="1"/>
          </p:cNvSpPr>
          <p:nvPr>
            <p:ph idx="1"/>
          </p:nvPr>
        </p:nvSpPr>
        <p:spPr/>
        <p:txBody>
          <a:bodyPr rtlCol="0">
            <a:normAutofit fontScale="92500"/>
          </a:bodyPr>
          <a:lstStyle/>
          <a:p>
            <a:pPr marL="182880" indent="-182880" fontAlgn="auto">
              <a:spcAft>
                <a:spcPts val="0"/>
              </a:spcAft>
              <a:buClr>
                <a:schemeClr val="accent1">
                  <a:lumMod val="75000"/>
                </a:schemeClr>
              </a:buClr>
              <a:buFont typeface="Arial" charset="0"/>
              <a:buNone/>
              <a:defRPr/>
            </a:pPr>
            <a:r>
              <a:rPr lang="en-US" altLang="en-US" sz="2400">
                <a:ea typeface="MS PGothic" charset="-128"/>
              </a:rPr>
              <a:t>In Houston’s CBD there are a wide variety of leisure facilities such as the Theatre District, Sundance Cinema and the Main Street Shopping area. These are </a:t>
            </a:r>
            <a:r>
              <a:rPr lang="en-US" altLang="en-US" sz="2400" b="1">
                <a:ea typeface="MS PGothic" charset="-128"/>
              </a:rPr>
              <a:t>high order services </a:t>
            </a:r>
            <a:r>
              <a:rPr lang="en-US" altLang="en-US" sz="2400">
                <a:ea typeface="MS PGothic" charset="-128"/>
              </a:rPr>
              <a:t>that require a </a:t>
            </a:r>
            <a:r>
              <a:rPr lang="en-US" altLang="en-US" sz="2400" b="1">
                <a:ea typeface="MS PGothic" charset="-128"/>
              </a:rPr>
              <a:t>large threshold population.</a:t>
            </a:r>
            <a:r>
              <a:rPr lang="en-US" altLang="en-US" sz="2400">
                <a:ea typeface="MS PGothic" charset="-128"/>
              </a:rPr>
              <a:t> These facilities are located in the CBD as it is the most </a:t>
            </a:r>
            <a:r>
              <a:rPr lang="en-US" altLang="en-US" sz="2400" b="1">
                <a:ea typeface="MS PGothic" charset="-128"/>
              </a:rPr>
              <a:t>accessible</a:t>
            </a:r>
            <a:r>
              <a:rPr lang="en-US" altLang="en-US" sz="2400">
                <a:ea typeface="MS PGothic" charset="-128"/>
              </a:rPr>
              <a:t> part of the city and many </a:t>
            </a:r>
            <a:r>
              <a:rPr lang="en-US" altLang="en-US" sz="2400" b="1">
                <a:ea typeface="MS PGothic" charset="-128"/>
              </a:rPr>
              <a:t>tourists</a:t>
            </a:r>
            <a:r>
              <a:rPr lang="en-US" altLang="en-US" sz="2400">
                <a:ea typeface="MS PGothic" charset="-128"/>
              </a:rPr>
              <a:t> would be found staying in this location.</a:t>
            </a:r>
          </a:p>
          <a:p>
            <a:pPr marL="182880" indent="-182880" fontAlgn="auto">
              <a:spcAft>
                <a:spcPts val="0"/>
              </a:spcAft>
              <a:buClr>
                <a:schemeClr val="accent1">
                  <a:lumMod val="75000"/>
                </a:schemeClr>
              </a:buClr>
              <a:buFont typeface="Arial" charset="0"/>
              <a:buNone/>
              <a:defRPr/>
            </a:pPr>
            <a:r>
              <a:rPr lang="en-US" altLang="en-US" sz="2400">
                <a:ea typeface="MS PGothic" charset="-128"/>
              </a:rPr>
              <a:t>In Houston we also find many large sports stadiums e.g. Minute Maid  Park (baseball) and the Toyota Centre (Basketball). These facilities benefit from tourist trade and the accessibility of the CBD. However, these facilities need a lot of space so we wouldn’t always expect to find them in the CBD. However, Houston is 599 square miles in size and so there is a lot of space available, even in the CBD.</a:t>
            </a:r>
          </a:p>
          <a:p>
            <a:pPr marL="182880" indent="-182880" fontAlgn="auto">
              <a:spcAft>
                <a:spcPts val="0"/>
              </a:spcAft>
              <a:buClr>
                <a:schemeClr val="accent1">
                  <a:lumMod val="75000"/>
                </a:schemeClr>
              </a:buClr>
              <a:buFont typeface="Arial" charset="0"/>
              <a:buNone/>
              <a:defRPr/>
            </a:pPr>
            <a:endParaRPr lang="en-US" altLang="en-US">
              <a:ea typeface="MS PGothic" charset="-128"/>
            </a:endParaRPr>
          </a:p>
        </p:txBody>
      </p:sp>
    </p:spTree>
    <p:extLst>
      <p:ext uri="{BB962C8B-B14F-4D97-AF65-F5344CB8AC3E}">
        <p14:creationId xmlns:p14="http://schemas.microsoft.com/office/powerpoint/2010/main" val="1161835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http://www.chinatownconnection.com/images/houston-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7258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p:cNvSpPr txBox="1">
            <a:spLocks noChangeArrowheads="1"/>
          </p:cNvSpPr>
          <p:nvPr/>
        </p:nvSpPr>
        <p:spPr bwMode="auto">
          <a:xfrm>
            <a:off x="6316663" y="474663"/>
            <a:ext cx="25908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en-US" b="1"/>
              <a:t>Houston’s CBD:</a:t>
            </a:r>
          </a:p>
          <a:p>
            <a:pPr eaLnBrk="1" hangingPunct="1">
              <a:buFont typeface="Arial" charset="0"/>
              <a:buChar char="•"/>
            </a:pPr>
            <a:r>
              <a:rPr lang="en-US" altLang="en-US"/>
              <a:t>Main Street Shopping area including high order shops and department stores e.g. Macy’s.</a:t>
            </a:r>
          </a:p>
          <a:p>
            <a:pPr eaLnBrk="1" hangingPunct="1">
              <a:buFont typeface="Arial" charset="0"/>
              <a:buChar char="•"/>
            </a:pPr>
            <a:r>
              <a:rPr lang="en-US" altLang="en-US"/>
              <a:t>The Toyota Centre concert venue and sports arena</a:t>
            </a:r>
          </a:p>
          <a:p>
            <a:pPr eaLnBrk="1" hangingPunct="1">
              <a:buFont typeface="Arial" charset="0"/>
              <a:buChar char="•"/>
            </a:pPr>
            <a:r>
              <a:rPr lang="en-US" altLang="en-US"/>
              <a:t>Hotel chains e.g. Hilton</a:t>
            </a:r>
          </a:p>
          <a:p>
            <a:pPr eaLnBrk="1" hangingPunct="1">
              <a:buFont typeface="Arial" charset="0"/>
              <a:buChar char="•"/>
            </a:pPr>
            <a:r>
              <a:rPr lang="en-US" altLang="en-US"/>
              <a:t>Bayou Place including Restaurants, House of Blues concert venue and the Sundance Cinema.</a:t>
            </a:r>
          </a:p>
          <a:p>
            <a:pPr eaLnBrk="1" hangingPunct="1"/>
            <a:endParaRPr lang="en-US" altLang="en-US" sz="1200"/>
          </a:p>
          <a:p>
            <a:pPr eaLnBrk="1" hangingPunct="1"/>
            <a:endParaRPr lang="en-US" altLang="en-US"/>
          </a:p>
        </p:txBody>
      </p:sp>
      <p:cxnSp>
        <p:nvCxnSpPr>
          <p:cNvPr id="5" name="Straight Arrow Connector 4"/>
          <p:cNvCxnSpPr>
            <a:cxnSpLocks noChangeShapeType="1"/>
          </p:cNvCxnSpPr>
          <p:nvPr/>
        </p:nvCxnSpPr>
        <p:spPr bwMode="auto">
          <a:xfrm flipH="1">
            <a:off x="4495800" y="1524000"/>
            <a:ext cx="1820863" cy="190500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532" name="TextBox 6"/>
          <p:cNvSpPr txBox="1">
            <a:spLocks noChangeArrowheads="1"/>
          </p:cNvSpPr>
          <p:nvPr/>
        </p:nvSpPr>
        <p:spPr bwMode="auto">
          <a:xfrm>
            <a:off x="533400" y="4822825"/>
            <a:ext cx="2819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en-US" b="1"/>
              <a:t>Houston’s Inner City:</a:t>
            </a:r>
          </a:p>
          <a:p>
            <a:pPr eaLnBrk="1" hangingPunct="1"/>
            <a:r>
              <a:rPr lang="en-US" altLang="en-US"/>
              <a:t>BBVA Compass Soccer Stadium</a:t>
            </a:r>
          </a:p>
          <a:p>
            <a:pPr eaLnBrk="1" hangingPunct="1"/>
            <a:r>
              <a:rPr lang="en-US" altLang="en-US"/>
              <a:t>Shopping Parades in Montrose and Midtown</a:t>
            </a:r>
          </a:p>
        </p:txBody>
      </p:sp>
      <p:cxnSp>
        <p:nvCxnSpPr>
          <p:cNvPr id="20" name="Straight Arrow Connector 19"/>
          <p:cNvCxnSpPr>
            <a:cxnSpLocks noChangeShapeType="1"/>
          </p:cNvCxnSpPr>
          <p:nvPr/>
        </p:nvCxnSpPr>
        <p:spPr bwMode="auto">
          <a:xfrm flipV="1">
            <a:off x="2971800" y="3581400"/>
            <a:ext cx="1371600" cy="144780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534" name="TextBox 20"/>
          <p:cNvSpPr txBox="1">
            <a:spLocks noChangeArrowheads="1"/>
          </p:cNvSpPr>
          <p:nvPr/>
        </p:nvSpPr>
        <p:spPr bwMode="auto">
          <a:xfrm>
            <a:off x="304800" y="228600"/>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en-US" b="1"/>
              <a:t>Houston’s Inner Suburbs:</a:t>
            </a:r>
          </a:p>
          <a:p>
            <a:pPr eaLnBrk="1" hangingPunct="1"/>
            <a:r>
              <a:rPr lang="en-US" altLang="en-US"/>
              <a:t>The Museum District</a:t>
            </a:r>
          </a:p>
          <a:p>
            <a:pPr eaLnBrk="1" hangingPunct="1"/>
            <a:r>
              <a:rPr lang="en-US" altLang="en-US"/>
              <a:t>Hermann Park</a:t>
            </a:r>
          </a:p>
          <a:p>
            <a:pPr eaLnBrk="1" hangingPunct="1"/>
            <a:r>
              <a:rPr lang="en-US" altLang="en-US"/>
              <a:t>River Oaks Country Club</a:t>
            </a:r>
          </a:p>
          <a:p>
            <a:pPr eaLnBrk="1" hangingPunct="1"/>
            <a:r>
              <a:rPr lang="en-US" altLang="en-US"/>
              <a:t>Galleria Shopping Mall</a:t>
            </a:r>
          </a:p>
        </p:txBody>
      </p:sp>
      <p:cxnSp>
        <p:nvCxnSpPr>
          <p:cNvPr id="23" name="Straight Arrow Connector 22"/>
          <p:cNvCxnSpPr>
            <a:cxnSpLocks noChangeShapeType="1"/>
          </p:cNvCxnSpPr>
          <p:nvPr/>
        </p:nvCxnSpPr>
        <p:spPr bwMode="auto">
          <a:xfrm>
            <a:off x="1752600" y="2286000"/>
            <a:ext cx="2362200" cy="129540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536" name="TextBox 28"/>
          <p:cNvSpPr txBox="1">
            <a:spLocks noChangeArrowheads="1"/>
          </p:cNvSpPr>
          <p:nvPr/>
        </p:nvSpPr>
        <p:spPr bwMode="auto">
          <a:xfrm>
            <a:off x="304800" y="2667000"/>
            <a:ext cx="228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en-US" b="1"/>
              <a:t>Houston’s Outer Suburbs and Rural-Urban Fringe:</a:t>
            </a:r>
          </a:p>
          <a:p>
            <a:pPr eaLnBrk="1" hangingPunct="1"/>
            <a:r>
              <a:rPr lang="en-US" altLang="en-US"/>
              <a:t>Golf courses</a:t>
            </a:r>
          </a:p>
          <a:p>
            <a:pPr eaLnBrk="1" hangingPunct="1"/>
            <a:r>
              <a:rPr lang="en-US" altLang="en-US"/>
              <a:t>Shopping Malls e.g. Memorial Mall </a:t>
            </a:r>
          </a:p>
        </p:txBody>
      </p:sp>
      <p:cxnSp>
        <p:nvCxnSpPr>
          <p:cNvPr id="32" name="Straight Arrow Connector 31"/>
          <p:cNvCxnSpPr>
            <a:cxnSpLocks noChangeShapeType="1"/>
          </p:cNvCxnSpPr>
          <p:nvPr/>
        </p:nvCxnSpPr>
        <p:spPr bwMode="auto">
          <a:xfrm flipV="1">
            <a:off x="2590800" y="3581400"/>
            <a:ext cx="1066800" cy="15240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4898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fontAlgn="auto">
              <a:spcAft>
                <a:spcPts val="0"/>
              </a:spcAft>
              <a:defRPr/>
            </a:pPr>
            <a:r>
              <a:rPr lang="en-US" altLang="en-US">
                <a:ea typeface="MS PGothic" charset="-128"/>
              </a:rPr>
              <a:t>Mark scheme</a:t>
            </a:r>
          </a:p>
        </p:txBody>
      </p:sp>
      <p:sp>
        <p:nvSpPr>
          <p:cNvPr id="25603" name="Content Placeholder 2"/>
          <p:cNvSpPr>
            <a:spLocks noGrp="1"/>
          </p:cNvSpPr>
          <p:nvPr>
            <p:ph idx="1"/>
          </p:nvPr>
        </p:nvSpPr>
        <p:spPr/>
        <p:txBody>
          <a:bodyPr rtlCol="0">
            <a:normAutofit lnSpcReduction="10000"/>
          </a:bodyPr>
          <a:lstStyle/>
          <a:p>
            <a:pPr marL="182880" indent="-182880" fontAlgn="auto">
              <a:lnSpc>
                <a:spcPct val="80000"/>
              </a:lnSpc>
              <a:spcAft>
                <a:spcPts val="0"/>
              </a:spcAft>
              <a:buClr>
                <a:schemeClr val="accent1">
                  <a:lumMod val="75000"/>
                </a:schemeClr>
              </a:buClr>
              <a:buFont typeface="Arial" charset="0"/>
              <a:buNone/>
              <a:defRPr/>
            </a:pPr>
            <a:r>
              <a:rPr lang="en-US" altLang="en-US" sz="2500">
                <a:ea typeface="MS PGothic" charset="-128"/>
              </a:rPr>
              <a:t>The sketch may consist of a sector of the urban area or a general plan. A variety of leisure facilities should be shown and these might include: (working from the centre outwards)</a:t>
            </a:r>
          </a:p>
          <a:p>
            <a:pPr marL="182880" indent="-182880" fontAlgn="auto">
              <a:lnSpc>
                <a:spcPct val="80000"/>
              </a:lnSpc>
              <a:spcAft>
                <a:spcPts val="0"/>
              </a:spcAft>
              <a:buClr>
                <a:schemeClr val="accent1">
                  <a:lumMod val="75000"/>
                </a:schemeClr>
              </a:buClr>
              <a:buFont typeface="Wingdings" pitchFamily="2" charset="2"/>
              <a:buChar char="§"/>
              <a:defRPr/>
            </a:pPr>
            <a:r>
              <a:rPr lang="en-US" altLang="en-US" sz="2500">
                <a:ea typeface="MS PGothic" charset="-128"/>
              </a:rPr>
              <a:t>Entertainment such as cinemas, concert halls or theatres, which are </a:t>
            </a:r>
            <a:r>
              <a:rPr lang="en-US" altLang="en-US" sz="2500" b="1">
                <a:ea typeface="MS PGothic" charset="-128"/>
              </a:rPr>
              <a:t>high order facilities </a:t>
            </a:r>
            <a:r>
              <a:rPr lang="en-US" altLang="en-US" sz="2500">
                <a:ea typeface="MS PGothic" charset="-128"/>
              </a:rPr>
              <a:t>needing a </a:t>
            </a:r>
            <a:r>
              <a:rPr lang="en-US" altLang="en-US" sz="2500" b="1">
                <a:ea typeface="MS PGothic" charset="-128"/>
              </a:rPr>
              <a:t>central location </a:t>
            </a:r>
            <a:r>
              <a:rPr lang="en-US" altLang="en-US" sz="2500">
                <a:ea typeface="MS PGothic" charset="-128"/>
              </a:rPr>
              <a:t>in the CBD and access to a large regional or national </a:t>
            </a:r>
            <a:r>
              <a:rPr lang="en-US" altLang="en-US" sz="2500" b="1">
                <a:ea typeface="MS PGothic" charset="-128"/>
              </a:rPr>
              <a:t>population</a:t>
            </a:r>
            <a:r>
              <a:rPr lang="en-US" altLang="en-US" sz="2500">
                <a:ea typeface="MS PGothic" charset="-128"/>
              </a:rPr>
              <a:t> and possibly international tourists</a:t>
            </a:r>
          </a:p>
          <a:p>
            <a:pPr marL="182880" indent="-182880" fontAlgn="auto">
              <a:lnSpc>
                <a:spcPct val="80000"/>
              </a:lnSpc>
              <a:spcAft>
                <a:spcPts val="0"/>
              </a:spcAft>
              <a:buClr>
                <a:schemeClr val="accent1">
                  <a:lumMod val="75000"/>
                </a:schemeClr>
              </a:buClr>
              <a:buFont typeface="Wingdings" pitchFamily="2" charset="2"/>
              <a:buChar char="§"/>
              <a:defRPr/>
            </a:pPr>
            <a:r>
              <a:rPr lang="en-US" altLang="en-US" sz="2500">
                <a:ea typeface="MS PGothic" charset="-128"/>
              </a:rPr>
              <a:t>Suburban leisure facilities to serve local residents and due to </a:t>
            </a:r>
            <a:r>
              <a:rPr lang="en-US" altLang="en-US" sz="2500" b="1">
                <a:ea typeface="MS PGothic" charset="-128"/>
              </a:rPr>
              <a:t>lower land prices </a:t>
            </a:r>
            <a:r>
              <a:rPr lang="en-US" altLang="en-US" sz="2500">
                <a:ea typeface="MS PGothic" charset="-128"/>
              </a:rPr>
              <a:t>may occupy a </a:t>
            </a:r>
            <a:r>
              <a:rPr lang="en-US" altLang="en-US" sz="2500" b="1">
                <a:ea typeface="MS PGothic" charset="-128"/>
              </a:rPr>
              <a:t>large land area </a:t>
            </a:r>
            <a:r>
              <a:rPr lang="en-US" altLang="en-US" sz="2500">
                <a:ea typeface="MS PGothic" charset="-128"/>
              </a:rPr>
              <a:t>e.g. sports stadiums and school playing fields</a:t>
            </a:r>
          </a:p>
          <a:p>
            <a:pPr marL="182880" indent="-182880" fontAlgn="auto">
              <a:lnSpc>
                <a:spcPct val="80000"/>
              </a:lnSpc>
              <a:spcAft>
                <a:spcPts val="0"/>
              </a:spcAft>
              <a:buClr>
                <a:schemeClr val="accent1">
                  <a:lumMod val="75000"/>
                </a:schemeClr>
              </a:buClr>
              <a:buFont typeface="Wingdings" pitchFamily="2" charset="2"/>
              <a:buChar char="§"/>
              <a:defRPr/>
            </a:pPr>
            <a:r>
              <a:rPr lang="en-US" altLang="en-US" sz="2500">
                <a:ea typeface="MS PGothic" charset="-128"/>
              </a:rPr>
              <a:t>Further out in the </a:t>
            </a:r>
            <a:r>
              <a:rPr lang="en-US" altLang="en-US" sz="2500" b="1">
                <a:ea typeface="MS PGothic" charset="-128"/>
              </a:rPr>
              <a:t>rural urban fringe</a:t>
            </a:r>
            <a:r>
              <a:rPr lang="en-US" altLang="en-US" sz="2500">
                <a:ea typeface="MS PGothic" charset="-128"/>
              </a:rPr>
              <a:t> more </a:t>
            </a:r>
            <a:r>
              <a:rPr lang="en-US" altLang="en-US" sz="2500" b="1">
                <a:ea typeface="MS PGothic" charset="-128"/>
              </a:rPr>
              <a:t>selective</a:t>
            </a:r>
            <a:r>
              <a:rPr lang="en-US" altLang="en-US" sz="2500">
                <a:ea typeface="MS PGothic" charset="-128"/>
              </a:rPr>
              <a:t> and </a:t>
            </a:r>
            <a:r>
              <a:rPr lang="en-US" altLang="en-US" sz="2500" b="1">
                <a:ea typeface="MS PGothic" charset="-128"/>
              </a:rPr>
              <a:t>higher priced </a:t>
            </a:r>
            <a:r>
              <a:rPr lang="en-US" altLang="en-US" sz="2500">
                <a:ea typeface="MS PGothic" charset="-128"/>
              </a:rPr>
              <a:t>facilities may exist (golf, horse stables etc)    </a:t>
            </a:r>
          </a:p>
        </p:txBody>
      </p:sp>
    </p:spTree>
    <p:extLst>
      <p:ext uri="{BB962C8B-B14F-4D97-AF65-F5344CB8AC3E}">
        <p14:creationId xmlns:p14="http://schemas.microsoft.com/office/powerpoint/2010/main" val="1273218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568" y="274638"/>
            <a:ext cx="7546032" cy="1143000"/>
          </a:xfrm>
        </p:spPr>
        <p:txBody>
          <a:bodyPr/>
          <a:lstStyle/>
          <a:p>
            <a:r>
              <a:rPr lang="en-US" dirty="0" smtClean="0"/>
              <a:t>6 mark question from May 2014</a:t>
            </a:r>
            <a:endParaRPr lang="en-US" dirty="0"/>
          </a:p>
        </p:txBody>
      </p:sp>
      <p:pic>
        <p:nvPicPr>
          <p:cNvPr id="4" name="Picture 3"/>
          <p:cNvPicPr>
            <a:picLocks noChangeAspect="1"/>
          </p:cNvPicPr>
          <p:nvPr/>
        </p:nvPicPr>
        <p:blipFill>
          <a:blip r:embed="rId2"/>
          <a:stretch>
            <a:fillRect/>
          </a:stretch>
        </p:blipFill>
        <p:spPr>
          <a:xfrm>
            <a:off x="0" y="2420888"/>
            <a:ext cx="8855841" cy="936104"/>
          </a:xfrm>
          <a:prstGeom prst="rect">
            <a:avLst/>
          </a:prstGeom>
        </p:spPr>
      </p:pic>
    </p:spTree>
    <p:extLst>
      <p:ext uri="{BB962C8B-B14F-4D97-AF65-F5344CB8AC3E}">
        <p14:creationId xmlns:p14="http://schemas.microsoft.com/office/powerpoint/2010/main" val="1775056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8541" y="116632"/>
            <a:ext cx="8380728" cy="6507389"/>
          </a:xfrm>
          <a:prstGeom prst="rect">
            <a:avLst/>
          </a:prstGeom>
        </p:spPr>
      </p:pic>
    </p:spTree>
    <p:extLst>
      <p:ext uri="{BB962C8B-B14F-4D97-AF65-F5344CB8AC3E}">
        <p14:creationId xmlns:p14="http://schemas.microsoft.com/office/powerpoint/2010/main" val="1580177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importance of parks in urban areas?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971600" y="2060848"/>
            <a:ext cx="2808312" cy="2106234"/>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788024" y="2060848"/>
            <a:ext cx="2520280" cy="2108806"/>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627784" y="4293096"/>
            <a:ext cx="3888432"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importance of parks in urban areas?  </a:t>
            </a:r>
            <a:endParaRPr lang="en-US" dirty="0"/>
          </a:p>
        </p:txBody>
      </p:sp>
      <p:sp>
        <p:nvSpPr>
          <p:cNvPr id="3" name="Content Placeholder 2"/>
          <p:cNvSpPr>
            <a:spLocks noGrp="1"/>
          </p:cNvSpPr>
          <p:nvPr>
            <p:ph idx="1"/>
          </p:nvPr>
        </p:nvSpPr>
        <p:spPr>
          <a:xfrm>
            <a:off x="457200" y="1600200"/>
            <a:ext cx="8229600" cy="4925144"/>
          </a:xfrm>
        </p:spPr>
        <p:txBody>
          <a:bodyPr/>
          <a:lstStyle/>
          <a:p>
            <a:r>
              <a:rPr lang="en-US" sz="2400" dirty="0" smtClean="0"/>
              <a:t>Escape from urban stress</a:t>
            </a:r>
          </a:p>
          <a:p>
            <a:r>
              <a:rPr lang="en-US" sz="2400" dirty="0" smtClean="0"/>
              <a:t>Moderate urban microclimates</a:t>
            </a:r>
          </a:p>
          <a:p>
            <a:r>
              <a:rPr lang="en-US" sz="2400" dirty="0" smtClean="0"/>
              <a:t>Individual and community health benefits</a:t>
            </a:r>
          </a:p>
          <a:p>
            <a:r>
              <a:rPr lang="en-US" sz="2400" dirty="0" smtClean="0"/>
              <a:t>Ecological understanding and sustainability</a:t>
            </a:r>
          </a:p>
          <a:p>
            <a:r>
              <a:rPr lang="en-US" sz="2400" dirty="0" smtClean="0"/>
              <a:t>Preserve natural and cultural heritage- e.g. museums and woodlands</a:t>
            </a:r>
          </a:p>
          <a:p>
            <a:r>
              <a:rPr lang="en-US" sz="2400" dirty="0" smtClean="0"/>
              <a:t>Prevent conflict in urban areas- skateboarders/ football/ cycling/ jogging etc… </a:t>
            </a:r>
          </a:p>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6516216" y="1412776"/>
            <a:ext cx="2296782" cy="11521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4788024" y="1196752"/>
            <a:ext cx="4038600" cy="4525963"/>
          </a:xfrm>
        </p:spPr>
        <p:txBody>
          <a:bodyPr/>
          <a:lstStyle/>
          <a:p>
            <a:pPr>
              <a:buNone/>
            </a:pPr>
            <a:r>
              <a:rPr lang="en-US" sz="1800" dirty="0" smtClean="0"/>
              <a:t>The diagram below was taken from an IB exam. It is the kind of diagram you might see in an exam. It may look unusual but if you study it carefully it is quite simple. The diagram shows that there are not many country parks (National Parks), but they are bigger in size and have a bigger sphere of influence (catchment area). At the other extreme it shows there are many local parks, but they are smaller in size and are located closer to where people live and work (have a smaller sphere of influence).</a:t>
            </a:r>
            <a:r>
              <a:rPr lang="en-US" dirty="0" smtClean="0"/>
              <a:t/>
            </a:r>
            <a:br>
              <a:rPr lang="en-US" dirty="0" smtClean="0"/>
            </a:br>
            <a:r>
              <a:rPr lang="en-US" dirty="0" smtClean="0"/>
              <a:t/>
            </a:r>
            <a:br>
              <a:rPr lang="en-US" dirty="0" smtClean="0"/>
            </a:b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980728"/>
            <a:ext cx="4547184" cy="3667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 practice 1</a:t>
            </a:r>
            <a:endParaRPr lang="en-US" dirty="0"/>
          </a:p>
        </p:txBody>
      </p:sp>
      <p:sp>
        <p:nvSpPr>
          <p:cNvPr id="5" name="Content Placeholder 4"/>
          <p:cNvSpPr>
            <a:spLocks noGrp="1"/>
          </p:cNvSpPr>
          <p:nvPr>
            <p:ph idx="1"/>
          </p:nvPr>
        </p:nvSpPr>
        <p:spPr>
          <a:xfrm>
            <a:off x="457200" y="1600200"/>
            <a:ext cx="8579296" cy="4525963"/>
          </a:xfrm>
        </p:spPr>
        <p:txBody>
          <a:bodyPr/>
          <a:lstStyle/>
          <a:p>
            <a:pPr marL="0" indent="0">
              <a:buNone/>
            </a:pPr>
            <a:r>
              <a:rPr lang="en-US" b="1" dirty="0">
                <a:solidFill>
                  <a:srgbClr val="7030A0"/>
                </a:solidFill>
              </a:rPr>
              <a:t>Referring to specific activities, </a:t>
            </a:r>
            <a:r>
              <a:rPr lang="en-US" b="1" dirty="0" err="1">
                <a:solidFill>
                  <a:srgbClr val="7030A0"/>
                </a:solidFill>
              </a:rPr>
              <a:t>analyse</a:t>
            </a:r>
            <a:r>
              <a:rPr lang="en-US" b="1" dirty="0">
                <a:solidFill>
                  <a:srgbClr val="7030A0"/>
                </a:solidFill>
              </a:rPr>
              <a:t> why the leisure facilities in a central business district (CBD) differ from those in the rural urban fringe.  (10</a:t>
            </a:r>
            <a:r>
              <a:rPr lang="en-US" b="1" dirty="0" smtClean="0">
                <a:solidFill>
                  <a:srgbClr val="7030A0"/>
                </a:solidFill>
              </a:rPr>
              <a:t>)</a:t>
            </a:r>
          </a:p>
          <a:p>
            <a:r>
              <a:rPr lang="en-US" dirty="0" smtClean="0"/>
              <a:t>The </a:t>
            </a:r>
            <a:r>
              <a:rPr lang="en-US" dirty="0"/>
              <a:t>patterns of </a:t>
            </a:r>
            <a:r>
              <a:rPr lang="en-US" dirty="0" smtClean="0"/>
              <a:t>accessibility</a:t>
            </a:r>
          </a:p>
          <a:p>
            <a:r>
              <a:rPr lang="en-US" dirty="0" smtClean="0"/>
              <a:t>Sphere of influence and threshold population</a:t>
            </a:r>
            <a:endParaRPr lang="en-US" dirty="0"/>
          </a:p>
          <a:p>
            <a:r>
              <a:rPr lang="en-US" dirty="0"/>
              <a:t>Land </a:t>
            </a:r>
            <a:r>
              <a:rPr lang="en-US" dirty="0" smtClean="0"/>
              <a:t>values</a:t>
            </a:r>
            <a:endParaRPr lang="en-US" dirty="0"/>
          </a:p>
          <a:p>
            <a:r>
              <a:rPr lang="en-US" dirty="0"/>
              <a:t>Physical characteristics</a:t>
            </a:r>
          </a:p>
          <a:p>
            <a:r>
              <a:rPr lang="en-US" dirty="0"/>
              <a:t>Socio economic conditions</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Settlement </a:t>
            </a:r>
            <a:r>
              <a:rPr lang="en-US" dirty="0"/>
              <a:t>Hierarchy </a:t>
            </a:r>
          </a:p>
        </p:txBody>
      </p:sp>
      <p:sp>
        <p:nvSpPr>
          <p:cNvPr id="4099" name="Rectangle 3"/>
          <p:cNvSpPr>
            <a:spLocks noGrp="1" noChangeArrowheads="1"/>
          </p:cNvSpPr>
          <p:nvPr>
            <p:ph type="body" idx="1"/>
          </p:nvPr>
        </p:nvSpPr>
        <p:spPr/>
        <p:txBody>
          <a:bodyPr/>
          <a:lstStyle/>
          <a:p>
            <a:endParaRPr lang="fr-FR"/>
          </a:p>
        </p:txBody>
      </p:sp>
      <p:pic>
        <p:nvPicPr>
          <p:cNvPr id="4101" name="Picture 5" descr="settlement_hierarchy"/>
          <p:cNvPicPr>
            <a:picLocks noChangeAspect="1" noChangeArrowheads="1"/>
          </p:cNvPicPr>
          <p:nvPr/>
        </p:nvPicPr>
        <p:blipFill>
          <a:blip r:embed="rId2" cstate="print"/>
          <a:srcRect/>
          <a:stretch>
            <a:fillRect/>
          </a:stretch>
        </p:blipFill>
        <p:spPr bwMode="auto">
          <a:xfrm>
            <a:off x="323850" y="1412875"/>
            <a:ext cx="8351838" cy="521176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Exam practice 2</a:t>
            </a:r>
            <a:endParaRPr lang="en-US" dirty="0"/>
          </a:p>
        </p:txBody>
      </p:sp>
      <p:pic>
        <p:nvPicPr>
          <p:cNvPr id="4" name="Picture 3"/>
          <p:cNvPicPr>
            <a:picLocks noChangeAspect="1"/>
          </p:cNvPicPr>
          <p:nvPr/>
        </p:nvPicPr>
        <p:blipFill>
          <a:blip r:embed="rId2"/>
          <a:stretch>
            <a:fillRect/>
          </a:stretch>
        </p:blipFill>
        <p:spPr>
          <a:xfrm>
            <a:off x="82127" y="3064098"/>
            <a:ext cx="9170939" cy="864096"/>
          </a:xfrm>
          <a:prstGeom prst="rect">
            <a:avLst/>
          </a:prstGeom>
        </p:spPr>
      </p:pic>
      <p:pic>
        <p:nvPicPr>
          <p:cNvPr id="5" name="Picture 4"/>
          <p:cNvPicPr>
            <a:picLocks noChangeAspect="1"/>
          </p:cNvPicPr>
          <p:nvPr/>
        </p:nvPicPr>
        <p:blipFill>
          <a:blip r:embed="rId3"/>
          <a:stretch>
            <a:fillRect/>
          </a:stretch>
        </p:blipFill>
        <p:spPr>
          <a:xfrm>
            <a:off x="82127" y="1772816"/>
            <a:ext cx="8855841" cy="936104"/>
          </a:xfrm>
          <a:prstGeom prst="rect">
            <a:avLst/>
          </a:prstGeom>
        </p:spPr>
      </p:pic>
    </p:spTree>
    <p:extLst>
      <p:ext uri="{BB962C8B-B14F-4D97-AF65-F5344CB8AC3E}">
        <p14:creationId xmlns:p14="http://schemas.microsoft.com/office/powerpoint/2010/main" val="3081145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4000" dirty="0" smtClean="0">
                <a:solidFill>
                  <a:srgbClr val="0070C0"/>
                </a:solidFill>
              </a:rPr>
              <a:t>On a copy </a:t>
            </a:r>
            <a:r>
              <a:rPr lang="en-US" sz="4000" dirty="0">
                <a:solidFill>
                  <a:srgbClr val="0070C0"/>
                </a:solidFill>
              </a:rPr>
              <a:t>of the settlement hierarchy …</a:t>
            </a:r>
          </a:p>
        </p:txBody>
      </p:sp>
      <p:sp>
        <p:nvSpPr>
          <p:cNvPr id="3075" name="Rectangle 3"/>
          <p:cNvSpPr>
            <a:spLocks noGrp="1" noChangeArrowheads="1"/>
          </p:cNvSpPr>
          <p:nvPr>
            <p:ph type="body" idx="1"/>
          </p:nvPr>
        </p:nvSpPr>
        <p:spPr/>
        <p:txBody>
          <a:bodyPr/>
          <a:lstStyle/>
          <a:p>
            <a:pPr>
              <a:lnSpc>
                <a:spcPct val="90000"/>
              </a:lnSpc>
            </a:pPr>
            <a:r>
              <a:rPr lang="en-US" dirty="0"/>
              <a:t>Annotate onto it where you would find the facilities set out in the table and activities offered. </a:t>
            </a:r>
          </a:p>
          <a:p>
            <a:pPr>
              <a:lnSpc>
                <a:spcPct val="90000"/>
              </a:lnSpc>
            </a:pPr>
            <a:r>
              <a:rPr lang="en-US" dirty="0"/>
              <a:t>Complete a short piece of writing to explain the relationship between urban settlement size and the recreational and sports facilities provision (300 words)</a:t>
            </a:r>
          </a:p>
          <a:p>
            <a:pPr>
              <a:lnSpc>
                <a:spcPct val="90000"/>
              </a:lnSpc>
            </a:pPr>
            <a:r>
              <a:rPr lang="en-US" dirty="0"/>
              <a:t>Include details on the frequency, size, </a:t>
            </a:r>
            <a:r>
              <a:rPr lang="en-US" dirty="0" smtClean="0"/>
              <a:t>range,  </a:t>
            </a:r>
            <a:r>
              <a:rPr lang="en-US" dirty="0"/>
              <a:t>catchment </a:t>
            </a:r>
            <a:r>
              <a:rPr lang="en-US" dirty="0" smtClean="0"/>
              <a:t>area and sphere of influence.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18058"/>
          </a:xfrm>
        </p:spPr>
        <p:txBody>
          <a:bodyPr/>
          <a:lstStyle/>
          <a:p>
            <a:r>
              <a:rPr lang="en-US" dirty="0" smtClean="0"/>
              <a:t>Key terms</a:t>
            </a:r>
            <a:endParaRPr lang="en-US" dirty="0"/>
          </a:p>
        </p:txBody>
      </p:sp>
      <p:sp>
        <p:nvSpPr>
          <p:cNvPr id="3" name="Content Placeholder 2"/>
          <p:cNvSpPr>
            <a:spLocks noGrp="1"/>
          </p:cNvSpPr>
          <p:nvPr>
            <p:ph idx="1"/>
          </p:nvPr>
        </p:nvSpPr>
        <p:spPr>
          <a:xfrm>
            <a:off x="179512" y="764704"/>
            <a:ext cx="8784976" cy="4525963"/>
          </a:xfrm>
        </p:spPr>
        <p:txBody>
          <a:bodyPr/>
          <a:lstStyle/>
          <a:p>
            <a:pPr>
              <a:buNone/>
            </a:pPr>
            <a:r>
              <a:rPr lang="en-US" sz="1800" b="1" dirty="0" smtClean="0"/>
              <a:t>     Hierarchy:</a:t>
            </a:r>
            <a:r>
              <a:rPr lang="en-US" sz="1800" dirty="0" smtClean="0"/>
              <a:t> Placing things in an order of importance</a:t>
            </a:r>
            <a:br>
              <a:rPr lang="en-US" sz="1800" dirty="0" smtClean="0"/>
            </a:br>
            <a:r>
              <a:rPr lang="en-US" sz="1800" dirty="0" smtClean="0"/>
              <a:t/>
            </a:r>
            <a:br>
              <a:rPr lang="en-US" sz="1800" dirty="0" smtClean="0"/>
            </a:br>
            <a:r>
              <a:rPr lang="en-US" sz="1800" b="1" dirty="0" smtClean="0"/>
              <a:t>Threshold population:</a:t>
            </a:r>
            <a:r>
              <a:rPr lang="en-US" sz="1800" dirty="0" smtClean="0"/>
              <a:t> The minimum population required for a service to be offered</a:t>
            </a:r>
            <a:br>
              <a:rPr lang="en-US" sz="1800" dirty="0" smtClean="0"/>
            </a:br>
            <a:r>
              <a:rPr lang="en-US" sz="1800" dirty="0" smtClean="0"/>
              <a:t/>
            </a:r>
            <a:br>
              <a:rPr lang="en-US" sz="1800" dirty="0" smtClean="0"/>
            </a:br>
            <a:r>
              <a:rPr lang="en-US" sz="1800" b="1" dirty="0" smtClean="0"/>
              <a:t>Sphere of influence:</a:t>
            </a:r>
            <a:r>
              <a:rPr lang="en-US" sz="1800" dirty="0" smtClean="0"/>
              <a:t> The size of the catchment area from which people will travel from to use a service.</a:t>
            </a:r>
          </a:p>
          <a:p>
            <a:pPr>
              <a:buNone/>
            </a:pPr>
            <a:endParaRPr lang="en-US" sz="1800" dirty="0" smtClean="0"/>
          </a:p>
          <a:p>
            <a:pPr>
              <a:buNone/>
            </a:pPr>
            <a:r>
              <a:rPr lang="en-US" sz="1800" dirty="0"/>
              <a:t>	</a:t>
            </a:r>
            <a:r>
              <a:rPr lang="en-US" sz="1800" b="1" dirty="0" smtClean="0"/>
              <a:t>Range: </a:t>
            </a:r>
            <a:r>
              <a:rPr lang="en-US" sz="1800" dirty="0" smtClean="0"/>
              <a:t>The distance that people are willing to travel to access a service</a:t>
            </a:r>
          </a:p>
          <a:p>
            <a:pPr>
              <a:buNone/>
            </a:pPr>
            <a:endParaRPr lang="en-US" sz="1800" dirty="0"/>
          </a:p>
          <a:p>
            <a:pPr>
              <a:buNone/>
            </a:pPr>
            <a:r>
              <a:rPr lang="en-US" sz="1800" dirty="0" smtClean="0"/>
              <a:t>	</a:t>
            </a:r>
            <a:r>
              <a:rPr lang="en-US" sz="1800" b="1" dirty="0" smtClean="0"/>
              <a:t>High order leisure facility: </a:t>
            </a:r>
            <a:r>
              <a:rPr lang="en-US" sz="1800" dirty="0" smtClean="0"/>
              <a:t>A </a:t>
            </a:r>
            <a:r>
              <a:rPr lang="en-US" sz="1800" dirty="0" err="1" smtClean="0"/>
              <a:t>specialised</a:t>
            </a:r>
            <a:r>
              <a:rPr lang="en-US" sz="1800" dirty="0" smtClean="0"/>
              <a:t> facility that needs a higher threshold population and has a high range.</a:t>
            </a:r>
            <a:br>
              <a:rPr lang="en-US" sz="1800" dirty="0" smtClean="0"/>
            </a:br>
            <a:r>
              <a:rPr lang="en-US" sz="1800" dirty="0" smtClean="0"/>
              <a:t/>
            </a:r>
            <a:br>
              <a:rPr lang="en-US" sz="1800" dirty="0" smtClean="0"/>
            </a:br>
            <a:r>
              <a:rPr lang="en-US" sz="1800" b="1" dirty="0" smtClean="0"/>
              <a:t>Intra-urban:</a:t>
            </a:r>
            <a:r>
              <a:rPr lang="en-US" sz="1800" dirty="0" smtClean="0"/>
              <a:t> Urban means a settlement of over 10,000 people, intra means within. Therefore, intra-urban means within an urban area.</a:t>
            </a:r>
            <a:br>
              <a:rPr lang="en-US" sz="1800" dirty="0" smtClean="0"/>
            </a:br>
            <a:r>
              <a:rPr lang="en-US" sz="1800" dirty="0" smtClean="0"/>
              <a:t/>
            </a:r>
            <a:br>
              <a:rPr lang="en-US" sz="1800" dirty="0" smtClean="0"/>
            </a:br>
            <a:r>
              <a:rPr lang="en-US" sz="1800" b="1" dirty="0" smtClean="0"/>
              <a:t>Rural-urban fringe:</a:t>
            </a:r>
            <a:r>
              <a:rPr lang="en-US" sz="1800" dirty="0" smtClean="0"/>
              <a:t> The boundary between the urban area and the rural area.</a:t>
            </a:r>
            <a:br>
              <a:rPr lang="en-US" sz="1800" dirty="0" smtClean="0"/>
            </a:br>
            <a:r>
              <a:rPr lang="en-US" sz="1800" dirty="0" smtClean="0"/>
              <a:t/>
            </a:r>
            <a:br>
              <a:rPr lang="en-US" sz="1800" dirty="0" smtClean="0"/>
            </a:br>
            <a:r>
              <a:rPr lang="en-US" sz="1800" b="1" dirty="0" smtClean="0"/>
              <a:t>TBD or RBD (Tourist or Recreational Business District):</a:t>
            </a:r>
            <a:r>
              <a:rPr lang="en-US" sz="1800" dirty="0" smtClean="0"/>
              <a:t> The main centre of tourist activities and facilities within an urban area.</a:t>
            </a:r>
          </a:p>
          <a:p>
            <a:pPr>
              <a:buNone/>
            </a:pP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687336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in sphere of influence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3140968"/>
            <a:ext cx="2133086" cy="291318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3429000"/>
            <a:ext cx="2963550" cy="2150120"/>
          </a:xfrm>
          <a:prstGeom prst="rect">
            <a:avLst/>
          </a:prstGeom>
        </p:spPr>
      </p:pic>
      <p:sp>
        <p:nvSpPr>
          <p:cNvPr id="7" name="TextBox 6"/>
          <p:cNvSpPr txBox="1"/>
          <p:nvPr/>
        </p:nvSpPr>
        <p:spPr>
          <a:xfrm>
            <a:off x="5508104" y="5661248"/>
            <a:ext cx="3312368" cy="646331"/>
          </a:xfrm>
          <a:prstGeom prst="rect">
            <a:avLst/>
          </a:prstGeom>
          <a:noFill/>
        </p:spPr>
        <p:txBody>
          <a:bodyPr wrap="square" rtlCol="0">
            <a:spAutoFit/>
          </a:bodyPr>
          <a:lstStyle/>
          <a:p>
            <a:r>
              <a:rPr lang="en-US" dirty="0" smtClean="0"/>
              <a:t>Playground- sphere of influence </a:t>
            </a:r>
            <a:r>
              <a:rPr lang="en-US" dirty="0" err="1" smtClean="0"/>
              <a:t>approx</a:t>
            </a:r>
            <a:r>
              <a:rPr lang="en-US" dirty="0" smtClean="0"/>
              <a:t> 1km </a:t>
            </a:r>
            <a:endParaRPr lang="en-US" dirty="0"/>
          </a:p>
        </p:txBody>
      </p:sp>
      <p:sp>
        <p:nvSpPr>
          <p:cNvPr id="8" name="TextBox 7"/>
          <p:cNvSpPr txBox="1"/>
          <p:nvPr/>
        </p:nvSpPr>
        <p:spPr>
          <a:xfrm>
            <a:off x="1115616" y="6054155"/>
            <a:ext cx="3672408" cy="646331"/>
          </a:xfrm>
          <a:prstGeom prst="rect">
            <a:avLst/>
          </a:prstGeom>
          <a:noFill/>
        </p:spPr>
        <p:txBody>
          <a:bodyPr wrap="square" rtlCol="0">
            <a:spAutoFit/>
          </a:bodyPr>
          <a:lstStyle/>
          <a:p>
            <a:r>
              <a:rPr lang="en-US" dirty="0" smtClean="0"/>
              <a:t>Multi-complex stadium could draw population from about 200 miles.</a:t>
            </a:r>
            <a:endParaRPr lang="en-US" dirty="0"/>
          </a:p>
        </p:txBody>
      </p:sp>
      <p:sp>
        <p:nvSpPr>
          <p:cNvPr id="9" name="TextBox 8"/>
          <p:cNvSpPr txBox="1"/>
          <p:nvPr/>
        </p:nvSpPr>
        <p:spPr>
          <a:xfrm>
            <a:off x="282914" y="1361209"/>
            <a:ext cx="8532440" cy="1754326"/>
          </a:xfrm>
          <a:prstGeom prst="rect">
            <a:avLst/>
          </a:prstGeom>
          <a:noFill/>
        </p:spPr>
        <p:txBody>
          <a:bodyPr wrap="square" rtlCol="0">
            <a:spAutoFit/>
          </a:bodyPr>
          <a:lstStyle/>
          <a:p>
            <a:r>
              <a:rPr lang="en-US" dirty="0" smtClean="0"/>
              <a:t>The purpose of a sports/ leisure facility is the allow many people to participate in sport- this means they may be centrally located in their market areas. The greater the numbers of sports provided the higher order the sports facility. </a:t>
            </a:r>
          </a:p>
          <a:p>
            <a:endParaRPr lang="en-US" dirty="0"/>
          </a:p>
          <a:p>
            <a:r>
              <a:rPr lang="en-US" dirty="0" smtClean="0">
                <a:solidFill>
                  <a:schemeClr val="accent1">
                    <a:lumMod val="50000"/>
                  </a:schemeClr>
                </a:solidFill>
              </a:rPr>
              <a:t>Read page 230-231 of book and make notes on order sphere of influence and threshold population of different activities. </a:t>
            </a:r>
            <a:endParaRPr lang="en-US" dirty="0">
              <a:solidFill>
                <a:schemeClr val="accent1">
                  <a:lumMod val="50000"/>
                </a:schemeClr>
              </a:solidFill>
            </a:endParaRPr>
          </a:p>
        </p:txBody>
      </p:sp>
    </p:spTree>
    <p:extLst>
      <p:ext uri="{BB962C8B-B14F-4D97-AF65-F5344CB8AC3E}">
        <p14:creationId xmlns:p14="http://schemas.microsoft.com/office/powerpoint/2010/main" val="157614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861" y="1268760"/>
            <a:ext cx="8776278" cy="3330284"/>
          </a:xfrm>
          <a:prstGeom prst="rect">
            <a:avLst/>
          </a:prstGeom>
        </p:spPr>
      </p:pic>
    </p:spTree>
    <p:extLst>
      <p:ext uri="{BB962C8B-B14F-4D97-AF65-F5344CB8AC3E}">
        <p14:creationId xmlns:p14="http://schemas.microsoft.com/office/powerpoint/2010/main" val="3940008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7624" y="188640"/>
            <a:ext cx="6969968" cy="1143000"/>
          </a:xfrm>
        </p:spPr>
        <p:txBody>
          <a:bodyPr/>
          <a:lstStyle/>
          <a:p>
            <a:r>
              <a:rPr lang="en-US" dirty="0" smtClean="0"/>
              <a:t>Leisure hierarchy</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0" y="1700213"/>
            <a:ext cx="9144000" cy="4600575"/>
          </a:xfrm>
          <a:prstGeom prst="rect">
            <a:avLst/>
          </a:prstGeom>
          <a:noFill/>
          <a:ln w="9525">
            <a:noFill/>
            <a:miter lim="800000"/>
            <a:headEnd/>
            <a:tailEnd/>
          </a:ln>
          <a:effectLst/>
        </p:spPr>
      </p:pic>
    </p:spTree>
    <p:extLst>
      <p:ext uri="{BB962C8B-B14F-4D97-AF65-F5344CB8AC3E}">
        <p14:creationId xmlns:p14="http://schemas.microsoft.com/office/powerpoint/2010/main" val="68724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78" y="332656"/>
            <a:ext cx="8570275" cy="5904656"/>
          </a:xfrm>
          <a:prstGeom prst="rect">
            <a:avLst/>
          </a:prstGeom>
        </p:spPr>
      </p:pic>
    </p:spTree>
    <p:extLst>
      <p:ext uri="{BB962C8B-B14F-4D97-AF65-F5344CB8AC3E}">
        <p14:creationId xmlns:p14="http://schemas.microsoft.com/office/powerpoint/2010/main" val="255701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2247</TotalTime>
  <Words>1133</Words>
  <Application>Microsoft Macintosh PowerPoint</Application>
  <PresentationFormat>On-screen Show (4:3)</PresentationFormat>
  <Paragraphs>119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MS PGothic</vt:lpstr>
      <vt:lpstr>Arial</vt:lpstr>
      <vt:lpstr>Calibri</vt:lpstr>
      <vt:lpstr>Wingdings</vt:lpstr>
      <vt:lpstr>Default Design</vt:lpstr>
      <vt:lpstr>Patterns of Leisure, Sport and Tourism</vt:lpstr>
      <vt:lpstr>PowerPoint Presentation</vt:lpstr>
      <vt:lpstr>Settlement Hierarchy </vt:lpstr>
      <vt:lpstr>On a copy of the settlement hierarchy …</vt:lpstr>
      <vt:lpstr>Key terms</vt:lpstr>
      <vt:lpstr>Variations in sphere of influence </vt:lpstr>
      <vt:lpstr>PowerPoint Presentation</vt:lpstr>
      <vt:lpstr>Leisure hierarchy</vt:lpstr>
      <vt:lpstr>PowerPoint Presentation</vt:lpstr>
      <vt:lpstr>PowerPoint Presentation</vt:lpstr>
      <vt:lpstr>Urban Land Use Patterns Based on Land Values</vt:lpstr>
      <vt:lpstr>PowerPoint Presentation</vt:lpstr>
      <vt:lpstr>Bid-Rent Theory </vt:lpstr>
      <vt:lpstr>Tourism Business District (TBD) </vt:lpstr>
      <vt:lpstr>PowerPoint Presentation</vt:lpstr>
      <vt:lpstr>PowerPoint Presentation</vt:lpstr>
      <vt:lpstr> Sports and leisure facilities in Houston </vt:lpstr>
      <vt:lpstr>Leisure facilities, Houston</vt:lpstr>
      <vt:lpstr>Task- the distribution of leisure facilities within Houston </vt:lpstr>
      <vt:lpstr>Example of a question</vt:lpstr>
      <vt:lpstr>CBD leisure facilities</vt:lpstr>
      <vt:lpstr>PowerPoint Presentation</vt:lpstr>
      <vt:lpstr>Mark scheme</vt:lpstr>
      <vt:lpstr>6 mark question from May 2014</vt:lpstr>
      <vt:lpstr>PowerPoint Presentation</vt:lpstr>
      <vt:lpstr>What is the importance of parks in urban areas?</vt:lpstr>
      <vt:lpstr>What is the importance of parks in urban areas?  </vt:lpstr>
      <vt:lpstr>PowerPoint Presentation</vt:lpstr>
      <vt:lpstr>Exam practice 1</vt:lpstr>
      <vt:lpstr>Exam practice 2</vt:lpstr>
    </vt:vector>
  </TitlesOfParts>
  <Company>International school of Toulouse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Leisure at the local scale: Sport and Recreation</dc:title>
  <dc:creator>IST</dc:creator>
  <cp:lastModifiedBy>Anna Bennett</cp:lastModifiedBy>
  <cp:revision>50</cp:revision>
  <dcterms:created xsi:type="dcterms:W3CDTF">2010-11-25T10:32:28Z</dcterms:created>
  <dcterms:modified xsi:type="dcterms:W3CDTF">2017-10-13T00:34:26Z</dcterms:modified>
</cp:coreProperties>
</file>