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76" r:id="rId2"/>
    <p:sldId id="329" r:id="rId3"/>
    <p:sldId id="315" r:id="rId4"/>
    <p:sldId id="314" r:id="rId5"/>
    <p:sldId id="328" r:id="rId6"/>
    <p:sldId id="307" r:id="rId7"/>
    <p:sldId id="308" r:id="rId8"/>
    <p:sldId id="309" r:id="rId9"/>
    <p:sldId id="310" r:id="rId10"/>
    <p:sldId id="311" r:id="rId11"/>
    <p:sldId id="312" r:id="rId12"/>
    <p:sldId id="313" r:id="rId13"/>
    <p:sldId id="270" r:id="rId14"/>
    <p:sldId id="256" r:id="rId15"/>
    <p:sldId id="275" r:id="rId16"/>
    <p:sldId id="319" r:id="rId17"/>
    <p:sldId id="320" r:id="rId18"/>
    <p:sldId id="327" r:id="rId19"/>
    <p:sldId id="326" r:id="rId20"/>
    <p:sldId id="321" r:id="rId21"/>
    <p:sldId id="31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2889"/>
    <p:restoredTop sz="94632"/>
  </p:normalViewPr>
  <p:slideViewPr>
    <p:cSldViewPr snapToGrid="0" snapToObjects="1">
      <p:cViewPr varScale="1">
        <p:scale>
          <a:sx n="53" d="100"/>
          <a:sy n="53" d="100"/>
        </p:scale>
        <p:origin x="192" y="10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16F079-0F04-0B47-99BD-17D472CC35F2}" type="datetimeFigureOut">
              <a:rPr lang="en-US" smtClean="0"/>
              <a:t>3/31/19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830770-560A-7047-8706-BEB5FDD0506F}" type="slidenum">
              <a:rPr lang="en-US" smtClean="0"/>
              <a:t>‹#›</a:t>
            </a:fld>
            <a:endParaRPr lang="en-US"/>
          </a:p>
        </p:txBody>
      </p:sp>
    </p:spTree>
    <p:extLst>
      <p:ext uri="{BB962C8B-B14F-4D97-AF65-F5344CB8AC3E}">
        <p14:creationId xmlns:p14="http://schemas.microsoft.com/office/powerpoint/2010/main" val="1441454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37DEC232-3CED-6A49-90EA-1D5301DBB482}" type="slidenum">
              <a:rPr lang="en-GB" altLang="en-US"/>
              <a:pPr>
                <a:spcBef>
                  <a:spcPct val="0"/>
                </a:spcBef>
              </a:pPr>
              <a:t>4</a:t>
            </a:fld>
            <a:endParaRPr lang="en-GB"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825106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D157977C-C553-DE49-8BD8-7CE9468A703F}" type="slidenum">
              <a:rPr lang="en-GB" altLang="en-US"/>
              <a:pPr>
                <a:spcBef>
                  <a:spcPct val="0"/>
                </a:spcBef>
              </a:pPr>
              <a:t>7</a:t>
            </a:fld>
            <a:endParaRPr lang="en-GB" alt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91497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4459C2E2-6832-DC4B-8B32-A710E2857D53}" type="slidenum">
              <a:rPr lang="en-GB" altLang="en-US"/>
              <a:pPr>
                <a:spcBef>
                  <a:spcPct val="0"/>
                </a:spcBef>
              </a:pPr>
              <a:t>8</a:t>
            </a:fld>
            <a:endParaRPr lang="en-GB"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541806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F3240F3F-7A76-5E47-8386-609116579560}" type="slidenum">
              <a:rPr lang="en-GB" altLang="en-US"/>
              <a:pPr>
                <a:spcBef>
                  <a:spcPct val="0"/>
                </a:spcBef>
              </a:pPr>
              <a:t>11</a:t>
            </a:fld>
            <a:endParaRPr lang="en-GB"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445197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charset="0"/>
              </a:defRPr>
            </a:lvl1pPr>
            <a:lvl2pPr marL="742950" indent="-285750">
              <a:spcBef>
                <a:spcPct val="30000"/>
              </a:spcBef>
              <a:defRPr sz="1200">
                <a:solidFill>
                  <a:schemeClr val="tx1"/>
                </a:solidFill>
                <a:latin typeface="Times New Roman" charset="0"/>
              </a:defRPr>
            </a:lvl2pPr>
            <a:lvl3pPr marL="1143000" indent="-228600">
              <a:spcBef>
                <a:spcPct val="30000"/>
              </a:spcBef>
              <a:defRPr sz="1200">
                <a:solidFill>
                  <a:schemeClr val="tx1"/>
                </a:solidFill>
                <a:latin typeface="Times New Roman" charset="0"/>
              </a:defRPr>
            </a:lvl3pPr>
            <a:lvl4pPr marL="1600200" indent="-228600">
              <a:spcBef>
                <a:spcPct val="30000"/>
              </a:spcBef>
              <a:defRPr sz="1200">
                <a:solidFill>
                  <a:schemeClr val="tx1"/>
                </a:solidFill>
                <a:latin typeface="Times New Roman" charset="0"/>
              </a:defRPr>
            </a:lvl4pPr>
            <a:lvl5pPr marL="2057400" indent="-228600">
              <a:spcBef>
                <a:spcPct val="30000"/>
              </a:spcBef>
              <a:defRPr sz="1200">
                <a:solidFill>
                  <a:schemeClr val="tx1"/>
                </a:solidFill>
                <a:latin typeface="Times New Roman" charset="0"/>
              </a:defRPr>
            </a:lvl5pPr>
            <a:lvl6pPr marL="2514600" indent="-228600" eaLnBrk="0" fontAlgn="base" hangingPunct="0">
              <a:spcBef>
                <a:spcPct val="30000"/>
              </a:spcBef>
              <a:spcAft>
                <a:spcPct val="0"/>
              </a:spcAft>
              <a:defRPr sz="1200">
                <a:solidFill>
                  <a:schemeClr val="tx1"/>
                </a:solidFill>
                <a:latin typeface="Times New Roman" charset="0"/>
              </a:defRPr>
            </a:lvl6pPr>
            <a:lvl7pPr marL="2971800" indent="-228600" eaLnBrk="0" fontAlgn="base" hangingPunct="0">
              <a:spcBef>
                <a:spcPct val="30000"/>
              </a:spcBef>
              <a:spcAft>
                <a:spcPct val="0"/>
              </a:spcAft>
              <a:defRPr sz="1200">
                <a:solidFill>
                  <a:schemeClr val="tx1"/>
                </a:solidFill>
                <a:latin typeface="Times New Roman" charset="0"/>
              </a:defRPr>
            </a:lvl7pPr>
            <a:lvl8pPr marL="3429000" indent="-228600" eaLnBrk="0" fontAlgn="base" hangingPunct="0">
              <a:spcBef>
                <a:spcPct val="30000"/>
              </a:spcBef>
              <a:spcAft>
                <a:spcPct val="0"/>
              </a:spcAft>
              <a:defRPr sz="1200">
                <a:solidFill>
                  <a:schemeClr val="tx1"/>
                </a:solidFill>
                <a:latin typeface="Times New Roman" charset="0"/>
              </a:defRPr>
            </a:lvl8pPr>
            <a:lvl9pPr marL="3886200" indent="-228600" eaLnBrk="0" fontAlgn="base" hangingPunct="0">
              <a:spcBef>
                <a:spcPct val="30000"/>
              </a:spcBef>
              <a:spcAft>
                <a:spcPct val="0"/>
              </a:spcAft>
              <a:defRPr sz="1200">
                <a:solidFill>
                  <a:schemeClr val="tx1"/>
                </a:solidFill>
                <a:latin typeface="Times New Roman" charset="0"/>
              </a:defRPr>
            </a:lvl9pPr>
          </a:lstStyle>
          <a:p>
            <a:pPr>
              <a:spcBef>
                <a:spcPct val="0"/>
              </a:spcBef>
            </a:pPr>
            <a:fld id="{791BBC27-7C63-624E-8756-A23B956E39A7}" type="slidenum">
              <a:rPr lang="en-GB" altLang="en-US"/>
              <a:pPr>
                <a:spcBef>
                  <a:spcPct val="0"/>
                </a:spcBef>
              </a:pPr>
              <a:t>12</a:t>
            </a:fld>
            <a:endParaRPr lang="en-GB"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tLang="en-US">
              <a:latin typeface="Times New Roman" charset="0"/>
            </a:endParaRPr>
          </a:p>
        </p:txBody>
      </p:sp>
    </p:spTree>
    <p:extLst>
      <p:ext uri="{BB962C8B-B14F-4D97-AF65-F5344CB8AC3E}">
        <p14:creationId xmlns:p14="http://schemas.microsoft.com/office/powerpoint/2010/main" val="1571751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EE66CD-CB92-2949-91A5-76C0499BA50D}"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44506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E66CD-CB92-2949-91A5-76C0499BA50D}"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932163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E66CD-CB92-2949-91A5-76C0499BA50D}"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982638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EE66CD-CB92-2949-91A5-76C0499BA50D}"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58524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EE66CD-CB92-2949-91A5-76C0499BA50D}" type="datetimeFigureOut">
              <a:rPr lang="en-US" smtClean="0"/>
              <a:t>3/31/19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784311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EE66CD-CB92-2949-91A5-76C0499BA50D}"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459750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EE66CD-CB92-2949-91A5-76C0499BA50D}" type="datetimeFigureOut">
              <a:rPr lang="en-US" smtClean="0"/>
              <a:t>3/31/19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17457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EE66CD-CB92-2949-91A5-76C0499BA50D}" type="datetimeFigureOut">
              <a:rPr lang="en-US" smtClean="0"/>
              <a:t>3/31/19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486864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EE66CD-CB92-2949-91A5-76C0499BA50D}" type="datetimeFigureOut">
              <a:rPr lang="en-US" smtClean="0"/>
              <a:t>3/31/19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160376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E66CD-CB92-2949-91A5-76C0499BA50D}"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34922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E66CD-CB92-2949-91A5-76C0499BA50D}" type="datetimeFigureOut">
              <a:rPr lang="en-US" smtClean="0"/>
              <a:t>3/31/19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32EC10-07C0-234E-AB6B-556600F1C007}" type="slidenum">
              <a:rPr lang="en-US" smtClean="0"/>
              <a:t>‹#›</a:t>
            </a:fld>
            <a:endParaRPr lang="en-US"/>
          </a:p>
        </p:txBody>
      </p:sp>
    </p:spTree>
    <p:extLst>
      <p:ext uri="{BB962C8B-B14F-4D97-AF65-F5344CB8AC3E}">
        <p14:creationId xmlns:p14="http://schemas.microsoft.com/office/powerpoint/2010/main" val="31897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EE66CD-CB92-2949-91A5-76C0499BA50D}" type="datetimeFigureOut">
              <a:rPr lang="en-US" smtClean="0"/>
              <a:t>3/31/19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32EC10-07C0-234E-AB6B-556600F1C007}" type="slidenum">
              <a:rPr lang="en-US" smtClean="0"/>
              <a:t>‹#›</a:t>
            </a:fld>
            <a:endParaRPr lang="en-US"/>
          </a:p>
        </p:txBody>
      </p:sp>
    </p:spTree>
    <p:extLst>
      <p:ext uri="{BB962C8B-B14F-4D97-AF65-F5344CB8AC3E}">
        <p14:creationId xmlns:p14="http://schemas.microsoft.com/office/powerpoint/2010/main" val="257421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uk/imgres?imgurl=http://library.thinkquest.org/C002291/high/present/images/paddy.jpg&amp;imgrefurl=http://library.thinkquest.org/C002291/high/present/natural.htm&amp;h=151&amp;w=167&amp;sz=7&amp;tbnid=lyf_EyKn3g0J:&amp;tbnh=84&amp;tbnw=93&amp;hl=en&amp;start=4&amp;prev=/images?q=asian+farmer&amp;svnum=10&amp;hl=en&amp;lr=&amp;sa=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724" b="13489"/>
          <a:stretch/>
        </p:blipFill>
        <p:spPr>
          <a:xfrm>
            <a:off x="20" y="10"/>
            <a:ext cx="12191980" cy="6857990"/>
          </a:xfrm>
          <a:prstGeom prst="rect">
            <a:avLst/>
          </a:prstGeom>
        </p:spPr>
      </p:pic>
      <p:sp>
        <p:nvSpPr>
          <p:cNvPr id="11"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4" name="Title 3"/>
          <p:cNvSpPr>
            <a:spLocks noGrp="1"/>
          </p:cNvSpPr>
          <p:nvPr>
            <p:ph type="ctrTitle"/>
          </p:nvPr>
        </p:nvSpPr>
        <p:spPr>
          <a:xfrm>
            <a:off x="8022021" y="3231931"/>
            <a:ext cx="3852041" cy="1834056"/>
          </a:xfrm>
        </p:spPr>
        <p:txBody>
          <a:bodyPr>
            <a:normAutofit/>
          </a:bodyPr>
          <a:lstStyle/>
          <a:p>
            <a:r>
              <a:rPr lang="en-US" sz="4000">
                <a:latin typeface="dearJoe 5 CASUAL PRO" panose="02000000000000000000" pitchFamily="2" charset="0"/>
              </a:rPr>
              <a:t>Urban growth in LEDC cities</a:t>
            </a:r>
          </a:p>
        </p:txBody>
      </p:sp>
      <p:sp>
        <p:nvSpPr>
          <p:cNvPr id="5" name="Subtitle 4"/>
          <p:cNvSpPr>
            <a:spLocks noGrp="1"/>
          </p:cNvSpPr>
          <p:nvPr>
            <p:ph type="subTitle" idx="1"/>
          </p:nvPr>
        </p:nvSpPr>
        <p:spPr>
          <a:xfrm>
            <a:off x="7782910" y="5242675"/>
            <a:ext cx="4330262" cy="683284"/>
          </a:xfrm>
        </p:spPr>
        <p:txBody>
          <a:bodyPr>
            <a:normAutofit fontScale="85000" lnSpcReduction="10000"/>
          </a:bodyPr>
          <a:lstStyle/>
          <a:p>
            <a:r>
              <a:rPr lang="en-US" sz="500"/>
              <a:t>LO: </a:t>
            </a:r>
          </a:p>
          <a:p>
            <a:r>
              <a:rPr lang="en-US" sz="500"/>
              <a:t>To compare the structure of an LEDC city with an MEDC city</a:t>
            </a:r>
          </a:p>
          <a:p>
            <a:r>
              <a:rPr lang="en-US" sz="500"/>
              <a:t>To explain the impacts of rapid growth in LEDC cities</a:t>
            </a:r>
          </a:p>
          <a:p>
            <a:r>
              <a:rPr lang="en-US" sz="500"/>
              <a:t>To evaluate the solutions to the reduce the impacts of rapid growth</a:t>
            </a:r>
          </a:p>
          <a:p>
            <a:endParaRPr lang="en-US" sz="500"/>
          </a:p>
          <a:p>
            <a:endParaRPr lang="en-US" sz="500"/>
          </a:p>
        </p:txBody>
      </p:sp>
      <p:cxnSp>
        <p:nvCxnSpPr>
          <p:cNvPr id="13" name="Straight Connector 12">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62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en-US" altLang="en-US"/>
          </a:p>
        </p:txBody>
      </p:sp>
      <p:sp>
        <p:nvSpPr>
          <p:cNvPr id="20483" name="Content Placeholder 2"/>
          <p:cNvSpPr>
            <a:spLocks noGrp="1"/>
          </p:cNvSpPr>
          <p:nvPr>
            <p:ph idx="1"/>
          </p:nvPr>
        </p:nvSpPr>
        <p:spPr/>
        <p:txBody>
          <a:bodyPr/>
          <a:lstStyle/>
          <a:p>
            <a:pPr eaLnBrk="1" hangingPunct="1"/>
            <a:endParaRPr lang="en-US" altLang="en-US"/>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1" y="609600"/>
            <a:ext cx="858202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4034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208213" y="260350"/>
            <a:ext cx="7772400" cy="1143000"/>
          </a:xfrm>
        </p:spPr>
        <p:txBody>
          <a:bodyPr/>
          <a:lstStyle/>
          <a:p>
            <a:pPr eaLnBrk="1" hangingPunct="1"/>
            <a:r>
              <a:rPr lang="en-GB" altLang="en-US"/>
              <a:t>PUSH-PULL MODEL</a:t>
            </a:r>
          </a:p>
        </p:txBody>
      </p:sp>
      <p:sp>
        <p:nvSpPr>
          <p:cNvPr id="21507" name="Rectangle 3"/>
          <p:cNvSpPr>
            <a:spLocks noGrp="1" noChangeArrowheads="1"/>
          </p:cNvSpPr>
          <p:nvPr>
            <p:ph type="body" idx="1"/>
          </p:nvPr>
        </p:nvSpPr>
        <p:spPr>
          <a:xfrm>
            <a:off x="2279650" y="1700213"/>
            <a:ext cx="7772400" cy="4114800"/>
          </a:xfrm>
        </p:spPr>
        <p:txBody>
          <a:bodyPr/>
          <a:lstStyle/>
          <a:p>
            <a:pPr eaLnBrk="1" hangingPunct="1"/>
            <a:r>
              <a:rPr lang="en-GB" altLang="en-US" sz="2400">
                <a:latin typeface="Tahoma" charset="0"/>
              </a:rPr>
              <a:t>People move because they think life will be better in Urban areas. There will be factors which PUSH them from where they live now (RURAL ORIGIN), and PULL them to a new place (URBAN DESTINATION)</a:t>
            </a:r>
          </a:p>
        </p:txBody>
      </p:sp>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6" y="3716339"/>
            <a:ext cx="3648075" cy="2124075"/>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1509" name="Picture 7" descr="RiceFarm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3933825"/>
            <a:ext cx="2370137" cy="17780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1510" name="Picture 9" descr="Cycling through a crowded Indian stre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1050" y="3860800"/>
            <a:ext cx="2071688" cy="194310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406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polio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48001"/>
            <a:ext cx="4572000" cy="34067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3555" name="Text Box 4"/>
          <p:cNvSpPr txBox="1">
            <a:spLocks noChangeArrowheads="1"/>
          </p:cNvSpPr>
          <p:nvPr/>
        </p:nvSpPr>
        <p:spPr bwMode="auto">
          <a:xfrm>
            <a:off x="1981200" y="228601"/>
            <a:ext cx="4648200" cy="2800767"/>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000" b="1">
                <a:latin typeface="Tahoma" charset="0"/>
              </a:rPr>
              <a:t>The push from the countryside:</a:t>
            </a:r>
          </a:p>
          <a:p>
            <a:pPr eaLnBrk="1" hangingPunct="1">
              <a:spcBef>
                <a:spcPct val="50000"/>
              </a:spcBef>
            </a:pPr>
            <a:r>
              <a:rPr lang="en-GB" altLang="en-US" sz="2400">
                <a:latin typeface="Tahoma" charset="0"/>
              </a:rPr>
              <a:t>Lack of jobs other than poorly paid farm work</a:t>
            </a:r>
          </a:p>
          <a:p>
            <a:pPr eaLnBrk="1" hangingPunct="1">
              <a:spcBef>
                <a:spcPct val="50000"/>
              </a:spcBef>
            </a:pPr>
            <a:r>
              <a:rPr lang="en-GB" altLang="en-US" sz="2400">
                <a:latin typeface="Tahoma" charset="0"/>
              </a:rPr>
              <a:t>Lack of services such as doctors</a:t>
            </a:r>
          </a:p>
          <a:p>
            <a:pPr eaLnBrk="1" hangingPunct="1">
              <a:spcBef>
                <a:spcPct val="50000"/>
              </a:spcBef>
            </a:pPr>
            <a:r>
              <a:rPr lang="en-GB" altLang="en-US" sz="2400">
                <a:latin typeface="Tahoma" charset="0"/>
              </a:rPr>
              <a:t>Lack of opportunity for life to be better for your children</a:t>
            </a:r>
          </a:p>
        </p:txBody>
      </p:sp>
      <p:sp>
        <p:nvSpPr>
          <p:cNvPr id="23556" name="Text Box 5"/>
          <p:cNvSpPr txBox="1">
            <a:spLocks noChangeArrowheads="1"/>
          </p:cNvSpPr>
          <p:nvPr/>
        </p:nvSpPr>
        <p:spPr bwMode="auto">
          <a:xfrm>
            <a:off x="7086600" y="304800"/>
            <a:ext cx="3200400" cy="6124754"/>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000" b="1">
                <a:latin typeface="Tahoma" charset="0"/>
              </a:rPr>
              <a:t>The pull of the cities:</a:t>
            </a:r>
          </a:p>
          <a:p>
            <a:pPr eaLnBrk="1" hangingPunct="1">
              <a:spcBef>
                <a:spcPct val="50000"/>
              </a:spcBef>
            </a:pPr>
            <a:r>
              <a:rPr lang="en-GB" altLang="en-US" sz="2400">
                <a:latin typeface="Tahoma" charset="0"/>
              </a:rPr>
              <a:t>Chances of regular paid work</a:t>
            </a:r>
          </a:p>
          <a:p>
            <a:pPr eaLnBrk="1" hangingPunct="1">
              <a:spcBef>
                <a:spcPct val="50000"/>
              </a:spcBef>
            </a:pPr>
            <a:r>
              <a:rPr lang="en-GB" altLang="en-US" sz="2400">
                <a:latin typeface="Tahoma" charset="0"/>
              </a:rPr>
              <a:t>Chances of better health services and schools.</a:t>
            </a:r>
          </a:p>
          <a:p>
            <a:pPr eaLnBrk="1" hangingPunct="1">
              <a:spcBef>
                <a:spcPct val="50000"/>
              </a:spcBef>
            </a:pPr>
            <a:r>
              <a:rPr lang="en-GB" altLang="en-US" sz="2400">
                <a:latin typeface="Tahoma" charset="0"/>
              </a:rPr>
              <a:t>Chances of a more interesting life</a:t>
            </a:r>
          </a:p>
          <a:p>
            <a:pPr eaLnBrk="1" hangingPunct="1">
              <a:spcBef>
                <a:spcPct val="50000"/>
              </a:spcBef>
            </a:pPr>
            <a:r>
              <a:rPr lang="en-GB" altLang="en-US" sz="2400">
                <a:latin typeface="Tahoma" charset="0"/>
              </a:rPr>
              <a:t>Better prospects for children to survive and thrive</a:t>
            </a:r>
          </a:p>
          <a:p>
            <a:pPr eaLnBrk="1" hangingPunct="1">
              <a:spcBef>
                <a:spcPct val="50000"/>
              </a:spcBef>
            </a:pPr>
            <a:r>
              <a:rPr lang="en-GB" altLang="en-US" sz="2400">
                <a:latin typeface="Tahoma" charset="0"/>
              </a:rPr>
              <a:t>Desperation to avoid starvation in the rural areas.</a:t>
            </a:r>
          </a:p>
        </p:txBody>
      </p:sp>
    </p:spTree>
    <p:extLst>
      <p:ext uri="{BB962C8B-B14F-4D97-AF65-F5344CB8AC3E}">
        <p14:creationId xmlns:p14="http://schemas.microsoft.com/office/powerpoint/2010/main" val="1386049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cstate="print"/>
          <a:srcRect/>
          <a:stretch>
            <a:fillRect/>
          </a:stretch>
        </p:blipFill>
        <p:spPr bwMode="auto">
          <a:xfrm>
            <a:off x="2209801" y="1218724"/>
            <a:ext cx="7849553" cy="3581876"/>
          </a:xfrm>
          <a:prstGeom prst="rect">
            <a:avLst/>
          </a:prstGeom>
          <a:noFill/>
          <a:ln w="9525">
            <a:noFill/>
            <a:miter lim="800000"/>
            <a:headEnd/>
            <a:tailEnd/>
          </a:ln>
        </p:spPr>
      </p:pic>
      <p:sp>
        <p:nvSpPr>
          <p:cNvPr id="8195" name="Text Box 5"/>
          <p:cNvSpPr txBox="1">
            <a:spLocks noChangeArrowheads="1"/>
          </p:cNvSpPr>
          <p:nvPr/>
        </p:nvSpPr>
        <p:spPr bwMode="auto">
          <a:xfrm>
            <a:off x="1562577" y="197169"/>
            <a:ext cx="9066848" cy="584775"/>
          </a:xfrm>
          <a:prstGeom prst="rect">
            <a:avLst/>
          </a:prstGeom>
          <a:noFill/>
          <a:ln w="9525">
            <a:noFill/>
            <a:miter lim="800000"/>
            <a:headEnd/>
            <a:tailEnd/>
          </a:ln>
        </p:spPr>
        <p:txBody>
          <a:bodyPr lIns="0" tIns="0" rIns="0" bIns="0">
            <a:spAutoFit/>
          </a:bodyPr>
          <a:lstStyle/>
          <a:p>
            <a:pPr algn="ctr">
              <a:lnSpc>
                <a:spcPct val="95000"/>
              </a:lnSpc>
            </a:pPr>
            <a:r>
              <a:rPr lang="en-US" sz="4000" b="1" dirty="0">
                <a:solidFill>
                  <a:srgbClr val="000000"/>
                </a:solidFill>
                <a:latin typeface="Arial" charset="0"/>
              </a:rPr>
              <a:t>Basic urban model for an LEDC city</a:t>
            </a:r>
          </a:p>
        </p:txBody>
      </p:sp>
      <p:sp>
        <p:nvSpPr>
          <p:cNvPr id="8196" name="Text Box 6"/>
          <p:cNvSpPr txBox="1">
            <a:spLocks noChangeArrowheads="1"/>
          </p:cNvSpPr>
          <p:nvPr/>
        </p:nvSpPr>
        <p:spPr bwMode="auto">
          <a:xfrm>
            <a:off x="2781301" y="5226369"/>
            <a:ext cx="7010877" cy="789447"/>
          </a:xfrm>
          <a:prstGeom prst="rect">
            <a:avLst/>
          </a:prstGeom>
          <a:noFill/>
          <a:ln w="9525">
            <a:noFill/>
            <a:miter lim="800000"/>
            <a:headEnd/>
            <a:tailEnd/>
          </a:ln>
        </p:spPr>
        <p:txBody>
          <a:bodyPr lIns="0" tIns="0" rIns="0" bIns="0">
            <a:spAutoFit/>
          </a:bodyPr>
          <a:lstStyle/>
          <a:p>
            <a:pPr>
              <a:lnSpc>
                <a:spcPct val="95000"/>
              </a:lnSpc>
            </a:pPr>
            <a:r>
              <a:rPr lang="en-US" dirty="0">
                <a:solidFill>
                  <a:srgbClr val="000000"/>
                </a:solidFill>
                <a:latin typeface="Arial" charset="0"/>
              </a:rPr>
              <a:t>Higher cost housing and higher class residential areas located centrally. Historical core of colonial city. Rapid urban growth expanding the peripheral areas.</a:t>
            </a:r>
          </a:p>
        </p:txBody>
      </p:sp>
    </p:spTree>
    <p:extLst>
      <p:ext uri="{BB962C8B-B14F-4D97-AF65-F5344CB8AC3E}">
        <p14:creationId xmlns:p14="http://schemas.microsoft.com/office/powerpoint/2010/main" val="776879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1900" y="0"/>
            <a:ext cx="9722599" cy="6858000"/>
          </a:xfrm>
          <a:prstGeom prst="rect">
            <a:avLst/>
          </a:prstGeom>
        </p:spPr>
      </p:pic>
    </p:spTree>
    <p:extLst>
      <p:ext uri="{BB962C8B-B14F-4D97-AF65-F5344CB8AC3E}">
        <p14:creationId xmlns:p14="http://schemas.microsoft.com/office/powerpoint/2010/main" val="1374320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1517" y="1027906"/>
            <a:ext cx="10839810" cy="4486275"/>
          </a:xfrm>
        </p:spPr>
      </p:pic>
    </p:spTree>
    <p:extLst>
      <p:ext uri="{BB962C8B-B14F-4D97-AF65-F5344CB8AC3E}">
        <p14:creationId xmlns:p14="http://schemas.microsoft.com/office/powerpoint/2010/main" val="1132945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b="1" i="1" dirty="0"/>
            </a:br>
            <a:br>
              <a:rPr lang="en-US" b="1" i="1" dirty="0"/>
            </a:br>
            <a:br>
              <a:rPr lang="en-US" b="1" i="1" dirty="0"/>
            </a:br>
            <a:br>
              <a:rPr lang="en-US" b="1" i="1" dirty="0"/>
            </a:br>
            <a:br>
              <a:rPr lang="en-US" b="1" i="1" dirty="0"/>
            </a:br>
            <a:br>
              <a:rPr lang="en-US" b="1" i="1" dirty="0"/>
            </a:br>
            <a:endParaRPr lang="en-US" dirty="0"/>
          </a:p>
        </p:txBody>
      </p:sp>
      <p:sp>
        <p:nvSpPr>
          <p:cNvPr id="3" name="Content Placeholder 2"/>
          <p:cNvSpPr>
            <a:spLocks noGrp="1"/>
          </p:cNvSpPr>
          <p:nvPr>
            <p:ph idx="1"/>
          </p:nvPr>
        </p:nvSpPr>
        <p:spPr/>
        <p:txBody>
          <a:bodyPr/>
          <a:lstStyle/>
          <a:p>
            <a:r>
              <a:rPr lang="en-US" dirty="0"/>
              <a:t>Name a city and describe what has been done to improve living conditions in the slums found there. (7)</a:t>
            </a:r>
          </a:p>
        </p:txBody>
      </p:sp>
    </p:spTree>
    <p:extLst>
      <p:ext uri="{BB962C8B-B14F-4D97-AF65-F5344CB8AC3E}">
        <p14:creationId xmlns:p14="http://schemas.microsoft.com/office/powerpoint/2010/main" val="21239665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Name a city and describe what has been done to improve living conditions in the slums found there. (7)</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r>
              <a:rPr lang="en-US" dirty="0"/>
              <a:t>What would be the success </a:t>
            </a:r>
            <a:r>
              <a:rPr lang="en-US" dirty="0" err="1"/>
              <a:t>critria</a:t>
            </a:r>
            <a:r>
              <a:rPr lang="en-US" dirty="0"/>
              <a:t> for answering this question well?</a:t>
            </a:r>
          </a:p>
        </p:txBody>
      </p:sp>
    </p:spTree>
    <p:extLst>
      <p:ext uri="{BB962C8B-B14F-4D97-AF65-F5344CB8AC3E}">
        <p14:creationId xmlns:p14="http://schemas.microsoft.com/office/powerpoint/2010/main" val="332363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320" y="-146304"/>
            <a:ext cx="10515600" cy="1325563"/>
          </a:xfrm>
        </p:spPr>
        <p:txBody>
          <a:bodyPr/>
          <a:lstStyle/>
          <a:p>
            <a:r>
              <a:rPr lang="en-US" dirty="0"/>
              <a:t>Answer 1</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28777" y="0"/>
            <a:ext cx="5803530" cy="6707703"/>
          </a:xfrm>
        </p:spPr>
      </p:pic>
      <p:sp>
        <p:nvSpPr>
          <p:cNvPr id="5" name="TextBox 4"/>
          <p:cNvSpPr txBox="1"/>
          <p:nvPr/>
        </p:nvSpPr>
        <p:spPr>
          <a:xfrm>
            <a:off x="329184" y="923479"/>
            <a:ext cx="3236976" cy="6186309"/>
          </a:xfrm>
          <a:prstGeom prst="rect">
            <a:avLst/>
          </a:prstGeom>
          <a:noFill/>
        </p:spPr>
        <p:txBody>
          <a:bodyPr wrap="square" rtlCol="0">
            <a:spAutoFit/>
          </a:bodyPr>
          <a:lstStyle/>
          <a:p>
            <a:r>
              <a:rPr lang="en-US" dirty="0">
                <a:solidFill>
                  <a:srgbClr val="FF0000"/>
                </a:solidFill>
              </a:rPr>
              <a:t>Rio de Janeiro was a well-chosen example, a very popular case study. The candidate was awarded mid- level 2 as he had developed two points, the references to public transport developments and improvements in water quality. Other ideas were basic (e.g. electricity, roads), had one of these been developed the candidate would have been able to reach the top of Level 2. Reference to ‘favelas’ would have enabled Level 3 access too had there been enough developed ideas, as this term is clearly associated with South American cities like Rio so it would have been accepted as place specific. (5/7) </a:t>
            </a:r>
          </a:p>
          <a:p>
            <a:endParaRPr lang="en-US" dirty="0"/>
          </a:p>
        </p:txBody>
      </p:sp>
    </p:spTree>
    <p:extLst>
      <p:ext uri="{BB962C8B-B14F-4D97-AF65-F5344CB8AC3E}">
        <p14:creationId xmlns:p14="http://schemas.microsoft.com/office/powerpoint/2010/main" val="95609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Answer 2</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90931" y="222294"/>
            <a:ext cx="6717496" cy="6015668"/>
          </a:xfrm>
        </p:spPr>
      </p:pic>
      <p:sp>
        <p:nvSpPr>
          <p:cNvPr id="5" name="TextBox 4"/>
          <p:cNvSpPr txBox="1"/>
          <p:nvPr/>
        </p:nvSpPr>
        <p:spPr>
          <a:xfrm>
            <a:off x="676405" y="1502688"/>
            <a:ext cx="2517732" cy="5355312"/>
          </a:xfrm>
          <a:prstGeom prst="rect">
            <a:avLst/>
          </a:prstGeom>
          <a:noFill/>
        </p:spPr>
        <p:txBody>
          <a:bodyPr wrap="square" rtlCol="0">
            <a:spAutoFit/>
          </a:bodyPr>
          <a:lstStyle/>
          <a:p>
            <a:r>
              <a:rPr lang="en-US" dirty="0">
                <a:solidFill>
                  <a:srgbClr val="FF0000"/>
                </a:solidFill>
              </a:rPr>
              <a:t>Rio de Janeiro was a good example but the candidate only achieved Level 1 as all the references to improvements were brief and simple statements (e.g. built houses, clinics and schools out of decent materials). The first half of the answer, where the candidate has developed ideas, is not relevant as it describes problems faced by residents rather than solutions to them. (3/7) </a:t>
            </a:r>
          </a:p>
          <a:p>
            <a:endParaRPr lang="en-US" dirty="0"/>
          </a:p>
        </p:txBody>
      </p:sp>
    </p:spTree>
    <p:extLst>
      <p:ext uri="{BB962C8B-B14F-4D97-AF65-F5344CB8AC3E}">
        <p14:creationId xmlns:p14="http://schemas.microsoft.com/office/powerpoint/2010/main" val="3762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D81D4BC-3605-554A-A37E-F2026874471D}"/>
              </a:ext>
            </a:extLst>
          </p:cNvPr>
          <p:cNvPicPr>
            <a:picLocks noGrp="1" noChangeAspect="1"/>
          </p:cNvPicPr>
          <p:nvPr>
            <p:ph idx="1"/>
          </p:nvPr>
        </p:nvPicPr>
        <p:blipFill>
          <a:blip r:embed="rId2"/>
          <a:stretch>
            <a:fillRect/>
          </a:stretch>
        </p:blipFill>
        <p:spPr>
          <a:xfrm>
            <a:off x="643467" y="1016254"/>
            <a:ext cx="10905066" cy="4825491"/>
          </a:xfrm>
          <a:prstGeom prst="rect">
            <a:avLst/>
          </a:prstGeom>
        </p:spPr>
      </p:pic>
    </p:spTree>
    <p:extLst>
      <p:ext uri="{BB962C8B-B14F-4D97-AF65-F5344CB8AC3E}">
        <p14:creationId xmlns:p14="http://schemas.microsoft.com/office/powerpoint/2010/main" val="2166924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Name a city and describe what has been done to improve living conditions in the slums found there. (7)</a:t>
            </a:r>
            <a:br>
              <a:rPr lang="en-US" dirty="0"/>
            </a:br>
            <a:endParaRPr lang="en-US" dirty="0"/>
          </a:p>
        </p:txBody>
      </p:sp>
      <p:sp>
        <p:nvSpPr>
          <p:cNvPr id="6" name="Text Placeholder 5"/>
          <p:cNvSpPr>
            <a:spLocks noGrp="1"/>
          </p:cNvSpPr>
          <p:nvPr>
            <p:ph type="body" idx="1"/>
          </p:nvPr>
        </p:nvSpPr>
        <p:spPr/>
        <p:txBody>
          <a:bodyPr/>
          <a:lstStyle/>
          <a:p>
            <a:r>
              <a:rPr lang="en-US" dirty="0"/>
              <a:t>Our ideas for success criteria</a:t>
            </a:r>
          </a:p>
        </p:txBody>
      </p:sp>
      <p:sp>
        <p:nvSpPr>
          <p:cNvPr id="7" name="Content Placeholder 6"/>
          <p:cNvSpPr>
            <a:spLocks noGrp="1"/>
          </p:cNvSpPr>
          <p:nvPr>
            <p:ph sz="half" idx="2"/>
          </p:nvPr>
        </p:nvSpPr>
        <p:spPr/>
        <p:txBody>
          <a:bodyPr/>
          <a:lstStyle/>
          <a:p>
            <a:endParaRPr lang="en-US"/>
          </a:p>
        </p:txBody>
      </p:sp>
      <p:sp>
        <p:nvSpPr>
          <p:cNvPr id="8" name="Text Placeholder 7"/>
          <p:cNvSpPr>
            <a:spLocks noGrp="1"/>
          </p:cNvSpPr>
          <p:nvPr>
            <p:ph type="body" sz="quarter" idx="3"/>
          </p:nvPr>
        </p:nvSpPr>
        <p:spPr/>
        <p:txBody>
          <a:bodyPr/>
          <a:lstStyle/>
          <a:p>
            <a:r>
              <a:rPr lang="en-US" dirty="0"/>
              <a:t>Success criteria</a:t>
            </a:r>
          </a:p>
        </p:txBody>
      </p:sp>
      <p:sp>
        <p:nvSpPr>
          <p:cNvPr id="9" name="Content Placeholder 8"/>
          <p:cNvSpPr>
            <a:spLocks noGrp="1"/>
          </p:cNvSpPr>
          <p:nvPr>
            <p:ph sz="quarter" idx="4"/>
          </p:nvPr>
        </p:nvSpPr>
        <p:spPr/>
        <p:txBody>
          <a:bodyPr/>
          <a:lstStyle/>
          <a:p>
            <a:r>
              <a:rPr lang="en-US" dirty="0"/>
              <a:t>Use a specific named example</a:t>
            </a:r>
          </a:p>
          <a:p>
            <a:r>
              <a:rPr lang="en-US" dirty="0"/>
              <a:t>Comprehensive (detailed) statements on at least 2 solutions</a:t>
            </a:r>
          </a:p>
          <a:p>
            <a:r>
              <a:rPr lang="en-US" dirty="0"/>
              <a:t>Have a range of case study points located to this location</a:t>
            </a:r>
          </a:p>
          <a:p>
            <a:r>
              <a:rPr lang="en-US" dirty="0"/>
              <a:t>Clearly link solutions to the problems in that location</a:t>
            </a:r>
          </a:p>
          <a:p>
            <a:endParaRPr lang="en-US" dirty="0"/>
          </a:p>
        </p:txBody>
      </p:sp>
    </p:spTree>
    <p:extLst>
      <p:ext uri="{BB962C8B-B14F-4D97-AF65-F5344CB8AC3E}">
        <p14:creationId xmlns:p14="http://schemas.microsoft.com/office/powerpoint/2010/main" val="209829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dissolv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dissolv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dissolv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scheme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8278" y="1825625"/>
            <a:ext cx="7115444" cy="4351338"/>
          </a:xfrm>
        </p:spPr>
      </p:pic>
    </p:spTree>
    <p:extLst>
      <p:ext uri="{BB962C8B-B14F-4D97-AF65-F5344CB8AC3E}">
        <p14:creationId xmlns:p14="http://schemas.microsoft.com/office/powerpoint/2010/main" val="483692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endParaRPr lang="en-US" altLang="en-US"/>
          </a:p>
        </p:txBody>
      </p:sp>
      <p:sp>
        <p:nvSpPr>
          <p:cNvPr id="5123" name="Content Placeholder 2"/>
          <p:cNvSpPr>
            <a:spLocks noGrp="1"/>
          </p:cNvSpPr>
          <p:nvPr>
            <p:ph idx="1"/>
          </p:nvPr>
        </p:nvSpPr>
        <p:spPr/>
        <p:txBody>
          <a:bodyPr/>
          <a:lstStyle/>
          <a:p>
            <a:endParaRPr lang="en-US" altLang="en-US"/>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txBox="1">
            <a:spLocks noChangeArrowheads="1"/>
          </p:cNvSpPr>
          <p:nvPr/>
        </p:nvSpPr>
        <p:spPr bwMode="auto">
          <a:xfrm>
            <a:off x="1992313" y="1628775"/>
            <a:ext cx="8229600" cy="2758030"/>
          </a:xfrm>
          <a:prstGeom prst="rect">
            <a:avLst/>
          </a:prstGeom>
          <a:solidFill>
            <a:schemeClr val="accent1">
              <a:alpha val="61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None/>
              <a:defRPr/>
            </a:pPr>
            <a:r>
              <a:rPr lang="en-GB" sz="4000" kern="0" dirty="0">
                <a:solidFill>
                  <a:schemeClr val="bg1"/>
                </a:solidFill>
                <a:effectLst>
                  <a:outerShdw blurRad="38100" dist="38100" dir="2700000" algn="tl">
                    <a:srgbClr val="000000"/>
                  </a:outerShdw>
                </a:effectLst>
              </a:rPr>
              <a:t>Discuss with a partner these key terms:</a:t>
            </a:r>
          </a:p>
          <a:p>
            <a:pPr marL="0" indent="0" eaLnBrk="1" hangingPunct="1">
              <a:buNone/>
              <a:defRPr/>
            </a:pPr>
            <a:r>
              <a:rPr lang="en-GB" sz="4000" kern="0" dirty="0">
                <a:solidFill>
                  <a:srgbClr val="FF0000"/>
                </a:solidFill>
                <a:effectLst>
                  <a:outerShdw blurRad="38100" dist="38100" dir="2700000" algn="tl">
                    <a:srgbClr val="000000"/>
                  </a:outerShdw>
                </a:effectLst>
              </a:rPr>
              <a:t>Urbanisation</a:t>
            </a:r>
          </a:p>
          <a:p>
            <a:pPr marL="0" indent="0" eaLnBrk="1" hangingPunct="1">
              <a:buNone/>
              <a:defRPr/>
            </a:pPr>
            <a:r>
              <a:rPr lang="en-GB" sz="4000" kern="0" dirty="0">
                <a:solidFill>
                  <a:srgbClr val="FF0000"/>
                </a:solidFill>
                <a:effectLst>
                  <a:outerShdw blurRad="38100" dist="38100" dir="2700000" algn="tl">
                    <a:srgbClr val="000000"/>
                  </a:outerShdw>
                </a:effectLst>
              </a:rPr>
              <a:t>Mega city</a:t>
            </a:r>
          </a:p>
        </p:txBody>
      </p:sp>
    </p:spTree>
    <p:extLst>
      <p:ext uri="{BB962C8B-B14F-4D97-AF65-F5344CB8AC3E}">
        <p14:creationId xmlns:p14="http://schemas.microsoft.com/office/powerpoint/2010/main" val="2895895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dissolve">
                                      <p:cBhvr>
                                        <p:cTn id="7" dur="500"/>
                                        <p:tgtEl>
                                          <p:spTgt spid="5">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dissolve">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dissolve">
                                      <p:cBhvr>
                                        <p:cTn id="17" dur="500"/>
                                        <p:tgtEl>
                                          <p:spTgt spid="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dissolv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4"/>
          <p:cNvSpPr>
            <a:spLocks noGrp="1" noChangeArrowheads="1"/>
          </p:cNvSpPr>
          <p:nvPr>
            <p:ph type="body" idx="1"/>
          </p:nvPr>
        </p:nvSpPr>
        <p:spPr>
          <a:xfrm>
            <a:off x="1981200" y="476250"/>
            <a:ext cx="8229600" cy="2160588"/>
          </a:xfrm>
          <a:solidFill>
            <a:schemeClr val="accent1">
              <a:alpha val="61000"/>
            </a:schemeClr>
          </a:solidFill>
        </p:spPr>
        <p:txBody>
          <a:bodyPr/>
          <a:lstStyle/>
          <a:p>
            <a:pPr eaLnBrk="1" hangingPunct="1">
              <a:defRPr/>
            </a:pPr>
            <a:r>
              <a:rPr lang="en-GB" sz="4000" dirty="0">
                <a:solidFill>
                  <a:srgbClr val="FF0000"/>
                </a:solidFill>
                <a:effectLst>
                  <a:outerShdw blurRad="38100" dist="38100" dir="2700000" algn="tl">
                    <a:srgbClr val="000000"/>
                  </a:outerShdw>
                </a:effectLst>
              </a:rPr>
              <a:t>URBANISATION</a:t>
            </a:r>
          </a:p>
          <a:p>
            <a:pPr eaLnBrk="1" hangingPunct="1">
              <a:defRPr/>
            </a:pPr>
            <a:r>
              <a:rPr lang="en-GB" sz="4000" dirty="0">
                <a:solidFill>
                  <a:schemeClr val="bg1"/>
                </a:solidFill>
                <a:effectLst>
                  <a:outerShdw blurRad="38100" dist="38100" dir="2700000" algn="tl">
                    <a:srgbClr val="000000"/>
                  </a:outerShdw>
                </a:effectLst>
              </a:rPr>
              <a:t>The increasing proportion of people living in towns and cities</a:t>
            </a:r>
          </a:p>
        </p:txBody>
      </p:sp>
      <p:sp>
        <p:nvSpPr>
          <p:cNvPr id="4" name="Rectangle 4"/>
          <p:cNvSpPr txBox="1">
            <a:spLocks noChangeArrowheads="1"/>
          </p:cNvSpPr>
          <p:nvPr/>
        </p:nvSpPr>
        <p:spPr bwMode="auto">
          <a:xfrm>
            <a:off x="2014538" y="3357564"/>
            <a:ext cx="8229600" cy="2160587"/>
          </a:xfrm>
          <a:prstGeom prst="rect">
            <a:avLst/>
          </a:prstGeom>
          <a:solidFill>
            <a:schemeClr val="accent1">
              <a:alpha val="61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defRPr/>
            </a:pPr>
            <a:r>
              <a:rPr lang="en-GB" sz="4000" kern="0" dirty="0">
                <a:solidFill>
                  <a:srgbClr val="FF0000"/>
                </a:solidFill>
                <a:effectLst>
                  <a:outerShdw blurRad="38100" dist="38100" dir="2700000" algn="tl">
                    <a:srgbClr val="000000"/>
                  </a:outerShdw>
                </a:effectLst>
              </a:rPr>
              <a:t>MEGA CITY</a:t>
            </a:r>
          </a:p>
          <a:p>
            <a:pPr eaLnBrk="1" hangingPunct="1">
              <a:defRPr/>
            </a:pPr>
            <a:r>
              <a:rPr lang="en-GB" sz="4000" kern="0" dirty="0">
                <a:solidFill>
                  <a:schemeClr val="bg1"/>
                </a:solidFill>
                <a:effectLst>
                  <a:outerShdw blurRad="38100" dist="38100" dir="2700000" algn="tl">
                    <a:srgbClr val="000000"/>
                  </a:outerShdw>
                </a:effectLst>
              </a:rPr>
              <a:t>A City with over 10 million people</a:t>
            </a:r>
          </a:p>
        </p:txBody>
      </p:sp>
    </p:spTree>
    <p:extLst>
      <p:ext uri="{BB962C8B-B14F-4D97-AF65-F5344CB8AC3E}">
        <p14:creationId xmlns:p14="http://schemas.microsoft.com/office/powerpoint/2010/main" val="9655031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508">
                                            <p:bg/>
                                          </p:spTgt>
                                        </p:tgtEl>
                                        <p:attrNameLst>
                                          <p:attrName>style.visibility</p:attrName>
                                        </p:attrNameLst>
                                      </p:cBhvr>
                                      <p:to>
                                        <p:strVal val="visible"/>
                                      </p:to>
                                    </p:set>
                                    <p:animEffect transition="in" filter="dissolve">
                                      <p:cBhvr>
                                        <p:cTn id="7" dur="500"/>
                                        <p:tgtEl>
                                          <p:spTgt spid="21508">
                                            <p:bg/>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8">
                                            <p:txEl>
                                              <p:pRg st="0" end="0"/>
                                            </p:txEl>
                                          </p:spTgt>
                                        </p:tgtEl>
                                        <p:attrNameLst>
                                          <p:attrName>style.visibility</p:attrName>
                                        </p:attrNameLst>
                                      </p:cBhvr>
                                      <p:to>
                                        <p:strVal val="visible"/>
                                      </p:to>
                                    </p:set>
                                    <p:animEffect transition="in" filter="dissolve">
                                      <p:cBhvr>
                                        <p:cTn id="12" dur="500"/>
                                        <p:tgtEl>
                                          <p:spTgt spid="2150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8">
                                            <p:txEl>
                                              <p:pRg st="1" end="1"/>
                                            </p:txEl>
                                          </p:spTgt>
                                        </p:tgtEl>
                                        <p:attrNameLst>
                                          <p:attrName>style.visibility</p:attrName>
                                        </p:attrNameLst>
                                      </p:cBhvr>
                                      <p:to>
                                        <p:strVal val="visible"/>
                                      </p:to>
                                    </p:set>
                                    <p:animEffect transition="in" filter="dissolve">
                                      <p:cBhvr>
                                        <p:cTn id="17" dur="500"/>
                                        <p:tgtEl>
                                          <p:spTgt spid="21508">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bg/>
                                          </p:spTgt>
                                        </p:tgtEl>
                                        <p:attrNameLst>
                                          <p:attrName>style.visibility</p:attrName>
                                        </p:attrNameLst>
                                      </p:cBhvr>
                                      <p:to>
                                        <p:strVal val="visible"/>
                                      </p:to>
                                    </p:set>
                                    <p:animEffect transition="in" filter="dissolve">
                                      <p:cBhvr>
                                        <p:cTn id="22" dur="500"/>
                                        <p:tgtEl>
                                          <p:spTgt spid="4">
                                            <p:bg/>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1" end="1"/>
                                            </p:txEl>
                                          </p:spTgt>
                                        </p:tgtEl>
                                        <p:attrNameLst>
                                          <p:attrName>style.visibility</p:attrName>
                                        </p:attrNameLst>
                                      </p:cBhvr>
                                      <p:to>
                                        <p:strVal val="visible"/>
                                      </p:to>
                                    </p:set>
                                    <p:animEffect transition="in" filter="dissolve">
                                      <p:cBhvr>
                                        <p:cTn id="3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build="p" animBg="1"/>
      <p:bldP spid="4"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24E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729CCC8F-777F-6144-A62B-9B1AE8823FB0}"/>
              </a:ext>
            </a:extLst>
          </p:cNvPr>
          <p:cNvPicPr>
            <a:picLocks noGrp="1" noChangeAspect="1"/>
          </p:cNvPicPr>
          <p:nvPr>
            <p:ph idx="1"/>
          </p:nvPr>
        </p:nvPicPr>
        <p:blipFill rotWithShape="1">
          <a:blip r:embed="rId2"/>
          <a:srcRect b="5462"/>
          <a:stretch/>
        </p:blipFill>
        <p:spPr>
          <a:xfrm>
            <a:off x="1143950" y="643467"/>
            <a:ext cx="9904099" cy="5571066"/>
          </a:xfrm>
          <a:prstGeom prst="rect">
            <a:avLst/>
          </a:prstGeom>
        </p:spPr>
      </p:pic>
    </p:spTree>
    <p:extLst>
      <p:ext uri="{BB962C8B-B14F-4D97-AF65-F5344CB8AC3E}">
        <p14:creationId xmlns:p14="http://schemas.microsoft.com/office/powerpoint/2010/main" val="2882437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774825" y="-534988"/>
            <a:ext cx="8642350" cy="1143001"/>
          </a:xfrm>
        </p:spPr>
        <p:txBody>
          <a:bodyPr/>
          <a:lstStyle/>
          <a:p>
            <a:pPr eaLnBrk="1" hangingPunct="1"/>
            <a:br>
              <a:rPr lang="en-US" altLang="en-US"/>
            </a:br>
            <a:r>
              <a:rPr lang="en-US" altLang="en-US" sz="2400">
                <a:latin typeface="Adobe Fan Heiti Std B" charset="0"/>
                <a:ea typeface="Adobe Fan Heiti Std B" charset="0"/>
              </a:rPr>
              <a:t>Objective 1: what are the main reasons for urban growth in LICS?</a:t>
            </a:r>
          </a:p>
        </p:txBody>
      </p:sp>
      <p:sp>
        <p:nvSpPr>
          <p:cNvPr id="14339" name="Content Placeholder 2"/>
          <p:cNvSpPr>
            <a:spLocks noGrp="1"/>
          </p:cNvSpPr>
          <p:nvPr>
            <p:ph idx="1"/>
          </p:nvPr>
        </p:nvSpPr>
        <p:spPr/>
        <p:txBody>
          <a:bodyPr/>
          <a:lstStyle/>
          <a:p>
            <a:pPr eaLnBrk="1" hangingPunct="1"/>
            <a:endParaRPr lang="en-US" altLang="en-US"/>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89" y="766764"/>
            <a:ext cx="6797675"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loud Callout 4"/>
          <p:cNvSpPr/>
          <p:nvPr/>
        </p:nvSpPr>
        <p:spPr>
          <a:xfrm>
            <a:off x="7680325" y="3930650"/>
            <a:ext cx="3132138" cy="26924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buFontTx/>
              <a:buChar char="•"/>
              <a:defRPr/>
            </a:pPr>
            <a:endParaRPr lang="en-US"/>
          </a:p>
        </p:txBody>
      </p:sp>
      <p:sp>
        <p:nvSpPr>
          <p:cNvPr id="6" name="TextBox 5"/>
          <p:cNvSpPr txBox="1">
            <a:spLocks noChangeArrowheads="1"/>
          </p:cNvSpPr>
          <p:nvPr/>
        </p:nvSpPr>
        <p:spPr bwMode="auto">
          <a:xfrm>
            <a:off x="8229600" y="4386264"/>
            <a:ext cx="17526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US" altLang="en-US" sz="2400">
                <a:latin typeface="Tahoma" charset="0"/>
              </a:rPr>
              <a:t>What are the reasons for this growth in LICS?</a:t>
            </a:r>
          </a:p>
        </p:txBody>
      </p:sp>
      <p:sp>
        <p:nvSpPr>
          <p:cNvPr id="2" name="TextBox 1"/>
          <p:cNvSpPr txBox="1"/>
          <p:nvPr/>
        </p:nvSpPr>
        <p:spPr>
          <a:xfrm>
            <a:off x="2933701" y="5124451"/>
            <a:ext cx="2951163" cy="646331"/>
          </a:xfrm>
          <a:prstGeom prst="rect">
            <a:avLst/>
          </a:prstGeom>
          <a:solidFill>
            <a:schemeClr val="accent2">
              <a:lumMod val="60000"/>
              <a:lumOff val="40000"/>
            </a:schemeClr>
          </a:solidFill>
        </p:spPr>
        <p:txBody>
          <a:bodyPr>
            <a:spAutoFit/>
          </a:bodyPr>
          <a:lstStyle/>
          <a:p>
            <a:pPr eaLnBrk="1" hangingPunct="1">
              <a:spcBef>
                <a:spcPct val="50000"/>
              </a:spcBef>
              <a:defRPr/>
            </a:pPr>
            <a:r>
              <a:rPr lang="en-US" dirty="0">
                <a:latin typeface="Tahoma" panose="020B0604030504040204" pitchFamily="34" charset="0"/>
              </a:rPr>
              <a:t>Describe the pattern shown on the graph (4)</a:t>
            </a:r>
          </a:p>
        </p:txBody>
      </p:sp>
    </p:spTree>
    <p:extLst>
      <p:ext uri="{BB962C8B-B14F-4D97-AF65-F5344CB8AC3E}">
        <p14:creationId xmlns:p14="http://schemas.microsoft.com/office/powerpoint/2010/main" val="3682025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mph" presetSubtype="0" fill="hold" grpId="0" nodeType="clickEffect">
                                  <p:stCondLst>
                                    <p:cond delay="0"/>
                                  </p:stCondLst>
                                  <p:childTnLst>
                                    <p:animScale>
                                      <p:cBhvr>
                                        <p:cTn id="11" dur="2000" fill="hold"/>
                                        <p:tgtEl>
                                          <p:spTgt spid="5"/>
                                        </p:tgtEl>
                                      </p:cBhvr>
                                      <p:by x="150000" y="150000"/>
                                    </p:animScale>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1"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rio_favel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1" y="838201"/>
            <a:ext cx="3840163" cy="5121275"/>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052" name="Text Box 4"/>
          <p:cNvSpPr txBox="1">
            <a:spLocks noChangeArrowheads="1"/>
          </p:cNvSpPr>
          <p:nvPr/>
        </p:nvSpPr>
        <p:spPr bwMode="auto">
          <a:xfrm>
            <a:off x="2057400" y="762001"/>
            <a:ext cx="3657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buFontTx/>
              <a:buNone/>
            </a:pPr>
            <a:r>
              <a:rPr lang="en-GB" altLang="en-US" sz="2400" b="1">
                <a:latin typeface="Tahoma" charset="0"/>
              </a:rPr>
              <a:t>The rapid growth of urban areas in LEDCs</a:t>
            </a:r>
          </a:p>
        </p:txBody>
      </p:sp>
      <p:sp>
        <p:nvSpPr>
          <p:cNvPr id="2053" name="Text Box 5"/>
          <p:cNvSpPr txBox="1">
            <a:spLocks noChangeArrowheads="1"/>
          </p:cNvSpPr>
          <p:nvPr/>
        </p:nvSpPr>
        <p:spPr bwMode="auto">
          <a:xfrm>
            <a:off x="2133600" y="1773238"/>
            <a:ext cx="3657600" cy="4339650"/>
          </a:xfrm>
          <a:prstGeom prst="rect">
            <a:avLst/>
          </a:prstGeom>
          <a:solidFill>
            <a:srgbClr val="FFFFCC"/>
          </a:solidFill>
          <a:ln w="3175">
            <a:solidFill>
              <a:schemeClr val="tx1"/>
            </a:solidFill>
            <a:miter lim="800000"/>
            <a:headEnd/>
            <a:tailEnd/>
          </a:ln>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pPr>
            <a:r>
              <a:rPr lang="en-GB" altLang="en-US" sz="2400">
                <a:latin typeface="Tahoma" charset="0"/>
              </a:rPr>
              <a:t>December 15</a:t>
            </a:r>
            <a:r>
              <a:rPr lang="en-GB" altLang="en-US" sz="2400" baseline="30000">
                <a:latin typeface="Tahoma" charset="0"/>
              </a:rPr>
              <a:t>th</a:t>
            </a:r>
            <a:r>
              <a:rPr lang="en-GB" altLang="en-US" sz="2400">
                <a:latin typeface="Tahoma" charset="0"/>
              </a:rPr>
              <a:t> 2006 – from this date more people on earth live in CITIES than in RURAL areas. The first time this has happened in human history. A new milestone for humanity.</a:t>
            </a:r>
          </a:p>
          <a:p>
            <a:pPr eaLnBrk="1" hangingPunct="1">
              <a:spcBef>
                <a:spcPct val="50000"/>
              </a:spcBef>
            </a:pPr>
            <a:r>
              <a:rPr lang="en-GB" altLang="en-US" sz="2400">
                <a:latin typeface="Tahoma" charset="0"/>
              </a:rPr>
              <a:t>The cities which are growing fastest are in LEDCs</a:t>
            </a:r>
          </a:p>
        </p:txBody>
      </p:sp>
    </p:spTree>
    <p:extLst>
      <p:ext uri="{BB962C8B-B14F-4D97-AF65-F5344CB8AC3E}">
        <p14:creationId xmlns:p14="http://schemas.microsoft.com/office/powerpoint/2010/main" val="14796187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0-#ppt_w/2"/>
                                          </p:val>
                                        </p:tav>
                                        <p:tav tm="100000">
                                          <p:val>
                                            <p:strVal val="#ppt_x"/>
                                          </p:val>
                                        </p:tav>
                                      </p:tavLst>
                                    </p:anim>
                                    <p:anim calcmode="lin" valueType="num">
                                      <p:cBhvr additive="base">
                                        <p:cTn id="8" dur="500" fill="hold"/>
                                        <p:tgtEl>
                                          <p:spTgt spid="205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nodeType="clickEffect">
                                  <p:stCondLst>
                                    <p:cond delay="0"/>
                                  </p:stCondLst>
                                  <p:childTnLst>
                                    <p:set>
                                      <p:cBhvr>
                                        <p:cTn id="12" dur="1" fill="hold">
                                          <p:stCondLst>
                                            <p:cond delay="0"/>
                                          </p:stCondLst>
                                        </p:cTn>
                                        <p:tgtEl>
                                          <p:spTgt spid="2053">
                                            <p:txEl>
                                              <p:pRg st="0" end="0"/>
                                            </p:txEl>
                                          </p:spTgt>
                                        </p:tgtEl>
                                        <p:attrNameLst>
                                          <p:attrName>style.visibility</p:attrName>
                                        </p:attrNameLst>
                                      </p:cBhvr>
                                      <p:to>
                                        <p:strVal val="visible"/>
                                      </p:to>
                                    </p:set>
                                    <p:animEffect transition="in" filter="dissolve">
                                      <p:cBhvr>
                                        <p:cTn id="13" dur="500"/>
                                        <p:tgtEl>
                                          <p:spTgt spid="2053">
                                            <p:txEl>
                                              <p:pRg st="0" end="0"/>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2053">
                                            <p:txEl>
                                              <p:pRg st="1" end="1"/>
                                            </p:txEl>
                                          </p:spTgt>
                                        </p:tgtEl>
                                        <p:attrNameLst>
                                          <p:attrName>style.visibility</p:attrName>
                                        </p:attrNameLst>
                                      </p:cBhvr>
                                      <p:to>
                                        <p:strVal val="visible"/>
                                      </p:to>
                                    </p:set>
                                    <p:animEffect transition="in" filter="dissolve">
                                      <p:cBhvr>
                                        <p:cTn id="18" dur="500"/>
                                        <p:tgtEl>
                                          <p:spTgt spid="20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08213" y="188914"/>
            <a:ext cx="7772400" cy="865187"/>
          </a:xfrm>
        </p:spPr>
        <p:txBody>
          <a:bodyPr/>
          <a:lstStyle/>
          <a:p>
            <a:pPr eaLnBrk="1" hangingPunct="1"/>
            <a:r>
              <a:rPr lang="en-GB" altLang="en-US"/>
              <a:t>World Urbanisation – the causes</a:t>
            </a:r>
          </a:p>
        </p:txBody>
      </p:sp>
      <p:sp>
        <p:nvSpPr>
          <p:cNvPr id="17411" name="Rectangle 3"/>
          <p:cNvSpPr>
            <a:spLocks noGrp="1" noChangeArrowheads="1"/>
          </p:cNvSpPr>
          <p:nvPr>
            <p:ph type="body" idx="1"/>
          </p:nvPr>
        </p:nvSpPr>
        <p:spPr>
          <a:xfrm>
            <a:off x="2208213" y="1125538"/>
            <a:ext cx="7772400" cy="4114800"/>
          </a:xfrm>
        </p:spPr>
        <p:txBody>
          <a:bodyPr/>
          <a:lstStyle/>
          <a:p>
            <a:pPr eaLnBrk="1" hangingPunct="1"/>
            <a:r>
              <a:rPr lang="en-GB" altLang="en-US" sz="2400">
                <a:latin typeface="Tahoma" charset="0"/>
              </a:rPr>
              <a:t>Some of the population growth in cities is from </a:t>
            </a:r>
            <a:r>
              <a:rPr lang="en-GB" altLang="en-US" sz="2400" b="1">
                <a:latin typeface="Tahoma" charset="0"/>
              </a:rPr>
              <a:t>natural increase </a:t>
            </a:r>
            <a:r>
              <a:rPr lang="en-GB" altLang="en-US" sz="2400">
                <a:latin typeface="Tahoma" charset="0"/>
              </a:rPr>
              <a:t>(more births than deaths to people already living in cities).</a:t>
            </a:r>
          </a:p>
          <a:p>
            <a:pPr eaLnBrk="1" hangingPunct="1"/>
            <a:endParaRPr lang="en-GB" altLang="en-US" sz="2400">
              <a:latin typeface="Tahoma" charset="0"/>
            </a:endParaRPr>
          </a:p>
          <a:p>
            <a:pPr eaLnBrk="1" hangingPunct="1"/>
            <a:r>
              <a:rPr lang="en-GB" altLang="en-US" sz="2400">
                <a:latin typeface="Tahoma" charset="0"/>
              </a:rPr>
              <a:t>The greatest cause of urban growth is MIGRATION –  from RURAL areas to URBAN areas = </a:t>
            </a:r>
            <a:r>
              <a:rPr lang="en-GB" altLang="en-US" sz="2400" b="1">
                <a:latin typeface="Tahoma" charset="0"/>
              </a:rPr>
              <a:t>rural urban migration</a:t>
            </a:r>
          </a:p>
        </p:txBody>
      </p:sp>
      <p:sp>
        <p:nvSpPr>
          <p:cNvPr id="17412" name="AutoShape 4" descr="paddy">
            <a:hlinkClick r:id="rId3"/>
          </p:cNvPr>
          <p:cNvSpPr>
            <a:spLocks noChangeAspect="1" noChangeArrowheads="1"/>
          </p:cNvSpPr>
          <p:nvPr/>
        </p:nvSpPr>
        <p:spPr bwMode="auto">
          <a:xfrm>
            <a:off x="5564189" y="2949575"/>
            <a:ext cx="10636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pPr>
            <a:endParaRPr lang="en-US" altLang="en-US" sz="2400">
              <a:latin typeface="Tahoma" charset="0"/>
            </a:endParaRPr>
          </a:p>
        </p:txBody>
      </p:sp>
      <p:sp>
        <p:nvSpPr>
          <p:cNvPr id="17413" name="AutoShape 5" descr="paddy">
            <a:hlinkClick r:id="rId3"/>
          </p:cNvPr>
          <p:cNvSpPr>
            <a:spLocks noChangeAspect="1" noChangeArrowheads="1"/>
          </p:cNvSpPr>
          <p:nvPr/>
        </p:nvSpPr>
        <p:spPr bwMode="auto">
          <a:xfrm>
            <a:off x="5564189" y="2949575"/>
            <a:ext cx="1063625"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eaLnBrk="1" hangingPunct="1">
              <a:spcBef>
                <a:spcPct val="50000"/>
              </a:spcBef>
            </a:pPr>
            <a:endParaRPr lang="en-US" altLang="en-US" sz="2400">
              <a:latin typeface="Tahoma" charset="0"/>
            </a:endParaRPr>
          </a:p>
        </p:txBody>
      </p:sp>
      <p:pic>
        <p:nvPicPr>
          <p:cNvPr id="17414"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77250" y="3933826"/>
            <a:ext cx="1822450" cy="270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descr="bali-rice-farm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6275" y="4365625"/>
            <a:ext cx="2787650" cy="1868488"/>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30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Push and pull factors: </a:t>
            </a:r>
            <a:r>
              <a:rPr lang="en-US" altLang="en-US">
                <a:solidFill>
                  <a:srgbClr val="92D050"/>
                </a:solidFill>
              </a:rPr>
              <a:t>rural to urban migration in an LIC</a:t>
            </a:r>
          </a:p>
        </p:txBody>
      </p:sp>
      <p:sp>
        <p:nvSpPr>
          <p:cNvPr id="19459" name="Text Placeholder 3"/>
          <p:cNvSpPr>
            <a:spLocks noGrp="1"/>
          </p:cNvSpPr>
          <p:nvPr>
            <p:ph type="body" idx="1"/>
          </p:nvPr>
        </p:nvSpPr>
        <p:spPr/>
        <p:txBody>
          <a:bodyPr/>
          <a:lstStyle/>
          <a:p>
            <a:r>
              <a:rPr lang="en-US" altLang="en-US">
                <a:solidFill>
                  <a:srgbClr val="FF0000"/>
                </a:solidFill>
              </a:rPr>
              <a:t>Push factors</a:t>
            </a:r>
          </a:p>
        </p:txBody>
      </p:sp>
      <p:sp>
        <p:nvSpPr>
          <p:cNvPr id="19460" name="Content Placeholder 4"/>
          <p:cNvSpPr>
            <a:spLocks noGrp="1"/>
          </p:cNvSpPr>
          <p:nvPr>
            <p:ph sz="half" idx="2"/>
          </p:nvPr>
        </p:nvSpPr>
        <p:spPr/>
        <p:txBody>
          <a:bodyPr/>
          <a:lstStyle/>
          <a:p>
            <a:endParaRPr lang="en-US" altLang="en-US"/>
          </a:p>
        </p:txBody>
      </p:sp>
      <p:sp>
        <p:nvSpPr>
          <p:cNvPr id="6" name="Text Placeholder 5"/>
          <p:cNvSpPr>
            <a:spLocks noGrp="1"/>
          </p:cNvSpPr>
          <p:nvPr>
            <p:ph type="body" sz="quarter" idx="3"/>
          </p:nvPr>
        </p:nvSpPr>
        <p:spPr/>
        <p:txBody>
          <a:bodyPr/>
          <a:lstStyle/>
          <a:p>
            <a:pPr>
              <a:defRPr/>
            </a:pPr>
            <a:r>
              <a:rPr lang="en-US" dirty="0">
                <a:solidFill>
                  <a:schemeClr val="accent2">
                    <a:lumMod val="75000"/>
                  </a:schemeClr>
                </a:solidFill>
              </a:rPr>
              <a:t>Pull factors</a:t>
            </a:r>
          </a:p>
        </p:txBody>
      </p:sp>
      <p:sp>
        <p:nvSpPr>
          <p:cNvPr id="19462" name="Content Placeholder 6"/>
          <p:cNvSpPr>
            <a:spLocks noGrp="1"/>
          </p:cNvSpPr>
          <p:nvPr>
            <p:ph sz="quarter" idx="4"/>
          </p:nvPr>
        </p:nvSpPr>
        <p:spPr/>
        <p:txBody>
          <a:bodyPr/>
          <a:lstStyle/>
          <a:p>
            <a:endParaRPr lang="en-US" altLang="en-US"/>
          </a:p>
        </p:txBody>
      </p:sp>
    </p:spTree>
    <p:extLst>
      <p:ext uri="{BB962C8B-B14F-4D97-AF65-F5344CB8AC3E}">
        <p14:creationId xmlns:p14="http://schemas.microsoft.com/office/powerpoint/2010/main" val="81627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TotalTime>
  <Words>633</Words>
  <Application>Microsoft Macintosh PowerPoint</Application>
  <PresentationFormat>Widescreen</PresentationFormat>
  <Paragraphs>62</Paragraphs>
  <Slides>21</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Adobe Fan Heiti Std B</vt:lpstr>
      <vt:lpstr>Arial</vt:lpstr>
      <vt:lpstr>Calibri</vt:lpstr>
      <vt:lpstr>Calibri Light</vt:lpstr>
      <vt:lpstr>dearJoe 5 CASUAL PRO</vt:lpstr>
      <vt:lpstr>Tahoma</vt:lpstr>
      <vt:lpstr>Times New Roman</vt:lpstr>
      <vt:lpstr>Office Theme</vt:lpstr>
      <vt:lpstr>Urban growth in LEDC cities</vt:lpstr>
      <vt:lpstr>PowerPoint Presentation</vt:lpstr>
      <vt:lpstr>PowerPoint Presentation</vt:lpstr>
      <vt:lpstr>PowerPoint Presentation</vt:lpstr>
      <vt:lpstr>PowerPoint Presentation</vt:lpstr>
      <vt:lpstr> Objective 1: what are the main reasons for urban growth in LICS?</vt:lpstr>
      <vt:lpstr>PowerPoint Presentation</vt:lpstr>
      <vt:lpstr>World Urbanisation – the causes</vt:lpstr>
      <vt:lpstr>Push and pull factors: rural to urban migration in an LIC</vt:lpstr>
      <vt:lpstr>PowerPoint Presentation</vt:lpstr>
      <vt:lpstr>PUSH-PULL MODEL</vt:lpstr>
      <vt:lpstr>PowerPoint Presentation</vt:lpstr>
      <vt:lpstr>PowerPoint Presentation</vt:lpstr>
      <vt:lpstr>PowerPoint Presentation</vt:lpstr>
      <vt:lpstr>PowerPoint Presentation</vt:lpstr>
      <vt:lpstr>      </vt:lpstr>
      <vt:lpstr> Name a city and describe what has been done to improve living conditions in the slums found there. (7) </vt:lpstr>
      <vt:lpstr>Answer 1</vt:lpstr>
      <vt:lpstr>Answer 2</vt:lpstr>
      <vt:lpstr> Name a city and describe what has been done to improve living conditions in the slums found there. (7) </vt:lpstr>
      <vt:lpstr>Mark scheme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Urban growth in LEDC cities</dc:title>
  <dc:creator>Anna Bennett</dc:creator>
  <cp:lastModifiedBy>Anna Bennett</cp:lastModifiedBy>
  <cp:revision>2</cp:revision>
  <dcterms:created xsi:type="dcterms:W3CDTF">2019-03-31T15:42:55Z</dcterms:created>
  <dcterms:modified xsi:type="dcterms:W3CDTF">2019-03-31T17:59:18Z</dcterms:modified>
</cp:coreProperties>
</file>