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0586"/>
  </p:normalViewPr>
  <p:slideViewPr>
    <p:cSldViewPr snapToGrid="0" snapToObjects="1">
      <p:cViewPr varScale="1">
        <p:scale>
          <a:sx n="84" d="100"/>
          <a:sy n="84" d="100"/>
        </p:scale>
        <p:origin x="20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18691-29EB-4344-820F-F17B68ADF2B7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6AD93-A4B9-5C43-90BD-7E1C0D0C9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7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=tLzxJmcV4xU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=HbsdLI8kaWc – Contrasting View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data.worldbank.org</a:t>
            </a:r>
            <a:r>
              <a:rPr lang="en-US" dirty="0"/>
              <a:t>/indicator/</a:t>
            </a:r>
            <a:r>
              <a:rPr lang="en-US" dirty="0" err="1"/>
              <a:t>SP.URB.TOTL.IN.ZS?locations</a:t>
            </a:r>
            <a:r>
              <a:rPr lang="en-US" dirty="0"/>
              <a:t>=NG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6AD93-A4B9-5C43-90BD-7E1C0D0C95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www.internetgeography.net</a:t>
            </a:r>
            <a:r>
              <a:rPr lang="en-US" dirty="0"/>
              <a:t>/topics/</a:t>
            </a:r>
            <a:r>
              <a:rPr lang="en-US" dirty="0" err="1"/>
              <a:t>lagos</a:t>
            </a:r>
            <a:r>
              <a:rPr lang="en-US" dirty="0"/>
              <a:t>-squatter-settlements/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www.coolgeography.co.uk</a:t>
            </a:r>
            <a:r>
              <a:rPr lang="en-US" dirty="0"/>
              <a:t>/</a:t>
            </a:r>
            <a:r>
              <a:rPr lang="en-US" dirty="0" err="1"/>
              <a:t>gcsen</a:t>
            </a:r>
            <a:r>
              <a:rPr lang="en-US" dirty="0"/>
              <a:t>/</a:t>
            </a:r>
            <a:r>
              <a:rPr lang="en-US" dirty="0" err="1"/>
              <a:t>Lagos_Challenges.php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6AD93-A4B9-5C43-90BD-7E1C0D0C95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42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/topic/environment/publication/the-cost-of-air-pollution-in-</a:t>
            </a:r>
            <a:r>
              <a:rPr lang="en-US" dirty="0" err="1"/>
              <a:t>lagos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qz.com</a:t>
            </a:r>
            <a:r>
              <a:rPr lang="en-US" dirty="0"/>
              <a:t>/</a:t>
            </a:r>
            <a:r>
              <a:rPr lang="en-US" dirty="0" err="1"/>
              <a:t>africa</a:t>
            </a:r>
            <a:r>
              <a:rPr lang="en-US" dirty="0"/>
              <a:t>/1908936/air-pollution-in-lagos-nigeria-kills-11000-a-year-world-bank/</a:t>
            </a:r>
          </a:p>
          <a:p>
            <a:endParaRPr lang="en-US" dirty="0"/>
          </a:p>
          <a:p>
            <a:r>
              <a:rPr lang="en-US" dirty="0"/>
              <a:t>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www.internetgeography.net</a:t>
            </a:r>
            <a:r>
              <a:rPr lang="en-US" dirty="0"/>
              <a:t>/topics/</a:t>
            </a:r>
            <a:r>
              <a:rPr lang="en-US" dirty="0" err="1"/>
              <a:t>lagos</a:t>
            </a:r>
            <a:r>
              <a:rPr lang="en-US" dirty="0"/>
              <a:t>-water-supply-and-pollution/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theconversation.com</a:t>
            </a:r>
            <a:r>
              <a:rPr lang="en-US" dirty="0"/>
              <a:t>/how-we-learnt-more-about-dangerous-pollutants-in-lagos-lagoon-139987</a:t>
            </a:r>
          </a:p>
          <a:p>
            <a:endParaRPr lang="en-US" dirty="0"/>
          </a:p>
          <a:p>
            <a:r>
              <a:rPr lang="en-US" dirty="0"/>
              <a:t>Global AQ map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www.iqair.com</a:t>
            </a:r>
            <a:r>
              <a:rPr lang="en-US" dirty="0"/>
              <a:t>/us/air-quality-map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6AD93-A4B9-5C43-90BD-7E1C0D0C95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1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www.coolgeography.co.uk</a:t>
            </a:r>
            <a:r>
              <a:rPr lang="en-US" dirty="0"/>
              <a:t>/</a:t>
            </a:r>
            <a:r>
              <a:rPr lang="en-US" dirty="0" err="1"/>
              <a:t>gcsen</a:t>
            </a:r>
            <a:r>
              <a:rPr lang="en-US" dirty="0"/>
              <a:t>/</a:t>
            </a:r>
            <a:r>
              <a:rPr lang="en-US" dirty="0" err="1"/>
              <a:t>Lagos_Opportunities.php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www.theafricareport.com</a:t>
            </a:r>
            <a:r>
              <a:rPr lang="en-US" dirty="0"/>
              <a:t>/28694/coronavirus-effects-of-covid-19-on-nigerias-informal-economy/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6AD93-A4B9-5C43-90BD-7E1C0D0C95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51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www.financialnigeria.com</a:t>
            </a:r>
            <a:r>
              <a:rPr lang="en-US" dirty="0"/>
              <a:t>/lagos-abuja-rank-low-on-global-quality-of-living-index-for-cities-news-1170.html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www.newsweek.com</a:t>
            </a:r>
            <a:r>
              <a:rPr lang="en-US" dirty="0"/>
              <a:t>/worst-places-live-nigeria-lagos-651890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6AD93-A4B9-5C43-90BD-7E1C0D0C95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3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A96AA-DB2C-3C47-B028-871B6C43F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6F523-A487-4943-8720-FB108E0BF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4284C-4324-AF48-A35B-50EBD2DE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9A476-21D5-6E48-BF93-372284D5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C6C9C-29E9-3146-B9C6-1146CA37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14567-E043-1A42-8A68-5F580D5D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CC3144-2247-0D46-847E-78CD52E30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01EE4-0888-0B43-9416-6D94B5023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1D237-8552-034C-ADB4-E685DAAB4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D4968-72A6-7242-B7AD-D95BCDC0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9D10BA-2363-304A-8E95-49C22BB0F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B697B-96D0-3F47-8AFD-9228022C9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27FFB-7237-B642-BDBC-99F94125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0F2D-50F1-A644-B530-68ED402E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FA098-96C8-B44A-9261-3D438116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2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F6C2-BDC2-524F-B390-17E08C28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A0D04-F303-4747-917C-7073BD812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AE43C-FEFB-9246-9744-39ACF576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BA632-B5DF-144B-B72B-CDAE1442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EC093-FC6E-544B-9685-C523BF47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0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E458-9844-4545-BDB6-951CE53C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2F1FE-BCFA-2A49-8907-21E704788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020AE-7F01-A64F-8A85-7DA158DF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DDB6B-9109-3A44-A6D3-9E7EFE2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FE026-A6B4-B147-835A-0CC3A2C16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1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349C-90C8-8143-A2EF-D4121FFF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EBEEB-CC54-C043-97EC-2B681E09D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706E6-D1B3-C647-9415-9BC6D8F61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53EFE-1A19-D943-80F6-626B6C6DB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191A4-079F-1143-AE45-6C9AB62CF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47266-44D1-E046-A9FD-242F5E86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2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F810-B163-0440-AB2F-AEF86077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C1396-3B12-874A-992E-1C4B2C4B5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12DEA-05A2-DB46-8C2A-8B22A6604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9EA95-5656-ED45-9A5E-76E9B42AD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4E402-30C7-AC48-952C-F5BE37C73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15826-2455-524B-AB05-6E6F4B67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98B858-41A8-1540-98C3-D308586F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8DA8B6-E929-D140-912F-8BDF0F34C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0CE3-EA2E-444E-82B3-6DAC8E63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B9042-CD82-7249-8D36-EC24046A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FCEC2C-9D6C-FA4D-924E-671CDA08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8012E-DE13-D543-8C46-0824498F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0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5362AD-9F9D-9B41-96DC-00E25D8E9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CEDBA-D940-4C4D-AAD1-5B008D26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61185-719D-2F4D-9A58-9B56A8AE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0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D4A9-0A61-2145-B50C-74DEE488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31A46-E358-C941-9E74-86A769ADF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0CE7F-E1EF-F24F-81D6-32C703903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2E665-29A9-C844-B446-EFA89C62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D9988-F78C-A743-AF56-F65CC7AA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0F8A3-E695-8A41-8551-633AC643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1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CD204-4EA0-3C49-88CE-EE06F5B4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3A528-4453-9C46-9901-B29041467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BFAB6-45B4-D04F-9487-1E48612F8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E4291-0AE4-E849-B27B-3D002BD1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24F58-2E90-9548-ADF0-75E16D765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E4179-4E69-B34A-92BA-CC31548B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8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B2EB4-CEDF-2E43-B9DF-2AD65B6A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C69BA-E65C-9D42-B509-2FDE55619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45577-6FA6-414B-B920-9E6E77ACB0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BFB50-1A11-E94E-8F96-65978A2FA050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A6E7-EF59-6847-A91A-65D0A7922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E207A-E0A4-2844-82B6-1812EFA6B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E5ACF-ED8B-8A4A-8570-FFA29303B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LzxJmcV4xU?feature=oembed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bostonglobe.com/news/world/2017/11/22/lagos-nigeria-growing-fast-and-its-mountain-garbage/tc235WZkFoZWL7N12mLGoN/story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www.britannica.com/place/Lagos-Nigeri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google.com/web/@6.50080796,3.39729784,763.25761531a,14.00077801d,35y,-131.35449341h,44.52177426t,0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qz.com/africa/1908936/air-pollution-in-lagos-nigeria-kills-11000-a-year-world-bank/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rldbank.org/en/topic/environment/publication/the-cost-of-air-pollution-in-lagos" TargetMode="External"/><Relationship Id="rId11" Type="http://schemas.openxmlformats.org/officeDocument/2006/relationships/hyperlink" Target="https://theconversation.com/how-we-learnt-more-about-dangerous-pollutants-in-lagos-lagoon-139987" TargetMode="External"/><Relationship Id="rId5" Type="http://schemas.openxmlformats.org/officeDocument/2006/relationships/hyperlink" Target="https://www.iqair.com/us/air-quality-map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jpeg"/><Relationship Id="rId9" Type="http://schemas.openxmlformats.org/officeDocument/2006/relationships/hyperlink" Target="https://www.internetgeography.net/topics/lagos-water-supply-and-polluti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://cache.boston.com/bonzai-fba/Globe_Photo/2007/02/15/1171565041_6910.jpg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ty-journal.org/html/lagos-nigeria-16011.html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://www.financialnigeria.com/lagos-abuja-rank-low-on-global-quality-of-living-index-for-cities-news-1170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Inside Loneth street slum, Lagos where residents live in filth and poverty">
            <a:hlinkClick r:id="" action="ppaction://media"/>
            <a:extLst>
              <a:ext uri="{FF2B5EF4-FFF2-40B4-BE49-F238E27FC236}">
                <a16:creationId xmlns:a16="http://schemas.microsoft.com/office/drawing/2014/main" id="{48338230-529A-A949-962F-E05FFE6A50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88980" y="2186246"/>
            <a:ext cx="7581322" cy="4283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3921E4-5F3D-144D-AB62-688EEFCC594F}"/>
              </a:ext>
            </a:extLst>
          </p:cNvPr>
          <p:cNvSpPr txBox="1"/>
          <p:nvPr/>
        </p:nvSpPr>
        <p:spPr>
          <a:xfrm>
            <a:off x="450937" y="388307"/>
            <a:ext cx="10521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 Start – </a:t>
            </a:r>
            <a:r>
              <a:rPr lang="en-US" sz="3200" dirty="0"/>
              <a:t>While watching the video, record what you see, what it makes you think, and then what it makes you wonder</a:t>
            </a:r>
          </a:p>
        </p:txBody>
      </p:sp>
    </p:spTree>
    <p:extLst>
      <p:ext uri="{BB962C8B-B14F-4D97-AF65-F5344CB8AC3E}">
        <p14:creationId xmlns:p14="http://schemas.microsoft.com/office/powerpoint/2010/main" val="379913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3E3E6F-3E77-4E41-9970-B991338D14CB}"/>
              </a:ext>
            </a:extLst>
          </p:cNvPr>
          <p:cNvSpPr txBox="1"/>
          <p:nvPr/>
        </p:nvSpPr>
        <p:spPr>
          <a:xfrm>
            <a:off x="288099" y="367659"/>
            <a:ext cx="549944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Urban Challenges in Lagos, Nigeria.</a:t>
            </a:r>
          </a:p>
          <a:p>
            <a:endParaRPr lang="en-US" sz="2400" dirty="0"/>
          </a:p>
          <a:p>
            <a:r>
              <a:rPr lang="en-US" sz="2400" b="1" dirty="0"/>
              <a:t>What – </a:t>
            </a:r>
            <a:r>
              <a:rPr lang="en-US" sz="2400" dirty="0"/>
              <a:t>To understand the challenges faced in cities in developing countries with regards to squatter settlements, the informal economy, urban pollution and low quality of life.</a:t>
            </a:r>
          </a:p>
          <a:p>
            <a:endParaRPr lang="en-US" sz="2400" dirty="0"/>
          </a:p>
          <a:p>
            <a:r>
              <a:rPr lang="en-US" sz="2400" b="1" dirty="0"/>
              <a:t>Why – </a:t>
            </a:r>
            <a:r>
              <a:rPr lang="en-US" sz="2400" dirty="0"/>
              <a:t>In order to appreciate the challenges faced in less developed parts of the world and to start to think about potential solutions.</a:t>
            </a:r>
          </a:p>
          <a:p>
            <a:endParaRPr lang="en-US" sz="2400" dirty="0"/>
          </a:p>
          <a:p>
            <a:r>
              <a:rPr lang="en-US" sz="2400" b="1" dirty="0"/>
              <a:t>How – </a:t>
            </a:r>
            <a:r>
              <a:rPr lang="en-US" sz="2400" dirty="0"/>
              <a:t>Through media interpretation, descriptive writing, collaborative work and independent research.</a:t>
            </a:r>
          </a:p>
        </p:txBody>
      </p:sp>
      <p:pic>
        <p:nvPicPr>
          <p:cNvPr id="1026" name="Picture 2" descr="Lagos, Nigeria, is growing fast — and so is its mountain of garbage - The  Boston Globe">
            <a:hlinkClick r:id="rId2"/>
            <a:extLst>
              <a:ext uri="{FF2B5EF4-FFF2-40B4-BE49-F238E27FC236}">
                <a16:creationId xmlns:a16="http://schemas.microsoft.com/office/drawing/2014/main" id="{0BEC9F1A-FB7A-0F4D-8AF6-6678AED53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53" y="3660731"/>
            <a:ext cx="4316783" cy="287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gos | City, Population, &amp; History | Britannica">
            <a:hlinkClick r:id="rId4"/>
            <a:extLst>
              <a:ext uri="{FF2B5EF4-FFF2-40B4-BE49-F238E27FC236}">
                <a16:creationId xmlns:a16="http://schemas.microsoft.com/office/drawing/2014/main" id="{C0D72938-A252-734A-A748-814EA45A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53" y="319414"/>
            <a:ext cx="4316783" cy="287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10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D09DB8-4F41-8E4A-83CC-B923C7A6BEE3}"/>
              </a:ext>
            </a:extLst>
          </p:cNvPr>
          <p:cNvSpPr txBox="1"/>
          <p:nvPr/>
        </p:nvSpPr>
        <p:spPr>
          <a:xfrm>
            <a:off x="1" y="1"/>
            <a:ext cx="12192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Challenge 1 – Squatter Settlements</a:t>
            </a:r>
          </a:p>
          <a:p>
            <a:endParaRPr lang="en-US" dirty="0"/>
          </a:p>
          <a:p>
            <a:r>
              <a:rPr lang="en-US" sz="2000" dirty="0"/>
              <a:t>Using the resources below, as well as your own research, answer the following questions in your OneNote. You can write on paper / on desk just make sure to upload image.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is a squatter settlement?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many are there in Lagos?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are the problems of living in a squatter settlement (sanitation, vulnerability, access to water, legal rights, health, employment)?</a:t>
            </a:r>
          </a:p>
          <a:p>
            <a:endParaRPr lang="en-US" sz="2000" dirty="0"/>
          </a:p>
          <a:p>
            <a:r>
              <a:rPr lang="en-US" sz="2000" b="1" dirty="0"/>
              <a:t>Extra challenge</a:t>
            </a:r>
          </a:p>
          <a:p>
            <a:r>
              <a:rPr lang="en-US" sz="2000" dirty="0"/>
              <a:t>Go to ‘</a:t>
            </a:r>
            <a:r>
              <a:rPr lang="en-US" sz="2000" dirty="0">
                <a:hlinkClick r:id="rId3"/>
              </a:rPr>
              <a:t>Makoko’ on Google Earth</a:t>
            </a:r>
            <a:r>
              <a:rPr lang="en-US" sz="2000" dirty="0"/>
              <a:t>, have a look around the area. Describe the land use and what you would expect the area to be like.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A4FCA3C1-83FC-B94B-B0F3-5F9660C53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085" y="4434103"/>
            <a:ext cx="4313129" cy="2207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44099-6E7B-8C40-8B75-A488540F5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401" y="4381498"/>
            <a:ext cx="2476501" cy="2476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0F6FFE-A429-4747-8D6C-1CEC97A3B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334" y="4381498"/>
            <a:ext cx="2476500" cy="24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28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/>
            <a:extLst>
              <a:ext uri="{FF2B5EF4-FFF2-40B4-BE49-F238E27FC236}">
                <a16:creationId xmlns:a16="http://schemas.microsoft.com/office/drawing/2014/main" id="{C2884B31-79EA-934E-A2AE-9BA27BF10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65237"/>
            <a:ext cx="52070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7DDCD-BF8F-3347-9D4E-5CCC359BD941}"/>
              </a:ext>
            </a:extLst>
          </p:cNvPr>
          <p:cNvSpPr txBox="1"/>
          <p:nvPr/>
        </p:nvSpPr>
        <p:spPr>
          <a:xfrm>
            <a:off x="-1" y="-15691"/>
            <a:ext cx="1204812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Challenge 2 – Pollution</a:t>
            </a:r>
          </a:p>
          <a:p>
            <a:endParaRPr lang="en-US" dirty="0"/>
          </a:p>
          <a:p>
            <a:r>
              <a:rPr lang="en-US" sz="2000" dirty="0"/>
              <a:t>Using the resources below, as well as your own research, answer the following questions in your OneNote. You can write on paper / on desk just make sure to upload image.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What are the main causes of pollution in Lagos?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What are the costs of this pollution, both social and economic? </a:t>
            </a:r>
          </a:p>
          <a:p>
            <a:endParaRPr lang="en-US" sz="2000" dirty="0"/>
          </a:p>
          <a:p>
            <a:endParaRPr lang="en-US" sz="2000" b="1" dirty="0"/>
          </a:p>
          <a:p>
            <a:r>
              <a:rPr lang="en-US" sz="2000" b="1" dirty="0"/>
              <a:t>Extra Challenge – </a:t>
            </a:r>
            <a:r>
              <a:rPr lang="en-US" sz="2000" dirty="0"/>
              <a:t>Using the </a:t>
            </a:r>
            <a:r>
              <a:rPr lang="en-US" sz="2000" dirty="0">
                <a:hlinkClick r:id="rId5"/>
              </a:rPr>
              <a:t>world Air Quality Index website</a:t>
            </a:r>
            <a:r>
              <a:rPr lang="en-US" sz="2000" dirty="0"/>
              <a:t>, describe the current condition in Lagos. Then, travel to some of large cities in developing countries to see how their air quality is looking – record your findings.</a:t>
            </a:r>
          </a:p>
        </p:txBody>
      </p:sp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5A7AE1F2-7A65-FC4B-829E-B98AA5818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989" y="3886447"/>
            <a:ext cx="1201260" cy="1211646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CDDA8FF5-F311-7B45-9BC9-74373E546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867" y="5304589"/>
            <a:ext cx="1221471" cy="1221471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>
            <a:hlinkClick r:id="rId9"/>
            <a:extLst>
              <a:ext uri="{FF2B5EF4-FFF2-40B4-BE49-F238E27FC236}">
                <a16:creationId xmlns:a16="http://schemas.microsoft.com/office/drawing/2014/main" id="{742328FD-3ED1-4E4C-8F48-C61F77F794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9358" y="3818343"/>
            <a:ext cx="1310395" cy="1283256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>
            <a:hlinkClick r:id="rId11"/>
            <a:extLst>
              <a:ext uri="{FF2B5EF4-FFF2-40B4-BE49-F238E27FC236}">
                <a16:creationId xmlns:a16="http://schemas.microsoft.com/office/drawing/2014/main" id="{E991D047-275B-8242-9156-8B6F20A5AC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8067" y="5225737"/>
            <a:ext cx="1428944" cy="142053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0AAD80-2B3E-3B47-B19E-67F272FB8EE5}"/>
              </a:ext>
            </a:extLst>
          </p:cNvPr>
          <p:cNvSpPr txBox="1"/>
          <p:nvPr/>
        </p:nvSpPr>
        <p:spPr>
          <a:xfrm>
            <a:off x="1665962" y="3983277"/>
            <a:ext cx="195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Air Pollution Links. Green more accessible than 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203A76-03CD-8447-BC9B-3BE3CCE98394}"/>
              </a:ext>
            </a:extLst>
          </p:cNvPr>
          <p:cNvSpPr txBox="1"/>
          <p:nvPr/>
        </p:nvSpPr>
        <p:spPr>
          <a:xfrm>
            <a:off x="8699500" y="5551118"/>
            <a:ext cx="1954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Water Pollution Links. Green more accessible than red</a:t>
            </a:r>
          </a:p>
        </p:txBody>
      </p:sp>
    </p:spTree>
    <p:extLst>
      <p:ext uri="{BB962C8B-B14F-4D97-AF65-F5344CB8AC3E}">
        <p14:creationId xmlns:p14="http://schemas.microsoft.com/office/powerpoint/2010/main" val="187431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CBBDA5-86BE-1045-80A1-A31516CCCDE8}"/>
              </a:ext>
            </a:extLst>
          </p:cNvPr>
          <p:cNvSpPr txBox="1"/>
          <p:nvPr/>
        </p:nvSpPr>
        <p:spPr>
          <a:xfrm>
            <a:off x="0" y="113176"/>
            <a:ext cx="121919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Challenge 3 – Informal Economy </a:t>
            </a:r>
          </a:p>
          <a:p>
            <a:endParaRPr lang="en-US" sz="2400" dirty="0"/>
          </a:p>
          <a:p>
            <a:r>
              <a:rPr lang="en-US" sz="2400" dirty="0"/>
              <a:t>Complete the challenges below to develop your understanding of the informal economy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Define informal economy. Give examples of things people might do in this economy, then give any of your own personal experiences of seeing people operating in this economy. </a:t>
            </a:r>
          </a:p>
          <a:p>
            <a:pPr marL="342900" indent="-342900">
              <a:buAutoNum type="arabicPeriod"/>
            </a:pPr>
            <a:r>
              <a:rPr lang="en-US" sz="2400" dirty="0"/>
              <a:t>What challenges does the informal economy bring to a developing country. Focus on things like taxation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D5333-8007-7149-92D7-B75F14A3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1" y="3710429"/>
            <a:ext cx="2839038" cy="2839038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64ECAF-418F-6543-BE9B-47FE3031F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383" y="3687146"/>
            <a:ext cx="2887801" cy="2862321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0" name="Picture 2" descr="A young woman sells tomatoes and peppers on the streets of Lagos, part of the vibrant informal economy that makes the city hum.">
            <a:hlinkClick r:id="rId5"/>
            <a:extLst>
              <a:ext uri="{FF2B5EF4-FFF2-40B4-BE49-F238E27FC236}">
                <a16:creationId xmlns:a16="http://schemas.microsoft.com/office/drawing/2014/main" id="{2432131B-B49A-EB48-A10B-634B1F0D3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99" y="3927681"/>
            <a:ext cx="317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61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A462CB-1642-844D-A55C-D5DF878CFA02}"/>
              </a:ext>
            </a:extLst>
          </p:cNvPr>
          <p:cNvSpPr txBox="1"/>
          <p:nvPr/>
        </p:nvSpPr>
        <p:spPr>
          <a:xfrm>
            <a:off x="0" y="0"/>
            <a:ext cx="1219199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Chall</a:t>
            </a:r>
            <a:r>
              <a:rPr lang="en-US" sz="2400" b="1" dirty="0"/>
              <a:t>enge 4 </a:t>
            </a:r>
            <a:r>
              <a:rPr lang="en-US" sz="2400" dirty="0"/>
              <a:t>– </a:t>
            </a:r>
            <a:r>
              <a:rPr lang="en-US" sz="2400" b="1" dirty="0"/>
              <a:t>Low Quality of Life</a:t>
            </a:r>
          </a:p>
          <a:p>
            <a:endParaRPr lang="en-US" sz="2400" dirty="0"/>
          </a:p>
          <a:p>
            <a:r>
              <a:rPr lang="en-US" sz="2400" dirty="0"/>
              <a:t>Complete the challenges below to develop your understanding of how living in Lagos means a low quality of life for some.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Describe the factors that can contribute to a low quality of life score.</a:t>
            </a:r>
          </a:p>
          <a:p>
            <a:pPr marL="342900" indent="-342900">
              <a:buAutoNum type="arabicPeriod"/>
            </a:pPr>
            <a:r>
              <a:rPr lang="en-US" sz="2400" dirty="0"/>
              <a:t>Include facts and figures to support the points about factors mentioned above.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81C3B-9048-324C-A9C8-F1499628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897" y="3208718"/>
            <a:ext cx="3170804" cy="314197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90FBD0D0-3823-B944-A3B6-DF0F0E76E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9" y="3272929"/>
            <a:ext cx="3235601" cy="3077767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4" name="Picture 2" descr="Lagos: Hope and Warning | City Journal Economy Magazine Articles">
            <a:hlinkClick r:id="rId6"/>
            <a:extLst>
              <a:ext uri="{FF2B5EF4-FFF2-40B4-BE49-F238E27FC236}">
                <a16:creationId xmlns:a16="http://schemas.microsoft.com/office/drawing/2014/main" id="{3EB23689-0350-B64F-86DF-BDE632806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3643412"/>
            <a:ext cx="35052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66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gle Earth finally available in browsers other than Chrome - The Verge">
            <a:extLst>
              <a:ext uri="{FF2B5EF4-FFF2-40B4-BE49-F238E27FC236}">
                <a16:creationId xmlns:a16="http://schemas.microsoft.com/office/drawing/2014/main" id="{34D6982C-8608-994F-881D-9E73AF47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417320"/>
            <a:ext cx="4404360" cy="44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38E25F-A150-1A44-AB59-2AB770514278}"/>
              </a:ext>
            </a:extLst>
          </p:cNvPr>
          <p:cNvSpPr txBox="1"/>
          <p:nvPr/>
        </p:nvSpPr>
        <p:spPr>
          <a:xfrm>
            <a:off x="274320" y="213360"/>
            <a:ext cx="626364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Challenge 5 – </a:t>
            </a:r>
            <a:r>
              <a:rPr lang="en-US" sz="2400" dirty="0"/>
              <a:t>Create a Google Earth project for your IGCSE Case Studies. You then need to add what you have learnt about Lagos into this project, in the relevant location.</a:t>
            </a:r>
          </a:p>
          <a:p>
            <a:endParaRPr lang="en-US" sz="2400" dirty="0"/>
          </a:p>
          <a:p>
            <a:r>
              <a:rPr lang="en-US" sz="2400" dirty="0"/>
              <a:t>Your project must include information about: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Squatter Settlements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Pollution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Informal Economy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Low Quality of Life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Images that represent each of the above in Lagos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b="1" dirty="0"/>
              <a:t>Extra Challenge – </a:t>
            </a:r>
            <a:r>
              <a:rPr lang="en-US" sz="2400" dirty="0"/>
              <a:t>Make a Kahoot / </a:t>
            </a:r>
            <a:r>
              <a:rPr lang="en-US" sz="2400" dirty="0" err="1"/>
              <a:t>Blooket</a:t>
            </a:r>
            <a:r>
              <a:rPr lang="en-US" sz="2400" dirty="0"/>
              <a:t> to use with the class to check their knowledge of Lagos. No more than 5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4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0DDA53-336C-D342-BD00-51A1431235EB}"/>
              </a:ext>
            </a:extLst>
          </p:cNvPr>
          <p:cNvSpPr txBox="1"/>
          <p:nvPr/>
        </p:nvSpPr>
        <p:spPr>
          <a:xfrm>
            <a:off x="-106680" y="365760"/>
            <a:ext cx="12298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 Finish:</a:t>
            </a:r>
          </a:p>
          <a:p>
            <a:endParaRPr lang="en-US" sz="3200" dirty="0"/>
          </a:p>
          <a:p>
            <a:r>
              <a:rPr lang="en-US" sz="3200" dirty="0"/>
              <a:t>Write an acrostic poem or a cinquain poem to succinctly describe Lagos</a:t>
            </a:r>
            <a:r>
              <a:rPr lang="en-US" dirty="0"/>
              <a:t>.</a:t>
            </a:r>
          </a:p>
        </p:txBody>
      </p:sp>
      <p:pic>
        <p:nvPicPr>
          <p:cNvPr id="4098" name="Picture 2" descr="Cinquain Poem - YouTube">
            <a:extLst>
              <a:ext uri="{FF2B5EF4-FFF2-40B4-BE49-F238E27FC236}">
                <a16:creationId xmlns:a16="http://schemas.microsoft.com/office/drawing/2014/main" id="{306DCFA7-8E8B-A748-9375-0C888E7C8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1564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w to finish what you start - Practical Sponsorship Ideas">
            <a:extLst>
              <a:ext uri="{FF2B5EF4-FFF2-40B4-BE49-F238E27FC236}">
                <a16:creationId xmlns:a16="http://schemas.microsoft.com/office/drawing/2014/main" id="{CC844A51-5FD4-F34E-ADF2-BFD1580B2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3214851"/>
            <a:ext cx="5593080" cy="31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80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759</Words>
  <Application>Microsoft Macintosh PowerPoint</Application>
  <PresentationFormat>Widescreen</PresentationFormat>
  <Paragraphs>84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dcterms:created xsi:type="dcterms:W3CDTF">2021-09-15T14:03:41Z</dcterms:created>
  <dcterms:modified xsi:type="dcterms:W3CDTF">2021-10-24T21:53:01Z</dcterms:modified>
</cp:coreProperties>
</file>