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6" r:id="rId3"/>
    <p:sldId id="259" r:id="rId4"/>
    <p:sldId id="268" r:id="rId5"/>
    <p:sldId id="260" r:id="rId6"/>
    <p:sldId id="267" r:id="rId7"/>
    <p:sldId id="270" r:id="rId8"/>
    <p:sldId id="269" r:id="rId9"/>
    <p:sldId id="261" r:id="rId10"/>
    <p:sldId id="271" r:id="rId11"/>
    <p:sldId id="272" r:id="rId12"/>
    <p:sldId id="262" r:id="rId13"/>
    <p:sldId id="263" r:id="rId14"/>
    <p:sldId id="264" r:id="rId15"/>
    <p:sldId id="265" r:id="rId16"/>
    <p:sldId id="273" r:id="rId17"/>
    <p:sldId id="274" r:id="rId18"/>
    <p:sldId id="275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76BFF-5527-4042-8B24-E9A55F4F4DBA}">
          <p14:sldIdLst>
            <p14:sldId id="257"/>
            <p14:sldId id="256"/>
            <p14:sldId id="259"/>
            <p14:sldId id="268"/>
            <p14:sldId id="260"/>
            <p14:sldId id="267"/>
            <p14:sldId id="270"/>
            <p14:sldId id="269"/>
            <p14:sldId id="261"/>
            <p14:sldId id="271"/>
            <p14:sldId id="272"/>
          </p14:sldIdLst>
        </p14:section>
        <p14:section name="Alternative Task" id="{6C7F04D1-A6DA-4B5D-8DD8-F7CBE4D9D9F9}">
          <p14:sldIdLst>
            <p14:sldId id="262"/>
            <p14:sldId id="263"/>
            <p14:sldId id="264"/>
            <p14:sldId id="265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2"/>
  </p:normalViewPr>
  <p:slideViewPr>
    <p:cSldViewPr>
      <p:cViewPr varScale="1">
        <p:scale>
          <a:sx n="102" d="100"/>
          <a:sy n="102" d="100"/>
        </p:scale>
        <p:origin x="19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52B8AE9-470E-484B-A986-403D12116D09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005D1C-46A3-417B-95F3-8E898F9B9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24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www.visualcapitalist.com</a:t>
            </a:r>
            <a:r>
              <a:rPr lang="en-US" dirty="0"/>
              <a:t>/worlds-20-largest-megacities-2100/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05D1C-46A3-417B-95F3-8E898F9B94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=U7y4GlmwPLQ&amp;t=519s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05D1C-46A3-417B-95F3-8E898F9B94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07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=2HZZlDyZMbo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=9kP_l5dpqig</a:t>
            </a:r>
          </a:p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=lP75QXyMKFs</a:t>
            </a:r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05D1C-46A3-417B-95F3-8E898F9B94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1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33A27C3-708A-4CDC-BCAD-E3132EAB9225}" type="slidenum">
              <a:rPr lang="en-GB" altLang="en-US"/>
              <a:pPr/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B883D4B9-B78B-4460-9F72-F07C28BA52FB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BA49AE-435C-4A5A-938D-25B066DEB45E}" type="slidenum">
              <a:rPr lang="en-GB" altLang="en-US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15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40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5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7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5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4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1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82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3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7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D6F7-CC8F-4699-9ECB-95CFF3215ECB}" type="datetimeFigureOut">
              <a:rPr lang="en-GB" smtClean="0"/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708D-EDB0-4AA5-8EF8-C3F1F2FF7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2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Llzs4syNj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zGlazD50U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en-GB" altLang="en-US" sz="3600" dirty="0">
                <a:latin typeface="Century Gothic" panose="020B0502020202020204" pitchFamily="34" charset="0"/>
              </a:rPr>
              <a:t>Where are these places and what have they got in common?</a:t>
            </a:r>
          </a:p>
        </p:txBody>
      </p:sp>
      <p:pic>
        <p:nvPicPr>
          <p:cNvPr id="3075" name="Picture 5" descr="http://www.newyorker.com/wp-content/uploads/2015/12/Veix-Goodbye-New-York-Color-690x460-1449607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390650"/>
            <a:ext cx="382746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ttp://s1.it.atcdn.net/wp-content/uploads/2015/08/6-Tokyo-660x4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1390650"/>
            <a:ext cx="3827462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https://www.swimmingworldmagazine.com/news/wp-content/uploads/2015/03/RIO-72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55" y="4089222"/>
            <a:ext cx="38401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503" t="36707" r="37812" b="31390"/>
          <a:stretch/>
        </p:blipFill>
        <p:spPr>
          <a:xfrm>
            <a:off x="251520" y="250682"/>
            <a:ext cx="8712968" cy="4675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020272" y="1052736"/>
            <a:ext cx="64807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919574"/>
            <a:ext cx="576064" cy="37489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6366475"/>
            <a:ext cx="576064" cy="37489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5415518"/>
            <a:ext cx="576064" cy="37489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317039"/>
            <a:ext cx="775586" cy="5277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1988841"/>
            <a:ext cx="720080" cy="187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91155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entury Gothic" panose="020B0502020202020204" pitchFamily="34" charset="0"/>
              </a:rPr>
              <a:t>Key: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621" y="5356526"/>
            <a:ext cx="8253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Slow Growing- Population at 70+ urban- No squatter settlements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Growing-  Population 40-50% - under 20% in squatter settlements </a:t>
            </a:r>
          </a:p>
          <a:p>
            <a:endParaRPr lang="en-GB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Rapid Growing- Population under 50%- Over 20% in squatter settlements</a:t>
            </a:r>
          </a:p>
        </p:txBody>
      </p:sp>
    </p:spTree>
    <p:extLst>
      <p:ext uri="{BB962C8B-B14F-4D97-AF65-F5344CB8AC3E}">
        <p14:creationId xmlns:p14="http://schemas.microsoft.com/office/powerpoint/2010/main" val="1894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en-GB" dirty="0">
                <a:latin typeface="Century Gothic" panose="020B0502020202020204" pitchFamily="34" charset="0"/>
              </a:rPr>
              <a:t>To finish…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36332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3600" dirty="0">
                <a:latin typeface="Century Gothic" panose="020B0502020202020204" pitchFamily="34" charset="0"/>
              </a:rPr>
              <a:t>Describe the changes in the distribution of megacities from 2014 to 2030.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3600" dirty="0">
                <a:latin typeface="Century Gothic" panose="020B0502020202020204" pitchFamily="34" charset="0"/>
              </a:rPr>
              <a:t>How does this link to urbanisation?</a:t>
            </a:r>
          </a:p>
        </p:txBody>
      </p:sp>
    </p:spTree>
    <p:extLst>
      <p:ext uri="{BB962C8B-B14F-4D97-AF65-F5344CB8AC3E}">
        <p14:creationId xmlns:p14="http://schemas.microsoft.com/office/powerpoint/2010/main" val="356250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Types of megacities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52513"/>
          <a:ext cx="8229601" cy="53070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46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</a:rPr>
                        <a:t>Slow-growing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Growing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Rapid-growing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Where?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Features?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1184">
                <a:tc>
                  <a:txBody>
                    <a:bodyPr/>
                    <a:lstStyle/>
                    <a:p>
                      <a:r>
                        <a:rPr lang="en-GB" sz="1800" dirty="0"/>
                        <a:t>Examples? </a:t>
                      </a:r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599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1.it.atcdn.net/wp-content/uploads/2015/08/6-Tokyo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33226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433638" y="115888"/>
            <a:ext cx="4264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Slow-growing mega cities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411413" y="836613"/>
            <a:ext cx="11239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Tokyo</a:t>
            </a:r>
          </a:p>
        </p:txBody>
      </p:sp>
      <p:pic>
        <p:nvPicPr>
          <p:cNvPr id="18437" name="Picture 2" descr="The ABC's Of New Y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960688"/>
            <a:ext cx="334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908175" y="3052763"/>
            <a:ext cx="1804988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New York</a:t>
            </a:r>
          </a:p>
        </p:txBody>
      </p:sp>
      <p:pic>
        <p:nvPicPr>
          <p:cNvPr id="18439" name="Picture 2" descr="http://onlinereg.ru/protist-2016/mosc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5145088"/>
            <a:ext cx="265112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116138" y="6118225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Moscow</a:t>
            </a: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4284663" y="1098550"/>
            <a:ext cx="43910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These are mainly located in south east Asia, Europe and North America</a:t>
            </a:r>
          </a:p>
          <a:p>
            <a:endParaRPr lang="en-GB" altLang="en-US" sz="2800"/>
          </a:p>
          <a:p>
            <a:r>
              <a:rPr lang="en-GB" altLang="en-US" sz="2800"/>
              <a:t>The population of these countries are at 70%+ and they do not feature squatter settlements. </a:t>
            </a:r>
          </a:p>
        </p:txBody>
      </p:sp>
    </p:spTree>
    <p:extLst>
      <p:ext uri="{BB962C8B-B14F-4D97-AF65-F5344CB8AC3E}">
        <p14:creationId xmlns:p14="http://schemas.microsoft.com/office/powerpoint/2010/main" val="398217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upload.wikimedia.org/wikipedia/commons/thumb/8/81/View_of_Beijing.jpg/800px-View_of_Beij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31825"/>
            <a:ext cx="31861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s://travelmassive.com/sites/default/files/styles/banner/public/images/chapters/shanghai-8.jpg?itok=Z6BxWb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770188"/>
            <a:ext cx="313213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276600" y="166688"/>
            <a:ext cx="3443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Growing mega cities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198688" y="836613"/>
            <a:ext cx="12652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Beijing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1619250" y="2852738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Shanghai</a:t>
            </a:r>
          </a:p>
        </p:txBody>
      </p:sp>
      <p:pic>
        <p:nvPicPr>
          <p:cNvPr id="20487" name="Picture 9" descr="https://www.swimmingworldmagazine.com/news/wp-content/uploads/2015/03/RIO-720x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545013"/>
            <a:ext cx="3062287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117725" y="6092825"/>
            <a:ext cx="2959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Rio de Janeiro 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284663" y="1098550"/>
            <a:ext cx="4391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Found in South America and South East Asia, including Brazil and China.</a:t>
            </a:r>
          </a:p>
          <a:p>
            <a:endParaRPr lang="en-GB" altLang="en-US" sz="2800"/>
          </a:p>
          <a:p>
            <a:r>
              <a:rPr lang="en-GB" altLang="en-US" sz="2800"/>
              <a:t>Between 40-50% of the population live in Urban areas. They do have some squatter settlements but these are under 20%</a:t>
            </a:r>
          </a:p>
        </p:txBody>
      </p:sp>
    </p:spTree>
    <p:extLst>
      <p:ext uri="{BB962C8B-B14F-4D97-AF65-F5344CB8AC3E}">
        <p14:creationId xmlns:p14="http://schemas.microsoft.com/office/powerpoint/2010/main" val="1931438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Mumbai sky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765175"/>
            <a:ext cx="32416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198688" y="166688"/>
            <a:ext cx="5681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Rapid -Growing mega cities</a:t>
            </a:r>
          </a:p>
        </p:txBody>
      </p:sp>
      <p:pic>
        <p:nvPicPr>
          <p:cNvPr id="22532" name="Picture 6" descr="https://lurgnetwork.files.wordpress.com/2010/06/oshodi_skyscrapercity1.jpg?w=500&amp;h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825750"/>
            <a:ext cx="3433762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198688" y="836613"/>
            <a:ext cx="146526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Mumbai</a:t>
            </a:r>
          </a:p>
        </p:txBody>
      </p:sp>
      <p:pic>
        <p:nvPicPr>
          <p:cNvPr id="22534" name="Picture 4" descr="Jakarta-skyline-Indones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5148263"/>
            <a:ext cx="34194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1619250" y="2852738"/>
            <a:ext cx="180657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Lagos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2117725" y="6092825"/>
            <a:ext cx="29591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Jakarta</a:t>
            </a:r>
          </a:p>
        </p:txBody>
      </p:sp>
      <p:sp>
        <p:nvSpPr>
          <p:cNvPr id="22537" name="TextBox 9"/>
          <p:cNvSpPr txBox="1">
            <a:spLocks noChangeArrowheads="1"/>
          </p:cNvSpPr>
          <p:nvPr/>
        </p:nvSpPr>
        <p:spPr bwMode="auto">
          <a:xfrm>
            <a:off x="4284663" y="1098550"/>
            <a:ext cx="43910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2800"/>
              <a:t>Located in south-south east Asia and Africa, also includes India</a:t>
            </a:r>
          </a:p>
          <a:p>
            <a:endParaRPr lang="en-GB" altLang="en-US" sz="2800"/>
          </a:p>
          <a:p>
            <a:r>
              <a:rPr lang="en-GB" altLang="en-US" sz="2800"/>
              <a:t>Less than 50% of the population live in urban areas. There are often large squatter settlements, which account for more than 20% </a:t>
            </a:r>
          </a:p>
        </p:txBody>
      </p:sp>
    </p:spTree>
    <p:extLst>
      <p:ext uri="{BB962C8B-B14F-4D97-AF65-F5344CB8AC3E}">
        <p14:creationId xmlns:p14="http://schemas.microsoft.com/office/powerpoint/2010/main" val="362608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618" t="15201" r="62224" b="4212"/>
          <a:stretch/>
        </p:blipFill>
        <p:spPr>
          <a:xfrm>
            <a:off x="107504" y="0"/>
            <a:ext cx="3428488" cy="52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388" t="15201" r="51751" b="4212"/>
          <a:stretch/>
        </p:blipFill>
        <p:spPr>
          <a:xfrm>
            <a:off x="3535992" y="4223"/>
            <a:ext cx="772532" cy="5224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388" t="15201" r="51751" b="4212"/>
          <a:stretch/>
        </p:blipFill>
        <p:spPr>
          <a:xfrm>
            <a:off x="8371468" y="4223"/>
            <a:ext cx="772532" cy="5224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618" t="15201" r="62224" b="4212"/>
          <a:stretch/>
        </p:blipFill>
        <p:spPr>
          <a:xfrm>
            <a:off x="4972115" y="4223"/>
            <a:ext cx="342848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lank worl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52" y="116633"/>
            <a:ext cx="9184851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6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137900" y="160255"/>
            <a:ext cx="1595023" cy="18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137900" y="2283981"/>
            <a:ext cx="1617495" cy="2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137900" y="4611726"/>
            <a:ext cx="1595023" cy="20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2123728" y="160255"/>
            <a:ext cx="1595023" cy="18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2123728" y="2283981"/>
            <a:ext cx="1617495" cy="2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2123728" y="4611726"/>
            <a:ext cx="1595023" cy="20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4067944" y="191578"/>
            <a:ext cx="1595023" cy="18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4067944" y="2315304"/>
            <a:ext cx="1617495" cy="2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4067944" y="4643049"/>
            <a:ext cx="1595023" cy="20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6012160" y="236755"/>
            <a:ext cx="1595023" cy="18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6012160" y="2360481"/>
            <a:ext cx="1617495" cy="2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6012160" y="4688226"/>
            <a:ext cx="1595023" cy="20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7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Lesson title: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The emergence of Megacities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194" y="1844824"/>
            <a:ext cx="8632310" cy="4616648"/>
          </a:xfrm>
          <a:prstGeom prst="rect">
            <a:avLst/>
          </a:prstGeom>
          <a:blipFill dpi="0" rotWithShape="1">
            <a:blip r:embed="rId3">
              <a:alphaModFix amt="22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Define the word Megacity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Describe and locate the different types of megacities.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800" b="1" dirty="0"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b="1" dirty="0">
                <a:latin typeface="Century Gothic" panose="020B0502020202020204" pitchFamily="34" charset="0"/>
              </a:rPr>
              <a:t>Compare the lives of people in different megacities across the world.</a:t>
            </a:r>
          </a:p>
        </p:txBody>
      </p:sp>
    </p:spTree>
    <p:extLst>
      <p:ext uri="{BB962C8B-B14F-4D97-AF65-F5344CB8AC3E}">
        <p14:creationId xmlns:p14="http://schemas.microsoft.com/office/powerpoint/2010/main" val="358682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785937"/>
          </a:xfrm>
        </p:spPr>
        <p:txBody>
          <a:bodyPr/>
          <a:lstStyle/>
          <a:p>
            <a:r>
              <a:rPr lang="en-GB" altLang="en-US" dirty="0">
                <a:latin typeface="Century Gothic" panose="020B0502020202020204" pitchFamily="34" charset="0"/>
              </a:rPr>
              <a:t>Write a sentence to finish the definition using the key words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457200" y="2217058"/>
            <a:ext cx="4259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z="4000" dirty="0">
                <a:solidFill>
                  <a:srgbClr val="FF0000"/>
                </a:solidFill>
                <a:latin typeface="Century Gothic" panose="020B0502020202020204" pitchFamily="34" charset="0"/>
              </a:rPr>
              <a:t>A megacity is….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352672" y="2289061"/>
            <a:ext cx="41767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3200" i="1" dirty="0">
                <a:latin typeface="Century Gothic" panose="020B0502020202020204" pitchFamily="34" charset="0"/>
              </a:rPr>
              <a:t>Population </a:t>
            </a:r>
          </a:p>
          <a:p>
            <a:pPr algn="ctr"/>
            <a:endParaRPr lang="en-GB" altLang="en-US" sz="3200" i="1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3200" i="1" dirty="0">
                <a:latin typeface="Century Gothic" panose="020B0502020202020204" pitchFamily="34" charset="0"/>
              </a:rPr>
              <a:t>10 million </a:t>
            </a:r>
          </a:p>
          <a:p>
            <a:pPr algn="ctr"/>
            <a:endParaRPr lang="en-GB" altLang="en-US" sz="3200" i="1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3200" i="1" dirty="0">
                <a:latin typeface="Century Gothic" panose="020B0502020202020204" pitchFamily="34" charset="0"/>
              </a:rPr>
              <a:t>People </a:t>
            </a:r>
          </a:p>
          <a:p>
            <a:pPr algn="ctr"/>
            <a:endParaRPr lang="en-GB" altLang="en-US" sz="3200" i="1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3200" i="1" dirty="0">
                <a:latin typeface="Century Gothic" panose="020B0502020202020204" pitchFamily="34" charset="0"/>
              </a:rPr>
              <a:t>Urban</a:t>
            </a:r>
          </a:p>
          <a:p>
            <a:pPr algn="ctr"/>
            <a:endParaRPr lang="en-GB" altLang="en-US" sz="3200" i="1" dirty="0">
              <a:latin typeface="Century Gothic" panose="020B0502020202020204" pitchFamily="34" charset="0"/>
            </a:endParaRPr>
          </a:p>
          <a:p>
            <a:pPr algn="ctr"/>
            <a:r>
              <a:rPr lang="en-GB" altLang="en-US" sz="3200" i="1" dirty="0">
                <a:latin typeface="Century Gothic" panose="020B0502020202020204" pitchFamily="34" charset="0"/>
              </a:rPr>
              <a:t>Total  </a:t>
            </a:r>
          </a:p>
        </p:txBody>
      </p:sp>
    </p:spTree>
    <p:extLst>
      <p:ext uri="{BB962C8B-B14F-4D97-AF65-F5344CB8AC3E}">
        <p14:creationId xmlns:p14="http://schemas.microsoft.com/office/powerpoint/2010/main" val="283989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5825" y="148768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/>
              <a:t>In 2020 </a:t>
            </a:r>
            <a:r>
              <a:rPr lang="en-GB" sz="3200" b="1" dirty="0"/>
              <a:t>there were </a:t>
            </a:r>
            <a:r>
              <a:rPr lang="en-GB" sz="3200" b="1"/>
              <a:t>over 34 </a:t>
            </a:r>
            <a:r>
              <a:rPr lang="en-GB" sz="3200" b="1" dirty="0"/>
              <a:t>megacities and the UN estimates by 2050 there will be as many as 50!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0503" t="36707" r="37812" b="31390"/>
          <a:stretch/>
        </p:blipFill>
        <p:spPr>
          <a:xfrm>
            <a:off x="863826" y="2673512"/>
            <a:ext cx="7344697" cy="394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entury Gothic" panose="020B0502020202020204" pitchFamily="34" charset="0"/>
              </a:rPr>
              <a:t>‘A </a:t>
            </a:r>
            <a:r>
              <a:rPr lang="en-GB" sz="3600" b="1" dirty="0">
                <a:latin typeface="Century Gothic" panose="020B0502020202020204" pitchFamily="34" charset="0"/>
              </a:rPr>
              <a:t>mega city </a:t>
            </a:r>
            <a:r>
              <a:rPr lang="en-GB" sz="3600" dirty="0">
                <a:latin typeface="Century Gothic" panose="020B0502020202020204" pitchFamily="34" charset="0"/>
              </a:rPr>
              <a:t>is a city that has a population of over </a:t>
            </a:r>
            <a:r>
              <a:rPr lang="en-GB" sz="3600" b="1" dirty="0">
                <a:latin typeface="Century Gothic" panose="020B0502020202020204" pitchFamily="34" charset="0"/>
              </a:rPr>
              <a:t>ten million people.’</a:t>
            </a:r>
          </a:p>
        </p:txBody>
      </p:sp>
    </p:spTree>
    <p:extLst>
      <p:ext uri="{BB962C8B-B14F-4D97-AF65-F5344CB8AC3E}">
        <p14:creationId xmlns:p14="http://schemas.microsoft.com/office/powerpoint/2010/main" val="22337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gacities in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7852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718" y="5517232"/>
            <a:ext cx="864076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dirty="0">
                <a:latin typeface="Century Gothic" panose="020B0502020202020204" pitchFamily="34" charset="0"/>
                <a:cs typeface="Arial" panose="020B0604020202020204" pitchFamily="34" charset="0"/>
              </a:rPr>
              <a:t>Describe the global distribution of megacities</a:t>
            </a: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14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0" y="404664"/>
            <a:ext cx="3350078" cy="346863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4800" b="1" dirty="0">
                <a:latin typeface="Century Gothic" panose="020B0502020202020204" pitchFamily="34" charset="0"/>
              </a:rPr>
              <a:t>In which continent are most of these cities found?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18" t="15201" r="62224" b="4212"/>
          <a:stretch/>
        </p:blipFill>
        <p:spPr>
          <a:xfrm>
            <a:off x="0" y="17516"/>
            <a:ext cx="4484914" cy="684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388" t="15201" r="51751" b="4212"/>
          <a:stretch/>
        </p:blipFill>
        <p:spPr>
          <a:xfrm>
            <a:off x="4509209" y="0"/>
            <a:ext cx="933450" cy="6840484"/>
          </a:xfrm>
          <a:prstGeom prst="rect">
            <a:avLst/>
          </a:prstGeom>
        </p:spPr>
      </p:pic>
      <p:pic>
        <p:nvPicPr>
          <p:cNvPr id="12290" name="Picture 2" descr="http://1.bp.blogspot.com/-GJmiolo9ZwE/VURZsZiWgRI/AAAAAAAAFfU/MZnxaJ9VgMw/s1600/simple-color-world-map-continent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64" y="4269937"/>
            <a:ext cx="3551464" cy="186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3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900" y="160255"/>
            <a:ext cx="8796550" cy="1135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There are three main types of megacity…</a:t>
            </a:r>
            <a:endParaRPr lang="en-GB" sz="3200" dirty="0">
              <a:solidFill>
                <a:srgbClr val="FF000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276872" y="1649361"/>
            <a:ext cx="2808522" cy="325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3280654" y="2418736"/>
            <a:ext cx="2511042" cy="318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5986956" y="3053122"/>
            <a:ext cx="2947494" cy="37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59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5276" y="160255"/>
            <a:ext cx="6899173" cy="14685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On your map colour code the cities using the three types- Use three different colours.</a:t>
            </a:r>
            <a:endParaRPr lang="en-GB" sz="2800" dirty="0">
              <a:solidFill>
                <a:srgbClr val="FF000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224" t="16714" r="33904" b="11822"/>
          <a:stretch/>
        </p:blipFill>
        <p:spPr>
          <a:xfrm>
            <a:off x="137900" y="160255"/>
            <a:ext cx="1595023" cy="184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4358" t="15863" r="35264" b="11822"/>
          <a:stretch/>
        </p:blipFill>
        <p:spPr>
          <a:xfrm>
            <a:off x="137900" y="2283981"/>
            <a:ext cx="1617495" cy="2052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4357" t="15438" r="34584" b="11396"/>
          <a:stretch/>
        </p:blipFill>
        <p:spPr>
          <a:xfrm>
            <a:off x="137900" y="4611726"/>
            <a:ext cx="1595023" cy="200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0503" t="36707" r="37812" b="31390"/>
          <a:stretch/>
        </p:blipFill>
        <p:spPr>
          <a:xfrm>
            <a:off x="2035276" y="2760577"/>
            <a:ext cx="6899173" cy="370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773616" y="1828690"/>
            <a:ext cx="5422492" cy="8082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Make sure you include a key which shows the ‘features’ of each!</a:t>
            </a:r>
            <a:endParaRPr lang="en-GB" sz="2400" dirty="0">
              <a:solidFill>
                <a:srgbClr val="FF0000"/>
              </a:solidFill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7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altLang="en-US" dirty="0">
                <a:latin typeface="Century Gothic" panose="020B0502020202020204" pitchFamily="34" charset="0"/>
              </a:rPr>
              <a:t>What is it like in a megacity?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2692400"/>
          </a:xfrm>
        </p:spPr>
        <p:txBody>
          <a:bodyPr/>
          <a:lstStyle/>
          <a:p>
            <a:r>
              <a:rPr lang="en-GB" altLang="en-US" sz="2400" dirty="0">
                <a:latin typeface="Century Gothic" panose="020B0502020202020204" pitchFamily="34" charset="0"/>
              </a:rPr>
              <a:t>India </a:t>
            </a:r>
          </a:p>
          <a:p>
            <a:r>
              <a:rPr lang="en-GB" altLang="en-US" sz="2400" dirty="0">
                <a:latin typeface="Century Gothic" panose="020B0502020202020204" pitchFamily="34" charset="0"/>
                <a:hlinkClick r:id="rId3"/>
              </a:rPr>
              <a:t>https://www.youtube.com/watch?v=NLlzs4syNjc</a:t>
            </a:r>
            <a:r>
              <a:rPr lang="en-GB" altLang="en-US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2692400"/>
          </a:xfrm>
        </p:spPr>
        <p:txBody>
          <a:bodyPr>
            <a:normAutofit/>
          </a:bodyPr>
          <a:lstStyle/>
          <a:p>
            <a:r>
              <a:rPr lang="en-GB" altLang="en-US" sz="2400" dirty="0">
                <a:latin typeface="Century Gothic" panose="020B0502020202020204" pitchFamily="34" charset="0"/>
              </a:rPr>
              <a:t>New York</a:t>
            </a:r>
          </a:p>
          <a:p>
            <a:r>
              <a:rPr lang="en-GB" altLang="en-US" sz="2400" dirty="0">
                <a:latin typeface="Century Gothic" panose="020B0502020202020204" pitchFamily="34" charset="0"/>
                <a:hlinkClick r:id="rId4"/>
              </a:rPr>
              <a:t>https://www.youtube.com/watch?v=zGlazD50UB0</a:t>
            </a:r>
            <a:r>
              <a:rPr lang="en-GB" altLang="en-US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51520" y="3140968"/>
            <a:ext cx="8712968" cy="35996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200" dirty="0">
                <a:latin typeface="Century Gothic" panose="020B0502020202020204" pitchFamily="34" charset="0"/>
              </a:rPr>
              <a:t>1. Compare the two lives shown in the video clips </a:t>
            </a:r>
            <a:r>
              <a:rPr lang="en-GB" altLang="en-US" sz="2800" i="1" dirty="0">
                <a:latin typeface="Century Gothic" panose="020B0502020202020204" pitchFamily="34" charset="0"/>
              </a:rPr>
              <a:t>(What are the differences? – Are there any similarities?)</a:t>
            </a:r>
          </a:p>
          <a:p>
            <a:pPr>
              <a:lnSpc>
                <a:spcPct val="150000"/>
              </a:lnSpc>
            </a:pPr>
            <a:r>
              <a:rPr lang="en-GB" altLang="en-US" sz="3200" dirty="0">
                <a:latin typeface="Century Gothic" panose="020B0502020202020204" pitchFamily="34" charset="0"/>
              </a:rPr>
              <a:t>2. Suggest reasons for the differences between megacities around the world </a:t>
            </a:r>
          </a:p>
        </p:txBody>
      </p:sp>
    </p:spTree>
    <p:extLst>
      <p:ext uri="{BB962C8B-B14F-4D97-AF65-F5344CB8AC3E}">
        <p14:creationId xmlns:p14="http://schemas.microsoft.com/office/powerpoint/2010/main" val="2531763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502</Words>
  <Application>Microsoft Macintosh PowerPoint</Application>
  <PresentationFormat>On-screen Show (4:3)</PresentationFormat>
  <Paragraphs>86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 Theme</vt:lpstr>
      <vt:lpstr>Where are these places and what have they got in common?</vt:lpstr>
      <vt:lpstr>Lesson title:  The emergence of Megacities </vt:lpstr>
      <vt:lpstr>Write a sentence to finish the definition using the key words</vt:lpstr>
      <vt:lpstr>PowerPoint Presentation</vt:lpstr>
      <vt:lpstr>PowerPoint Presentation</vt:lpstr>
      <vt:lpstr>In which continent are most of these cities found?</vt:lpstr>
      <vt:lpstr>PowerPoint Presentation</vt:lpstr>
      <vt:lpstr>PowerPoint Presentation</vt:lpstr>
      <vt:lpstr>What is it like in a megacity?</vt:lpstr>
      <vt:lpstr>PowerPoint Presentation</vt:lpstr>
      <vt:lpstr>To finish…</vt:lpstr>
      <vt:lpstr>Types of megacities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are these places and what have they got in common?</dc:title>
  <dc:creator>Nikki Lowther</dc:creator>
  <cp:lastModifiedBy>Michael Sullivan</cp:lastModifiedBy>
  <cp:revision>15</cp:revision>
  <cp:lastPrinted>2018-12-11T05:23:10Z</cp:lastPrinted>
  <dcterms:created xsi:type="dcterms:W3CDTF">2016-10-11T18:14:48Z</dcterms:created>
  <dcterms:modified xsi:type="dcterms:W3CDTF">2021-08-01T11:52:05Z</dcterms:modified>
</cp:coreProperties>
</file>