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82" r:id="rId2"/>
    <p:sldId id="291" r:id="rId3"/>
    <p:sldId id="292" r:id="rId4"/>
    <p:sldId id="285" r:id="rId5"/>
    <p:sldId id="286" r:id="rId6"/>
    <p:sldId id="287" r:id="rId7"/>
    <p:sldId id="284" r:id="rId8"/>
    <p:sldId id="283"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89" r:id="rId24"/>
    <p:sldId id="271" r:id="rId25"/>
    <p:sldId id="272" r:id="rId26"/>
    <p:sldId id="273" r:id="rId27"/>
    <p:sldId id="274" r:id="rId28"/>
    <p:sldId id="275" r:id="rId29"/>
    <p:sldId id="276" r:id="rId30"/>
    <p:sldId id="277" r:id="rId31"/>
    <p:sldId id="290" r:id="rId32"/>
    <p:sldId id="296" r:id="rId33"/>
    <p:sldId id="294" r:id="rId34"/>
    <p:sldId id="281" r:id="rId35"/>
    <p:sldId id="278" r:id="rId36"/>
    <p:sldId id="279" r:id="rId37"/>
    <p:sldId id="280" r:id="rId3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66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93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A8DCEACC-2714-4CAB-B275-756765B2FE6B}" type="datetimeFigureOut">
              <a:rPr lang="en-GB" smtClean="0"/>
              <a:pPr/>
              <a:t>29/01/2013</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C60AC58C-0F64-4B46-B500-4021A635A096}"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Place one between</a:t>
            </a:r>
            <a:r>
              <a:rPr lang="en-GB" baseline="0" dirty="0" smtClean="0"/>
              <a:t> two on tables to encourage thought/discussion or for students to complete?</a:t>
            </a:r>
            <a:endParaRPr lang="en-GB" dirty="0"/>
          </a:p>
        </p:txBody>
      </p:sp>
      <p:sp>
        <p:nvSpPr>
          <p:cNvPr id="4" name="Slide Number Placeholder 3"/>
          <p:cNvSpPr>
            <a:spLocks noGrp="1"/>
          </p:cNvSpPr>
          <p:nvPr>
            <p:ph type="sldNum" sz="quarter" idx="10"/>
          </p:nvPr>
        </p:nvSpPr>
        <p:spPr/>
        <p:txBody>
          <a:bodyPr/>
          <a:lstStyle/>
          <a:p>
            <a:fld id="{C60AC58C-0F64-4B46-B500-4021A635A096}" type="slidenum">
              <a:rPr lang="en-GB" smtClean="0"/>
              <a:pPr/>
              <a:t>3</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Auxiliary Air force – maintaining</a:t>
            </a:r>
            <a:r>
              <a:rPr lang="en-GB" baseline="0" dirty="0" smtClean="0"/>
              <a:t> aircraft</a:t>
            </a:r>
            <a:endParaRPr lang="en-GB" dirty="0"/>
          </a:p>
        </p:txBody>
      </p:sp>
      <p:sp>
        <p:nvSpPr>
          <p:cNvPr id="4" name="Slide Number Placeholder 3"/>
          <p:cNvSpPr>
            <a:spLocks noGrp="1"/>
          </p:cNvSpPr>
          <p:nvPr>
            <p:ph type="sldNum" sz="quarter" idx="10"/>
          </p:nvPr>
        </p:nvSpPr>
        <p:spPr/>
        <p:txBody>
          <a:bodyPr/>
          <a:lstStyle/>
          <a:p>
            <a:fld id="{C60AC58C-0F64-4B46-B500-4021A635A096}" type="slidenum">
              <a:rPr lang="en-GB" smtClean="0"/>
              <a:pPr/>
              <a:t>12</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Helping</a:t>
            </a:r>
            <a:r>
              <a:rPr lang="en-GB" baseline="0" dirty="0" smtClean="0"/>
              <a:t> the Navy</a:t>
            </a:r>
            <a:endParaRPr lang="en-GB" dirty="0"/>
          </a:p>
        </p:txBody>
      </p:sp>
      <p:sp>
        <p:nvSpPr>
          <p:cNvPr id="4" name="Slide Number Placeholder 3"/>
          <p:cNvSpPr>
            <a:spLocks noGrp="1"/>
          </p:cNvSpPr>
          <p:nvPr>
            <p:ph type="sldNum" sz="quarter" idx="10"/>
          </p:nvPr>
        </p:nvSpPr>
        <p:spPr/>
        <p:txBody>
          <a:bodyPr/>
          <a:lstStyle/>
          <a:p>
            <a:fld id="{C60AC58C-0F64-4B46-B500-4021A635A096}" type="slidenum">
              <a:rPr lang="en-GB" smtClean="0"/>
              <a:pPr/>
              <a:t>13</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Nursing</a:t>
            </a:r>
            <a:r>
              <a:rPr lang="en-GB" baseline="0" dirty="0" smtClean="0"/>
              <a:t> the sick/wounded</a:t>
            </a:r>
            <a:endParaRPr lang="en-GB" dirty="0"/>
          </a:p>
        </p:txBody>
      </p:sp>
      <p:sp>
        <p:nvSpPr>
          <p:cNvPr id="4" name="Slide Number Placeholder 3"/>
          <p:cNvSpPr>
            <a:spLocks noGrp="1"/>
          </p:cNvSpPr>
          <p:nvPr>
            <p:ph type="sldNum" sz="quarter" idx="10"/>
          </p:nvPr>
        </p:nvSpPr>
        <p:spPr/>
        <p:txBody>
          <a:bodyPr/>
          <a:lstStyle/>
          <a:p>
            <a:fld id="{C60AC58C-0F64-4B46-B500-4021A635A096}" type="slidenum">
              <a:rPr lang="en-GB" smtClean="0"/>
              <a:pPr/>
              <a:t>14</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Police</a:t>
            </a:r>
            <a:r>
              <a:rPr lang="en-GB" baseline="0" dirty="0" smtClean="0"/>
              <a:t> women</a:t>
            </a:r>
            <a:endParaRPr lang="en-GB" dirty="0"/>
          </a:p>
        </p:txBody>
      </p:sp>
      <p:sp>
        <p:nvSpPr>
          <p:cNvPr id="4" name="Slide Number Placeholder 3"/>
          <p:cNvSpPr>
            <a:spLocks noGrp="1"/>
          </p:cNvSpPr>
          <p:nvPr>
            <p:ph type="sldNum" sz="quarter" idx="10"/>
          </p:nvPr>
        </p:nvSpPr>
        <p:spPr/>
        <p:txBody>
          <a:bodyPr/>
          <a:lstStyle/>
          <a:p>
            <a:fld id="{C60AC58C-0F64-4B46-B500-4021A635A096}" type="slidenum">
              <a:rPr lang="en-GB" smtClean="0"/>
              <a:pPr/>
              <a:t>15</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Heavy industry</a:t>
            </a:r>
            <a:endParaRPr lang="en-GB" dirty="0"/>
          </a:p>
        </p:txBody>
      </p:sp>
      <p:sp>
        <p:nvSpPr>
          <p:cNvPr id="4" name="Slide Number Placeholder 3"/>
          <p:cNvSpPr>
            <a:spLocks noGrp="1"/>
          </p:cNvSpPr>
          <p:nvPr>
            <p:ph type="sldNum" sz="quarter" idx="10"/>
          </p:nvPr>
        </p:nvSpPr>
        <p:spPr/>
        <p:txBody>
          <a:bodyPr/>
          <a:lstStyle/>
          <a:p>
            <a:fld id="{C60AC58C-0F64-4B46-B500-4021A635A096}" type="slidenum">
              <a:rPr lang="en-GB" smtClean="0"/>
              <a:pPr/>
              <a:t>16</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Munitions</a:t>
            </a:r>
            <a:r>
              <a:rPr lang="en-GB" baseline="0" dirty="0" smtClean="0"/>
              <a:t> worker</a:t>
            </a:r>
            <a:endParaRPr lang="en-GB" dirty="0"/>
          </a:p>
        </p:txBody>
      </p:sp>
      <p:sp>
        <p:nvSpPr>
          <p:cNvPr id="4" name="Slide Number Placeholder 3"/>
          <p:cNvSpPr>
            <a:spLocks noGrp="1"/>
          </p:cNvSpPr>
          <p:nvPr>
            <p:ph type="sldNum" sz="quarter" idx="10"/>
          </p:nvPr>
        </p:nvSpPr>
        <p:spPr/>
        <p:txBody>
          <a:bodyPr/>
          <a:lstStyle/>
          <a:p>
            <a:fld id="{C60AC58C-0F64-4B46-B500-4021A635A096}" type="slidenum">
              <a:rPr lang="en-GB" smtClean="0"/>
              <a:pPr/>
              <a:t>17</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Manufacturing factory</a:t>
            </a:r>
            <a:endParaRPr lang="en-GB" dirty="0"/>
          </a:p>
        </p:txBody>
      </p:sp>
      <p:sp>
        <p:nvSpPr>
          <p:cNvPr id="4" name="Slide Number Placeholder 3"/>
          <p:cNvSpPr>
            <a:spLocks noGrp="1"/>
          </p:cNvSpPr>
          <p:nvPr>
            <p:ph type="sldNum" sz="quarter" idx="10"/>
          </p:nvPr>
        </p:nvSpPr>
        <p:spPr/>
        <p:txBody>
          <a:bodyPr/>
          <a:lstStyle/>
          <a:p>
            <a:fld id="{C60AC58C-0F64-4B46-B500-4021A635A096}" type="slidenum">
              <a:rPr lang="en-GB" smtClean="0"/>
              <a:pPr/>
              <a:t>18</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Transport engineer</a:t>
            </a:r>
            <a:endParaRPr lang="en-GB" dirty="0"/>
          </a:p>
        </p:txBody>
      </p:sp>
      <p:sp>
        <p:nvSpPr>
          <p:cNvPr id="4" name="Slide Number Placeholder 3"/>
          <p:cNvSpPr>
            <a:spLocks noGrp="1"/>
          </p:cNvSpPr>
          <p:nvPr>
            <p:ph type="sldNum" sz="quarter" idx="10"/>
          </p:nvPr>
        </p:nvSpPr>
        <p:spPr/>
        <p:txBody>
          <a:bodyPr/>
          <a:lstStyle/>
          <a:p>
            <a:fld id="{C60AC58C-0F64-4B46-B500-4021A635A096}" type="slidenum">
              <a:rPr lang="en-GB" smtClean="0"/>
              <a:pPr/>
              <a:t>19</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Telephone operators</a:t>
            </a:r>
            <a:endParaRPr lang="en-GB" dirty="0"/>
          </a:p>
        </p:txBody>
      </p:sp>
      <p:sp>
        <p:nvSpPr>
          <p:cNvPr id="4" name="Slide Number Placeholder 3"/>
          <p:cNvSpPr>
            <a:spLocks noGrp="1"/>
          </p:cNvSpPr>
          <p:nvPr>
            <p:ph type="sldNum" sz="quarter" idx="10"/>
          </p:nvPr>
        </p:nvSpPr>
        <p:spPr/>
        <p:txBody>
          <a:bodyPr/>
          <a:lstStyle/>
          <a:p>
            <a:fld id="{75A5C6BF-D425-4F9B-8A87-5B42EB010A0E}" type="slidenum">
              <a:rPr lang="en-GB" smtClean="0"/>
              <a:pPr/>
              <a:t>20</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Nursing</a:t>
            </a:r>
            <a:endParaRPr lang="en-GB" dirty="0"/>
          </a:p>
        </p:txBody>
      </p:sp>
      <p:sp>
        <p:nvSpPr>
          <p:cNvPr id="4" name="Slide Number Placeholder 3"/>
          <p:cNvSpPr>
            <a:spLocks noGrp="1"/>
          </p:cNvSpPr>
          <p:nvPr>
            <p:ph type="sldNum" sz="quarter" idx="10"/>
          </p:nvPr>
        </p:nvSpPr>
        <p:spPr/>
        <p:txBody>
          <a:bodyPr/>
          <a:lstStyle/>
          <a:p>
            <a:fld id="{C60AC58C-0F64-4B46-B500-4021A635A096}" type="slidenum">
              <a:rPr lang="en-GB" smtClean="0"/>
              <a:pPr/>
              <a:t>21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Munitions</a:t>
            </a:r>
            <a:r>
              <a:rPr lang="en-GB" baseline="0" dirty="0" smtClean="0"/>
              <a:t> workers</a:t>
            </a:r>
            <a:endParaRPr lang="en-GB" dirty="0"/>
          </a:p>
        </p:txBody>
      </p:sp>
      <p:sp>
        <p:nvSpPr>
          <p:cNvPr id="4" name="Slide Number Placeholder 3"/>
          <p:cNvSpPr>
            <a:spLocks noGrp="1"/>
          </p:cNvSpPr>
          <p:nvPr>
            <p:ph type="sldNum" sz="quarter" idx="10"/>
          </p:nvPr>
        </p:nvSpPr>
        <p:spPr/>
        <p:txBody>
          <a:bodyPr/>
          <a:lstStyle/>
          <a:p>
            <a:fld id="{C60AC58C-0F64-4B46-B500-4021A635A096}" type="slidenum">
              <a:rPr lang="en-GB" smtClean="0"/>
              <a:pPr/>
              <a:t>4</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Munitions worker</a:t>
            </a:r>
            <a:endParaRPr lang="en-GB" dirty="0"/>
          </a:p>
        </p:txBody>
      </p:sp>
      <p:sp>
        <p:nvSpPr>
          <p:cNvPr id="4" name="Slide Number Placeholder 3"/>
          <p:cNvSpPr>
            <a:spLocks noGrp="1"/>
          </p:cNvSpPr>
          <p:nvPr>
            <p:ph type="sldNum" sz="quarter" idx="10"/>
          </p:nvPr>
        </p:nvSpPr>
        <p:spPr/>
        <p:txBody>
          <a:bodyPr/>
          <a:lstStyle/>
          <a:p>
            <a:fld id="{C60AC58C-0F64-4B46-B500-4021A635A096}" type="slidenum">
              <a:rPr lang="en-GB" smtClean="0"/>
              <a:pPr/>
              <a:t>22</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Use the </a:t>
            </a:r>
            <a:r>
              <a:rPr lang="en-GB" dirty="0" err="1" smtClean="0"/>
              <a:t>cards</a:t>
            </a:r>
            <a:r>
              <a:rPr lang="en-GB" baseline="0" dirty="0" err="1" smtClean="0"/>
              <a:t>ort</a:t>
            </a:r>
            <a:r>
              <a:rPr lang="en-GB" baseline="0" dirty="0" smtClean="0"/>
              <a:t> – group students in ability and get them working to the appropriate challenge question OR mixed ability groups but each child </a:t>
            </a:r>
            <a:r>
              <a:rPr lang="en-GB" baseline="0" dirty="0" err="1" smtClean="0"/>
              <a:t>persues</a:t>
            </a:r>
            <a:r>
              <a:rPr lang="en-GB" baseline="0" dirty="0" smtClean="0"/>
              <a:t> their own question </a:t>
            </a:r>
            <a:r>
              <a:rPr lang="en-GB" baseline="0" smtClean="0"/>
              <a:t>from the same cards. </a:t>
            </a:r>
            <a:endParaRPr lang="en-GB" dirty="0"/>
          </a:p>
        </p:txBody>
      </p:sp>
      <p:sp>
        <p:nvSpPr>
          <p:cNvPr id="4" name="Slide Number Placeholder 3"/>
          <p:cNvSpPr>
            <a:spLocks noGrp="1"/>
          </p:cNvSpPr>
          <p:nvPr>
            <p:ph type="sldNum" sz="quarter" idx="10"/>
          </p:nvPr>
        </p:nvSpPr>
        <p:spPr/>
        <p:txBody>
          <a:bodyPr/>
          <a:lstStyle/>
          <a:p>
            <a:fld id="{C60AC58C-0F64-4B46-B500-4021A635A096}" type="slidenum">
              <a:rPr lang="en-GB" smtClean="0"/>
              <a:pPr/>
              <a:t>23</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Optional extra reinforcement – same</a:t>
            </a:r>
            <a:r>
              <a:rPr lang="en-GB" baseline="0" dirty="0" smtClean="0"/>
              <a:t> information as in the card sort</a:t>
            </a:r>
            <a:endParaRPr lang="en-GB" dirty="0"/>
          </a:p>
        </p:txBody>
      </p:sp>
      <p:sp>
        <p:nvSpPr>
          <p:cNvPr id="4" name="Slide Number Placeholder 3"/>
          <p:cNvSpPr>
            <a:spLocks noGrp="1"/>
          </p:cNvSpPr>
          <p:nvPr>
            <p:ph type="sldNum" sz="quarter" idx="10"/>
          </p:nvPr>
        </p:nvSpPr>
        <p:spPr/>
        <p:txBody>
          <a:bodyPr/>
          <a:lstStyle/>
          <a:p>
            <a:fld id="{C60AC58C-0F64-4B46-B500-4021A635A096}" type="slidenum">
              <a:rPr lang="en-GB" smtClean="0"/>
              <a:pPr/>
              <a:t>24</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Optional extra reinforcement – same</a:t>
            </a:r>
            <a:r>
              <a:rPr lang="en-GB" baseline="0" dirty="0" smtClean="0"/>
              <a:t> information as in the card sort</a:t>
            </a:r>
            <a:endParaRPr lang="en-GB" dirty="0" smtClean="0"/>
          </a:p>
          <a:p>
            <a:endParaRPr lang="en-GB" dirty="0"/>
          </a:p>
        </p:txBody>
      </p:sp>
      <p:sp>
        <p:nvSpPr>
          <p:cNvPr id="4" name="Slide Number Placeholder 3"/>
          <p:cNvSpPr>
            <a:spLocks noGrp="1"/>
          </p:cNvSpPr>
          <p:nvPr>
            <p:ph type="sldNum" sz="quarter" idx="10"/>
          </p:nvPr>
        </p:nvSpPr>
        <p:spPr/>
        <p:txBody>
          <a:bodyPr/>
          <a:lstStyle/>
          <a:p>
            <a:fld id="{C60AC58C-0F64-4B46-B500-4021A635A096}" type="slidenum">
              <a:rPr lang="en-GB" smtClean="0"/>
              <a:pPr/>
              <a:t>25</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Optional extra reinforcement – same</a:t>
            </a:r>
            <a:r>
              <a:rPr lang="en-GB" baseline="0" dirty="0" smtClean="0"/>
              <a:t> information as in the card sort</a:t>
            </a:r>
            <a:endParaRPr lang="en-GB" dirty="0" smtClean="0"/>
          </a:p>
          <a:p>
            <a:endParaRPr lang="en-GB" dirty="0"/>
          </a:p>
        </p:txBody>
      </p:sp>
      <p:sp>
        <p:nvSpPr>
          <p:cNvPr id="4" name="Slide Number Placeholder 3"/>
          <p:cNvSpPr>
            <a:spLocks noGrp="1"/>
          </p:cNvSpPr>
          <p:nvPr>
            <p:ph type="sldNum" sz="quarter" idx="10"/>
          </p:nvPr>
        </p:nvSpPr>
        <p:spPr/>
        <p:txBody>
          <a:bodyPr/>
          <a:lstStyle/>
          <a:p>
            <a:fld id="{C60AC58C-0F64-4B46-B500-4021A635A096}" type="slidenum">
              <a:rPr lang="en-GB" smtClean="0"/>
              <a:pPr/>
              <a:t>26</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Optional extra reinforcement – same</a:t>
            </a:r>
            <a:r>
              <a:rPr lang="en-GB" baseline="0" dirty="0" smtClean="0"/>
              <a:t> information as in the card sort</a:t>
            </a:r>
            <a:endParaRPr lang="en-GB" dirty="0" smtClean="0"/>
          </a:p>
          <a:p>
            <a:endParaRPr lang="en-GB" dirty="0"/>
          </a:p>
        </p:txBody>
      </p:sp>
      <p:sp>
        <p:nvSpPr>
          <p:cNvPr id="4" name="Slide Number Placeholder 3"/>
          <p:cNvSpPr>
            <a:spLocks noGrp="1"/>
          </p:cNvSpPr>
          <p:nvPr>
            <p:ph type="sldNum" sz="quarter" idx="10"/>
          </p:nvPr>
        </p:nvSpPr>
        <p:spPr/>
        <p:txBody>
          <a:bodyPr/>
          <a:lstStyle/>
          <a:p>
            <a:fld id="{C60AC58C-0F64-4B46-B500-4021A635A096}" type="slidenum">
              <a:rPr lang="en-GB" smtClean="0"/>
              <a:pPr/>
              <a:t>27</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Optional extra reinforcement – same</a:t>
            </a:r>
            <a:r>
              <a:rPr lang="en-GB" baseline="0" dirty="0" smtClean="0"/>
              <a:t> information as in the card sort</a:t>
            </a:r>
            <a:endParaRPr lang="en-GB" dirty="0" smtClean="0"/>
          </a:p>
          <a:p>
            <a:endParaRPr lang="en-GB" dirty="0"/>
          </a:p>
        </p:txBody>
      </p:sp>
      <p:sp>
        <p:nvSpPr>
          <p:cNvPr id="4" name="Slide Number Placeholder 3"/>
          <p:cNvSpPr>
            <a:spLocks noGrp="1"/>
          </p:cNvSpPr>
          <p:nvPr>
            <p:ph type="sldNum" sz="quarter" idx="10"/>
          </p:nvPr>
        </p:nvSpPr>
        <p:spPr/>
        <p:txBody>
          <a:bodyPr/>
          <a:lstStyle/>
          <a:p>
            <a:fld id="{C60AC58C-0F64-4B46-B500-4021A635A096}" type="slidenum">
              <a:rPr lang="en-GB" smtClean="0"/>
              <a:pPr/>
              <a:t>28</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Optional extra reinforcement – same</a:t>
            </a:r>
            <a:r>
              <a:rPr lang="en-GB" baseline="0" dirty="0" smtClean="0"/>
              <a:t> information as in the card sort</a:t>
            </a:r>
            <a:endParaRPr lang="en-GB" dirty="0" smtClean="0"/>
          </a:p>
          <a:p>
            <a:endParaRPr lang="en-GB" dirty="0"/>
          </a:p>
        </p:txBody>
      </p:sp>
      <p:sp>
        <p:nvSpPr>
          <p:cNvPr id="4" name="Slide Number Placeholder 3"/>
          <p:cNvSpPr>
            <a:spLocks noGrp="1"/>
          </p:cNvSpPr>
          <p:nvPr>
            <p:ph type="sldNum" sz="quarter" idx="10"/>
          </p:nvPr>
        </p:nvSpPr>
        <p:spPr/>
        <p:txBody>
          <a:bodyPr/>
          <a:lstStyle/>
          <a:p>
            <a:fld id="{C60AC58C-0F64-4B46-B500-4021A635A096}" type="slidenum">
              <a:rPr lang="en-GB" smtClean="0"/>
              <a:pPr/>
              <a:t>29</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Optional extra reinforcement – same</a:t>
            </a:r>
            <a:r>
              <a:rPr lang="en-GB" baseline="0" dirty="0" smtClean="0"/>
              <a:t> information as in the card sort</a:t>
            </a:r>
            <a:endParaRPr lang="en-GB" dirty="0" smtClean="0"/>
          </a:p>
          <a:p>
            <a:endParaRPr lang="en-GB" dirty="0"/>
          </a:p>
        </p:txBody>
      </p:sp>
      <p:sp>
        <p:nvSpPr>
          <p:cNvPr id="4" name="Slide Number Placeholder 3"/>
          <p:cNvSpPr>
            <a:spLocks noGrp="1"/>
          </p:cNvSpPr>
          <p:nvPr>
            <p:ph type="sldNum" sz="quarter" idx="10"/>
          </p:nvPr>
        </p:nvSpPr>
        <p:spPr/>
        <p:txBody>
          <a:bodyPr/>
          <a:lstStyle/>
          <a:p>
            <a:fld id="{C60AC58C-0F64-4B46-B500-4021A635A096}" type="slidenum">
              <a:rPr lang="en-GB" smtClean="0"/>
              <a:pPr/>
              <a:t>30</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Class</a:t>
            </a:r>
            <a:r>
              <a:rPr lang="en-GB" baseline="0" dirty="0" smtClean="0"/>
              <a:t> could divide into three groups and prepare a one minute argument for why their factor is the key reason for women gaining the right to vote</a:t>
            </a:r>
            <a:endParaRPr lang="en-GB" dirty="0"/>
          </a:p>
        </p:txBody>
      </p:sp>
      <p:sp>
        <p:nvSpPr>
          <p:cNvPr id="4" name="Slide Number Placeholder 3"/>
          <p:cNvSpPr>
            <a:spLocks noGrp="1"/>
          </p:cNvSpPr>
          <p:nvPr>
            <p:ph type="sldNum" sz="quarter" idx="10"/>
          </p:nvPr>
        </p:nvSpPr>
        <p:spPr/>
        <p:txBody>
          <a:bodyPr/>
          <a:lstStyle/>
          <a:p>
            <a:fld id="{C60AC58C-0F64-4B46-B500-4021A635A096}" type="slidenum">
              <a:rPr lang="en-GB" smtClean="0"/>
              <a:pPr/>
              <a:t>31</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Police</a:t>
            </a:r>
            <a:r>
              <a:rPr lang="en-GB" baseline="0" dirty="0" smtClean="0"/>
              <a:t> Women</a:t>
            </a:r>
            <a:endParaRPr lang="en-GB" dirty="0"/>
          </a:p>
        </p:txBody>
      </p:sp>
      <p:sp>
        <p:nvSpPr>
          <p:cNvPr id="4" name="Slide Number Placeholder 3"/>
          <p:cNvSpPr>
            <a:spLocks noGrp="1"/>
          </p:cNvSpPr>
          <p:nvPr>
            <p:ph type="sldNum" sz="quarter" idx="10"/>
          </p:nvPr>
        </p:nvSpPr>
        <p:spPr/>
        <p:txBody>
          <a:bodyPr/>
          <a:lstStyle/>
          <a:p>
            <a:fld id="{C60AC58C-0F64-4B46-B500-4021A635A096}" type="slidenum">
              <a:rPr lang="en-GB" smtClean="0"/>
              <a:pPr/>
              <a:t>5</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Engineering Vehicles</a:t>
            </a:r>
            <a:endParaRPr lang="en-GB" dirty="0"/>
          </a:p>
        </p:txBody>
      </p:sp>
      <p:sp>
        <p:nvSpPr>
          <p:cNvPr id="4" name="Slide Number Placeholder 3"/>
          <p:cNvSpPr>
            <a:spLocks noGrp="1"/>
          </p:cNvSpPr>
          <p:nvPr>
            <p:ph type="sldNum" sz="quarter" idx="10"/>
          </p:nvPr>
        </p:nvSpPr>
        <p:spPr/>
        <p:txBody>
          <a:bodyPr/>
          <a:lstStyle/>
          <a:p>
            <a:fld id="{C60AC58C-0F64-4B46-B500-4021A635A096}" type="slidenum">
              <a:rPr lang="en-GB" smtClean="0"/>
              <a:pPr/>
              <a:t>6</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Shovelling Coal</a:t>
            </a:r>
            <a:endParaRPr lang="en-GB" dirty="0"/>
          </a:p>
        </p:txBody>
      </p:sp>
      <p:sp>
        <p:nvSpPr>
          <p:cNvPr id="4" name="Slide Number Placeholder 3"/>
          <p:cNvSpPr>
            <a:spLocks noGrp="1"/>
          </p:cNvSpPr>
          <p:nvPr>
            <p:ph type="sldNum" sz="quarter" idx="10"/>
          </p:nvPr>
        </p:nvSpPr>
        <p:spPr/>
        <p:txBody>
          <a:bodyPr/>
          <a:lstStyle/>
          <a:p>
            <a:fld id="{C60AC58C-0F64-4B46-B500-4021A635A096}" type="slidenum">
              <a:rPr lang="en-GB" smtClean="0"/>
              <a:pPr/>
              <a:t>7</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Bus conductor in London</a:t>
            </a:r>
            <a:endParaRPr lang="en-GB" dirty="0"/>
          </a:p>
        </p:txBody>
      </p:sp>
      <p:sp>
        <p:nvSpPr>
          <p:cNvPr id="4" name="Slide Number Placeholder 3"/>
          <p:cNvSpPr>
            <a:spLocks noGrp="1"/>
          </p:cNvSpPr>
          <p:nvPr>
            <p:ph type="sldNum" sz="quarter" idx="10"/>
          </p:nvPr>
        </p:nvSpPr>
        <p:spPr/>
        <p:txBody>
          <a:bodyPr/>
          <a:lstStyle/>
          <a:p>
            <a:fld id="{75A5C6BF-D425-4F9B-8A87-5B42EB010A0E}" type="slidenum">
              <a:rPr lang="en-GB" smtClean="0"/>
              <a:pPr/>
              <a:t>8</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Land Army – Ploughing</a:t>
            </a:r>
            <a:r>
              <a:rPr lang="en-GB" baseline="0" dirty="0" smtClean="0"/>
              <a:t> the fields</a:t>
            </a:r>
            <a:endParaRPr lang="en-GB" dirty="0"/>
          </a:p>
        </p:txBody>
      </p:sp>
      <p:sp>
        <p:nvSpPr>
          <p:cNvPr id="4" name="Slide Number Placeholder 3"/>
          <p:cNvSpPr>
            <a:spLocks noGrp="1"/>
          </p:cNvSpPr>
          <p:nvPr>
            <p:ph type="sldNum" sz="quarter" idx="10"/>
          </p:nvPr>
        </p:nvSpPr>
        <p:spPr/>
        <p:txBody>
          <a:bodyPr/>
          <a:lstStyle/>
          <a:p>
            <a:fld id="{C60AC58C-0F64-4B46-B500-4021A635A096}" type="slidenum">
              <a:rPr lang="en-GB" smtClean="0"/>
              <a:pPr/>
              <a:t>9</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Land Army</a:t>
            </a:r>
            <a:endParaRPr lang="en-GB" dirty="0"/>
          </a:p>
        </p:txBody>
      </p:sp>
      <p:sp>
        <p:nvSpPr>
          <p:cNvPr id="4" name="Slide Number Placeholder 3"/>
          <p:cNvSpPr>
            <a:spLocks noGrp="1"/>
          </p:cNvSpPr>
          <p:nvPr>
            <p:ph type="sldNum" sz="quarter" idx="10"/>
          </p:nvPr>
        </p:nvSpPr>
        <p:spPr/>
        <p:txBody>
          <a:bodyPr/>
          <a:lstStyle/>
          <a:p>
            <a:fld id="{C60AC58C-0F64-4B46-B500-4021A635A096}" type="slidenum">
              <a:rPr lang="en-GB" smtClean="0"/>
              <a:pPr/>
              <a:t>10</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Auxiliary</a:t>
            </a:r>
            <a:r>
              <a:rPr lang="en-GB" baseline="0" dirty="0" smtClean="0"/>
              <a:t> Army – Running messages</a:t>
            </a:r>
            <a:endParaRPr lang="en-GB" dirty="0"/>
          </a:p>
        </p:txBody>
      </p:sp>
      <p:sp>
        <p:nvSpPr>
          <p:cNvPr id="4" name="Slide Number Placeholder 3"/>
          <p:cNvSpPr>
            <a:spLocks noGrp="1"/>
          </p:cNvSpPr>
          <p:nvPr>
            <p:ph type="sldNum" sz="quarter" idx="10"/>
          </p:nvPr>
        </p:nvSpPr>
        <p:spPr/>
        <p:txBody>
          <a:bodyPr/>
          <a:lstStyle/>
          <a:p>
            <a:fld id="{C60AC58C-0F64-4B46-B500-4021A635A096}" type="slidenum">
              <a:rPr lang="en-GB" smtClean="0"/>
              <a:pPr/>
              <a:t>11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1594CFE-6D30-45EE-8866-54C7B855236D}" type="datetimeFigureOut">
              <a:rPr lang="en-GB" smtClean="0"/>
              <a:pPr/>
              <a:t>29/01/2013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14D045-784E-4883-AC3F-BECDA458BE34}"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1594CFE-6D30-45EE-8866-54C7B855236D}" type="datetimeFigureOut">
              <a:rPr lang="en-GB" smtClean="0"/>
              <a:pPr/>
              <a:t>29/01/2013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14D045-784E-4883-AC3F-BECDA458BE34}"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1594CFE-6D30-45EE-8866-54C7B855236D}" type="datetimeFigureOut">
              <a:rPr lang="en-GB" smtClean="0"/>
              <a:pPr/>
              <a:t>29/01/2013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14D045-784E-4883-AC3F-BECDA458BE34}"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2"/>
          <p:cNvSpPr>
            <a:spLocks noGrp="1"/>
          </p:cNvSpPr>
          <p:nvPr>
            <p:ph type="dt" sz="half" idx="10"/>
          </p:nvPr>
        </p:nvSpPr>
        <p:spPr>
          <a:xfrm>
            <a:off x="457200" y="6278563"/>
            <a:ext cx="2133600" cy="457200"/>
          </a:xfrm>
        </p:spPr>
        <p:txBody>
          <a:bodyPr/>
          <a:lstStyle>
            <a:lvl1pPr>
              <a:defRPr/>
            </a:lvl1pPr>
          </a:lstStyle>
          <a:p>
            <a:endParaRPr lang="en-GB"/>
          </a:p>
        </p:txBody>
      </p:sp>
      <p:sp>
        <p:nvSpPr>
          <p:cNvPr id="4" name="Footer Placeholder 3"/>
          <p:cNvSpPr>
            <a:spLocks noGrp="1"/>
          </p:cNvSpPr>
          <p:nvPr>
            <p:ph type="ftr" sz="quarter" idx="11"/>
          </p:nvPr>
        </p:nvSpPr>
        <p:spPr>
          <a:xfrm>
            <a:off x="3124200" y="6278563"/>
            <a:ext cx="2895600" cy="457200"/>
          </a:xfrm>
        </p:spPr>
        <p:txBody>
          <a:bodyPr/>
          <a:lstStyle>
            <a:lvl1pPr>
              <a:defRPr/>
            </a:lvl1pPr>
          </a:lstStyle>
          <a:p>
            <a:endParaRPr lang="en-GB"/>
          </a:p>
        </p:txBody>
      </p:sp>
      <p:sp>
        <p:nvSpPr>
          <p:cNvPr id="5" name="Slide Number Placeholder 4"/>
          <p:cNvSpPr>
            <a:spLocks noGrp="1"/>
          </p:cNvSpPr>
          <p:nvPr>
            <p:ph type="sldNum" sz="quarter" idx="12"/>
          </p:nvPr>
        </p:nvSpPr>
        <p:spPr>
          <a:xfrm>
            <a:off x="6553200" y="6278563"/>
            <a:ext cx="2133600" cy="457200"/>
          </a:xfrm>
        </p:spPr>
        <p:txBody>
          <a:bodyPr/>
          <a:lstStyle>
            <a:lvl1pPr>
              <a:defRPr/>
            </a:lvl1pPr>
          </a:lstStyle>
          <a:p>
            <a:fld id="{3A717779-11C3-49CC-80DD-724F52A34283}"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1594CFE-6D30-45EE-8866-54C7B855236D}" type="datetimeFigureOut">
              <a:rPr lang="en-GB" smtClean="0"/>
              <a:pPr/>
              <a:t>29/01/2013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14D045-784E-4883-AC3F-BECDA458BE34}"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594CFE-6D30-45EE-8866-54C7B855236D}" type="datetimeFigureOut">
              <a:rPr lang="en-GB" smtClean="0"/>
              <a:pPr/>
              <a:t>29/01/2013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14D045-784E-4883-AC3F-BECDA458BE34}"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1594CFE-6D30-45EE-8866-54C7B855236D}" type="datetimeFigureOut">
              <a:rPr lang="en-GB" smtClean="0"/>
              <a:pPr/>
              <a:t>29/01/2013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14D045-784E-4883-AC3F-BECDA458BE34}"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1594CFE-6D30-45EE-8866-54C7B855236D}" type="datetimeFigureOut">
              <a:rPr lang="en-GB" smtClean="0"/>
              <a:pPr/>
              <a:t>29/01/2013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214D045-784E-4883-AC3F-BECDA458BE34}"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1594CFE-6D30-45EE-8866-54C7B855236D}" type="datetimeFigureOut">
              <a:rPr lang="en-GB" smtClean="0"/>
              <a:pPr/>
              <a:t>29/01/2013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214D045-784E-4883-AC3F-BECDA458BE34}"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594CFE-6D30-45EE-8866-54C7B855236D}" type="datetimeFigureOut">
              <a:rPr lang="en-GB" smtClean="0"/>
              <a:pPr/>
              <a:t>29/01/2013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214D045-784E-4883-AC3F-BECDA458BE34}"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594CFE-6D30-45EE-8866-54C7B855236D}" type="datetimeFigureOut">
              <a:rPr lang="en-GB" smtClean="0"/>
              <a:pPr/>
              <a:t>29/01/2013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14D045-784E-4883-AC3F-BECDA458BE34}"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594CFE-6D30-45EE-8866-54C7B855236D}" type="datetimeFigureOut">
              <a:rPr lang="en-GB" smtClean="0"/>
              <a:pPr/>
              <a:t>29/01/2013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14D045-784E-4883-AC3F-BECDA458BE34}"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594CFE-6D30-45EE-8866-54C7B855236D}" type="datetimeFigureOut">
              <a:rPr lang="en-GB" smtClean="0"/>
              <a:pPr/>
              <a:t>29/01/2013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14D045-784E-4883-AC3F-BECDA458BE34}"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hyperlink" Target="http://en.wikipedia.org/wiki/File:Herbert_Henry_Asquith.jp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35496" y="185147"/>
            <a:ext cx="5832648" cy="6340197"/>
          </a:xfrm>
          <a:prstGeom prst="rect">
            <a:avLst/>
          </a:prstGeom>
          <a:gradFill rotWithShape="1">
            <a:gsLst>
              <a:gs pos="0">
                <a:srgbClr val="FF5050"/>
              </a:gs>
              <a:gs pos="50000">
                <a:schemeClr val="bg1"/>
              </a:gs>
              <a:gs pos="100000">
                <a:srgbClr val="FF5050"/>
              </a:gs>
            </a:gsLst>
            <a:lin ang="5400000" scaled="1"/>
          </a:gradFill>
          <a:ln w="28575">
            <a:solidFill>
              <a:srgbClr val="FF5050"/>
            </a:solidFill>
            <a:miter lim="800000"/>
            <a:headEnd/>
            <a:tailEnd/>
          </a:ln>
          <a:effectLst/>
        </p:spPr>
        <p:txBody>
          <a:bodyPr wrap="square">
            <a:spAutoFit/>
          </a:bodyPr>
          <a:lstStyle/>
          <a:p>
            <a:pPr marL="342900" indent="-342900" algn="ctr">
              <a:spcBef>
                <a:spcPct val="50000"/>
              </a:spcBef>
              <a:defRPr/>
            </a:pPr>
            <a:r>
              <a:rPr lang="en-GB" sz="2800" dirty="0">
                <a:latin typeface="calibri" pitchFamily="34" charset="0"/>
              </a:rPr>
              <a:t>	In August 1914, the First World War broke out. This was an emergency. The Suffragettes had to decide quickly what they should do now. Which of the following would you advise the women to do and for what reasons</a:t>
            </a:r>
            <a:r>
              <a:rPr lang="en-GB" sz="2800" dirty="0" smtClean="0">
                <a:latin typeface="calibri" pitchFamily="34" charset="0"/>
              </a:rPr>
              <a:t>?</a:t>
            </a:r>
            <a:endParaRPr lang="en-GB" sz="2800" dirty="0">
              <a:latin typeface="calibri" pitchFamily="34" charset="0"/>
            </a:endParaRPr>
          </a:p>
          <a:p>
            <a:pPr marL="342900" indent="-342900">
              <a:spcBef>
                <a:spcPct val="50000"/>
              </a:spcBef>
              <a:buFontTx/>
              <a:buAutoNum type="alphaLcParenR"/>
              <a:defRPr/>
            </a:pPr>
            <a:r>
              <a:rPr lang="en-GB" sz="2800" dirty="0">
                <a:latin typeface="calibri" pitchFamily="34" charset="0"/>
              </a:rPr>
              <a:t>Carry on with their violent campaign;</a:t>
            </a:r>
          </a:p>
          <a:p>
            <a:pPr marL="342900" indent="-342900">
              <a:spcBef>
                <a:spcPct val="50000"/>
              </a:spcBef>
              <a:buFontTx/>
              <a:buAutoNum type="alphaLcParenR"/>
              <a:defRPr/>
            </a:pPr>
            <a:r>
              <a:rPr lang="en-GB" sz="2800" dirty="0">
                <a:latin typeface="calibri" pitchFamily="34" charset="0"/>
              </a:rPr>
              <a:t>Carry on, but with a peaceful campaign;</a:t>
            </a:r>
          </a:p>
          <a:p>
            <a:pPr marL="342900" indent="-342900">
              <a:spcBef>
                <a:spcPct val="50000"/>
              </a:spcBef>
              <a:buFontTx/>
              <a:buAutoNum type="alphaLcParenR"/>
              <a:defRPr/>
            </a:pPr>
            <a:r>
              <a:rPr lang="en-GB" sz="2800" dirty="0">
                <a:latin typeface="calibri" pitchFamily="34" charset="0"/>
              </a:rPr>
              <a:t>Give up the campaign during the war</a:t>
            </a:r>
            <a:r>
              <a:rPr lang="en-GB" sz="2800" dirty="0" smtClean="0">
                <a:latin typeface="calibri" pitchFamily="34" charset="0"/>
              </a:rPr>
              <a:t>.</a:t>
            </a:r>
            <a:endParaRPr lang="en-GB" sz="2800" dirty="0">
              <a:latin typeface="calibri" pitchFamily="34" charset="0"/>
            </a:endParaRPr>
          </a:p>
        </p:txBody>
      </p:sp>
      <p:pic>
        <p:nvPicPr>
          <p:cNvPr id="5" name="Picture 6" descr="http://t2.gstatic.com/images?q=tbn:ANd9GcQwVc3S_lJt9RdZS1QIyUFGwS7nkBWo5qGmQ2BYITiuiHr8-2Vz8w"/>
          <p:cNvPicPr>
            <a:picLocks noChangeAspect="1" noChangeArrowheads="1"/>
          </p:cNvPicPr>
          <p:nvPr/>
        </p:nvPicPr>
        <p:blipFill>
          <a:blip r:embed="rId2" cstate="print"/>
          <a:srcRect l="30618"/>
          <a:stretch>
            <a:fillRect/>
          </a:stretch>
        </p:blipFill>
        <p:spPr bwMode="auto">
          <a:xfrm>
            <a:off x="5903640" y="0"/>
            <a:ext cx="3240360" cy="689184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052">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3" name="Picture 5" descr="land army"/>
          <p:cNvPicPr>
            <a:picLocks noGrp="1" noChangeAspect="1" noChangeArrowheads="1"/>
          </p:cNvPicPr>
          <p:nvPr>
            <p:ph/>
          </p:nvPr>
        </p:nvPicPr>
        <p:blipFill>
          <a:blip r:embed="rId3" cstate="print"/>
          <a:srcRect/>
          <a:stretch>
            <a:fillRect/>
          </a:stretch>
        </p:blipFill>
        <p:spPr>
          <a:xfrm>
            <a:off x="0" y="0"/>
            <a:ext cx="9144000" cy="6470326"/>
          </a:xfrm>
          <a:noFill/>
          <a:ln/>
        </p:spPr>
      </p:pic>
      <p:sp>
        <p:nvSpPr>
          <p:cNvPr id="3" name="Rectangle 2"/>
          <p:cNvSpPr/>
          <p:nvPr/>
        </p:nvSpPr>
        <p:spPr>
          <a:xfrm>
            <a:off x="611560" y="5517232"/>
            <a:ext cx="2736304" cy="10081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3200" dirty="0" smtClean="0"/>
              <a:t>Picture G</a:t>
            </a:r>
            <a:endParaRPr lang="en-GB" sz="3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9" name="Picture 5" descr="military"/>
          <p:cNvPicPr>
            <a:picLocks noGrp="1" noChangeAspect="1" noChangeArrowheads="1"/>
          </p:cNvPicPr>
          <p:nvPr>
            <p:ph/>
          </p:nvPr>
        </p:nvPicPr>
        <p:blipFill>
          <a:blip r:embed="rId3" cstate="print"/>
          <a:srcRect/>
          <a:stretch>
            <a:fillRect/>
          </a:stretch>
        </p:blipFill>
        <p:spPr>
          <a:xfrm>
            <a:off x="755650" y="549275"/>
            <a:ext cx="7632700" cy="5922963"/>
          </a:xfrm>
          <a:noFill/>
          <a:ln/>
        </p:spPr>
      </p:pic>
      <p:sp>
        <p:nvSpPr>
          <p:cNvPr id="3" name="Rectangle 2"/>
          <p:cNvSpPr/>
          <p:nvPr/>
        </p:nvSpPr>
        <p:spPr>
          <a:xfrm>
            <a:off x="611560" y="5517232"/>
            <a:ext cx="2736304" cy="10081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3200" dirty="0" smtClean="0"/>
              <a:t>Picture H</a:t>
            </a:r>
            <a:endParaRPr lang="en-GB" sz="3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irforce"/>
          <p:cNvPicPr>
            <a:picLocks noChangeAspect="1" noChangeArrowheads="1"/>
          </p:cNvPicPr>
          <p:nvPr/>
        </p:nvPicPr>
        <p:blipFill>
          <a:blip r:embed="rId3" cstate="print"/>
          <a:srcRect/>
          <a:stretch>
            <a:fillRect/>
          </a:stretch>
        </p:blipFill>
        <p:spPr>
          <a:xfrm>
            <a:off x="0" y="-1"/>
            <a:ext cx="9144000" cy="5818261"/>
          </a:xfrm>
          <a:prstGeom prst="rect">
            <a:avLst/>
          </a:prstGeom>
          <a:noFill/>
          <a:ln/>
        </p:spPr>
      </p:pic>
      <p:sp>
        <p:nvSpPr>
          <p:cNvPr id="3" name="Content Placeholder 2"/>
          <p:cNvSpPr>
            <a:spLocks noGrp="1"/>
          </p:cNvSpPr>
          <p:nvPr>
            <p:ph/>
          </p:nvPr>
        </p:nvSpPr>
        <p:spPr/>
        <p:txBody>
          <a:bodyPr/>
          <a:lstStyle/>
          <a:p>
            <a:endParaRPr lang="en-GB"/>
          </a:p>
        </p:txBody>
      </p:sp>
      <p:sp>
        <p:nvSpPr>
          <p:cNvPr id="4" name="Rectangle 3"/>
          <p:cNvSpPr/>
          <p:nvPr/>
        </p:nvSpPr>
        <p:spPr>
          <a:xfrm>
            <a:off x="611560" y="5517232"/>
            <a:ext cx="2736304" cy="10081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3200" dirty="0" smtClean="0"/>
              <a:t>Picture I</a:t>
            </a:r>
            <a:endParaRPr lang="en-GB" sz="3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7" name="Picture 5" descr="navy"/>
          <p:cNvPicPr>
            <a:picLocks noGrp="1" noChangeAspect="1" noChangeArrowheads="1"/>
          </p:cNvPicPr>
          <p:nvPr>
            <p:ph/>
          </p:nvPr>
        </p:nvPicPr>
        <p:blipFill>
          <a:blip r:embed="rId3" cstate="print"/>
          <a:srcRect/>
          <a:stretch>
            <a:fillRect/>
          </a:stretch>
        </p:blipFill>
        <p:spPr>
          <a:xfrm>
            <a:off x="0" y="0"/>
            <a:ext cx="9144000" cy="7072906"/>
          </a:xfrm>
          <a:noFill/>
          <a:ln/>
        </p:spPr>
      </p:pic>
      <p:sp>
        <p:nvSpPr>
          <p:cNvPr id="3" name="Rectangle 2"/>
          <p:cNvSpPr/>
          <p:nvPr/>
        </p:nvSpPr>
        <p:spPr>
          <a:xfrm>
            <a:off x="611560" y="5517232"/>
            <a:ext cx="2736304" cy="10081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3200" dirty="0" smtClean="0"/>
              <a:t>Picture J</a:t>
            </a:r>
            <a:endParaRPr lang="en-GB" sz="3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5" name="Picture 5" descr="nurses"/>
          <p:cNvPicPr>
            <a:picLocks noGrp="1" noChangeAspect="1" noChangeArrowheads="1"/>
          </p:cNvPicPr>
          <p:nvPr>
            <p:ph/>
          </p:nvPr>
        </p:nvPicPr>
        <p:blipFill>
          <a:blip r:embed="rId3" cstate="print"/>
          <a:srcRect/>
          <a:stretch>
            <a:fillRect/>
          </a:stretch>
        </p:blipFill>
        <p:spPr>
          <a:xfrm>
            <a:off x="0" y="0"/>
            <a:ext cx="9181574" cy="4653136"/>
          </a:xfrm>
          <a:noFill/>
          <a:ln/>
        </p:spPr>
      </p:pic>
      <p:sp>
        <p:nvSpPr>
          <p:cNvPr id="3" name="Rectangle 2"/>
          <p:cNvSpPr/>
          <p:nvPr/>
        </p:nvSpPr>
        <p:spPr>
          <a:xfrm>
            <a:off x="611560" y="5517232"/>
            <a:ext cx="2736304" cy="10081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3200" dirty="0" smtClean="0"/>
              <a:t>Picture K</a:t>
            </a:r>
            <a:endParaRPr lang="en-GB" sz="3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3" name="Picture 5" descr="police"/>
          <p:cNvPicPr>
            <a:picLocks noGrp="1" noChangeAspect="1" noChangeArrowheads="1"/>
          </p:cNvPicPr>
          <p:nvPr>
            <p:ph/>
          </p:nvPr>
        </p:nvPicPr>
        <p:blipFill>
          <a:blip r:embed="rId3" cstate="print"/>
          <a:srcRect/>
          <a:stretch>
            <a:fillRect/>
          </a:stretch>
        </p:blipFill>
        <p:spPr>
          <a:xfrm>
            <a:off x="0" y="0"/>
            <a:ext cx="9144000" cy="6046697"/>
          </a:xfrm>
          <a:noFill/>
          <a:ln/>
        </p:spPr>
      </p:pic>
      <p:sp>
        <p:nvSpPr>
          <p:cNvPr id="3" name="Rectangle 2"/>
          <p:cNvSpPr/>
          <p:nvPr/>
        </p:nvSpPr>
        <p:spPr>
          <a:xfrm>
            <a:off x="611560" y="5517232"/>
            <a:ext cx="2736304" cy="10081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3200" dirty="0" smtClean="0"/>
              <a:t>Picture L</a:t>
            </a:r>
            <a:endParaRPr lang="en-GB" sz="3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tatic.guim.co.uk/Guardian/world/gallery/2008/nov/11/firstworldwar-women/Gall1-8763.jpg"/>
          <p:cNvPicPr>
            <a:picLocks noChangeAspect="1" noChangeArrowheads="1"/>
          </p:cNvPicPr>
          <p:nvPr/>
        </p:nvPicPr>
        <p:blipFill>
          <a:blip r:embed="rId3" cstate="print"/>
          <a:srcRect/>
          <a:stretch>
            <a:fillRect/>
          </a:stretch>
        </p:blipFill>
        <p:spPr bwMode="auto">
          <a:xfrm>
            <a:off x="0" y="0"/>
            <a:ext cx="9028113" cy="5589588"/>
          </a:xfrm>
          <a:prstGeom prst="rect">
            <a:avLst/>
          </a:prstGeom>
          <a:noFill/>
          <a:ln w="9525">
            <a:noFill/>
            <a:miter lim="800000"/>
            <a:headEnd/>
            <a:tailEnd/>
          </a:ln>
        </p:spPr>
      </p:pic>
      <p:sp>
        <p:nvSpPr>
          <p:cNvPr id="3" name="Rectangle 2"/>
          <p:cNvSpPr/>
          <p:nvPr/>
        </p:nvSpPr>
        <p:spPr>
          <a:xfrm>
            <a:off x="611560" y="5517232"/>
            <a:ext cx="2736304" cy="10081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3200" dirty="0" smtClean="0"/>
              <a:t>Picture M</a:t>
            </a:r>
            <a:endParaRPr lang="en-GB" sz="3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wrexham.gov.uk/english/heritage/archives_gallery/images_lg/world_war1_lg.jpg"/>
          <p:cNvPicPr>
            <a:picLocks noChangeAspect="1" noChangeArrowheads="1"/>
          </p:cNvPicPr>
          <p:nvPr/>
        </p:nvPicPr>
        <p:blipFill>
          <a:blip r:embed="rId3" cstate="print"/>
          <a:srcRect/>
          <a:stretch>
            <a:fillRect/>
          </a:stretch>
        </p:blipFill>
        <p:spPr bwMode="auto">
          <a:xfrm>
            <a:off x="0" y="0"/>
            <a:ext cx="9144000" cy="6624638"/>
          </a:xfrm>
          <a:prstGeom prst="rect">
            <a:avLst/>
          </a:prstGeom>
          <a:noFill/>
          <a:ln w="9525">
            <a:noFill/>
            <a:miter lim="800000"/>
            <a:headEnd/>
            <a:tailEnd/>
          </a:ln>
        </p:spPr>
      </p:pic>
      <p:sp>
        <p:nvSpPr>
          <p:cNvPr id="3" name="Rectangle 2"/>
          <p:cNvSpPr/>
          <p:nvPr/>
        </p:nvSpPr>
        <p:spPr>
          <a:xfrm>
            <a:off x="611560" y="5517232"/>
            <a:ext cx="2736304" cy="10081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3200" dirty="0" smtClean="0"/>
              <a:t>Picture N</a:t>
            </a:r>
            <a:endParaRPr lang="en-GB" sz="3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blogs.mirror.co.uk/mirror-images/assets_c/2009/11/Women-WWI-10.11.09-thumb-468x282-23018.jpg"/>
          <p:cNvPicPr>
            <a:picLocks noChangeAspect="1" noChangeArrowheads="1"/>
          </p:cNvPicPr>
          <p:nvPr/>
        </p:nvPicPr>
        <p:blipFill>
          <a:blip r:embed="rId3" cstate="print"/>
          <a:srcRect/>
          <a:stretch>
            <a:fillRect/>
          </a:stretch>
        </p:blipFill>
        <p:spPr bwMode="auto">
          <a:xfrm>
            <a:off x="0" y="0"/>
            <a:ext cx="9156700" cy="5516563"/>
          </a:xfrm>
          <a:prstGeom prst="rect">
            <a:avLst/>
          </a:prstGeom>
          <a:noFill/>
          <a:ln w="9525">
            <a:noFill/>
            <a:miter lim="800000"/>
            <a:headEnd/>
            <a:tailEnd/>
          </a:ln>
        </p:spPr>
      </p:pic>
      <p:sp>
        <p:nvSpPr>
          <p:cNvPr id="3" name="Rectangle 2"/>
          <p:cNvSpPr/>
          <p:nvPr/>
        </p:nvSpPr>
        <p:spPr>
          <a:xfrm>
            <a:off x="611560" y="5517232"/>
            <a:ext cx="2736304" cy="10081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3200" dirty="0" smtClean="0"/>
              <a:t>Picture O</a:t>
            </a:r>
            <a:endParaRPr lang="en-GB" sz="3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ruins.files.wordpress.com/2008/12/women-electric-welders-sitting-in-work-stations-alongside-male-co-workers-at-hog-island-shipyard-during-wwi-as-the-first-women-to-be-engaged-in-actual-wartime-ship-construction.jpg"/>
          <p:cNvPicPr>
            <a:picLocks noChangeAspect="1" noChangeArrowheads="1"/>
          </p:cNvPicPr>
          <p:nvPr/>
        </p:nvPicPr>
        <p:blipFill>
          <a:blip r:embed="rId3" cstate="print"/>
          <a:srcRect/>
          <a:stretch>
            <a:fillRect/>
          </a:stretch>
        </p:blipFill>
        <p:spPr bwMode="auto">
          <a:xfrm>
            <a:off x="0" y="0"/>
            <a:ext cx="9144000" cy="6738938"/>
          </a:xfrm>
          <a:prstGeom prst="rect">
            <a:avLst/>
          </a:prstGeom>
          <a:noFill/>
          <a:ln w="9525">
            <a:noFill/>
            <a:miter lim="800000"/>
            <a:headEnd/>
            <a:tailEnd/>
          </a:ln>
        </p:spPr>
      </p:pic>
      <p:sp>
        <p:nvSpPr>
          <p:cNvPr id="3" name="Rectangle 2"/>
          <p:cNvSpPr/>
          <p:nvPr/>
        </p:nvSpPr>
        <p:spPr>
          <a:xfrm>
            <a:off x="611560" y="5517232"/>
            <a:ext cx="2736304" cy="10081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3200" dirty="0" smtClean="0"/>
              <a:t>Picture P</a:t>
            </a:r>
            <a:endParaRPr lang="en-GB" sz="3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rmAutofit fontScale="90000"/>
          </a:bodyPr>
          <a:lstStyle/>
          <a:p>
            <a:r>
              <a:rPr lang="en-GB" dirty="0" smtClean="0"/>
              <a:t>L27: </a:t>
            </a:r>
            <a:r>
              <a:rPr lang="en-GB" u="sng" dirty="0" smtClean="0"/>
              <a:t>Did women’s involvement in WWI lead to votes for women?</a:t>
            </a:r>
            <a:endParaRPr lang="en-GB" u="sng" dirty="0"/>
          </a:p>
        </p:txBody>
      </p:sp>
      <p:sp>
        <p:nvSpPr>
          <p:cNvPr id="3" name="Text Placeholder 2"/>
          <p:cNvSpPr>
            <a:spLocks noGrp="1"/>
          </p:cNvSpPr>
          <p:nvPr>
            <p:ph type="body" idx="1"/>
          </p:nvPr>
        </p:nvSpPr>
        <p:spPr/>
        <p:style>
          <a:lnRef idx="1">
            <a:schemeClr val="accent3"/>
          </a:lnRef>
          <a:fillRef idx="2">
            <a:schemeClr val="accent3"/>
          </a:fillRef>
          <a:effectRef idx="1">
            <a:schemeClr val="accent3"/>
          </a:effectRef>
          <a:fontRef idx="minor">
            <a:schemeClr val="dk1"/>
          </a:fontRef>
        </p:style>
        <p:txBody>
          <a:bodyPr/>
          <a:lstStyle/>
          <a:p>
            <a:r>
              <a:rPr lang="en-GB" dirty="0" smtClean="0"/>
              <a:t>Learning objective:</a:t>
            </a:r>
            <a:endParaRPr lang="en-GB" dirty="0"/>
          </a:p>
        </p:txBody>
      </p:sp>
      <p:sp>
        <p:nvSpPr>
          <p:cNvPr id="4" name="Content Placeholder 3"/>
          <p:cNvSpPr>
            <a:spLocks noGrp="1"/>
          </p:cNvSpPr>
          <p:nvPr>
            <p:ph sz="half" idx="2"/>
          </p:nvPr>
        </p:nvSpPr>
        <p:spPr/>
        <p:style>
          <a:lnRef idx="2">
            <a:schemeClr val="accent3"/>
          </a:lnRef>
          <a:fillRef idx="1">
            <a:schemeClr val="lt1"/>
          </a:fillRef>
          <a:effectRef idx="0">
            <a:schemeClr val="accent3"/>
          </a:effectRef>
          <a:fontRef idx="minor">
            <a:schemeClr val="dk1"/>
          </a:fontRef>
        </p:style>
        <p:txBody>
          <a:bodyPr/>
          <a:lstStyle/>
          <a:p>
            <a:r>
              <a:rPr lang="en-GB" dirty="0" smtClean="0"/>
              <a:t>Be able to explain how the roles that women played during the ‘Great War’ could have led to suffrage.</a:t>
            </a:r>
          </a:p>
          <a:p>
            <a:pPr>
              <a:buNone/>
            </a:pPr>
            <a:r>
              <a:rPr lang="en-GB" b="1" dirty="0" smtClean="0"/>
              <a:t>Keywords</a:t>
            </a:r>
          </a:p>
          <a:p>
            <a:r>
              <a:rPr lang="en-GB" dirty="0" smtClean="0"/>
              <a:t>World War I/Great War</a:t>
            </a:r>
          </a:p>
          <a:p>
            <a:r>
              <a:rPr lang="en-GB" dirty="0" smtClean="0"/>
              <a:t>Munitions</a:t>
            </a:r>
          </a:p>
          <a:p>
            <a:endParaRPr lang="en-GB" dirty="0" smtClean="0"/>
          </a:p>
          <a:p>
            <a:endParaRPr lang="en-GB" dirty="0"/>
          </a:p>
        </p:txBody>
      </p:sp>
      <p:sp>
        <p:nvSpPr>
          <p:cNvPr id="5" name="Text Placeholder 4"/>
          <p:cNvSpPr>
            <a:spLocks noGrp="1"/>
          </p:cNvSpPr>
          <p:nvPr>
            <p:ph type="body" sz="quarter" idx="3"/>
          </p:nvPr>
        </p:nvSpPr>
        <p:spPr/>
        <p:style>
          <a:lnRef idx="1">
            <a:schemeClr val="accent2"/>
          </a:lnRef>
          <a:fillRef idx="2">
            <a:schemeClr val="accent2"/>
          </a:fillRef>
          <a:effectRef idx="1">
            <a:schemeClr val="accent2"/>
          </a:effectRef>
          <a:fontRef idx="minor">
            <a:schemeClr val="dk1"/>
          </a:fontRef>
        </p:style>
        <p:txBody>
          <a:bodyPr/>
          <a:lstStyle/>
          <a:p>
            <a:r>
              <a:rPr lang="en-GB" dirty="0" smtClean="0"/>
              <a:t>Success Criteria:</a:t>
            </a:r>
            <a:endParaRPr lang="en-GB" dirty="0"/>
          </a:p>
        </p:txBody>
      </p:sp>
      <p:sp>
        <p:nvSpPr>
          <p:cNvPr id="6" name="Content Placeholder 5"/>
          <p:cNvSpPr>
            <a:spLocks noGrp="1"/>
          </p:cNvSpPr>
          <p:nvPr>
            <p:ph sz="quarter" idx="4"/>
          </p:nvPr>
        </p:nvSpPr>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r>
              <a:rPr lang="en-GB" dirty="0" smtClean="0">
                <a:solidFill>
                  <a:srgbClr val="FF0000"/>
                </a:solidFill>
              </a:rPr>
              <a:t>You WILL be able to describe a range of jobs done by women during the war.</a:t>
            </a:r>
          </a:p>
          <a:p>
            <a:r>
              <a:rPr lang="en-GB" dirty="0" smtClean="0">
                <a:solidFill>
                  <a:srgbClr val="FF6600"/>
                </a:solidFill>
              </a:rPr>
              <a:t>You SHOULD be able to explain how this connects with women gaining the right to vote in some detail.</a:t>
            </a:r>
          </a:p>
          <a:p>
            <a:r>
              <a:rPr lang="en-GB" dirty="0" smtClean="0">
                <a:solidFill>
                  <a:srgbClr val="00B050"/>
                </a:solidFill>
              </a:rPr>
              <a:t>You COULD start to weigh up and judge ‘how far’ women’s work was responsible for changing attitudes towards women voting.</a:t>
            </a:r>
            <a:endParaRPr lang="en-GB" dirty="0">
              <a:solidFill>
                <a:srgbClr val="00B05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history.army.mil/books/wwii/wac/images/p02.jpg"/>
          <p:cNvPicPr>
            <a:picLocks noChangeAspect="1" noChangeArrowheads="1"/>
          </p:cNvPicPr>
          <p:nvPr/>
        </p:nvPicPr>
        <p:blipFill>
          <a:blip r:embed="rId3" cstate="print"/>
          <a:srcRect/>
          <a:stretch>
            <a:fillRect/>
          </a:stretch>
        </p:blipFill>
        <p:spPr bwMode="auto">
          <a:xfrm>
            <a:off x="211844" y="581733"/>
            <a:ext cx="8636733" cy="4582758"/>
          </a:xfrm>
          <a:prstGeom prst="rect">
            <a:avLst/>
          </a:prstGeom>
          <a:noFill/>
        </p:spPr>
      </p:pic>
      <p:sp>
        <p:nvSpPr>
          <p:cNvPr id="4" name="Rectangle 3"/>
          <p:cNvSpPr/>
          <p:nvPr/>
        </p:nvSpPr>
        <p:spPr>
          <a:xfrm>
            <a:off x="611560" y="5517232"/>
            <a:ext cx="2736304" cy="10081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3200" dirty="0" smtClean="0"/>
              <a:t>Picture Q</a:t>
            </a:r>
            <a:endParaRPr lang="en-GB" sz="3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12160" y="5085184"/>
            <a:ext cx="2736304" cy="10081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3200" dirty="0" smtClean="0"/>
              <a:t>Picture R</a:t>
            </a:r>
            <a:endParaRPr lang="en-GB" sz="3200" dirty="0"/>
          </a:p>
        </p:txBody>
      </p:sp>
      <p:pic>
        <p:nvPicPr>
          <p:cNvPr id="6" name="Picture 2" descr="http://web.viu.ca/davies/h482.wwi/photo.WWI.Nfld.nurse.Grace.Goodyear.jpg"/>
          <p:cNvPicPr>
            <a:picLocks noChangeAspect="1" noChangeArrowheads="1"/>
          </p:cNvPicPr>
          <p:nvPr/>
        </p:nvPicPr>
        <p:blipFill>
          <a:blip r:embed="rId3" cstate="print"/>
          <a:srcRect/>
          <a:stretch>
            <a:fillRect/>
          </a:stretch>
        </p:blipFill>
        <p:spPr bwMode="auto">
          <a:xfrm>
            <a:off x="179512" y="0"/>
            <a:ext cx="4913388" cy="68580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http://caraxx.files.wordpress.com/2010/03/5922988british-women-working-in-arms-factory-during-world-war-i-posters.jpg"/>
          <p:cNvPicPr>
            <a:picLocks noChangeAspect="1" noChangeArrowheads="1"/>
          </p:cNvPicPr>
          <p:nvPr/>
        </p:nvPicPr>
        <p:blipFill>
          <a:blip r:embed="rId3" cstate="print"/>
          <a:srcRect/>
          <a:stretch>
            <a:fillRect/>
          </a:stretch>
        </p:blipFill>
        <p:spPr bwMode="auto">
          <a:xfrm>
            <a:off x="-145488" y="0"/>
            <a:ext cx="9289488" cy="6858000"/>
          </a:xfrm>
          <a:prstGeom prst="rect">
            <a:avLst/>
          </a:prstGeom>
          <a:noFill/>
        </p:spPr>
      </p:pic>
      <p:sp>
        <p:nvSpPr>
          <p:cNvPr id="4" name="Rectangle 3"/>
          <p:cNvSpPr/>
          <p:nvPr/>
        </p:nvSpPr>
        <p:spPr>
          <a:xfrm>
            <a:off x="611560" y="5517232"/>
            <a:ext cx="2736304" cy="10081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3200" dirty="0" smtClean="0"/>
              <a:t>Picture S</a:t>
            </a:r>
            <a:endParaRPr lang="en-GB" sz="3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GB" dirty="0" smtClean="0"/>
              <a:t>Task 2: What was the impact of women’s work during WWI? </a:t>
            </a:r>
            <a:endParaRPr lang="en-GB" dirty="0"/>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a:bodyPr>
          <a:lstStyle/>
          <a:p>
            <a:pPr>
              <a:buNone/>
            </a:pPr>
            <a:r>
              <a:rPr lang="en-GB" dirty="0" smtClean="0"/>
              <a:t>Read all your information cards and use as many details as you can to answer the appropriate level question below:</a:t>
            </a:r>
          </a:p>
          <a:p>
            <a:pPr>
              <a:buNone/>
            </a:pPr>
            <a:r>
              <a:rPr lang="en-GB" b="1" dirty="0" smtClean="0">
                <a:solidFill>
                  <a:srgbClr val="FF0000"/>
                </a:solidFill>
              </a:rPr>
              <a:t>Bronze</a:t>
            </a:r>
            <a:r>
              <a:rPr lang="en-GB" dirty="0" smtClean="0">
                <a:solidFill>
                  <a:srgbClr val="FF0000"/>
                </a:solidFill>
              </a:rPr>
              <a:t>: Who could vote by 1918?</a:t>
            </a:r>
          </a:p>
          <a:p>
            <a:pPr>
              <a:buNone/>
            </a:pPr>
            <a:r>
              <a:rPr lang="en-GB" b="1" dirty="0" smtClean="0">
                <a:solidFill>
                  <a:srgbClr val="FF6600"/>
                </a:solidFill>
              </a:rPr>
              <a:t>Silver</a:t>
            </a:r>
            <a:r>
              <a:rPr lang="en-GB" dirty="0" smtClean="0">
                <a:solidFill>
                  <a:srgbClr val="FF6600"/>
                </a:solidFill>
              </a:rPr>
              <a:t>: Why did the government change its’ mind about votes for some women by 1918?</a:t>
            </a:r>
          </a:p>
          <a:p>
            <a:pPr>
              <a:buNone/>
            </a:pPr>
            <a:r>
              <a:rPr lang="en-GB" b="1" dirty="0" smtClean="0">
                <a:solidFill>
                  <a:srgbClr val="00B050"/>
                </a:solidFill>
              </a:rPr>
              <a:t>Gold</a:t>
            </a:r>
            <a:r>
              <a:rPr lang="en-GB" dirty="0" smtClean="0">
                <a:solidFill>
                  <a:srgbClr val="00B050"/>
                </a:solidFill>
              </a:rPr>
              <a:t>:  Could the war have been a </a:t>
            </a:r>
            <a:r>
              <a:rPr lang="en-GB" i="1" dirty="0" smtClean="0">
                <a:solidFill>
                  <a:srgbClr val="00B050"/>
                </a:solidFill>
              </a:rPr>
              <a:t>convenient excuse</a:t>
            </a:r>
            <a:r>
              <a:rPr lang="en-GB" dirty="0" smtClean="0">
                <a:solidFill>
                  <a:srgbClr val="00B050"/>
                </a:solidFill>
              </a:rPr>
              <a:t> to grant women the right to vote?</a:t>
            </a:r>
            <a:endParaRPr lang="en-GB" dirty="0">
              <a:solidFill>
                <a:srgbClr val="00B05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4"/>
          <p:cNvSpPr txBox="1">
            <a:spLocks noChangeArrowheads="1"/>
          </p:cNvSpPr>
          <p:nvPr/>
        </p:nvSpPr>
        <p:spPr bwMode="auto">
          <a:xfrm>
            <a:off x="4285431" y="349488"/>
            <a:ext cx="4751065" cy="6247864"/>
          </a:xfrm>
          <a:prstGeom prst="rect">
            <a:avLst/>
          </a:prstGeom>
          <a:solidFill>
            <a:srgbClr val="CCFFCC"/>
          </a:solidFill>
          <a:ln w="9525">
            <a:noFill/>
            <a:miter lim="800000"/>
            <a:headEnd/>
            <a:tailEnd/>
          </a:ln>
        </p:spPr>
        <p:txBody>
          <a:bodyPr wrap="square">
            <a:spAutoFit/>
          </a:bodyPr>
          <a:lstStyle/>
          <a:p>
            <a:pPr algn="ctr">
              <a:spcBef>
                <a:spcPct val="50000"/>
              </a:spcBef>
            </a:pPr>
            <a:r>
              <a:rPr lang="en-GB" sz="3200" dirty="0">
                <a:solidFill>
                  <a:srgbClr val="000000"/>
                </a:solidFill>
                <a:latin typeface="Calibri" pitchFamily="34" charset="0"/>
              </a:rPr>
              <a:t>MUNITIONS</a:t>
            </a:r>
          </a:p>
          <a:p>
            <a:pPr algn="ctr">
              <a:spcBef>
                <a:spcPct val="50000"/>
              </a:spcBef>
            </a:pPr>
            <a:r>
              <a:rPr lang="en-GB" sz="3200" dirty="0">
                <a:solidFill>
                  <a:srgbClr val="000000"/>
                </a:solidFill>
                <a:latin typeface="Calibri" pitchFamily="34" charset="0"/>
              </a:rPr>
              <a:t>Many women worked first in government munitions factories making weapons and ammunition. It was skilled and very dangerous. Explosions were too common – e.g. at </a:t>
            </a:r>
            <a:r>
              <a:rPr lang="en-GB" sz="3200" dirty="0" err="1">
                <a:solidFill>
                  <a:srgbClr val="000000"/>
                </a:solidFill>
                <a:latin typeface="Calibri" pitchFamily="34" charset="0"/>
              </a:rPr>
              <a:t>Silvertown</a:t>
            </a:r>
            <a:r>
              <a:rPr lang="en-GB" sz="3200" dirty="0">
                <a:solidFill>
                  <a:srgbClr val="000000"/>
                </a:solidFill>
                <a:latin typeface="Calibri" pitchFamily="34" charset="0"/>
              </a:rPr>
              <a:t> in 1917. Also there were health hazards such as inhaling poisonous fumes.</a:t>
            </a:r>
          </a:p>
        </p:txBody>
      </p:sp>
      <p:pic>
        <p:nvPicPr>
          <p:cNvPr id="12294" name="Picture 6" descr="munitions workser1"/>
          <p:cNvPicPr>
            <a:picLocks noChangeAspect="1" noChangeArrowheads="1"/>
          </p:cNvPicPr>
          <p:nvPr/>
        </p:nvPicPr>
        <p:blipFill>
          <a:blip r:embed="rId3" cstate="print"/>
          <a:srcRect/>
          <a:stretch>
            <a:fillRect/>
          </a:stretch>
        </p:blipFill>
        <p:spPr bwMode="auto">
          <a:xfrm>
            <a:off x="0" y="908720"/>
            <a:ext cx="3851920" cy="6007880"/>
          </a:xfrm>
          <a:prstGeom prst="rect">
            <a:avLst/>
          </a:prstGeom>
          <a:noFill/>
          <a:ln w="9525">
            <a:noFill/>
            <a:miter lim="800000"/>
            <a:headEnd/>
            <a:tailEnd/>
          </a:ln>
        </p:spPr>
      </p:pic>
      <p:sp>
        <p:nvSpPr>
          <p:cNvPr id="7" name="Rectangle 6"/>
          <p:cNvSpPr/>
          <p:nvPr/>
        </p:nvSpPr>
        <p:spPr>
          <a:xfrm>
            <a:off x="0" y="0"/>
            <a:ext cx="4536653" cy="90805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GB" sz="2800" dirty="0">
                <a:solidFill>
                  <a:schemeClr val="tx1"/>
                </a:solidFill>
              </a:rPr>
              <a:t>During WWI women worked in...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 y="0"/>
            <a:ext cx="3635896" cy="90805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GB" sz="2800" dirty="0">
                <a:solidFill>
                  <a:schemeClr val="tx1"/>
                </a:solidFill>
              </a:rPr>
              <a:t>During WWI women worked in...</a:t>
            </a:r>
          </a:p>
        </p:txBody>
      </p:sp>
      <p:sp>
        <p:nvSpPr>
          <p:cNvPr id="5" name="Text Box 3"/>
          <p:cNvSpPr txBox="1">
            <a:spLocks noChangeArrowheads="1"/>
          </p:cNvSpPr>
          <p:nvPr/>
        </p:nvSpPr>
        <p:spPr bwMode="auto">
          <a:xfrm>
            <a:off x="3707904" y="-27384"/>
            <a:ext cx="5436096" cy="6555641"/>
          </a:xfrm>
          <a:prstGeom prst="rect">
            <a:avLst/>
          </a:prstGeom>
          <a:solidFill>
            <a:srgbClr val="CCFFCC"/>
          </a:solidFill>
          <a:ln w="9525">
            <a:noFill/>
            <a:miter lim="800000"/>
            <a:headEnd/>
            <a:tailEnd/>
          </a:ln>
        </p:spPr>
        <p:txBody>
          <a:bodyPr wrap="square">
            <a:spAutoFit/>
          </a:bodyPr>
          <a:lstStyle/>
          <a:p>
            <a:pPr algn="ctr">
              <a:spcBef>
                <a:spcPct val="50000"/>
              </a:spcBef>
            </a:pPr>
            <a:r>
              <a:rPr lang="en-GB" sz="2800" dirty="0">
                <a:solidFill>
                  <a:srgbClr val="000000"/>
                </a:solidFill>
                <a:latin typeface="Calibri" pitchFamily="34" charset="0"/>
              </a:rPr>
              <a:t>ENGINEERING &amp; MANUFACTURING</a:t>
            </a:r>
          </a:p>
          <a:p>
            <a:pPr algn="ctr">
              <a:spcBef>
                <a:spcPct val="50000"/>
              </a:spcBef>
            </a:pPr>
            <a:r>
              <a:rPr lang="en-GB" sz="2800" dirty="0">
                <a:solidFill>
                  <a:srgbClr val="000000"/>
                </a:solidFill>
                <a:latin typeface="Calibri" pitchFamily="34" charset="0"/>
              </a:rPr>
              <a:t>It was harder to get women into heavy industry. Employers did not want them, because they believed them to be unskilled. Male workers feared they would lose their jobs because women were paid less. The Unions opposed women workers.</a:t>
            </a:r>
          </a:p>
          <a:p>
            <a:pPr algn="ctr">
              <a:spcBef>
                <a:spcPct val="50000"/>
              </a:spcBef>
            </a:pPr>
            <a:r>
              <a:rPr lang="en-GB" sz="2800" dirty="0">
                <a:solidFill>
                  <a:srgbClr val="000000"/>
                </a:solidFill>
                <a:latin typeface="Calibri" pitchFamily="34" charset="0"/>
              </a:rPr>
              <a:t>But in 1916 there was a desperate munitions crisis. Lloyd George took over production &amp; forced factories to accept women workers. By 1918 there were 800,000 female heavy industry workers.</a:t>
            </a:r>
          </a:p>
        </p:txBody>
      </p:sp>
      <p:pic>
        <p:nvPicPr>
          <p:cNvPr id="6" name="Picture 2" descr="http://ruins.files.wordpress.com/2008/12/women-electric-welders-sitting-in-work-stations-alongside-male-co-workers-at-hog-island-shipyard-during-wwi-as-the-first-women-to-be-engaged-in-actual-wartime-ship-construction.jpg"/>
          <p:cNvPicPr>
            <a:picLocks noChangeAspect="1" noChangeArrowheads="1"/>
          </p:cNvPicPr>
          <p:nvPr/>
        </p:nvPicPr>
        <p:blipFill>
          <a:blip r:embed="rId3" cstate="print"/>
          <a:srcRect/>
          <a:stretch>
            <a:fillRect/>
          </a:stretch>
        </p:blipFill>
        <p:spPr bwMode="auto">
          <a:xfrm>
            <a:off x="0" y="1052736"/>
            <a:ext cx="3709567" cy="2733874"/>
          </a:xfrm>
          <a:prstGeom prst="rect">
            <a:avLst/>
          </a:prstGeom>
          <a:noFill/>
          <a:ln w="9525">
            <a:noFill/>
            <a:miter lim="800000"/>
            <a:headEnd/>
            <a:tailEnd/>
          </a:ln>
        </p:spPr>
      </p:pic>
      <p:pic>
        <p:nvPicPr>
          <p:cNvPr id="8" name="Picture 2" descr="http://blogs.mirror.co.uk/mirror-images/assets_c/2009/11/Women-WWI-10.11.09-thumb-468x282-23018.jpg"/>
          <p:cNvPicPr>
            <a:picLocks noChangeAspect="1" noChangeArrowheads="1"/>
          </p:cNvPicPr>
          <p:nvPr/>
        </p:nvPicPr>
        <p:blipFill>
          <a:blip r:embed="rId4" cstate="print"/>
          <a:srcRect/>
          <a:stretch>
            <a:fillRect/>
          </a:stretch>
        </p:blipFill>
        <p:spPr bwMode="auto">
          <a:xfrm>
            <a:off x="0" y="3789041"/>
            <a:ext cx="3779912" cy="30689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5508103" cy="54868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GB" sz="2800" dirty="0">
                <a:solidFill>
                  <a:schemeClr val="tx1"/>
                </a:solidFill>
              </a:rPr>
              <a:t>During WWI women worked in...</a:t>
            </a:r>
          </a:p>
        </p:txBody>
      </p:sp>
      <p:sp>
        <p:nvSpPr>
          <p:cNvPr id="5" name="Text Box 2"/>
          <p:cNvSpPr txBox="1">
            <a:spLocks noChangeArrowheads="1"/>
          </p:cNvSpPr>
          <p:nvPr/>
        </p:nvSpPr>
        <p:spPr bwMode="auto">
          <a:xfrm>
            <a:off x="5580112" y="1"/>
            <a:ext cx="3563888" cy="6771084"/>
          </a:xfrm>
          <a:prstGeom prst="rect">
            <a:avLst/>
          </a:prstGeom>
          <a:solidFill>
            <a:srgbClr val="CCFFCC"/>
          </a:solidFill>
          <a:ln w="9525">
            <a:noFill/>
            <a:miter lim="800000"/>
            <a:headEnd/>
            <a:tailEnd/>
          </a:ln>
        </p:spPr>
        <p:txBody>
          <a:bodyPr wrap="square">
            <a:spAutoFit/>
          </a:bodyPr>
          <a:lstStyle/>
          <a:p>
            <a:pPr algn="ctr">
              <a:spcBef>
                <a:spcPct val="50000"/>
              </a:spcBef>
            </a:pPr>
            <a:r>
              <a:rPr lang="en-GB" sz="2800" dirty="0">
                <a:solidFill>
                  <a:srgbClr val="000000"/>
                </a:solidFill>
                <a:latin typeface="Calibri" pitchFamily="34" charset="0"/>
              </a:rPr>
              <a:t>The ARMY</a:t>
            </a:r>
          </a:p>
          <a:p>
            <a:pPr algn="ctr">
              <a:spcBef>
                <a:spcPct val="50000"/>
              </a:spcBef>
            </a:pPr>
            <a:r>
              <a:rPr lang="en-GB" sz="2800" dirty="0">
                <a:solidFill>
                  <a:srgbClr val="000000"/>
                </a:solidFill>
                <a:latin typeface="Calibri" pitchFamily="34" charset="0"/>
              </a:rPr>
              <a:t>In 1918 the first ever Women’s Army unit was formed – Women’s Army Auxiliary Corps. The WAACs took over non combatant army roles such as driving, clerks, cooks, stores &amp; supplies, signals &amp; communication – anything to release male soldiers for front line fighting.</a:t>
            </a:r>
          </a:p>
        </p:txBody>
      </p:sp>
      <p:pic>
        <p:nvPicPr>
          <p:cNvPr id="6" name="Picture 5" descr="military"/>
          <p:cNvPicPr>
            <a:picLocks noChangeAspect="1" noChangeArrowheads="1"/>
          </p:cNvPicPr>
          <p:nvPr/>
        </p:nvPicPr>
        <p:blipFill>
          <a:blip r:embed="rId3" cstate="print"/>
          <a:srcRect/>
          <a:stretch>
            <a:fillRect/>
          </a:stretch>
        </p:blipFill>
        <p:spPr>
          <a:xfrm>
            <a:off x="683568" y="620688"/>
            <a:ext cx="4918083" cy="3816424"/>
          </a:xfrm>
          <a:prstGeom prst="rect">
            <a:avLst/>
          </a:prstGeom>
          <a:noFill/>
          <a:ln/>
        </p:spPr>
      </p:pic>
      <p:pic>
        <p:nvPicPr>
          <p:cNvPr id="8" name="Picture 5" descr="airforce"/>
          <p:cNvPicPr>
            <a:picLocks noChangeAspect="1" noChangeArrowheads="1"/>
          </p:cNvPicPr>
          <p:nvPr/>
        </p:nvPicPr>
        <p:blipFill>
          <a:blip r:embed="rId4" cstate="print"/>
          <a:srcRect/>
          <a:stretch>
            <a:fillRect/>
          </a:stretch>
        </p:blipFill>
        <p:spPr>
          <a:xfrm>
            <a:off x="179513" y="3788183"/>
            <a:ext cx="4824536" cy="3069817"/>
          </a:xfrm>
          <a:prstGeom prst="rect">
            <a:avLst/>
          </a:prstGeom>
          <a:no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404664"/>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GB" sz="2800" dirty="0">
                <a:solidFill>
                  <a:schemeClr val="tx1"/>
                </a:solidFill>
              </a:rPr>
              <a:t>During WWI women worked in...</a:t>
            </a:r>
          </a:p>
        </p:txBody>
      </p:sp>
      <p:sp>
        <p:nvSpPr>
          <p:cNvPr id="5" name="Text Box 5"/>
          <p:cNvSpPr txBox="1">
            <a:spLocks noChangeArrowheads="1"/>
          </p:cNvSpPr>
          <p:nvPr/>
        </p:nvSpPr>
        <p:spPr bwMode="auto">
          <a:xfrm>
            <a:off x="0" y="4423171"/>
            <a:ext cx="9144000" cy="2462213"/>
          </a:xfrm>
          <a:prstGeom prst="rect">
            <a:avLst/>
          </a:prstGeom>
          <a:solidFill>
            <a:srgbClr val="CCFFCC"/>
          </a:solidFill>
          <a:ln w="9525">
            <a:noFill/>
            <a:miter lim="800000"/>
            <a:headEnd/>
            <a:tailEnd/>
          </a:ln>
        </p:spPr>
        <p:txBody>
          <a:bodyPr wrap="square">
            <a:spAutoFit/>
          </a:bodyPr>
          <a:lstStyle/>
          <a:p>
            <a:pPr algn="ctr">
              <a:spcBef>
                <a:spcPct val="50000"/>
              </a:spcBef>
            </a:pPr>
            <a:r>
              <a:rPr lang="en-GB" sz="2800" dirty="0">
                <a:solidFill>
                  <a:srgbClr val="000000"/>
                </a:solidFill>
                <a:latin typeface="Calibri" pitchFamily="34" charset="0"/>
              </a:rPr>
              <a:t>OTHER JOBS</a:t>
            </a:r>
          </a:p>
          <a:p>
            <a:pPr algn="ctr">
              <a:spcBef>
                <a:spcPct val="50000"/>
              </a:spcBef>
            </a:pPr>
            <a:r>
              <a:rPr lang="en-GB" sz="2800" dirty="0">
                <a:solidFill>
                  <a:srgbClr val="000000"/>
                </a:solidFill>
                <a:latin typeface="Calibri" pitchFamily="34" charset="0"/>
              </a:rPr>
              <a:t>Women gradually took over other jobs- anything that had been done by a man: - Bus conductors, postal workers, grave diggers, road layers, welders and police officers. Over quarter of a million were in the Land Army – farm labourers.</a:t>
            </a:r>
          </a:p>
        </p:txBody>
      </p:sp>
      <p:pic>
        <p:nvPicPr>
          <p:cNvPr id="6" name="Picture 2" descr="http://static.guim.co.uk/Guardian/world/gallery/2008/nov/11/firstworldwar-women/Gall5-9972.jpg"/>
          <p:cNvPicPr>
            <a:picLocks noChangeAspect="1" noChangeArrowheads="1"/>
          </p:cNvPicPr>
          <p:nvPr/>
        </p:nvPicPr>
        <p:blipFill>
          <a:blip r:embed="rId3" cstate="print"/>
          <a:srcRect/>
          <a:stretch>
            <a:fillRect/>
          </a:stretch>
        </p:blipFill>
        <p:spPr bwMode="auto">
          <a:xfrm>
            <a:off x="0" y="404665"/>
            <a:ext cx="5117414" cy="3168352"/>
          </a:xfrm>
          <a:prstGeom prst="rect">
            <a:avLst/>
          </a:prstGeom>
          <a:noFill/>
          <a:ln w="9525">
            <a:noFill/>
            <a:miter lim="800000"/>
            <a:headEnd/>
            <a:tailEnd/>
          </a:ln>
        </p:spPr>
      </p:pic>
      <p:pic>
        <p:nvPicPr>
          <p:cNvPr id="8" name="Picture 5" descr="landarmyposter"/>
          <p:cNvPicPr>
            <a:picLocks noChangeAspect="1" noChangeArrowheads="1"/>
          </p:cNvPicPr>
          <p:nvPr/>
        </p:nvPicPr>
        <p:blipFill>
          <a:blip r:embed="rId4" cstate="print"/>
          <a:srcRect/>
          <a:stretch>
            <a:fillRect/>
          </a:stretch>
        </p:blipFill>
        <p:spPr>
          <a:xfrm>
            <a:off x="6911276" y="476672"/>
            <a:ext cx="2232724" cy="3529261"/>
          </a:xfrm>
          <a:prstGeom prst="rect">
            <a:avLst/>
          </a:prstGeom>
          <a:noFill/>
          <a:ln/>
        </p:spPr>
      </p:pic>
      <p:pic>
        <p:nvPicPr>
          <p:cNvPr id="10" name="Picture 5" descr="bus"/>
          <p:cNvPicPr>
            <a:picLocks noChangeAspect="1" noChangeArrowheads="1"/>
          </p:cNvPicPr>
          <p:nvPr/>
        </p:nvPicPr>
        <p:blipFill>
          <a:blip r:embed="rId5" cstate="print"/>
          <a:srcRect/>
          <a:stretch>
            <a:fillRect/>
          </a:stretch>
        </p:blipFill>
        <p:spPr>
          <a:xfrm>
            <a:off x="3635896" y="1628800"/>
            <a:ext cx="3275856" cy="2771109"/>
          </a:xfrm>
          <a:prstGeom prst="rect">
            <a:avLst/>
          </a:prstGeom>
          <a:no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p:nvPr>
        </p:nvSpPr>
        <p:spPr>
          <a:xfrm>
            <a:off x="457200" y="116632"/>
            <a:ext cx="8229600" cy="5853112"/>
          </a:xfrm>
        </p:spPr>
        <p:txBody>
          <a:bodyPr>
            <a:noAutofit/>
          </a:bodyPr>
          <a:lstStyle/>
          <a:p>
            <a:pPr algn="ctr">
              <a:buNone/>
            </a:pPr>
            <a:r>
              <a:rPr lang="en-GB" sz="5400" dirty="0" smtClean="0">
                <a:solidFill>
                  <a:srgbClr val="7030A0"/>
                </a:solidFill>
              </a:rPr>
              <a:t>	Using the following speech from Prime Minister Asquith, create a hypothesis about the connection between women’s work during WWI and gaining Votes for Women.</a:t>
            </a:r>
            <a:endParaRPr lang="en-GB" sz="5400" dirty="0">
              <a:solidFill>
                <a:srgbClr val="7030A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34925" y="115888"/>
            <a:ext cx="3816350" cy="2520950"/>
          </a:xfrm>
        </p:spPr>
        <p:txBody>
          <a:bodyPr>
            <a:normAutofit/>
          </a:bodyPr>
          <a:lstStyle/>
          <a:p>
            <a:pPr eaLnBrk="1" hangingPunct="1">
              <a:buFontTx/>
              <a:buNone/>
            </a:pPr>
            <a:r>
              <a:rPr lang="en-GB" dirty="0" smtClean="0">
                <a:solidFill>
                  <a:srgbClr val="7030A0"/>
                </a:solidFill>
              </a:rPr>
              <a:t>Has women’s work in WWI CHANGED </a:t>
            </a:r>
          </a:p>
          <a:p>
            <a:pPr eaLnBrk="1" hangingPunct="1">
              <a:buFontTx/>
              <a:buNone/>
            </a:pPr>
            <a:r>
              <a:rPr lang="en-GB" dirty="0" smtClean="0">
                <a:solidFill>
                  <a:srgbClr val="7030A0"/>
                </a:solidFill>
              </a:rPr>
              <a:t>ATTITUDES in the Government?</a:t>
            </a:r>
          </a:p>
          <a:p>
            <a:pPr eaLnBrk="1" hangingPunct="1">
              <a:buFontTx/>
              <a:buNone/>
            </a:pPr>
            <a:endParaRPr lang="en-GB" dirty="0" smtClean="0">
              <a:solidFill>
                <a:srgbClr val="7030A0"/>
              </a:solidFill>
            </a:endParaRPr>
          </a:p>
        </p:txBody>
      </p:sp>
      <p:pic>
        <p:nvPicPr>
          <p:cNvPr id="13315" name="Picture 3" descr="H. H. Asquith">
            <a:hlinkClick r:id="rId3" tooltip="H. H. Asquith"/>
          </p:cNvPr>
          <p:cNvPicPr>
            <a:picLocks noChangeAspect="1" noChangeArrowheads="1"/>
          </p:cNvPicPr>
          <p:nvPr/>
        </p:nvPicPr>
        <p:blipFill>
          <a:blip r:embed="rId4" cstate="print"/>
          <a:srcRect/>
          <a:stretch>
            <a:fillRect/>
          </a:stretch>
        </p:blipFill>
        <p:spPr bwMode="auto">
          <a:xfrm>
            <a:off x="0" y="2609850"/>
            <a:ext cx="3251200" cy="4248150"/>
          </a:xfrm>
          <a:prstGeom prst="rect">
            <a:avLst/>
          </a:prstGeom>
          <a:noFill/>
          <a:ln w="9525">
            <a:noFill/>
            <a:miter lim="800000"/>
            <a:headEnd/>
            <a:tailEnd/>
          </a:ln>
        </p:spPr>
      </p:pic>
      <p:sp>
        <p:nvSpPr>
          <p:cNvPr id="13316" name="AutoShape 4"/>
          <p:cNvSpPr>
            <a:spLocks noChangeArrowheads="1"/>
          </p:cNvSpPr>
          <p:nvPr/>
        </p:nvSpPr>
        <p:spPr bwMode="auto">
          <a:xfrm>
            <a:off x="3563938" y="404813"/>
            <a:ext cx="5040312" cy="5545137"/>
          </a:xfrm>
          <a:prstGeom prst="wedgeRoundRectCallout">
            <a:avLst>
              <a:gd name="adj1" fmla="val -71829"/>
              <a:gd name="adj2" fmla="val 30273"/>
              <a:gd name="adj3" fmla="val 16667"/>
            </a:avLst>
          </a:prstGeom>
          <a:ln>
            <a:headEnd/>
            <a:tailEnd/>
          </a:ln>
        </p:spPr>
        <p:style>
          <a:lnRef idx="1">
            <a:schemeClr val="accent1"/>
          </a:lnRef>
          <a:fillRef idx="2">
            <a:schemeClr val="accent1"/>
          </a:fillRef>
          <a:effectRef idx="1">
            <a:schemeClr val="accent1"/>
          </a:effectRef>
          <a:fontRef idx="minor">
            <a:schemeClr val="dk1"/>
          </a:fontRef>
        </p:style>
        <p:txBody>
          <a:bodyPr/>
          <a:lstStyle/>
          <a:p>
            <a:pPr algn="ctr"/>
            <a:r>
              <a:rPr lang="en-GB" sz="2800" dirty="0"/>
              <a:t>Woman cannot fight in the sense of going out with rifles and so forth, but they fill our munitions factories, they are doing the work which the men who are fighting had to do before, and they have aided in the most effective way the prosecution of the war.</a:t>
            </a:r>
          </a:p>
        </p:txBody>
      </p:sp>
      <p:sp>
        <p:nvSpPr>
          <p:cNvPr id="13317" name="Text Box 5"/>
          <p:cNvSpPr txBox="1">
            <a:spLocks noChangeArrowheads="1"/>
          </p:cNvSpPr>
          <p:nvPr/>
        </p:nvSpPr>
        <p:spPr bwMode="auto">
          <a:xfrm>
            <a:off x="3543300" y="6172200"/>
            <a:ext cx="4700588" cy="641350"/>
          </a:xfrm>
          <a:prstGeom prst="rect">
            <a:avLst/>
          </a:prstGeom>
          <a:noFill/>
          <a:ln w="9525">
            <a:noFill/>
            <a:miter lim="800000"/>
            <a:headEnd/>
            <a:tailEnd/>
          </a:ln>
        </p:spPr>
        <p:txBody>
          <a:bodyPr>
            <a:spAutoFit/>
          </a:bodyPr>
          <a:lstStyle/>
          <a:p>
            <a:r>
              <a:rPr lang="en-GB" b="1" dirty="0"/>
              <a:t>Asquith, speaking in August 1916.</a:t>
            </a:r>
            <a:r>
              <a:rPr lang="en-GB" dirty="0"/>
              <a:t> </a:t>
            </a:r>
          </a:p>
          <a:p>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764704"/>
          <a:ext cx="9144000" cy="6296787"/>
        </p:xfrm>
        <a:graphic>
          <a:graphicData uri="http://schemas.openxmlformats.org/drawingml/2006/table">
            <a:tbl>
              <a:tblPr firstRow="1" bandRow="1">
                <a:tableStyleId>{5C22544A-7EE6-4342-B048-85BDC9FD1C3A}</a:tableStyleId>
              </a:tblPr>
              <a:tblGrid>
                <a:gridCol w="2286000"/>
                <a:gridCol w="2286000"/>
                <a:gridCol w="2286000"/>
                <a:gridCol w="2286000"/>
              </a:tblGrid>
              <a:tr h="1594829">
                <a:tc>
                  <a:txBody>
                    <a:bodyPr/>
                    <a:lstStyle/>
                    <a:p>
                      <a:r>
                        <a:rPr lang="en-GB" sz="2800" dirty="0" smtClean="0">
                          <a:solidFill>
                            <a:schemeClr val="tx1"/>
                          </a:solidFill>
                        </a:rPr>
                        <a:t>Women</a:t>
                      </a:r>
                      <a:r>
                        <a:rPr lang="en-GB" sz="2800" baseline="0" dirty="0" smtClean="0">
                          <a:solidFill>
                            <a:schemeClr val="tx1"/>
                          </a:solidFill>
                        </a:rPr>
                        <a:t> worked in….</a:t>
                      </a: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800" dirty="0" smtClean="0">
                          <a:solidFill>
                            <a:schemeClr val="tx1"/>
                          </a:solidFill>
                        </a:rPr>
                        <a:t>This helped the war/was important because….</a:t>
                      </a: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800" dirty="0" smtClean="0">
                          <a:solidFill>
                            <a:schemeClr val="tx1"/>
                          </a:solidFill>
                        </a:rPr>
                        <a:t>I can infer (work out)</a:t>
                      </a:r>
                      <a:r>
                        <a:rPr lang="en-GB" sz="2800" baseline="0" dirty="0" smtClean="0">
                          <a:solidFill>
                            <a:schemeClr val="tx1"/>
                          </a:solidFill>
                        </a:rPr>
                        <a:t> that….</a:t>
                      </a: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800" dirty="0" smtClean="0">
                          <a:solidFill>
                            <a:schemeClr val="tx1"/>
                          </a:solidFill>
                        </a:rPr>
                        <a:t>I want</a:t>
                      </a:r>
                      <a:r>
                        <a:rPr lang="en-GB" sz="2800" baseline="0" dirty="0" smtClean="0">
                          <a:solidFill>
                            <a:schemeClr val="tx1"/>
                          </a:solidFill>
                        </a:rPr>
                        <a:t> to question why….</a:t>
                      </a: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498467">
                <a:tc>
                  <a:txBody>
                    <a:bodyPr/>
                    <a:lstStyle/>
                    <a:p>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8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Rectangle 2"/>
          <p:cNvSpPr/>
          <p:nvPr/>
        </p:nvSpPr>
        <p:spPr>
          <a:xfrm>
            <a:off x="179512" y="0"/>
            <a:ext cx="8640960" cy="62068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smtClean="0"/>
              <a:t>Task 1:  Think through these points as you look at the sources of Women working during WWI</a:t>
            </a:r>
            <a:endParaRPr lang="en-GB"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599300" y="115888"/>
            <a:ext cx="8304176" cy="400110"/>
          </a:xfrm>
          <a:prstGeom prst="rect">
            <a:avLst/>
          </a:prstGeom>
          <a:solidFill>
            <a:srgbClr val="CCECFF"/>
          </a:solidFill>
          <a:ln w="9525">
            <a:noFill/>
            <a:miter lim="800000"/>
            <a:headEnd/>
            <a:tailEnd/>
          </a:ln>
        </p:spPr>
        <p:txBody>
          <a:bodyPr wrap="square">
            <a:spAutoFit/>
          </a:bodyPr>
          <a:lstStyle/>
          <a:p>
            <a:pPr algn="ctr">
              <a:spcBef>
                <a:spcPct val="50000"/>
              </a:spcBef>
            </a:pPr>
            <a:r>
              <a:rPr lang="en-GB" sz="2000" b="1" dirty="0">
                <a:solidFill>
                  <a:srgbClr val="000000"/>
                </a:solidFill>
                <a:latin typeface="Calibri" pitchFamily="34" charset="0"/>
              </a:rPr>
              <a:t>Why did some women get the vote in 1918?</a:t>
            </a:r>
          </a:p>
        </p:txBody>
      </p:sp>
      <p:sp>
        <p:nvSpPr>
          <p:cNvPr id="14339" name="Text Box 3"/>
          <p:cNvSpPr txBox="1">
            <a:spLocks noChangeArrowheads="1"/>
          </p:cNvSpPr>
          <p:nvPr/>
        </p:nvSpPr>
        <p:spPr bwMode="auto">
          <a:xfrm>
            <a:off x="0" y="620713"/>
            <a:ext cx="9144000" cy="1015663"/>
          </a:xfrm>
          <a:prstGeom prst="rect">
            <a:avLst/>
          </a:prstGeom>
          <a:solidFill>
            <a:srgbClr val="CCECFF"/>
          </a:solidFill>
          <a:ln w="9525">
            <a:noFill/>
            <a:miter lim="800000"/>
            <a:headEnd/>
            <a:tailEnd/>
          </a:ln>
        </p:spPr>
        <p:txBody>
          <a:bodyPr wrap="square">
            <a:spAutoFit/>
          </a:bodyPr>
          <a:lstStyle/>
          <a:p>
            <a:pPr>
              <a:spcBef>
                <a:spcPct val="50000"/>
              </a:spcBef>
            </a:pPr>
            <a:r>
              <a:rPr lang="en-GB" sz="2000" dirty="0" smtClean="0">
                <a:solidFill>
                  <a:srgbClr val="000000"/>
                </a:solidFill>
                <a:latin typeface="Calibri" pitchFamily="34" charset="0"/>
              </a:rPr>
              <a:t>1915: The </a:t>
            </a:r>
            <a:r>
              <a:rPr lang="en-GB" sz="2000" dirty="0">
                <a:solidFill>
                  <a:srgbClr val="000000"/>
                </a:solidFill>
                <a:latin typeface="Calibri" pitchFamily="34" charset="0"/>
              </a:rPr>
              <a:t>government realised it would have to change the suffrage law to allow men serving in the army in France to vote. Women campaigners pointed out that this was an ideal opportunity to include women in the new law.</a:t>
            </a:r>
          </a:p>
        </p:txBody>
      </p:sp>
      <p:sp>
        <p:nvSpPr>
          <p:cNvPr id="14340" name="Text Box 4"/>
          <p:cNvSpPr txBox="1">
            <a:spLocks noChangeArrowheads="1"/>
          </p:cNvSpPr>
          <p:nvPr/>
        </p:nvSpPr>
        <p:spPr bwMode="auto">
          <a:xfrm>
            <a:off x="0" y="3282950"/>
            <a:ext cx="9144000" cy="3170099"/>
          </a:xfrm>
          <a:prstGeom prst="rect">
            <a:avLst/>
          </a:prstGeom>
          <a:solidFill>
            <a:srgbClr val="CCECFF"/>
          </a:solidFill>
          <a:ln w="9525">
            <a:noFill/>
            <a:miter lim="800000"/>
            <a:headEnd/>
            <a:tailEnd/>
          </a:ln>
        </p:spPr>
        <p:txBody>
          <a:bodyPr wrap="square">
            <a:spAutoFit/>
          </a:bodyPr>
          <a:lstStyle/>
          <a:p>
            <a:pPr>
              <a:spcBef>
                <a:spcPct val="50000"/>
              </a:spcBef>
            </a:pPr>
            <a:r>
              <a:rPr lang="en-GB" sz="2000" dirty="0" smtClean="0">
                <a:solidFill>
                  <a:srgbClr val="000000"/>
                </a:solidFill>
                <a:latin typeface="Calibri" pitchFamily="34" charset="0"/>
              </a:rPr>
              <a:t>1918: The </a:t>
            </a:r>
            <a:r>
              <a:rPr lang="en-GB" sz="2000" dirty="0">
                <a:solidFill>
                  <a:srgbClr val="000000"/>
                </a:solidFill>
                <a:latin typeface="Calibri" pitchFamily="34" charset="0"/>
              </a:rPr>
              <a:t>new law was passed. It was called </a:t>
            </a:r>
            <a:r>
              <a:rPr lang="en-GB" sz="2000" b="1" u="sng" dirty="0">
                <a:solidFill>
                  <a:srgbClr val="000000"/>
                </a:solidFill>
                <a:latin typeface="Calibri" pitchFamily="34" charset="0"/>
              </a:rPr>
              <a:t>The Representation of the People Act. </a:t>
            </a:r>
            <a:r>
              <a:rPr lang="en-GB" sz="2000" dirty="0">
                <a:solidFill>
                  <a:srgbClr val="000000"/>
                </a:solidFill>
                <a:latin typeface="Calibri" pitchFamily="34" charset="0"/>
              </a:rPr>
              <a:t>It passed by a huge majority in the Commons and by only 63 votes in the Lords. It allowed:</a:t>
            </a:r>
          </a:p>
          <a:p>
            <a:pPr algn="just">
              <a:spcBef>
                <a:spcPct val="50000"/>
              </a:spcBef>
              <a:buFontTx/>
              <a:buChar char="•"/>
            </a:pPr>
            <a:r>
              <a:rPr lang="en-GB" sz="2000" dirty="0">
                <a:solidFill>
                  <a:srgbClr val="000000"/>
                </a:solidFill>
                <a:latin typeface="Calibri" pitchFamily="34" charset="0"/>
              </a:rPr>
              <a:t>All males over 21 could vote</a:t>
            </a:r>
          </a:p>
          <a:p>
            <a:pPr algn="just">
              <a:spcBef>
                <a:spcPct val="50000"/>
              </a:spcBef>
              <a:buFontTx/>
              <a:buChar char="•"/>
            </a:pPr>
            <a:r>
              <a:rPr lang="en-GB" sz="2000" dirty="0">
                <a:solidFill>
                  <a:srgbClr val="000000"/>
                </a:solidFill>
                <a:latin typeface="Calibri" pitchFamily="34" charset="0"/>
              </a:rPr>
              <a:t>All women over 30 could vote</a:t>
            </a:r>
          </a:p>
          <a:p>
            <a:pPr algn="just">
              <a:spcBef>
                <a:spcPct val="50000"/>
              </a:spcBef>
              <a:buFontTx/>
              <a:buChar char="•"/>
            </a:pPr>
            <a:r>
              <a:rPr lang="en-GB" sz="2000" dirty="0">
                <a:solidFill>
                  <a:srgbClr val="000000"/>
                </a:solidFill>
                <a:latin typeface="Calibri" pitchFamily="34" charset="0"/>
              </a:rPr>
              <a:t>All women who were over 21 AND owned a house or were married to a man who owned a house could vote</a:t>
            </a:r>
          </a:p>
          <a:p>
            <a:pPr algn="just">
              <a:spcBef>
                <a:spcPct val="50000"/>
              </a:spcBef>
              <a:buFontTx/>
              <a:buChar char="•"/>
            </a:pPr>
            <a:r>
              <a:rPr lang="en-GB" sz="2000" dirty="0">
                <a:solidFill>
                  <a:srgbClr val="000000"/>
                </a:solidFill>
                <a:latin typeface="Calibri" pitchFamily="34" charset="0"/>
              </a:rPr>
              <a:t>Women could now also stand for election as MPs</a:t>
            </a:r>
          </a:p>
        </p:txBody>
      </p:sp>
      <p:sp>
        <p:nvSpPr>
          <p:cNvPr id="14341" name="Text Box 5"/>
          <p:cNvSpPr txBox="1">
            <a:spLocks noChangeArrowheads="1"/>
          </p:cNvSpPr>
          <p:nvPr/>
        </p:nvSpPr>
        <p:spPr bwMode="auto">
          <a:xfrm>
            <a:off x="0" y="2060575"/>
            <a:ext cx="9144000" cy="707886"/>
          </a:xfrm>
          <a:prstGeom prst="rect">
            <a:avLst/>
          </a:prstGeom>
          <a:solidFill>
            <a:srgbClr val="CCECFF"/>
          </a:solidFill>
          <a:ln w="9525">
            <a:noFill/>
            <a:miter lim="800000"/>
            <a:headEnd/>
            <a:tailEnd/>
          </a:ln>
        </p:spPr>
        <p:txBody>
          <a:bodyPr wrap="square">
            <a:spAutoFit/>
          </a:bodyPr>
          <a:lstStyle/>
          <a:p>
            <a:pPr>
              <a:spcBef>
                <a:spcPct val="50000"/>
              </a:spcBef>
            </a:pPr>
            <a:r>
              <a:rPr lang="en-GB" sz="2000" dirty="0" smtClean="0">
                <a:solidFill>
                  <a:srgbClr val="000000"/>
                </a:solidFill>
                <a:latin typeface="Calibri" pitchFamily="34" charset="0"/>
              </a:rPr>
              <a:t>1915-17: Attitudes </a:t>
            </a:r>
            <a:r>
              <a:rPr lang="en-GB" sz="2000" dirty="0">
                <a:solidFill>
                  <a:srgbClr val="000000"/>
                </a:solidFill>
                <a:latin typeface="Calibri" pitchFamily="34" charset="0"/>
              </a:rPr>
              <a:t>changed as women did more and more war work. By 1916 they were even in the army.</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179388" y="116632"/>
            <a:ext cx="8785225" cy="523220"/>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lgn="ctr">
              <a:spcBef>
                <a:spcPct val="50000"/>
              </a:spcBef>
              <a:defRPr/>
            </a:pPr>
            <a:r>
              <a:rPr lang="en-GB" sz="2800" b="1" dirty="0" smtClean="0">
                <a:latin typeface="Calibri" pitchFamily="34" charset="0"/>
              </a:rPr>
              <a:t>Plenary: Which reason do you agree with and why?</a:t>
            </a:r>
            <a:endParaRPr lang="en-GB" sz="2800" dirty="0">
              <a:latin typeface="Calibri" pitchFamily="34" charset="0"/>
            </a:endParaRPr>
          </a:p>
        </p:txBody>
      </p:sp>
      <p:pic>
        <p:nvPicPr>
          <p:cNvPr id="5125" name="Picture 5" descr="Quotes on Women &amp; WW1 2"/>
          <p:cNvPicPr>
            <a:picLocks noChangeAspect="1" noChangeArrowheads="1"/>
          </p:cNvPicPr>
          <p:nvPr/>
        </p:nvPicPr>
        <p:blipFill>
          <a:blip r:embed="rId3" cstate="print"/>
          <a:srcRect l="6944" t="3968"/>
          <a:stretch>
            <a:fillRect/>
          </a:stretch>
        </p:blipFill>
        <p:spPr bwMode="auto">
          <a:xfrm>
            <a:off x="-36512" y="836712"/>
            <a:ext cx="4824735" cy="3485009"/>
          </a:xfrm>
          <a:prstGeom prst="rect">
            <a:avLst/>
          </a:prstGeom>
          <a:noFill/>
          <a:ln w="9525">
            <a:noFill/>
            <a:miter lim="800000"/>
            <a:headEnd/>
            <a:tailEnd/>
          </a:ln>
        </p:spPr>
      </p:pic>
      <p:pic>
        <p:nvPicPr>
          <p:cNvPr id="5128" name="Picture 8" descr="emmeline-pankhurst"/>
          <p:cNvPicPr>
            <a:picLocks noChangeAspect="1" noChangeArrowheads="1"/>
          </p:cNvPicPr>
          <p:nvPr/>
        </p:nvPicPr>
        <p:blipFill>
          <a:blip r:embed="rId4" cstate="print"/>
          <a:srcRect t="18448" b="32332"/>
          <a:stretch>
            <a:fillRect/>
          </a:stretch>
        </p:blipFill>
        <p:spPr bwMode="auto">
          <a:xfrm>
            <a:off x="4774629" y="4005088"/>
            <a:ext cx="4333875" cy="2808288"/>
          </a:xfrm>
          <a:prstGeom prst="rect">
            <a:avLst/>
          </a:prstGeom>
          <a:noFill/>
          <a:ln w="9525">
            <a:noFill/>
            <a:miter lim="800000"/>
            <a:headEnd/>
            <a:tailEnd/>
          </a:ln>
        </p:spPr>
      </p:pic>
      <p:sp>
        <p:nvSpPr>
          <p:cNvPr id="5129" name="AutoShape 9"/>
          <p:cNvSpPr>
            <a:spLocks noChangeArrowheads="1"/>
          </p:cNvSpPr>
          <p:nvPr/>
        </p:nvSpPr>
        <p:spPr bwMode="auto">
          <a:xfrm>
            <a:off x="179388" y="4220343"/>
            <a:ext cx="5904780" cy="2593033"/>
          </a:xfrm>
          <a:prstGeom prst="wedgeRoundRectCallout">
            <a:avLst>
              <a:gd name="adj1" fmla="val 72348"/>
              <a:gd name="adj2" fmla="val -24526"/>
              <a:gd name="adj3" fmla="val 16667"/>
            </a:avLst>
          </a:prstGeom>
          <a:gradFill rotWithShape="1">
            <a:gsLst>
              <a:gs pos="0">
                <a:srgbClr val="FF5050"/>
              </a:gs>
              <a:gs pos="50000">
                <a:schemeClr val="bg1"/>
              </a:gs>
              <a:gs pos="100000">
                <a:srgbClr val="FF5050"/>
              </a:gs>
            </a:gsLst>
            <a:lin ang="5400000" scaled="1"/>
          </a:gradFill>
          <a:ln w="31750">
            <a:solidFill>
              <a:srgbClr val="FF5050"/>
            </a:solidFill>
            <a:miter lim="800000"/>
            <a:headEnd/>
            <a:tailEnd/>
          </a:ln>
          <a:effectLst/>
        </p:spPr>
        <p:txBody>
          <a:bodyPr/>
          <a:lstStyle/>
          <a:p>
            <a:pPr>
              <a:defRPr/>
            </a:pPr>
            <a:r>
              <a:rPr lang="en-GB" sz="2200" dirty="0" smtClean="0">
                <a:latin typeface="Calibri" pitchFamily="34" charset="0"/>
                <a:cs typeface="Arial" charset="0"/>
              </a:rPr>
              <a:t>SUFFRAGETTES: Without </a:t>
            </a:r>
            <a:r>
              <a:rPr lang="en-GB" sz="2200" dirty="0">
                <a:latin typeface="Calibri" pitchFamily="34" charset="0"/>
                <a:cs typeface="Arial" charset="0"/>
              </a:rPr>
              <a:t>the violent campaign of the Suffragettes, no-one would ever have taken their cause seriously and the government would have kept postponing a decision. The Suffragette campaign was proof that women wanted the vote enough to go to prison for it. </a:t>
            </a:r>
          </a:p>
        </p:txBody>
      </p:sp>
      <p:pic>
        <p:nvPicPr>
          <p:cNvPr id="5131" name="Picture 11" descr="fawcett-millicent"/>
          <p:cNvPicPr>
            <a:picLocks noChangeAspect="1" noChangeArrowheads="1"/>
          </p:cNvPicPr>
          <p:nvPr/>
        </p:nvPicPr>
        <p:blipFill>
          <a:blip r:embed="rId5" cstate="print"/>
          <a:srcRect/>
          <a:stretch>
            <a:fillRect/>
          </a:stretch>
        </p:blipFill>
        <p:spPr bwMode="auto">
          <a:xfrm>
            <a:off x="7275512" y="764704"/>
            <a:ext cx="1905000" cy="2733675"/>
          </a:xfrm>
          <a:prstGeom prst="rect">
            <a:avLst/>
          </a:prstGeom>
          <a:noFill/>
          <a:ln w="9525">
            <a:noFill/>
            <a:miter lim="800000"/>
            <a:headEnd/>
            <a:tailEnd/>
          </a:ln>
        </p:spPr>
      </p:pic>
      <p:sp>
        <p:nvSpPr>
          <p:cNvPr id="5132" name="AutoShape 12"/>
          <p:cNvSpPr>
            <a:spLocks noChangeArrowheads="1"/>
          </p:cNvSpPr>
          <p:nvPr/>
        </p:nvSpPr>
        <p:spPr bwMode="auto">
          <a:xfrm>
            <a:off x="4644008" y="692696"/>
            <a:ext cx="3240360" cy="3528392"/>
          </a:xfrm>
          <a:prstGeom prst="wedgeRoundRectCallout">
            <a:avLst>
              <a:gd name="adj1" fmla="val 64314"/>
              <a:gd name="adj2" fmla="val 1959"/>
              <a:gd name="adj3" fmla="val 16667"/>
            </a:avLst>
          </a:prstGeom>
          <a:gradFill rotWithShape="1">
            <a:gsLst>
              <a:gs pos="0">
                <a:srgbClr val="FFFF00"/>
              </a:gs>
              <a:gs pos="50000">
                <a:schemeClr val="bg1"/>
              </a:gs>
              <a:gs pos="100000">
                <a:srgbClr val="FFFF00"/>
              </a:gs>
            </a:gsLst>
            <a:lin ang="5400000" scaled="1"/>
          </a:gradFill>
          <a:ln w="31750">
            <a:solidFill>
              <a:srgbClr val="FFFF00"/>
            </a:solidFill>
            <a:miter lim="800000"/>
            <a:headEnd/>
            <a:tailEnd/>
          </a:ln>
          <a:effectLst/>
        </p:spPr>
        <p:txBody>
          <a:bodyPr/>
          <a:lstStyle/>
          <a:p>
            <a:pPr>
              <a:defRPr/>
            </a:pPr>
            <a:r>
              <a:rPr lang="en-GB" sz="2200" dirty="0" smtClean="0">
                <a:latin typeface="Calibri" pitchFamily="34" charset="0"/>
              </a:rPr>
              <a:t>SUFFRAGISTS: The </a:t>
            </a:r>
            <a:r>
              <a:rPr lang="en-GB" sz="2200" dirty="0">
                <a:latin typeface="Calibri" pitchFamily="34" charset="0"/>
              </a:rPr>
              <a:t>peaceful Suffragist campaign prepared the ground over many years for women’s suffrage. Without it, people would not have believed that women were trustworthy and responsible.</a:t>
            </a:r>
          </a:p>
        </p:txBody>
      </p:sp>
      <p:sp>
        <p:nvSpPr>
          <p:cNvPr id="11" name="Rectangle 10"/>
          <p:cNvSpPr/>
          <p:nvPr/>
        </p:nvSpPr>
        <p:spPr>
          <a:xfrm>
            <a:off x="179512" y="764704"/>
            <a:ext cx="1800200" cy="50405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200" dirty="0" smtClean="0"/>
              <a:t>WAR WORK</a:t>
            </a:r>
            <a:endParaRPr lang="en-GB"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5"/>
                                        </p:tgtEl>
                                        <p:attrNameLst>
                                          <p:attrName>style.visibility</p:attrName>
                                        </p:attrNameLst>
                                      </p:cBhvr>
                                      <p:to>
                                        <p:strVal val="visible"/>
                                      </p:to>
                                    </p:set>
                                    <p:anim calcmode="lin" valueType="num">
                                      <p:cBhvr additive="base">
                                        <p:cTn id="7" dur="500" fill="hold"/>
                                        <p:tgtEl>
                                          <p:spTgt spid="5125"/>
                                        </p:tgtEl>
                                        <p:attrNameLst>
                                          <p:attrName>ppt_x</p:attrName>
                                        </p:attrNameLst>
                                      </p:cBhvr>
                                      <p:tavLst>
                                        <p:tav tm="0">
                                          <p:val>
                                            <p:strVal val="#ppt_x"/>
                                          </p:val>
                                        </p:tav>
                                        <p:tav tm="100000">
                                          <p:val>
                                            <p:strVal val="#ppt_x"/>
                                          </p:val>
                                        </p:tav>
                                      </p:tavLst>
                                    </p:anim>
                                    <p:anim calcmode="lin" valueType="num">
                                      <p:cBhvr additive="base">
                                        <p:cTn id="8" dur="500" fill="hold"/>
                                        <p:tgtEl>
                                          <p:spTgt spid="51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128"/>
                                        </p:tgtEl>
                                        <p:attrNameLst>
                                          <p:attrName>style.visibility</p:attrName>
                                        </p:attrNameLst>
                                      </p:cBhvr>
                                      <p:to>
                                        <p:strVal val="visible"/>
                                      </p:to>
                                    </p:set>
                                    <p:anim calcmode="lin" valueType="num">
                                      <p:cBhvr additive="base">
                                        <p:cTn id="13" dur="500" fill="hold"/>
                                        <p:tgtEl>
                                          <p:spTgt spid="5128"/>
                                        </p:tgtEl>
                                        <p:attrNameLst>
                                          <p:attrName>ppt_x</p:attrName>
                                        </p:attrNameLst>
                                      </p:cBhvr>
                                      <p:tavLst>
                                        <p:tav tm="0">
                                          <p:val>
                                            <p:strVal val="1+#ppt_w/2"/>
                                          </p:val>
                                        </p:tav>
                                        <p:tav tm="100000">
                                          <p:val>
                                            <p:strVal val="#ppt_x"/>
                                          </p:val>
                                        </p:tav>
                                      </p:tavLst>
                                    </p:anim>
                                    <p:anim calcmode="lin" valueType="num">
                                      <p:cBhvr additive="base">
                                        <p:cTn id="14" dur="500" fill="hold"/>
                                        <p:tgtEl>
                                          <p:spTgt spid="5128"/>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53" presetClass="entr" presetSubtype="0" fill="hold" grpId="0" nodeType="afterEffect">
                                  <p:stCondLst>
                                    <p:cond delay="0"/>
                                  </p:stCondLst>
                                  <p:childTnLst>
                                    <p:set>
                                      <p:cBhvr>
                                        <p:cTn id="17" dur="1" fill="hold">
                                          <p:stCondLst>
                                            <p:cond delay="0"/>
                                          </p:stCondLst>
                                        </p:cTn>
                                        <p:tgtEl>
                                          <p:spTgt spid="5129"/>
                                        </p:tgtEl>
                                        <p:attrNameLst>
                                          <p:attrName>style.visibility</p:attrName>
                                        </p:attrNameLst>
                                      </p:cBhvr>
                                      <p:to>
                                        <p:strVal val="visible"/>
                                      </p:to>
                                    </p:set>
                                    <p:anim calcmode="lin" valueType="num">
                                      <p:cBhvr>
                                        <p:cTn id="18" dur="500" fill="hold"/>
                                        <p:tgtEl>
                                          <p:spTgt spid="5129"/>
                                        </p:tgtEl>
                                        <p:attrNameLst>
                                          <p:attrName>ppt_w</p:attrName>
                                        </p:attrNameLst>
                                      </p:cBhvr>
                                      <p:tavLst>
                                        <p:tav tm="0">
                                          <p:val>
                                            <p:fltVal val="0"/>
                                          </p:val>
                                        </p:tav>
                                        <p:tav tm="100000">
                                          <p:val>
                                            <p:strVal val="#ppt_w"/>
                                          </p:val>
                                        </p:tav>
                                      </p:tavLst>
                                    </p:anim>
                                    <p:anim calcmode="lin" valueType="num">
                                      <p:cBhvr>
                                        <p:cTn id="19" dur="500" fill="hold"/>
                                        <p:tgtEl>
                                          <p:spTgt spid="5129"/>
                                        </p:tgtEl>
                                        <p:attrNameLst>
                                          <p:attrName>ppt_h</p:attrName>
                                        </p:attrNameLst>
                                      </p:cBhvr>
                                      <p:tavLst>
                                        <p:tav tm="0">
                                          <p:val>
                                            <p:fltVal val="0"/>
                                          </p:val>
                                        </p:tav>
                                        <p:tav tm="100000">
                                          <p:val>
                                            <p:strVal val="#ppt_h"/>
                                          </p:val>
                                        </p:tav>
                                      </p:tavLst>
                                    </p:anim>
                                    <p:animEffect transition="in" filter="fade">
                                      <p:cBhvr>
                                        <p:cTn id="20" dur="500"/>
                                        <p:tgtEl>
                                          <p:spTgt spid="5129"/>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131"/>
                                        </p:tgtEl>
                                        <p:attrNameLst>
                                          <p:attrName>style.visibility</p:attrName>
                                        </p:attrNameLst>
                                      </p:cBhvr>
                                      <p:to>
                                        <p:strVal val="visible"/>
                                      </p:to>
                                    </p:set>
                                    <p:anim calcmode="lin" valueType="num">
                                      <p:cBhvr additive="base">
                                        <p:cTn id="25" dur="500" fill="hold"/>
                                        <p:tgtEl>
                                          <p:spTgt spid="5131"/>
                                        </p:tgtEl>
                                        <p:attrNameLst>
                                          <p:attrName>ppt_x</p:attrName>
                                        </p:attrNameLst>
                                      </p:cBhvr>
                                      <p:tavLst>
                                        <p:tav tm="0">
                                          <p:val>
                                            <p:strVal val="#ppt_x"/>
                                          </p:val>
                                        </p:tav>
                                        <p:tav tm="100000">
                                          <p:val>
                                            <p:strVal val="#ppt_x"/>
                                          </p:val>
                                        </p:tav>
                                      </p:tavLst>
                                    </p:anim>
                                    <p:anim calcmode="lin" valueType="num">
                                      <p:cBhvr additive="base">
                                        <p:cTn id="26" dur="500" fill="hold"/>
                                        <p:tgtEl>
                                          <p:spTgt spid="5131"/>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53" presetClass="entr" presetSubtype="0" fill="hold" grpId="0" nodeType="afterEffect">
                                  <p:stCondLst>
                                    <p:cond delay="0"/>
                                  </p:stCondLst>
                                  <p:childTnLst>
                                    <p:set>
                                      <p:cBhvr>
                                        <p:cTn id="29" dur="1" fill="hold">
                                          <p:stCondLst>
                                            <p:cond delay="0"/>
                                          </p:stCondLst>
                                        </p:cTn>
                                        <p:tgtEl>
                                          <p:spTgt spid="5132"/>
                                        </p:tgtEl>
                                        <p:attrNameLst>
                                          <p:attrName>style.visibility</p:attrName>
                                        </p:attrNameLst>
                                      </p:cBhvr>
                                      <p:to>
                                        <p:strVal val="visible"/>
                                      </p:to>
                                    </p:set>
                                    <p:anim calcmode="lin" valueType="num">
                                      <p:cBhvr>
                                        <p:cTn id="30" dur="500" fill="hold"/>
                                        <p:tgtEl>
                                          <p:spTgt spid="5132"/>
                                        </p:tgtEl>
                                        <p:attrNameLst>
                                          <p:attrName>ppt_w</p:attrName>
                                        </p:attrNameLst>
                                      </p:cBhvr>
                                      <p:tavLst>
                                        <p:tav tm="0">
                                          <p:val>
                                            <p:fltVal val="0"/>
                                          </p:val>
                                        </p:tav>
                                        <p:tav tm="100000">
                                          <p:val>
                                            <p:strVal val="#ppt_w"/>
                                          </p:val>
                                        </p:tav>
                                      </p:tavLst>
                                    </p:anim>
                                    <p:anim calcmode="lin" valueType="num">
                                      <p:cBhvr>
                                        <p:cTn id="31" dur="500" fill="hold"/>
                                        <p:tgtEl>
                                          <p:spTgt spid="5132"/>
                                        </p:tgtEl>
                                        <p:attrNameLst>
                                          <p:attrName>ppt_h</p:attrName>
                                        </p:attrNameLst>
                                      </p:cBhvr>
                                      <p:tavLst>
                                        <p:tav tm="0">
                                          <p:val>
                                            <p:fltVal val="0"/>
                                          </p:val>
                                        </p:tav>
                                        <p:tav tm="100000">
                                          <p:val>
                                            <p:strVal val="#ppt_h"/>
                                          </p:val>
                                        </p:tav>
                                      </p:tavLst>
                                    </p:anim>
                                    <p:animEffect transition="in" filter="fade">
                                      <p:cBhvr>
                                        <p:cTn id="32" dur="500"/>
                                        <p:tgtEl>
                                          <p:spTgt spid="5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9" grpId="0" animBg="1"/>
      <p:bldP spid="513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fontScale="90000"/>
          </a:bodyPr>
          <a:lstStyle/>
          <a:p>
            <a:pPr lvl="0"/>
            <a:r>
              <a:rPr lang="en-GB" dirty="0" smtClean="0"/>
              <a:t>Homework 24: </a:t>
            </a:r>
            <a:r>
              <a:rPr lang="en-GB" dirty="0" smtClean="0">
                <a:latin typeface="Calibri" pitchFamily="34" charset="0"/>
              </a:rPr>
              <a:t> Women gain the right to </a:t>
            </a:r>
            <a:r>
              <a:rPr lang="en-GB" dirty="0" smtClean="0">
                <a:latin typeface="Calibri" pitchFamily="34" charset="0"/>
              </a:rPr>
              <a:t>vote. </a:t>
            </a:r>
            <a:r>
              <a:rPr lang="en-GB" dirty="0" smtClean="0"/>
              <a:t>Due</a:t>
            </a:r>
            <a:r>
              <a:rPr lang="en-GB" dirty="0" smtClean="0"/>
              <a:t>:</a:t>
            </a:r>
            <a:endParaRPr lang="en-GB" dirty="0"/>
          </a:p>
        </p:txBody>
      </p:sp>
      <p:sp>
        <p:nvSpPr>
          <p:cNvPr id="3" name="Content Placeholder 2"/>
          <p:cNvSpPr>
            <a:spLocks noGrp="1"/>
          </p:cNvSpPr>
          <p:nvPr>
            <p:ph sz="half" idx="1"/>
          </p:nvPr>
        </p:nvSpPr>
        <p:spPr>
          <a:xfrm>
            <a:off x="144016" y="1556792"/>
            <a:ext cx="4860032" cy="5257800"/>
          </a:xfrm>
        </p:spPr>
        <p:style>
          <a:lnRef idx="2">
            <a:schemeClr val="dk1"/>
          </a:lnRef>
          <a:fillRef idx="1">
            <a:schemeClr val="lt1"/>
          </a:fillRef>
          <a:effectRef idx="0">
            <a:schemeClr val="dk1"/>
          </a:effectRef>
          <a:fontRef idx="minor">
            <a:schemeClr val="dk1"/>
          </a:fontRef>
        </p:style>
        <p:txBody>
          <a:bodyPr>
            <a:normAutofit fontScale="77500" lnSpcReduction="20000"/>
          </a:bodyPr>
          <a:lstStyle/>
          <a:p>
            <a:pPr lvl="0">
              <a:defRPr/>
            </a:pPr>
            <a:r>
              <a:rPr lang="en-GB" dirty="0" smtClean="0">
                <a:solidFill>
                  <a:srgbClr val="FF0000"/>
                </a:solidFill>
              </a:rPr>
              <a:t>Bronze: What jobs did women do during WWI? Do you think this made the government want to give them a vote?</a:t>
            </a:r>
          </a:p>
          <a:p>
            <a:pPr lvl="0">
              <a:defRPr/>
            </a:pPr>
            <a:r>
              <a:rPr lang="en-GB" dirty="0" smtClean="0">
                <a:solidFill>
                  <a:srgbClr val="FF9933"/>
                </a:solidFill>
              </a:rPr>
              <a:t>Silver: Why did Women gain the right to vote in 1918?</a:t>
            </a:r>
          </a:p>
          <a:p>
            <a:pPr lvl="0">
              <a:defRPr/>
            </a:pPr>
            <a:r>
              <a:rPr lang="en-GB" dirty="0" smtClean="0">
                <a:solidFill>
                  <a:srgbClr val="00B050"/>
                </a:solidFill>
              </a:rPr>
              <a:t>Gold: </a:t>
            </a:r>
            <a:r>
              <a:rPr lang="en-GB" i="1" dirty="0" smtClean="0">
                <a:solidFill>
                  <a:srgbClr val="00B050"/>
                </a:solidFill>
              </a:rPr>
              <a:t>(GCSE) ‘The violent protests of the Suffragettes were the most important reason why women gained the right to vote.’ </a:t>
            </a:r>
            <a:r>
              <a:rPr lang="en-GB" dirty="0" smtClean="0">
                <a:solidFill>
                  <a:srgbClr val="00B050"/>
                </a:solidFill>
              </a:rPr>
              <a:t>How far do you agree with this statement? Use your own knowledge to answer this question. </a:t>
            </a:r>
          </a:p>
          <a:p>
            <a:pPr lvl="0">
              <a:defRPr/>
            </a:pPr>
            <a:r>
              <a:rPr lang="en-GB" dirty="0" smtClean="0">
                <a:solidFill>
                  <a:schemeClr val="tx1"/>
                </a:solidFill>
              </a:rPr>
              <a:t>Silver/gold may find it useful to jot their knowledge around a spider diagram before writing to help you decide the most important reason.</a:t>
            </a:r>
          </a:p>
          <a:p>
            <a:endParaRPr lang="en-GB" dirty="0"/>
          </a:p>
        </p:txBody>
      </p:sp>
      <p:pic>
        <p:nvPicPr>
          <p:cNvPr id="1026" name="Picture 2"/>
          <p:cNvPicPr>
            <a:picLocks noGrp="1" noChangeAspect="1" noChangeArrowheads="1"/>
          </p:cNvPicPr>
          <p:nvPr>
            <p:ph sz="half" idx="2"/>
          </p:nvPr>
        </p:nvPicPr>
        <p:blipFill>
          <a:blip r:embed="rId2" cstate="print"/>
          <a:srcRect l="49820" t="20108" r="22729" b="15209"/>
          <a:stretch>
            <a:fillRect/>
          </a:stretch>
        </p:blipFill>
        <p:spPr bwMode="auto">
          <a:xfrm>
            <a:off x="5148064" y="1660304"/>
            <a:ext cx="3672408" cy="4865040"/>
          </a:xfrm>
          <a:prstGeom prst="rect">
            <a:avLst/>
          </a:prstGeom>
          <a:noFill/>
          <a:ln w="9525">
            <a:solidFill>
              <a:srgbClr val="7030A0"/>
            </a:solid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3250704" cy="634082"/>
          </a:xfrm>
        </p:spPr>
        <p:style>
          <a:lnRef idx="2">
            <a:schemeClr val="dk1"/>
          </a:lnRef>
          <a:fillRef idx="1">
            <a:schemeClr val="lt1"/>
          </a:fillRef>
          <a:effectRef idx="0">
            <a:schemeClr val="dk1"/>
          </a:effectRef>
          <a:fontRef idx="minor">
            <a:schemeClr val="dk1"/>
          </a:fontRef>
        </p:style>
        <p:txBody>
          <a:bodyPr>
            <a:noAutofit/>
          </a:bodyPr>
          <a:lstStyle/>
          <a:p>
            <a:r>
              <a:rPr lang="en-GB" sz="2000" dirty="0" smtClean="0"/>
              <a:t>How to structure your Silver answer</a:t>
            </a:r>
            <a:endParaRPr lang="en-GB" sz="2000" dirty="0"/>
          </a:p>
        </p:txBody>
      </p:sp>
      <p:sp>
        <p:nvSpPr>
          <p:cNvPr id="3" name="TextBox 2"/>
          <p:cNvSpPr txBox="1"/>
          <p:nvPr/>
        </p:nvSpPr>
        <p:spPr>
          <a:xfrm>
            <a:off x="179512" y="1052736"/>
            <a:ext cx="3240360" cy="535531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b="1" dirty="0" smtClean="0"/>
              <a:t>Writing a FANTASTIC paragraph. Try and do all of the following in EACH paragraph. You should only write about ONE point per paragraph.</a:t>
            </a:r>
          </a:p>
          <a:p>
            <a:r>
              <a:rPr lang="en-GB" b="1" dirty="0" smtClean="0"/>
              <a:t>Point</a:t>
            </a:r>
            <a:r>
              <a:rPr lang="en-GB" dirty="0" smtClean="0"/>
              <a:t>: The first/major/main/most important reason why women gained the vote was....</a:t>
            </a:r>
          </a:p>
          <a:p>
            <a:r>
              <a:rPr lang="en-GB" b="1" dirty="0" smtClean="0"/>
              <a:t>Evidence</a:t>
            </a:r>
            <a:r>
              <a:rPr lang="en-GB" dirty="0" smtClean="0"/>
              <a:t>: Give </a:t>
            </a:r>
            <a:r>
              <a:rPr lang="en-GB" i="1" u="sng" dirty="0" smtClean="0"/>
              <a:t>facts</a:t>
            </a:r>
            <a:r>
              <a:rPr lang="en-GB" dirty="0" smtClean="0"/>
              <a:t> about what you learned to support this point</a:t>
            </a:r>
          </a:p>
          <a:p>
            <a:r>
              <a:rPr lang="en-GB" b="1" dirty="0" smtClean="0"/>
              <a:t>Explain</a:t>
            </a:r>
            <a:r>
              <a:rPr lang="en-GB" dirty="0" smtClean="0"/>
              <a:t>: This gained women the vote because...</a:t>
            </a:r>
          </a:p>
          <a:p>
            <a:r>
              <a:rPr lang="en-GB" b="1" dirty="0" smtClean="0"/>
              <a:t>Analyse: </a:t>
            </a:r>
            <a:r>
              <a:rPr lang="en-GB" dirty="0" smtClean="0"/>
              <a:t>The most important reason women gained the vote was because of ‘X’ because... Without ‘X’ women would not have got the vote because</a:t>
            </a:r>
            <a:endParaRPr lang="en-GB" dirty="0"/>
          </a:p>
        </p:txBody>
      </p:sp>
      <p:pic>
        <p:nvPicPr>
          <p:cNvPr id="4" name="Picture 12" descr="http://t0.gstatic.com/images?q=tbn:ANd9GcTc5i1tvTZFJmutFzuxKow4GwkZT_zmYljRLD8lvqFsO62J9n8&amp;t=1&amp;usg=__iL53Ru-Jitd3rV_IY-DTg4B4hQI="/>
          <p:cNvPicPr>
            <a:picLocks noChangeAspect="1" noChangeArrowheads="1"/>
          </p:cNvPicPr>
          <p:nvPr/>
        </p:nvPicPr>
        <p:blipFill>
          <a:blip r:embed="rId2" cstate="print"/>
          <a:srcRect/>
          <a:stretch>
            <a:fillRect/>
          </a:stretch>
        </p:blipFill>
        <p:spPr bwMode="auto">
          <a:xfrm rot="16200000" flipV="1">
            <a:off x="3074782" y="417098"/>
            <a:ext cx="1842309" cy="1008112"/>
          </a:xfrm>
          <a:prstGeom prst="rect">
            <a:avLst/>
          </a:prstGeom>
        </p:spPr>
        <p:style>
          <a:lnRef idx="2">
            <a:schemeClr val="dk1"/>
          </a:lnRef>
          <a:fillRef idx="1">
            <a:schemeClr val="lt1"/>
          </a:fillRef>
          <a:effectRef idx="0">
            <a:schemeClr val="dk1"/>
          </a:effectRef>
          <a:fontRef idx="minor">
            <a:schemeClr val="dk1"/>
          </a:fontRef>
        </p:style>
      </p:pic>
      <p:sp>
        <p:nvSpPr>
          <p:cNvPr id="5" name="TextBox 4"/>
          <p:cNvSpPr txBox="1"/>
          <p:nvPr/>
        </p:nvSpPr>
        <p:spPr>
          <a:xfrm>
            <a:off x="3131840" y="2228671"/>
            <a:ext cx="1440160" cy="1200329"/>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GB" sz="2400" dirty="0" smtClean="0">
                <a:solidFill>
                  <a:srgbClr val="FF0066"/>
                </a:solidFill>
              </a:rPr>
              <a:t>P</a:t>
            </a:r>
            <a:r>
              <a:rPr lang="en-GB" sz="2400" dirty="0" smtClean="0"/>
              <a:t>oint</a:t>
            </a:r>
          </a:p>
          <a:p>
            <a:r>
              <a:rPr lang="en-GB" sz="2400" dirty="0" smtClean="0">
                <a:solidFill>
                  <a:srgbClr val="FF0066"/>
                </a:solidFill>
              </a:rPr>
              <a:t>E</a:t>
            </a:r>
            <a:r>
              <a:rPr lang="en-GB" sz="2400" dirty="0" smtClean="0"/>
              <a:t>vidence </a:t>
            </a:r>
          </a:p>
          <a:p>
            <a:r>
              <a:rPr lang="en-GB" sz="2400" dirty="0" smtClean="0">
                <a:solidFill>
                  <a:srgbClr val="FF0066"/>
                </a:solidFill>
              </a:rPr>
              <a:t>E</a:t>
            </a:r>
            <a:r>
              <a:rPr lang="en-GB" sz="2400" dirty="0" smtClean="0"/>
              <a:t>xplain</a:t>
            </a:r>
            <a:endParaRPr lang="en-GB" sz="2400" dirty="0"/>
          </a:p>
        </p:txBody>
      </p:sp>
      <p:sp>
        <p:nvSpPr>
          <p:cNvPr id="6" name="Title 1"/>
          <p:cNvSpPr txBox="1">
            <a:spLocks/>
          </p:cNvSpPr>
          <p:nvPr/>
        </p:nvSpPr>
        <p:spPr>
          <a:xfrm>
            <a:off x="4644008" y="44624"/>
            <a:ext cx="4211960" cy="432048"/>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0" normalizeH="0" baseline="0" noProof="0" dirty="0" smtClean="0">
                <a:ln>
                  <a:noFill/>
                </a:ln>
                <a:solidFill>
                  <a:schemeClr val="dk1"/>
                </a:solidFill>
                <a:effectLst/>
                <a:uLnTx/>
                <a:uFillTx/>
                <a:latin typeface="+mn-lt"/>
                <a:ea typeface="+mn-ea"/>
                <a:cs typeface="+mn-cs"/>
              </a:rPr>
              <a:t>How to structure your Gold answer</a:t>
            </a:r>
            <a:endParaRPr kumimoji="0" lang="en-GB" sz="2000" b="0" i="0" u="none" strike="noStrike" kern="1200" cap="none" spc="0" normalizeH="0" baseline="0" noProof="0" dirty="0">
              <a:ln>
                <a:noFill/>
              </a:ln>
              <a:solidFill>
                <a:schemeClr val="dk1"/>
              </a:solidFill>
              <a:effectLst/>
              <a:uLnTx/>
              <a:uFillTx/>
              <a:latin typeface="+mn-lt"/>
              <a:ea typeface="+mn-ea"/>
              <a:cs typeface="+mn-cs"/>
            </a:endParaRPr>
          </a:p>
        </p:txBody>
      </p:sp>
      <p:sp>
        <p:nvSpPr>
          <p:cNvPr id="7" name="TextBox 6"/>
          <p:cNvSpPr txBox="1"/>
          <p:nvPr/>
        </p:nvSpPr>
        <p:spPr>
          <a:xfrm>
            <a:off x="4644008" y="620688"/>
            <a:ext cx="4320480" cy="61247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smtClean="0"/>
              <a:t>The question asks if Violent Methods were the ‘most important’ reason for women getting the right to vote – do you agree? </a:t>
            </a:r>
          </a:p>
          <a:p>
            <a:endParaRPr lang="en-GB" sz="1400" dirty="0" smtClean="0"/>
          </a:p>
          <a:p>
            <a:r>
              <a:rPr lang="en-GB" sz="1400" dirty="0" smtClean="0"/>
              <a:t>Start by doing a spider diagram of reasons why women gained the right to vote. The Question tells you to consider ‘Violent Methods’ so what other reasons could you include? Aim for 1-2 other reasons. </a:t>
            </a:r>
          </a:p>
          <a:p>
            <a:endParaRPr lang="en-GB" sz="1400" dirty="0" smtClean="0"/>
          </a:p>
          <a:p>
            <a:r>
              <a:rPr lang="en-GB" sz="1400" b="1" dirty="0" smtClean="0"/>
              <a:t>Introduction</a:t>
            </a:r>
            <a:r>
              <a:rPr lang="en-GB" sz="1400" dirty="0" smtClean="0"/>
              <a:t>: outline in a sentence ALL the important reasons (1,2,3) and then briefly state whether you agree or disagree that Violent Methods was most important.</a:t>
            </a:r>
          </a:p>
          <a:p>
            <a:endParaRPr lang="en-GB" sz="1400" dirty="0" smtClean="0"/>
          </a:p>
          <a:p>
            <a:r>
              <a:rPr lang="en-GB" sz="1400" b="1" dirty="0" smtClean="0"/>
              <a:t>First Paragraph: </a:t>
            </a:r>
            <a:r>
              <a:rPr lang="en-GB" sz="1400" dirty="0" smtClean="0"/>
              <a:t>you should start by writing a P.E.E about ‘Violent Methods’ – explain using your factual knowledge why you believe this was/was not the most important reason.</a:t>
            </a:r>
          </a:p>
          <a:p>
            <a:endParaRPr lang="en-GB" sz="1400" dirty="0" smtClean="0"/>
          </a:p>
          <a:p>
            <a:r>
              <a:rPr lang="en-GB" sz="1400" b="1" dirty="0" smtClean="0"/>
              <a:t>Second/third paragraphs</a:t>
            </a:r>
            <a:r>
              <a:rPr lang="en-GB" sz="1400" dirty="0" smtClean="0"/>
              <a:t>: Next write a P.E.E for each alternative reason for women gaining the  vote e.g. the actions of…..Be sure to use evidence and explain how this factor helped women gain the right to vote. </a:t>
            </a:r>
            <a:endParaRPr lang="en-GB" sz="1400" dirty="0"/>
          </a:p>
          <a:p>
            <a:endParaRPr lang="en-GB" sz="1400" dirty="0" smtClean="0"/>
          </a:p>
          <a:p>
            <a:r>
              <a:rPr lang="en-GB" sz="1400" b="1" dirty="0" smtClean="0"/>
              <a:t>Conclusion</a:t>
            </a:r>
            <a:r>
              <a:rPr lang="en-GB" sz="1400" dirty="0" smtClean="0"/>
              <a:t>: Do you agree with the statement in the Question? Explain which factor you think was most important – remember to compare their importance and reach a judgement. This is the conclusion of your argument – convince me!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GB" dirty="0" smtClean="0"/>
              <a:t>Resources below</a:t>
            </a:r>
            <a:endParaRPr lang="en-GB"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0"/>
          <a:ext cx="9144000" cy="6858000"/>
        </p:xfrm>
        <a:graphic>
          <a:graphicData uri="http://schemas.openxmlformats.org/drawingml/2006/table">
            <a:tbl>
              <a:tblPr firstRow="1" bandRow="1">
                <a:tableStyleId>{5C22544A-7EE6-4342-B048-85BDC9FD1C3A}</a:tableStyleId>
              </a:tblPr>
              <a:tblGrid>
                <a:gridCol w="3048000"/>
                <a:gridCol w="3048000"/>
                <a:gridCol w="3048000"/>
              </a:tblGrid>
              <a:tr h="3429000">
                <a:tc>
                  <a:txBody>
                    <a:bodyPr/>
                    <a:lstStyle/>
                    <a:p>
                      <a:pPr algn="l">
                        <a:spcBef>
                          <a:spcPct val="50000"/>
                        </a:spcBef>
                      </a:pPr>
                      <a:r>
                        <a:rPr lang="en-GB" sz="1600" b="1" dirty="0" smtClean="0">
                          <a:solidFill>
                            <a:srgbClr val="000000"/>
                          </a:solidFill>
                          <a:latin typeface="+mn-lt"/>
                        </a:rPr>
                        <a:t>1918: The new law was passed. It was called </a:t>
                      </a:r>
                      <a:r>
                        <a:rPr lang="en-GB" sz="1600" b="1" u="sng" dirty="0" smtClean="0">
                          <a:solidFill>
                            <a:srgbClr val="000000"/>
                          </a:solidFill>
                          <a:latin typeface="+mn-lt"/>
                        </a:rPr>
                        <a:t>The Representation of the People Act. </a:t>
                      </a:r>
                      <a:r>
                        <a:rPr lang="en-GB" sz="1600" b="1" dirty="0" smtClean="0">
                          <a:solidFill>
                            <a:srgbClr val="000000"/>
                          </a:solidFill>
                          <a:latin typeface="+mn-lt"/>
                        </a:rPr>
                        <a:t>It passed by a huge majority in the Commons and by only 63 votes in the Lords. It allowed:</a:t>
                      </a:r>
                    </a:p>
                    <a:p>
                      <a:pPr algn="l">
                        <a:spcBef>
                          <a:spcPct val="50000"/>
                        </a:spcBef>
                        <a:buFontTx/>
                        <a:buChar char="•"/>
                      </a:pPr>
                      <a:r>
                        <a:rPr lang="en-GB" sz="1600" b="1" dirty="0" smtClean="0">
                          <a:solidFill>
                            <a:srgbClr val="000000"/>
                          </a:solidFill>
                          <a:latin typeface="+mn-lt"/>
                        </a:rPr>
                        <a:t>All males over 21 could vote. All women over 30 could vote. All women who were over 21 AND owned a house or were married to a man who owned a house could vote. Women could now also stand for election as MPs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2000" b="1" dirty="0" smtClean="0">
                        <a:solidFill>
                          <a:srgbClr val="000000"/>
                        </a:solid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smtClean="0">
                          <a:solidFill>
                            <a:srgbClr val="000000"/>
                          </a:solidFill>
                          <a:latin typeface="+mn-lt"/>
                        </a:rPr>
                        <a:t>1915-17: Attitudes changed as women did more and more war work. By 1916 they were even in the army.</a:t>
                      </a:r>
                    </a:p>
                    <a:p>
                      <a:pPr algn="l"/>
                      <a:endParaRPr lang="en-GB" sz="1800" b="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800" b="1" dirty="0" smtClean="0">
                        <a:solidFill>
                          <a:srgbClr val="000000"/>
                        </a:solid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800" b="1" dirty="0" smtClean="0">
                          <a:solidFill>
                            <a:srgbClr val="000000"/>
                          </a:solidFill>
                          <a:latin typeface="+mn-lt"/>
                        </a:rPr>
                        <a:t>1915: The government realised it would have to change the suffrage law to allow men serving in the army in France to vote. Women campaigners pointed out that this was an ideal opportunity to include women in the new law.</a:t>
                      </a:r>
                    </a:p>
                    <a:p>
                      <a:pPr algn="l"/>
                      <a:endParaRPr lang="en-GB" sz="1800" b="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29000">
                <a:tc>
                  <a:txBody>
                    <a:bodyPr/>
                    <a:lstStyle/>
                    <a:p>
                      <a:pPr algn="l"/>
                      <a:endParaRPr lang="en-GB" sz="1600" b="1" dirty="0" smtClean="0">
                        <a:latin typeface="+mn-lt"/>
                      </a:endParaRPr>
                    </a:p>
                    <a:p>
                      <a:pPr algn="l"/>
                      <a:r>
                        <a:rPr lang="en-GB" sz="1600" b="1" dirty="0" smtClean="0">
                          <a:latin typeface="+mn-lt"/>
                        </a:rPr>
                        <a:t>Prime Minister Asquith, speaking in August 1916</a:t>
                      </a:r>
                    </a:p>
                    <a:p>
                      <a:pPr algn="l"/>
                      <a:endParaRPr lang="en-GB" sz="1600" b="1" dirty="0" smtClean="0">
                        <a:solidFill>
                          <a:schemeClr val="tx1"/>
                        </a:solid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smtClean="0">
                          <a:latin typeface="+mn-lt"/>
                        </a:rPr>
                        <a:t>Woman cannot fight in the sense of going out with rifles and so forth, but they fill our munitions factories, they are doing the work which the men who are fighting had to do before, and they have aided in the most effective way the prosecution of the war.</a:t>
                      </a:r>
                    </a:p>
                    <a:p>
                      <a:pPr algn="l"/>
                      <a:endParaRPr lang="en-GB" sz="1600" b="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800" b="1" dirty="0" smtClean="0">
                        <a:solidFill>
                          <a:srgbClr val="000000"/>
                        </a:solid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800" b="1" dirty="0" smtClean="0">
                          <a:solidFill>
                            <a:srgbClr val="000000"/>
                          </a:solidFill>
                          <a:latin typeface="+mn-lt"/>
                        </a:rPr>
                        <a:t>Women gradually took over other jobs- anything that had been done by a man: - Bus conductors, postal workers, grave diggers, road layers, welders and police officers. Over quarter of a million were in the Land Army – farm labourers.</a:t>
                      </a:r>
                    </a:p>
                    <a:p>
                      <a:pPr algn="l"/>
                      <a:endParaRPr lang="en-GB" sz="1800" b="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dirty="0" smtClean="0">
                          <a:solidFill>
                            <a:srgbClr val="000000"/>
                          </a:solidFill>
                          <a:latin typeface="+mn-lt"/>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800" b="1" dirty="0" smtClean="0">
                          <a:solidFill>
                            <a:srgbClr val="000000"/>
                          </a:solidFill>
                          <a:latin typeface="+mn-lt"/>
                        </a:rPr>
                        <a:t>In 1918 the first ever Women’s Army unit was formed – Women’s Army Auxiliary Corps. The WAACs took over non combatant army roles such as driving, clerks, cooks, stores &amp; supplies, signals &amp; communication – anything to release male soldiers for front line fighting.</a:t>
                      </a:r>
                      <a:endParaRPr lang="en-GB" sz="1800" b="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0"/>
          <a:ext cx="9144000" cy="6858000"/>
        </p:xfrm>
        <a:graphic>
          <a:graphicData uri="http://schemas.openxmlformats.org/drawingml/2006/table">
            <a:tbl>
              <a:tblPr firstRow="1" bandRow="1">
                <a:tableStyleId>{5C22544A-7EE6-4342-B048-85BDC9FD1C3A}</a:tableStyleId>
              </a:tblPr>
              <a:tblGrid>
                <a:gridCol w="3048000"/>
                <a:gridCol w="3048000"/>
                <a:gridCol w="3048000"/>
              </a:tblGrid>
              <a:tr h="3429000">
                <a:tc>
                  <a:txBody>
                    <a:bodyPr/>
                    <a:lstStyle/>
                    <a:p>
                      <a:pPr algn="l">
                        <a:spcBef>
                          <a:spcPct val="50000"/>
                        </a:spcBef>
                      </a:pPr>
                      <a:endParaRPr lang="en-GB" sz="1600" b="1" dirty="0" smtClean="0">
                        <a:solidFill>
                          <a:schemeClr val="tx1"/>
                        </a:solidFill>
                        <a:latin typeface="Calibri" pitchFamily="34" charset="0"/>
                      </a:endParaRPr>
                    </a:p>
                    <a:p>
                      <a:pPr algn="l">
                        <a:spcBef>
                          <a:spcPct val="50000"/>
                        </a:spcBef>
                      </a:pPr>
                      <a:r>
                        <a:rPr lang="en-GB" sz="1600" b="1" dirty="0" smtClean="0">
                          <a:solidFill>
                            <a:schemeClr val="tx1"/>
                          </a:solidFill>
                          <a:latin typeface="Calibri" pitchFamily="34" charset="0"/>
                        </a:rPr>
                        <a:t>It was harder to get women into heavy industry. Employers did not want them, because they believed them to be unskilled. Male workers feared they would lose their jobs because women were paid less. The Unions opposed women workers.</a:t>
                      </a:r>
                    </a:p>
                    <a:p>
                      <a:pPr algn="l"/>
                      <a:endParaRPr lang="en-GB" sz="1600" b="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ct val="50000"/>
                        </a:spcBef>
                      </a:pPr>
                      <a:endParaRPr lang="en-GB" sz="1600" b="1" dirty="0" smtClean="0">
                        <a:solidFill>
                          <a:schemeClr val="tx1"/>
                        </a:solidFill>
                        <a:latin typeface="Calibri" pitchFamily="34" charset="0"/>
                      </a:endParaRPr>
                    </a:p>
                    <a:p>
                      <a:pPr algn="l">
                        <a:spcBef>
                          <a:spcPct val="50000"/>
                        </a:spcBef>
                      </a:pPr>
                      <a:r>
                        <a:rPr lang="en-GB" sz="1600" b="1" dirty="0" smtClean="0">
                          <a:solidFill>
                            <a:schemeClr val="tx1"/>
                          </a:solidFill>
                          <a:latin typeface="Calibri" pitchFamily="34" charset="0"/>
                        </a:rPr>
                        <a:t>Many women worked first in government munitions factories making weapons and ammunition. It was skilled and very dangerous. Explosions were too common – e.g. at </a:t>
                      </a:r>
                      <a:r>
                        <a:rPr lang="en-GB" sz="1600" b="1" dirty="0" err="1" smtClean="0">
                          <a:solidFill>
                            <a:schemeClr val="tx1"/>
                          </a:solidFill>
                          <a:latin typeface="Calibri" pitchFamily="34" charset="0"/>
                        </a:rPr>
                        <a:t>Silvertown</a:t>
                      </a:r>
                      <a:r>
                        <a:rPr lang="en-GB" sz="1600" b="1" dirty="0" smtClean="0">
                          <a:solidFill>
                            <a:schemeClr val="tx1"/>
                          </a:solidFill>
                          <a:latin typeface="Calibri" pitchFamily="34" charset="0"/>
                        </a:rPr>
                        <a:t> in 1917. Also there were health hazards such as inhaling poisonous fumes.</a:t>
                      </a:r>
                    </a:p>
                    <a:p>
                      <a:pPr algn="l"/>
                      <a:endParaRPr lang="en-GB" sz="1600" b="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ct val="50000"/>
                        </a:spcBef>
                      </a:pPr>
                      <a:endParaRPr lang="en-GB" sz="1600" b="1" dirty="0" smtClean="0">
                        <a:solidFill>
                          <a:schemeClr val="tx1"/>
                        </a:solidFill>
                        <a:latin typeface="Calibri" pitchFamily="34" charset="0"/>
                      </a:endParaRPr>
                    </a:p>
                    <a:p>
                      <a:pPr algn="l">
                        <a:spcBef>
                          <a:spcPct val="50000"/>
                        </a:spcBef>
                      </a:pPr>
                      <a:r>
                        <a:rPr lang="en-GB" sz="1600" b="1" dirty="0" smtClean="0">
                          <a:solidFill>
                            <a:schemeClr val="tx1"/>
                          </a:solidFill>
                          <a:latin typeface="Calibri" pitchFamily="34" charset="0"/>
                        </a:rPr>
                        <a:t>Women very quickly replaced men in </a:t>
                      </a:r>
                      <a:r>
                        <a:rPr lang="en-GB" sz="1600" b="1" u="sng" dirty="0" smtClean="0">
                          <a:solidFill>
                            <a:schemeClr val="tx1"/>
                          </a:solidFill>
                          <a:latin typeface="Calibri" pitchFamily="34" charset="0"/>
                        </a:rPr>
                        <a:t>office </a:t>
                      </a:r>
                      <a:r>
                        <a:rPr lang="en-GB" sz="1600" b="1" dirty="0" smtClean="0">
                          <a:solidFill>
                            <a:schemeClr val="tx1"/>
                          </a:solidFill>
                          <a:latin typeface="Calibri" pitchFamily="34" charset="0"/>
                        </a:rPr>
                        <a:t>and shop work. This was not seen as a major problem as women had done jobs like secretarial work before.</a:t>
                      </a:r>
                    </a:p>
                    <a:p>
                      <a:pPr algn="l"/>
                      <a:endParaRPr lang="en-GB" sz="1600" b="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29000">
                <a:tc>
                  <a:txBody>
                    <a:bodyPr/>
                    <a:lstStyle/>
                    <a:p>
                      <a:pPr algn="l">
                        <a:spcBef>
                          <a:spcPct val="50000"/>
                        </a:spcBef>
                      </a:pPr>
                      <a:endParaRPr lang="en-GB" sz="1600" b="1" dirty="0" smtClean="0">
                        <a:solidFill>
                          <a:schemeClr val="tx1"/>
                        </a:solidFill>
                        <a:latin typeface="Calibri" pitchFamily="34" charset="0"/>
                      </a:endParaRPr>
                    </a:p>
                    <a:p>
                      <a:pPr algn="l">
                        <a:spcBef>
                          <a:spcPct val="50000"/>
                        </a:spcBef>
                      </a:pPr>
                      <a:r>
                        <a:rPr lang="en-GB" sz="1600" b="1" dirty="0" smtClean="0">
                          <a:solidFill>
                            <a:schemeClr val="tx1"/>
                          </a:solidFill>
                          <a:latin typeface="Calibri" pitchFamily="34" charset="0"/>
                        </a:rPr>
                        <a:t>But in 1916 there was a desperate munitions crisis. Lloyd George took over production &amp; forced factories to accept women workers. By 1918 there were 800,000 female heavy industry workers.</a:t>
                      </a:r>
                    </a:p>
                    <a:p>
                      <a:pPr algn="l"/>
                      <a:endParaRPr lang="en-GB" sz="1600" b="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ct val="50000"/>
                        </a:spcBef>
                      </a:pPr>
                      <a:endParaRPr lang="en-GB" sz="1600" b="1" dirty="0" smtClean="0">
                        <a:solidFill>
                          <a:schemeClr val="tx1"/>
                        </a:solidFill>
                      </a:endParaRPr>
                    </a:p>
                    <a:p>
                      <a:pPr algn="l">
                        <a:spcBef>
                          <a:spcPct val="50000"/>
                        </a:spcBef>
                      </a:pPr>
                      <a:r>
                        <a:rPr lang="en-GB" sz="1600" b="1" dirty="0" smtClean="0">
                          <a:solidFill>
                            <a:schemeClr val="tx1"/>
                          </a:solidFill>
                        </a:rPr>
                        <a:t>Sylvia Pankhurst (a leading Suffragette) disagreed with her mother and sister over the war. She refused to support it, and became a </a:t>
                      </a:r>
                      <a:r>
                        <a:rPr lang="en-GB" sz="1600" b="1" i="1" dirty="0" smtClean="0">
                          <a:solidFill>
                            <a:schemeClr val="tx1"/>
                          </a:solidFill>
                        </a:rPr>
                        <a:t>Pacifist.</a:t>
                      </a:r>
                    </a:p>
                    <a:p>
                      <a:pPr algn="l"/>
                      <a:endParaRPr lang="en-GB" sz="1600" b="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ct val="50000"/>
                        </a:spcBef>
                      </a:pPr>
                      <a:endParaRPr lang="en-GB" sz="1600" b="1" dirty="0" smtClean="0">
                        <a:latin typeface="Calibri" pitchFamily="34" charset="0"/>
                      </a:endParaRPr>
                    </a:p>
                    <a:p>
                      <a:pPr algn="l">
                        <a:spcBef>
                          <a:spcPct val="50000"/>
                        </a:spcBef>
                      </a:pPr>
                      <a:r>
                        <a:rPr lang="en-GB" sz="1600" b="1" dirty="0" smtClean="0">
                          <a:latin typeface="Calibri" pitchFamily="34" charset="0"/>
                        </a:rPr>
                        <a:t>Women were particularly effective in </a:t>
                      </a:r>
                      <a:r>
                        <a:rPr lang="en-GB" sz="1600" b="1" u="sng" dirty="0" smtClean="0">
                          <a:latin typeface="Calibri" pitchFamily="34" charset="0"/>
                        </a:rPr>
                        <a:t>recruitment</a:t>
                      </a:r>
                      <a:r>
                        <a:rPr lang="en-GB" sz="1600" b="1" dirty="0" smtClean="0">
                          <a:latin typeface="Calibri" pitchFamily="34" charset="0"/>
                        </a:rPr>
                        <a:t> – persuading men to join up.</a:t>
                      </a:r>
                    </a:p>
                    <a:p>
                      <a:pPr algn="l">
                        <a:spcBef>
                          <a:spcPct val="50000"/>
                        </a:spcBef>
                      </a:pPr>
                      <a:r>
                        <a:rPr lang="en-GB" sz="1600" b="1" dirty="0" smtClean="0">
                          <a:latin typeface="Calibri" pitchFamily="34" charset="0"/>
                        </a:rPr>
                        <a:t>Women gave white feathers (the symbol of a coward) to young men who had not joined up.</a:t>
                      </a:r>
                    </a:p>
                    <a:p>
                      <a:pPr algn="l"/>
                      <a:endParaRPr lang="en-GB" sz="1600" b="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0"/>
          <a:ext cx="9144000" cy="6812280"/>
        </p:xfrm>
        <a:graphic>
          <a:graphicData uri="http://schemas.openxmlformats.org/drawingml/2006/table">
            <a:tbl>
              <a:tblPr firstRow="1" bandRow="1">
                <a:tableStyleId>{5C22544A-7EE6-4342-B048-85BDC9FD1C3A}</a:tableStyleId>
              </a:tblPr>
              <a:tblGrid>
                <a:gridCol w="3048000"/>
                <a:gridCol w="3048000"/>
                <a:gridCol w="3048000"/>
              </a:tblGrid>
              <a:tr h="3356992">
                <a:tc>
                  <a:txBody>
                    <a:bodyPr/>
                    <a:lstStyle/>
                    <a:p>
                      <a:pPr algn="l">
                        <a:spcBef>
                          <a:spcPct val="50000"/>
                        </a:spcBef>
                      </a:pPr>
                      <a:endParaRPr lang="en-GB" sz="1800" dirty="0" smtClean="0">
                        <a:solidFill>
                          <a:srgbClr val="000000"/>
                        </a:solidFill>
                      </a:endParaRPr>
                    </a:p>
                    <a:p>
                      <a:pPr algn="l">
                        <a:spcBef>
                          <a:spcPct val="50000"/>
                        </a:spcBef>
                      </a:pPr>
                      <a:r>
                        <a:rPr lang="en-GB" sz="1800" dirty="0" smtClean="0">
                          <a:solidFill>
                            <a:srgbClr val="000000"/>
                          </a:solidFill>
                        </a:rPr>
                        <a:t>Suffragettes called off their campaign &amp; staged demos encouraging women to  be allowed to work in munitions. The government released all prisoners.</a:t>
                      </a:r>
                    </a:p>
                    <a:p>
                      <a:pPr algn="l"/>
                      <a:endParaRPr lang="en-GB" sz="1800" b="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ct val="50000"/>
                        </a:spcBef>
                      </a:pPr>
                      <a:endParaRPr lang="en-GB" sz="1800" dirty="0" smtClean="0">
                        <a:solidFill>
                          <a:srgbClr val="000000"/>
                        </a:solidFill>
                      </a:endParaRPr>
                    </a:p>
                    <a:p>
                      <a:pPr algn="l">
                        <a:spcBef>
                          <a:spcPct val="50000"/>
                        </a:spcBef>
                      </a:pPr>
                      <a:r>
                        <a:rPr lang="en-GB" sz="1800" dirty="0" smtClean="0">
                          <a:solidFill>
                            <a:srgbClr val="000000"/>
                          </a:solidFill>
                        </a:rPr>
                        <a:t>Suffragists called an IMMEDIATE halt to their campaign &amp; threw their organisation into supporting the war &amp; persuading men to enlist</a:t>
                      </a:r>
                    </a:p>
                    <a:p>
                      <a:pPr algn="l"/>
                      <a:endParaRPr lang="en-GB" sz="1800" b="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smtClean="0">
                          <a:solidFill>
                            <a:schemeClr val="tx1"/>
                          </a:solidFill>
                        </a:rPr>
                        <a:t>It would be naïve to believe that women received the vote solely for services rendered in the First World War.   It must be remembered that only women over 30 were given the vote and the very women who had helped in the war effort – the young women of the munitions factories – were actually denied the vote.   </a:t>
                      </a:r>
                      <a:r>
                        <a:rPr lang="en-GB" b="1" dirty="0" smtClean="0">
                          <a:solidFill>
                            <a:schemeClr val="tx1"/>
                          </a:solidFill>
                        </a:rPr>
                        <a:t>P. Bartley, historian.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29000">
                <a:tc>
                  <a:txBody>
                    <a:bodyPr/>
                    <a:lstStyle/>
                    <a:p>
                      <a:pPr algn="l"/>
                      <a:endParaRPr lang="en-GB" sz="1800" b="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GB" sz="1800" b="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GB" sz="1800" b="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threadforthought.net/wp-content/uploads/2010/03/Women-working-in-a-factory-producing-airplane-engine-parts-for-the-WWI-effort-19182.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 name="Title 3"/>
          <p:cNvSpPr>
            <a:spLocks noGrp="1"/>
          </p:cNvSpPr>
          <p:nvPr>
            <p:ph type="title"/>
          </p:nvPr>
        </p:nvSpPr>
        <p:spPr/>
        <p:txBody>
          <a:bodyPr/>
          <a:lstStyle/>
          <a:p>
            <a:endParaRPr lang="en-GB"/>
          </a:p>
        </p:txBody>
      </p:sp>
      <p:sp>
        <p:nvSpPr>
          <p:cNvPr id="5" name="Rectangle 4"/>
          <p:cNvSpPr/>
          <p:nvPr/>
        </p:nvSpPr>
        <p:spPr>
          <a:xfrm>
            <a:off x="683568" y="5589240"/>
            <a:ext cx="2736304" cy="10081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3200" dirty="0" smtClean="0"/>
              <a:t>Picture A</a:t>
            </a:r>
            <a:endParaRPr lang="en-GB" sz="3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tatic.guim.co.uk/Guardian/world/gallery/2008/nov/11/firstworldwar-women/Gall5-9972.jpg"/>
          <p:cNvPicPr>
            <a:picLocks noChangeAspect="1" noChangeArrowheads="1"/>
          </p:cNvPicPr>
          <p:nvPr/>
        </p:nvPicPr>
        <p:blipFill>
          <a:blip r:embed="rId3" cstate="print"/>
          <a:srcRect/>
          <a:stretch>
            <a:fillRect/>
          </a:stretch>
        </p:blipFill>
        <p:spPr bwMode="auto">
          <a:xfrm>
            <a:off x="0" y="0"/>
            <a:ext cx="9028113" cy="5589588"/>
          </a:xfrm>
          <a:prstGeom prst="rect">
            <a:avLst/>
          </a:prstGeom>
          <a:noFill/>
          <a:ln w="9525">
            <a:noFill/>
            <a:miter lim="800000"/>
            <a:headEnd/>
            <a:tailEnd/>
          </a:ln>
        </p:spPr>
      </p:pic>
      <p:sp>
        <p:nvSpPr>
          <p:cNvPr id="3" name="Rectangle 2"/>
          <p:cNvSpPr/>
          <p:nvPr/>
        </p:nvSpPr>
        <p:spPr>
          <a:xfrm>
            <a:off x="4572000" y="5373216"/>
            <a:ext cx="2736304" cy="10081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3200" dirty="0" smtClean="0"/>
              <a:t>Picture B</a:t>
            </a:r>
            <a:endParaRPr lang="en-GB" sz="3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corbisimages.com/images/67/D36F233D-E17D-4EFC-9DA0-E529F08BCD8F/HU002166.jpg"/>
          <p:cNvPicPr>
            <a:picLocks noChangeAspect="1" noChangeArrowheads="1"/>
          </p:cNvPicPr>
          <p:nvPr/>
        </p:nvPicPr>
        <p:blipFill>
          <a:blip r:embed="rId3" cstate="print"/>
          <a:srcRect/>
          <a:stretch>
            <a:fillRect/>
          </a:stretch>
        </p:blipFill>
        <p:spPr bwMode="auto">
          <a:xfrm>
            <a:off x="0" y="0"/>
            <a:ext cx="9218613" cy="6858000"/>
          </a:xfrm>
          <a:prstGeom prst="rect">
            <a:avLst/>
          </a:prstGeom>
          <a:noFill/>
          <a:ln w="9525">
            <a:noFill/>
            <a:miter lim="800000"/>
            <a:headEnd/>
            <a:tailEnd/>
          </a:ln>
        </p:spPr>
      </p:pic>
      <p:sp>
        <p:nvSpPr>
          <p:cNvPr id="3" name="Rectangle 2"/>
          <p:cNvSpPr/>
          <p:nvPr/>
        </p:nvSpPr>
        <p:spPr>
          <a:xfrm>
            <a:off x="4572000" y="5373216"/>
            <a:ext cx="2736304" cy="10081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3200" dirty="0" smtClean="0"/>
              <a:t>Picture C</a:t>
            </a:r>
            <a:endParaRPr lang="en-GB" sz="3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eb.viu.ca/davies/h482.wwi/photo.WWI.women.Br.coalheavers.London.jpg"/>
          <p:cNvPicPr>
            <a:picLocks noChangeAspect="1" noChangeArrowheads="1"/>
          </p:cNvPicPr>
          <p:nvPr/>
        </p:nvPicPr>
        <p:blipFill>
          <a:blip r:embed="rId3" cstate="print"/>
          <a:srcRect/>
          <a:stretch>
            <a:fillRect/>
          </a:stretch>
        </p:blipFill>
        <p:spPr bwMode="auto">
          <a:xfrm>
            <a:off x="0" y="0"/>
            <a:ext cx="4860032" cy="6874216"/>
          </a:xfrm>
          <a:prstGeom prst="rect">
            <a:avLst/>
          </a:prstGeom>
          <a:noFill/>
        </p:spPr>
      </p:pic>
      <p:sp>
        <p:nvSpPr>
          <p:cNvPr id="4" name="Rectangle 3"/>
          <p:cNvSpPr/>
          <p:nvPr/>
        </p:nvSpPr>
        <p:spPr>
          <a:xfrm>
            <a:off x="4572000" y="5373216"/>
            <a:ext cx="2736304" cy="10081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3200" dirty="0" smtClean="0"/>
              <a:t>Picture D</a:t>
            </a:r>
            <a:endParaRPr lang="en-GB" sz="3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spartacus.schoolnet.co.uk/WfirstC.jpg"/>
          <p:cNvPicPr>
            <a:picLocks noChangeAspect="1" noChangeArrowheads="1"/>
          </p:cNvPicPr>
          <p:nvPr/>
        </p:nvPicPr>
        <p:blipFill>
          <a:blip r:embed="rId3" cstate="print"/>
          <a:srcRect/>
          <a:stretch>
            <a:fillRect/>
          </a:stretch>
        </p:blipFill>
        <p:spPr bwMode="auto">
          <a:xfrm>
            <a:off x="0" y="-1"/>
            <a:ext cx="8100392" cy="6851081"/>
          </a:xfrm>
          <a:prstGeom prst="rect">
            <a:avLst/>
          </a:prstGeom>
          <a:noFill/>
        </p:spPr>
      </p:pic>
      <p:sp>
        <p:nvSpPr>
          <p:cNvPr id="4" name="Rectangle 3"/>
          <p:cNvSpPr/>
          <p:nvPr/>
        </p:nvSpPr>
        <p:spPr>
          <a:xfrm>
            <a:off x="6407696" y="5445224"/>
            <a:ext cx="2736304" cy="10081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3200" dirty="0" smtClean="0"/>
              <a:t>Picture E</a:t>
            </a:r>
            <a:endParaRPr lang="en-GB" sz="3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1" name="Picture 5" descr="landarmyposter"/>
          <p:cNvPicPr>
            <a:picLocks noGrp="1" noChangeAspect="1" noChangeArrowheads="1"/>
          </p:cNvPicPr>
          <p:nvPr>
            <p:ph/>
          </p:nvPr>
        </p:nvPicPr>
        <p:blipFill>
          <a:blip r:embed="rId3" cstate="print"/>
          <a:srcRect/>
          <a:stretch>
            <a:fillRect/>
          </a:stretch>
        </p:blipFill>
        <p:spPr>
          <a:xfrm>
            <a:off x="251520" y="0"/>
            <a:ext cx="4338592" cy="6858000"/>
          </a:xfrm>
          <a:noFill/>
          <a:ln/>
        </p:spPr>
      </p:pic>
      <p:sp>
        <p:nvSpPr>
          <p:cNvPr id="4" name="Rectangle 3"/>
          <p:cNvSpPr/>
          <p:nvPr/>
        </p:nvSpPr>
        <p:spPr>
          <a:xfrm>
            <a:off x="4644008" y="3068960"/>
            <a:ext cx="2736304" cy="10081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3200" dirty="0" smtClean="0"/>
              <a:t>Picture F</a:t>
            </a:r>
            <a:endParaRPr lang="en-GB" sz="3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TotalTime>
  <Words>2128</Words>
  <Application>Microsoft Office PowerPoint</Application>
  <PresentationFormat>On-screen Show (4:3)</PresentationFormat>
  <Paragraphs>190</Paragraphs>
  <Slides>37</Slides>
  <Notes>29</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Slide 1</vt:lpstr>
      <vt:lpstr>L27: Did women’s involvement in WWI lead to votes for women?</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Task 2: What was the impact of women’s work during WWI? </vt:lpstr>
      <vt:lpstr>Slide 24</vt:lpstr>
      <vt:lpstr>Slide 25</vt:lpstr>
      <vt:lpstr>Slide 26</vt:lpstr>
      <vt:lpstr>Slide 27</vt:lpstr>
      <vt:lpstr>Slide 28</vt:lpstr>
      <vt:lpstr>Slide 29</vt:lpstr>
      <vt:lpstr>Slide 30</vt:lpstr>
      <vt:lpstr>Slide 31</vt:lpstr>
      <vt:lpstr>Homework 24:  Women gain the right to vote. Due:</vt:lpstr>
      <vt:lpstr>How to structure your Silver answer</vt:lpstr>
      <vt:lpstr>Resources below</vt:lpstr>
      <vt:lpstr>Slide 35</vt:lpstr>
      <vt:lpstr>Slide 36</vt:lpstr>
      <vt:lpstr>Slide 37</vt:lpstr>
    </vt:vector>
  </TitlesOfParts>
  <Company>Sheffield City Council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keaton</dc:creator>
  <cp:lastModifiedBy>keaton</cp:lastModifiedBy>
  <cp:revision>43</cp:revision>
  <dcterms:created xsi:type="dcterms:W3CDTF">2012-05-17T19:59:15Z</dcterms:created>
  <dcterms:modified xsi:type="dcterms:W3CDTF">2013-01-29T22:37:21Z</dcterms:modified>
</cp:coreProperties>
</file>