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59" r:id="rId4"/>
    <p:sldId id="266" r:id="rId5"/>
    <p:sldId id="274" r:id="rId6"/>
    <p:sldId id="275" r:id="rId7"/>
    <p:sldId id="276" r:id="rId8"/>
    <p:sldId id="269" r:id="rId9"/>
    <p:sldId id="270" r:id="rId10"/>
    <p:sldId id="271" r:id="rId11"/>
    <p:sldId id="268" r:id="rId12"/>
    <p:sldId id="272" r:id="rId13"/>
    <p:sldId id="273" r:id="rId14"/>
    <p:sldId id="267" r:id="rId15"/>
    <p:sldId id="265" r:id="rId16"/>
    <p:sldId id="263" r:id="rId17"/>
    <p:sldId id="264" r:id="rId18"/>
    <p:sldId id="282" r:id="rId19"/>
    <p:sldId id="279" r:id="rId20"/>
    <p:sldId id="278" r:id="rId21"/>
    <p:sldId id="280" r:id="rId22"/>
  </p:sldIdLst>
  <p:sldSz cx="9144000" cy="6858000" type="screen4x3"/>
  <p:notesSz cx="6742113"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D2901-23A1-47D1-AAFC-2DC6E62D8752}" type="datetimeFigureOut">
              <a:rPr lang="en-GB" smtClean="0"/>
              <a:pPr/>
              <a:t>29/01/2013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4607AE-629A-41E2-A8B0-CEA8FFDC883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D2901-23A1-47D1-AAFC-2DC6E62D8752}" type="datetimeFigureOut">
              <a:rPr lang="en-GB" smtClean="0"/>
              <a:pPr/>
              <a:t>29/01/2013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607AE-629A-41E2-A8B0-CEA8FFDC883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upload.wikimedia.org/wikipedia/commons/7/7c/Emily_davison_killed_1913.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partacus.schoolnet.co.uk/WmarionK.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0" y="0"/>
            <a:ext cx="9144000" cy="6669360"/>
          </a:xfrm>
          <a:prstGeom prst="cloudCallout">
            <a:avLst>
              <a:gd name="adj1" fmla="val 46859"/>
              <a:gd name="adj2" fmla="val 4796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2800" dirty="0" smtClean="0"/>
              <a:t>Boys </a:t>
            </a:r>
            <a:r>
              <a:rPr lang="en-GB" sz="2800" dirty="0" err="1" smtClean="0"/>
              <a:t>vs</a:t>
            </a:r>
            <a:r>
              <a:rPr lang="en-GB" sz="2800" dirty="0" smtClean="0"/>
              <a:t> Girls Challenge – No cheating – think back to last lesson:</a:t>
            </a:r>
          </a:p>
          <a:p>
            <a:pPr algn="ctr"/>
            <a:endParaRPr lang="en-GB" sz="2800" dirty="0" smtClean="0"/>
          </a:p>
          <a:p>
            <a:pPr algn="ctr"/>
            <a:r>
              <a:rPr lang="en-GB" sz="2800" dirty="0" smtClean="0"/>
              <a:t>Girls: What reasons did women give for why the SHOULD be able to vote?</a:t>
            </a:r>
          </a:p>
          <a:p>
            <a:pPr algn="ctr"/>
            <a:endParaRPr lang="en-GB" sz="2800" dirty="0" smtClean="0"/>
          </a:p>
          <a:p>
            <a:pPr algn="ctr"/>
            <a:r>
              <a:rPr lang="en-GB" sz="2800" dirty="0" smtClean="0"/>
              <a:t>Boys: What reasons did some people give for why women should NOT be able to vote?</a:t>
            </a:r>
            <a:endParaRPr lang="en-GB"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3563938" y="665758"/>
            <a:ext cx="5329237" cy="5643562"/>
          </a:xfrm>
          <a:prstGeom prst="rect">
            <a:avLst/>
          </a:prstGeom>
          <a:solidFill>
            <a:srgbClr val="FFC000"/>
          </a:solidFill>
          <a:ln w="9525">
            <a:noFill/>
            <a:miter lim="800000"/>
            <a:headEnd/>
            <a:tailEnd/>
          </a:ln>
        </p:spPr>
        <p:txBody>
          <a:bodyPr>
            <a:spAutoFit/>
          </a:bodyPr>
          <a:lstStyle/>
          <a:p>
            <a:r>
              <a:rPr lang="en-GB" sz="2800" dirty="0"/>
              <a:t/>
            </a:r>
            <a:br>
              <a:rPr lang="en-GB" sz="2800" dirty="0"/>
            </a:br>
            <a:r>
              <a:rPr lang="en-GB" sz="2800" dirty="0" err="1"/>
              <a:t>Emmeline</a:t>
            </a:r>
            <a:r>
              <a:rPr lang="en-GB" sz="2800" dirty="0"/>
              <a:t> Pankhurst's sister, Mary Clarke, was a member of the WSPU in Brighton. Mary was force-fed at Holloway Prison in December, 1910. After being released she was taken ill at her home in Brighton and died soon afterwards of a broken blood vessel. Clarke, like several suffragettes, probably died as a result of being forced fed in prison.</a:t>
            </a:r>
          </a:p>
        </p:txBody>
      </p:sp>
      <p:pic>
        <p:nvPicPr>
          <p:cNvPr id="10243" name="Picture 4" descr="Whunger"/>
          <p:cNvPicPr>
            <a:picLocks noChangeAspect="1" noChangeArrowheads="1"/>
          </p:cNvPicPr>
          <p:nvPr/>
        </p:nvPicPr>
        <p:blipFill>
          <a:blip r:embed="rId2" cstate="print"/>
          <a:srcRect/>
          <a:stretch>
            <a:fillRect/>
          </a:stretch>
        </p:blipFill>
        <p:spPr bwMode="auto">
          <a:xfrm>
            <a:off x="0" y="731713"/>
            <a:ext cx="3563938" cy="2481263"/>
          </a:xfrm>
          <a:prstGeom prst="rect">
            <a:avLst/>
          </a:prstGeom>
          <a:noFill/>
          <a:ln w="9525">
            <a:noFill/>
            <a:miter lim="800000"/>
            <a:headEnd/>
            <a:tailEnd/>
          </a:ln>
        </p:spPr>
      </p:pic>
      <p:pic>
        <p:nvPicPr>
          <p:cNvPr id="10244" name="Picture 5" descr="MCj03646820000[1]"/>
          <p:cNvPicPr>
            <a:picLocks noChangeAspect="1" noChangeArrowheads="1"/>
          </p:cNvPicPr>
          <p:nvPr/>
        </p:nvPicPr>
        <p:blipFill>
          <a:blip r:embed="rId3" cstate="print"/>
          <a:srcRect/>
          <a:stretch>
            <a:fillRect/>
          </a:stretch>
        </p:blipFill>
        <p:spPr bwMode="auto">
          <a:xfrm>
            <a:off x="323850" y="2924175"/>
            <a:ext cx="3094038" cy="3241675"/>
          </a:xfrm>
          <a:prstGeom prst="rect">
            <a:avLst/>
          </a:prstGeom>
          <a:noFill/>
          <a:ln w="9525">
            <a:noFill/>
            <a:miter lim="800000"/>
            <a:headEnd/>
            <a:tailEnd/>
          </a:ln>
        </p:spPr>
      </p:pic>
      <p:sp>
        <p:nvSpPr>
          <p:cNvPr id="5" name="Title 3"/>
          <p:cNvSpPr txBox="1">
            <a:spLocks/>
          </p:cNvSpPr>
          <p:nvPr/>
        </p:nvSpPr>
        <p:spPr>
          <a:xfrm>
            <a:off x="467544" y="0"/>
            <a:ext cx="8229600" cy="562074"/>
          </a:xfrm>
          <a:prstGeom prst="rect">
            <a:avLst/>
          </a:prstGeom>
          <a:solidFill>
            <a:srgbClr val="FFC000"/>
          </a:solidFill>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 1910</a:t>
            </a:r>
            <a:r>
              <a:rPr kumimoji="0" lang="en-GB" sz="4400" b="0" i="0" u="none" strike="noStrike" kern="1200" cap="none" spc="0" normalizeH="0" noProof="0" dirty="0" smtClean="0">
                <a:ln>
                  <a:noFill/>
                </a:ln>
                <a:solidFill>
                  <a:schemeClr val="tx1"/>
                </a:solidFill>
                <a:effectLst/>
                <a:uLnTx/>
                <a:uFillTx/>
                <a:latin typeface="+mj-lt"/>
                <a:ea typeface="+mj-ea"/>
                <a:cs typeface="+mj-cs"/>
              </a:rPr>
              <a:t> Death from forced feeding</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868362"/>
          </a:xfrm>
          <a:prstGeom prst="rect">
            <a:avLst/>
          </a:prstGeom>
          <a:solidFill>
            <a:srgbClr val="FFFF00"/>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1911 Women’s Coronation March</a:t>
            </a:r>
          </a:p>
        </p:txBody>
      </p:sp>
      <p:pic>
        <p:nvPicPr>
          <p:cNvPr id="3" name="Picture 5" descr="Women's Coronation Procession: 1911"/>
          <p:cNvPicPr>
            <a:picLocks noChangeAspect="1" noChangeArrowheads="1"/>
          </p:cNvPicPr>
          <p:nvPr/>
        </p:nvPicPr>
        <p:blipFill>
          <a:blip r:embed="rId2" cstate="print"/>
          <a:srcRect/>
          <a:stretch>
            <a:fillRect/>
          </a:stretch>
        </p:blipFill>
        <p:spPr bwMode="auto">
          <a:xfrm>
            <a:off x="35496" y="1196752"/>
            <a:ext cx="4764087" cy="3429000"/>
          </a:xfrm>
          <a:prstGeom prst="rect">
            <a:avLst/>
          </a:prstGeom>
          <a:noFill/>
          <a:ln w="9525">
            <a:noFill/>
            <a:miter lim="800000"/>
            <a:headEnd/>
            <a:tailEnd/>
          </a:ln>
        </p:spPr>
      </p:pic>
      <p:sp>
        <p:nvSpPr>
          <p:cNvPr id="4" name="Rectangle 4"/>
          <p:cNvSpPr>
            <a:spLocks noChangeArrowheads="1"/>
          </p:cNvSpPr>
          <p:nvPr/>
        </p:nvSpPr>
        <p:spPr bwMode="auto">
          <a:xfrm>
            <a:off x="357188" y="4929188"/>
            <a:ext cx="4572000" cy="1200150"/>
          </a:xfrm>
          <a:prstGeom prst="rect">
            <a:avLst/>
          </a:prstGeom>
          <a:solidFill>
            <a:srgbClr val="FF0000">
              <a:alpha val="50980"/>
            </a:srgbClr>
          </a:solidFill>
          <a:ln w="9525">
            <a:noFill/>
            <a:miter lim="800000"/>
            <a:headEnd/>
            <a:tailEnd/>
          </a:ln>
        </p:spPr>
        <p:txBody>
          <a:bodyPr>
            <a:spAutoFit/>
          </a:bodyPr>
          <a:lstStyle/>
          <a:p>
            <a:r>
              <a:rPr lang="en-GB"/>
              <a:t>Led by suffragettes dressed as powerful women from the past, the march of 40,000 women was watched by crowds, some on specially erected stands. </a:t>
            </a:r>
          </a:p>
        </p:txBody>
      </p:sp>
      <p:pic>
        <p:nvPicPr>
          <p:cNvPr id="5" name="Picture 7" descr="Photograph of Indian suffragettes on the Women's Coronation Procession, 17 June 1911"/>
          <p:cNvPicPr>
            <a:picLocks noChangeAspect="1" noChangeArrowheads="1"/>
          </p:cNvPicPr>
          <p:nvPr/>
        </p:nvPicPr>
        <p:blipFill>
          <a:blip r:embed="rId3" cstate="print"/>
          <a:srcRect/>
          <a:stretch>
            <a:fillRect/>
          </a:stretch>
        </p:blipFill>
        <p:spPr bwMode="auto">
          <a:xfrm>
            <a:off x="4499992" y="1268760"/>
            <a:ext cx="4470400" cy="3208337"/>
          </a:xfrm>
          <a:prstGeom prst="rect">
            <a:avLst/>
          </a:prstGeom>
          <a:noFill/>
          <a:ln w="9525">
            <a:noFill/>
            <a:miter lim="800000"/>
            <a:headEnd/>
            <a:tailEnd/>
          </a:ln>
        </p:spPr>
      </p:pic>
      <p:sp>
        <p:nvSpPr>
          <p:cNvPr id="6" name="Rectangle 5"/>
          <p:cNvSpPr/>
          <p:nvPr/>
        </p:nvSpPr>
        <p:spPr>
          <a:xfrm>
            <a:off x="5508104" y="4725144"/>
            <a:ext cx="3635896" cy="1200329"/>
          </a:xfrm>
          <a:prstGeom prst="rect">
            <a:avLst/>
          </a:prstGeom>
        </p:spPr>
        <p:txBody>
          <a:bodyPr wrap="square">
            <a:spAutoFit/>
          </a:bodyPr>
          <a:lstStyle/>
          <a:p>
            <a:r>
              <a:rPr lang="en-GB" dirty="0" smtClean="0"/>
              <a:t>June 17</a:t>
            </a:r>
            <a:r>
              <a:rPr lang="en-GB" baseline="30000" dirty="0" smtClean="0"/>
              <a:t>th</a:t>
            </a:r>
            <a:r>
              <a:rPr lang="en-GB" dirty="0" smtClean="0"/>
              <a:t> 1911. 40,000 women gather to walk in procession to celebrate the coronation of the new king.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274638"/>
            <a:ext cx="4248472" cy="1143000"/>
          </a:xfrm>
          <a:solidFill>
            <a:srgbClr val="00B0F0"/>
          </a:solidFill>
        </p:spPr>
        <p:txBody>
          <a:bodyPr>
            <a:normAutofit fontScale="90000"/>
          </a:bodyPr>
          <a:lstStyle/>
          <a:p>
            <a:r>
              <a:rPr lang="en-GB" dirty="0" smtClean="0"/>
              <a:t>1912 Arson against Politicians</a:t>
            </a:r>
            <a:endParaRPr lang="en-GB" dirty="0"/>
          </a:p>
        </p:txBody>
      </p:sp>
      <p:pic>
        <p:nvPicPr>
          <p:cNvPr id="3" name="Picture 6" descr="Christabel pankhurst"/>
          <p:cNvPicPr>
            <a:picLocks noChangeAspect="1" noChangeArrowheads="1"/>
          </p:cNvPicPr>
          <p:nvPr/>
        </p:nvPicPr>
        <p:blipFill>
          <a:blip r:embed="rId2" cstate="print"/>
          <a:srcRect/>
          <a:stretch>
            <a:fillRect/>
          </a:stretch>
        </p:blipFill>
        <p:spPr bwMode="auto">
          <a:xfrm>
            <a:off x="250825" y="168547"/>
            <a:ext cx="4047441" cy="6500813"/>
          </a:xfrm>
          <a:prstGeom prst="rect">
            <a:avLst/>
          </a:prstGeom>
          <a:noFill/>
          <a:ln w="9525">
            <a:noFill/>
            <a:miter lim="800000"/>
            <a:headEnd/>
            <a:tailEnd/>
          </a:ln>
        </p:spPr>
      </p:pic>
      <p:sp>
        <p:nvSpPr>
          <p:cNvPr id="4" name="Rectangle 3"/>
          <p:cNvSpPr/>
          <p:nvPr/>
        </p:nvSpPr>
        <p:spPr>
          <a:xfrm>
            <a:off x="4644008" y="1556792"/>
            <a:ext cx="4211960"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GB" sz="2800" dirty="0" smtClean="0"/>
              <a:t>In July 1912, </a:t>
            </a:r>
            <a:r>
              <a:rPr lang="en-GB" sz="2800" dirty="0" err="1" smtClean="0"/>
              <a:t>Christabel</a:t>
            </a:r>
            <a:r>
              <a:rPr lang="en-GB" sz="2800" dirty="0" smtClean="0"/>
              <a:t> Pankhurst began organizing a secret arson campaign. Attempts were made by suffragettes to burn down the houses of two members of the government who opposed women having the vote</a:t>
            </a:r>
            <a:endParaRPr lang="en-GB"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00B0F0"/>
          </a:solidFill>
        </p:spPr>
        <p:txBody>
          <a:bodyPr/>
          <a:lstStyle/>
          <a:p>
            <a:r>
              <a:rPr lang="en-GB" dirty="0" smtClean="0"/>
              <a:t>1913 Arson Campaign</a:t>
            </a:r>
            <a:endParaRPr lang="en-GB" dirty="0"/>
          </a:p>
        </p:txBody>
      </p:sp>
      <p:sp>
        <p:nvSpPr>
          <p:cNvPr id="3" name="Rectangle 2"/>
          <p:cNvSpPr/>
          <p:nvPr/>
        </p:nvSpPr>
        <p:spPr>
          <a:xfrm>
            <a:off x="179512" y="1196752"/>
            <a:ext cx="4572000" cy="5262979"/>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n-GB" sz="2800" dirty="0" smtClean="0"/>
              <a:t>In 1913 the WSPU arson campaign escalated and railway stations, cricket pavilions, racecourse stands and golf clubhouses being set on fire. Slogans in favour of women's suffrage were cut and burned into the turf. Suffragettes also cut telephone wires and destroyed letters by pouring chemicals into post boxes. </a:t>
            </a:r>
            <a:endParaRPr lang="en-GB" sz="2800" dirty="0"/>
          </a:p>
        </p:txBody>
      </p:sp>
      <p:pic>
        <p:nvPicPr>
          <p:cNvPr id="5122" name="Picture 2" descr="http://t1.gstatic.com/images?q=tbn:ANd9GcS1kicB0eapmBumSWF7ksYsmjG6ZZ-UGDbUAGEyS6E2DL3OqZg&amp;t=1&amp;usg=__Za42XGMcgtuVYGUYZI0JzJEw9wQ="/>
          <p:cNvPicPr>
            <a:picLocks noChangeAspect="1" noChangeArrowheads="1"/>
          </p:cNvPicPr>
          <p:nvPr/>
        </p:nvPicPr>
        <p:blipFill>
          <a:blip r:embed="rId2" cstate="print"/>
          <a:srcRect/>
          <a:stretch>
            <a:fillRect/>
          </a:stretch>
        </p:blipFill>
        <p:spPr bwMode="auto">
          <a:xfrm>
            <a:off x="4860032" y="1340768"/>
            <a:ext cx="1847850" cy="2466975"/>
          </a:xfrm>
          <a:prstGeom prst="rect">
            <a:avLst/>
          </a:prstGeom>
          <a:noFill/>
        </p:spPr>
      </p:pic>
      <p:pic>
        <p:nvPicPr>
          <p:cNvPr id="5124" name="Picture 4" descr="http://t0.gstatic.com/images?q=tbn:ANd9GcSwpWrrrnSxRjJHWIskH7jrejgEZqadrUB9AROW0s63H9OEFfc&amp;t=1&amp;usg=__cEgxAiejvz2axBR0L78XRAjf3s4="/>
          <p:cNvPicPr>
            <a:picLocks noChangeAspect="1" noChangeArrowheads="1"/>
          </p:cNvPicPr>
          <p:nvPr/>
        </p:nvPicPr>
        <p:blipFill>
          <a:blip r:embed="rId3" cstate="print"/>
          <a:srcRect/>
          <a:stretch>
            <a:fillRect/>
          </a:stretch>
        </p:blipFill>
        <p:spPr bwMode="auto">
          <a:xfrm>
            <a:off x="4427984" y="4077072"/>
            <a:ext cx="2609850" cy="1752600"/>
          </a:xfrm>
          <a:prstGeom prst="rect">
            <a:avLst/>
          </a:prstGeom>
          <a:noFill/>
        </p:spPr>
      </p:pic>
      <p:pic>
        <p:nvPicPr>
          <p:cNvPr id="5126" name="Picture 6" descr="http://t1.gstatic.com/images?q=tbn:ANd9GcSyYwkMUALlBlhqlSoC11uVxSNA_6BQoktORn6449QP_sFFF2c&amp;t=1&amp;usg=__6cr0g2bJAsr6nDIHgrwtYgzdiMo="/>
          <p:cNvPicPr>
            <a:picLocks noChangeAspect="1" noChangeArrowheads="1"/>
          </p:cNvPicPr>
          <p:nvPr/>
        </p:nvPicPr>
        <p:blipFill>
          <a:blip r:embed="rId4" cstate="print"/>
          <a:srcRect/>
          <a:stretch>
            <a:fillRect/>
          </a:stretch>
        </p:blipFill>
        <p:spPr bwMode="auto">
          <a:xfrm>
            <a:off x="7092280" y="4238625"/>
            <a:ext cx="1743075" cy="2619375"/>
          </a:xfrm>
          <a:prstGeom prst="rect">
            <a:avLst/>
          </a:prstGeom>
          <a:noFill/>
        </p:spPr>
      </p:pic>
      <p:pic>
        <p:nvPicPr>
          <p:cNvPr id="5128" name="Picture 8" descr="http://t3.gstatic.com/images?q=tbn:ANd9GcROI3gOto93JLwgaKi02EhDMtPj-AVG8NHIJFkfBFpew8JRcsQ&amp;t=1&amp;usg=__NkzYOA6YNSkXkGhWp9Qlvkowx14="/>
          <p:cNvPicPr>
            <a:picLocks noChangeAspect="1" noChangeArrowheads="1"/>
          </p:cNvPicPr>
          <p:nvPr/>
        </p:nvPicPr>
        <p:blipFill>
          <a:blip r:embed="rId5" cstate="print"/>
          <a:srcRect/>
          <a:stretch>
            <a:fillRect/>
          </a:stretch>
        </p:blipFill>
        <p:spPr bwMode="auto">
          <a:xfrm>
            <a:off x="6727103" y="980728"/>
            <a:ext cx="2416897" cy="299695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davison"/>
          <p:cNvPicPr>
            <a:picLocks noChangeAspect="1" noChangeArrowheads="1"/>
          </p:cNvPicPr>
          <p:nvPr/>
        </p:nvPicPr>
        <p:blipFill>
          <a:blip r:embed="rId2" cstate="print"/>
          <a:srcRect/>
          <a:stretch>
            <a:fillRect/>
          </a:stretch>
        </p:blipFill>
        <p:spPr bwMode="auto">
          <a:xfrm>
            <a:off x="-97337" y="0"/>
            <a:ext cx="9241337" cy="5482431"/>
          </a:xfrm>
          <a:prstGeom prst="rect">
            <a:avLst/>
          </a:prstGeom>
          <a:noFill/>
          <a:ln w="9525">
            <a:noFill/>
            <a:miter lim="800000"/>
            <a:headEnd/>
            <a:tailEnd/>
          </a:ln>
        </p:spPr>
      </p:pic>
      <p:sp>
        <p:nvSpPr>
          <p:cNvPr id="3" name="Rectangle 7"/>
          <p:cNvSpPr>
            <a:spLocks noChangeArrowheads="1"/>
          </p:cNvSpPr>
          <p:nvPr/>
        </p:nvSpPr>
        <p:spPr bwMode="auto">
          <a:xfrm>
            <a:off x="251520" y="5733256"/>
            <a:ext cx="2520950" cy="792162"/>
          </a:xfrm>
          <a:prstGeom prst="rect">
            <a:avLst/>
          </a:prstGeom>
          <a:solidFill>
            <a:srgbClr val="FFFF00"/>
          </a:solidFill>
          <a:ln w="9525">
            <a:solidFill>
              <a:schemeClr val="tx1"/>
            </a:solidFill>
            <a:miter lim="800000"/>
            <a:headEnd/>
            <a:tailEnd/>
          </a:ln>
        </p:spPr>
        <p:txBody>
          <a:bodyPr wrap="none" anchor="ctr"/>
          <a:lstStyle/>
          <a:p>
            <a:pPr algn="ctr"/>
            <a:r>
              <a:rPr lang="en-GB"/>
              <a:t>June 4</a:t>
            </a:r>
            <a:r>
              <a:rPr lang="en-GB" baseline="30000"/>
              <a:t>th</a:t>
            </a:r>
            <a:r>
              <a:rPr lang="en-GB"/>
              <a:t> 1913</a:t>
            </a:r>
          </a:p>
        </p:txBody>
      </p:sp>
      <p:sp>
        <p:nvSpPr>
          <p:cNvPr id="4" name="TextBox 3"/>
          <p:cNvSpPr txBox="1"/>
          <p:nvPr/>
        </p:nvSpPr>
        <p:spPr>
          <a:xfrm>
            <a:off x="2843808" y="5534561"/>
            <a:ext cx="6084168" cy="1323439"/>
          </a:xfrm>
          <a:prstGeom prst="rect">
            <a:avLst/>
          </a:prstGeom>
          <a:solidFill>
            <a:srgbClr val="FFC000"/>
          </a:solidFill>
        </p:spPr>
        <p:txBody>
          <a:bodyPr wrap="square" rtlCol="0">
            <a:spAutoFit/>
          </a:bodyPr>
          <a:lstStyle/>
          <a:p>
            <a:r>
              <a:rPr lang="en-GB" sz="2000" dirty="0" smtClean="0"/>
              <a:t>Tragedy at the Epso</a:t>
            </a:r>
            <a:r>
              <a:rPr lang="en-GB" sz="2000" dirty="0"/>
              <a:t>m</a:t>
            </a:r>
            <a:r>
              <a:rPr lang="en-GB" sz="2000" dirty="0" smtClean="0"/>
              <a:t> Derby – Horse Race</a:t>
            </a:r>
          </a:p>
          <a:p>
            <a:r>
              <a:rPr lang="en-GB" sz="2000" dirty="0" smtClean="0"/>
              <a:t>Emily Davidson tries to attach a ‘votes for women’ sign to the King’s horse. The publicity stunt went wrong. She died. </a:t>
            </a:r>
            <a:endParaRPr lang="en-GB" sz="2000" dirty="0"/>
          </a:p>
        </p:txBody>
      </p:sp>
      <p:sp>
        <p:nvSpPr>
          <p:cNvPr id="5" name="Title 1"/>
          <p:cNvSpPr txBox="1">
            <a:spLocks/>
          </p:cNvSpPr>
          <p:nvPr/>
        </p:nvSpPr>
        <p:spPr>
          <a:xfrm>
            <a:off x="457200" y="274638"/>
            <a:ext cx="8229600" cy="868362"/>
          </a:xfrm>
          <a:prstGeom prst="rect">
            <a:avLst/>
          </a:prstGeom>
          <a:solidFill>
            <a:srgbClr val="FFFF00"/>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1913 Epsom</a:t>
            </a:r>
            <a:r>
              <a:rPr kumimoji="0" lang="en-GB" sz="4400" b="0" i="0" u="none" strike="noStrike" kern="1200" cap="none" spc="0" normalizeH="0" noProof="0" dirty="0" smtClean="0">
                <a:ln>
                  <a:noFill/>
                </a:ln>
                <a:solidFill>
                  <a:schemeClr val="tx1"/>
                </a:solidFill>
                <a:effectLst/>
                <a:uLnTx/>
                <a:uFillTx/>
                <a:latin typeface="+mj-lt"/>
                <a:ea typeface="+mj-ea"/>
                <a:cs typeface="+mj-cs"/>
              </a:rPr>
              <a:t> Derby</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GB" smtClean="0"/>
          </a:p>
        </p:txBody>
      </p:sp>
      <p:sp>
        <p:nvSpPr>
          <p:cNvPr id="6147" name="Rectangle 3"/>
          <p:cNvSpPr>
            <a:spLocks noGrp="1" noChangeArrowheads="1"/>
          </p:cNvSpPr>
          <p:nvPr>
            <p:ph type="body" idx="1"/>
          </p:nvPr>
        </p:nvSpPr>
        <p:spPr/>
        <p:txBody>
          <a:bodyPr/>
          <a:lstStyle/>
          <a:p>
            <a:pPr eaLnBrk="1" hangingPunct="1"/>
            <a:endParaRPr lang="en-GB" smtClean="0"/>
          </a:p>
        </p:txBody>
      </p:sp>
      <p:pic>
        <p:nvPicPr>
          <p:cNvPr id="6148" name="Picture 5" descr="File:Emily davison killed 1913.jpg">
            <a:hlinkClick r:id="rId2"/>
          </p:cNvPr>
          <p:cNvPicPr>
            <a:picLocks noChangeAspect="1" noChangeArrowheads="1"/>
          </p:cNvPicPr>
          <p:nvPr/>
        </p:nvPicPr>
        <p:blipFill>
          <a:blip r:embed="rId3" cstate="print"/>
          <a:srcRect/>
          <a:stretch>
            <a:fillRect/>
          </a:stretch>
        </p:blipFill>
        <p:spPr bwMode="auto">
          <a:xfrm>
            <a:off x="0" y="0"/>
            <a:ext cx="9144000" cy="6070600"/>
          </a:xfrm>
          <a:prstGeom prst="rect">
            <a:avLst/>
          </a:prstGeom>
          <a:noFill/>
          <a:ln w="9525">
            <a:noFill/>
            <a:miter lim="800000"/>
            <a:headEnd/>
            <a:tailEnd/>
          </a:ln>
        </p:spPr>
      </p:pic>
      <p:sp>
        <p:nvSpPr>
          <p:cNvPr id="5" name="TextBox 4"/>
          <p:cNvSpPr txBox="1"/>
          <p:nvPr/>
        </p:nvSpPr>
        <p:spPr>
          <a:xfrm>
            <a:off x="108520" y="5797713"/>
            <a:ext cx="8927976" cy="1015663"/>
          </a:xfrm>
          <a:prstGeom prst="rect">
            <a:avLst/>
          </a:prstGeom>
          <a:solidFill>
            <a:srgbClr val="FFC000"/>
          </a:solidFill>
        </p:spPr>
        <p:txBody>
          <a:bodyPr wrap="square" rtlCol="0">
            <a:spAutoFit/>
          </a:bodyPr>
          <a:lstStyle/>
          <a:p>
            <a:r>
              <a:rPr lang="en-GB" sz="2000" dirty="0" smtClean="0"/>
              <a:t>Tragedy at the Epsom Derby – Horse Race</a:t>
            </a:r>
          </a:p>
          <a:p>
            <a:r>
              <a:rPr lang="en-GB" sz="2000" dirty="0" smtClean="0"/>
              <a:t>Emily Davidson tries to attach a ‘votes for women’ sign to the King’s horse. The publicity stunt went wrong. She died. </a:t>
            </a:r>
            <a:endParaRPr lang="en-GB" sz="2000" dirty="0"/>
          </a:p>
        </p:txBody>
      </p:sp>
      <p:sp>
        <p:nvSpPr>
          <p:cNvPr id="6" name="Title 1"/>
          <p:cNvSpPr txBox="1">
            <a:spLocks/>
          </p:cNvSpPr>
          <p:nvPr/>
        </p:nvSpPr>
        <p:spPr>
          <a:xfrm>
            <a:off x="457200" y="274638"/>
            <a:ext cx="8229600" cy="868362"/>
          </a:xfrm>
          <a:prstGeom prst="rect">
            <a:avLst/>
          </a:prstGeom>
          <a:solidFill>
            <a:srgbClr val="FFFF00"/>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1913 Epsom</a:t>
            </a:r>
            <a:r>
              <a:rPr kumimoji="0" lang="en-GB" sz="4400" b="0" i="0" u="none" strike="noStrike" kern="1200" cap="none" spc="0" normalizeH="0" noProof="0" dirty="0" smtClean="0">
                <a:ln>
                  <a:noFill/>
                </a:ln>
                <a:solidFill>
                  <a:schemeClr val="tx1"/>
                </a:solidFill>
                <a:effectLst/>
                <a:uLnTx/>
                <a:uFillTx/>
                <a:latin typeface="+mj-lt"/>
                <a:ea typeface="+mj-ea"/>
                <a:cs typeface="+mj-cs"/>
              </a:rPr>
              <a:t> Derby</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MCj04326320000[1]"/>
          <p:cNvPicPr>
            <a:picLocks noChangeAspect="1" noChangeArrowheads="1"/>
          </p:cNvPicPr>
          <p:nvPr/>
        </p:nvPicPr>
        <p:blipFill>
          <a:blip r:embed="rId2" cstate="print"/>
          <a:srcRect/>
          <a:stretch>
            <a:fillRect/>
          </a:stretch>
        </p:blipFill>
        <p:spPr bwMode="auto">
          <a:xfrm>
            <a:off x="179388" y="115888"/>
            <a:ext cx="1944687" cy="1944687"/>
          </a:xfrm>
          <a:prstGeom prst="rect">
            <a:avLst/>
          </a:prstGeom>
          <a:noFill/>
        </p:spPr>
      </p:pic>
      <p:sp>
        <p:nvSpPr>
          <p:cNvPr id="6153" name="Text Box 9"/>
          <p:cNvSpPr txBox="1">
            <a:spLocks noChangeArrowheads="1"/>
          </p:cNvSpPr>
          <p:nvPr/>
        </p:nvSpPr>
        <p:spPr bwMode="auto">
          <a:xfrm>
            <a:off x="2124075" y="260350"/>
            <a:ext cx="6838950" cy="1754326"/>
          </a:xfrm>
          <a:prstGeom prst="rect">
            <a:avLst/>
          </a:prstGeom>
          <a:gradFill rotWithShape="1">
            <a:gsLst>
              <a:gs pos="0">
                <a:schemeClr val="bg1"/>
              </a:gs>
              <a:gs pos="100000">
                <a:srgbClr val="CCFF99"/>
              </a:gs>
            </a:gsLst>
            <a:lin ang="5400000" scaled="1"/>
          </a:gradFill>
          <a:ln w="28575">
            <a:solidFill>
              <a:srgbClr val="CCFF99"/>
            </a:solidFill>
            <a:miter lim="800000"/>
            <a:headEnd/>
            <a:tailEnd/>
          </a:ln>
          <a:effectLst/>
        </p:spPr>
        <p:txBody>
          <a:bodyPr>
            <a:spAutoFit/>
          </a:bodyPr>
          <a:lstStyle/>
          <a:p>
            <a:pPr marL="342900" indent="-342900">
              <a:spcBef>
                <a:spcPct val="50000"/>
              </a:spcBef>
            </a:pPr>
            <a:r>
              <a:rPr lang="en-GB" sz="2400" b="1" u="sng" dirty="0">
                <a:latin typeface="Calibri" pitchFamily="34" charset="0"/>
              </a:rPr>
              <a:t>Task Two: Protester’s Toolkit</a:t>
            </a:r>
            <a:endParaRPr lang="en-GB" sz="2400" dirty="0">
              <a:latin typeface="Calibri" pitchFamily="34" charset="0"/>
            </a:endParaRPr>
          </a:p>
          <a:p>
            <a:pPr marL="342900" indent="-342900">
              <a:spcBef>
                <a:spcPct val="50000"/>
              </a:spcBef>
            </a:pPr>
            <a:r>
              <a:rPr lang="en-GB" sz="2400" dirty="0">
                <a:latin typeface="Calibri" pitchFamily="34" charset="0"/>
              </a:rPr>
              <a:t>a) Sort your cards into 2 piles: things you think the </a:t>
            </a:r>
            <a:r>
              <a:rPr lang="en-GB" sz="2400" b="1" u="sng" dirty="0">
                <a:latin typeface="Calibri" pitchFamily="34" charset="0"/>
              </a:rPr>
              <a:t>Suffragettes</a:t>
            </a:r>
            <a:r>
              <a:rPr lang="en-GB" sz="2400" dirty="0">
                <a:latin typeface="Calibri" pitchFamily="34" charset="0"/>
              </a:rPr>
              <a:t> would need and things you think the </a:t>
            </a:r>
            <a:r>
              <a:rPr lang="en-GB" sz="2400" b="1" u="sng" dirty="0">
                <a:latin typeface="Calibri" pitchFamily="34" charset="0"/>
              </a:rPr>
              <a:t>Suffragists</a:t>
            </a:r>
            <a:r>
              <a:rPr lang="en-GB" sz="2400" dirty="0">
                <a:latin typeface="Calibri" pitchFamily="34" charset="0"/>
              </a:rPr>
              <a:t> would need in their toolkit. </a:t>
            </a:r>
          </a:p>
        </p:txBody>
      </p:sp>
      <p:sp>
        <p:nvSpPr>
          <p:cNvPr id="6156" name="Text Box 12"/>
          <p:cNvSpPr txBox="1">
            <a:spLocks noChangeArrowheads="1"/>
          </p:cNvSpPr>
          <p:nvPr/>
        </p:nvSpPr>
        <p:spPr bwMode="auto">
          <a:xfrm>
            <a:off x="107950" y="5589588"/>
            <a:ext cx="2735263" cy="1216025"/>
          </a:xfrm>
          <a:prstGeom prst="rect">
            <a:avLst/>
          </a:prstGeom>
          <a:gradFill rotWithShape="1">
            <a:gsLst>
              <a:gs pos="0">
                <a:schemeClr val="bg1"/>
              </a:gs>
              <a:gs pos="100000">
                <a:srgbClr val="FFCC99"/>
              </a:gs>
            </a:gsLst>
            <a:lin ang="5400000" scaled="1"/>
          </a:gradFill>
          <a:ln w="28575">
            <a:solidFill>
              <a:srgbClr val="FFCC99"/>
            </a:solidFill>
            <a:miter lim="800000"/>
            <a:headEnd/>
            <a:tailEnd/>
          </a:ln>
          <a:effectLst/>
        </p:spPr>
        <p:txBody>
          <a:bodyPr>
            <a:spAutoFit/>
          </a:bodyPr>
          <a:lstStyle/>
          <a:p>
            <a:pPr>
              <a:spcBef>
                <a:spcPct val="50000"/>
              </a:spcBef>
            </a:pPr>
            <a:r>
              <a:rPr lang="en-GB" sz="2400" b="1" dirty="0">
                <a:latin typeface="Calibri" pitchFamily="34" charset="0"/>
              </a:rPr>
              <a:t>Suffragettes</a:t>
            </a:r>
            <a:r>
              <a:rPr lang="en-GB" sz="2400" dirty="0">
                <a:latin typeface="Calibri" pitchFamily="34" charset="0"/>
              </a:rPr>
              <a:t>: violent, militant action</a:t>
            </a:r>
          </a:p>
        </p:txBody>
      </p:sp>
      <p:pic>
        <p:nvPicPr>
          <p:cNvPr id="6160" name="Picture 16" descr="women21"/>
          <p:cNvPicPr>
            <a:picLocks noChangeAspect="1" noChangeArrowheads="1"/>
          </p:cNvPicPr>
          <p:nvPr/>
        </p:nvPicPr>
        <p:blipFill>
          <a:blip r:embed="rId3" cstate="print"/>
          <a:srcRect b="10556"/>
          <a:stretch>
            <a:fillRect/>
          </a:stretch>
        </p:blipFill>
        <p:spPr bwMode="auto">
          <a:xfrm>
            <a:off x="179388" y="2852738"/>
            <a:ext cx="2663825" cy="2570162"/>
          </a:xfrm>
          <a:prstGeom prst="rect">
            <a:avLst/>
          </a:prstGeom>
          <a:noFill/>
        </p:spPr>
      </p:pic>
      <p:pic>
        <p:nvPicPr>
          <p:cNvPr id="6161" name="Picture 17" descr="issuesFreedomFighters"/>
          <p:cNvPicPr>
            <a:picLocks noChangeAspect="1" noChangeArrowheads="1"/>
          </p:cNvPicPr>
          <p:nvPr/>
        </p:nvPicPr>
        <p:blipFill>
          <a:blip r:embed="rId4" cstate="print"/>
          <a:srcRect b="4837"/>
          <a:stretch>
            <a:fillRect/>
          </a:stretch>
        </p:blipFill>
        <p:spPr bwMode="auto">
          <a:xfrm>
            <a:off x="6384925" y="2781300"/>
            <a:ext cx="2724150" cy="2592388"/>
          </a:xfrm>
          <a:prstGeom prst="rect">
            <a:avLst/>
          </a:prstGeom>
          <a:noFill/>
        </p:spPr>
      </p:pic>
      <p:sp>
        <p:nvSpPr>
          <p:cNvPr id="6162" name="Text Box 18"/>
          <p:cNvSpPr txBox="1">
            <a:spLocks noChangeArrowheads="1"/>
          </p:cNvSpPr>
          <p:nvPr/>
        </p:nvSpPr>
        <p:spPr bwMode="auto">
          <a:xfrm>
            <a:off x="6445250" y="5526088"/>
            <a:ext cx="2663825" cy="1216025"/>
          </a:xfrm>
          <a:prstGeom prst="rect">
            <a:avLst/>
          </a:prstGeom>
          <a:gradFill rotWithShape="1">
            <a:gsLst>
              <a:gs pos="0">
                <a:schemeClr val="bg1"/>
              </a:gs>
              <a:gs pos="100000">
                <a:srgbClr val="FFCC99"/>
              </a:gs>
            </a:gsLst>
            <a:lin ang="5400000" scaled="1"/>
          </a:gradFill>
          <a:ln w="28575">
            <a:solidFill>
              <a:srgbClr val="FFCC99"/>
            </a:solidFill>
            <a:miter lim="800000"/>
            <a:headEnd/>
            <a:tailEnd/>
          </a:ln>
          <a:effectLst/>
        </p:spPr>
        <p:txBody>
          <a:bodyPr>
            <a:spAutoFit/>
          </a:bodyPr>
          <a:lstStyle/>
          <a:p>
            <a:pPr>
              <a:spcBef>
                <a:spcPct val="50000"/>
              </a:spcBef>
            </a:pPr>
            <a:r>
              <a:rPr lang="en-GB" sz="2400" dirty="0">
                <a:latin typeface="Calibri" pitchFamily="34" charset="0"/>
              </a:rPr>
              <a:t>Suffragists: peaceful, lawful campaigning</a:t>
            </a:r>
          </a:p>
        </p:txBody>
      </p:sp>
      <p:sp>
        <p:nvSpPr>
          <p:cNvPr id="6167" name="Text Box 23"/>
          <p:cNvSpPr txBox="1">
            <a:spLocks noChangeArrowheads="1"/>
          </p:cNvSpPr>
          <p:nvPr/>
        </p:nvSpPr>
        <p:spPr bwMode="auto">
          <a:xfrm>
            <a:off x="3706813" y="3622675"/>
            <a:ext cx="2160587" cy="1462088"/>
          </a:xfrm>
          <a:prstGeom prst="rect">
            <a:avLst/>
          </a:prstGeom>
          <a:gradFill rotWithShape="1">
            <a:gsLst>
              <a:gs pos="0">
                <a:schemeClr val="bg1"/>
              </a:gs>
              <a:gs pos="100000">
                <a:srgbClr val="66FFFF"/>
              </a:gs>
            </a:gsLst>
            <a:lin ang="5400000" scaled="1"/>
          </a:gradFill>
          <a:ln w="28575">
            <a:solidFill>
              <a:srgbClr val="66FFFF"/>
            </a:solidFill>
            <a:miter lim="800000"/>
            <a:headEnd/>
            <a:tailEnd/>
          </a:ln>
          <a:effectLst/>
        </p:spPr>
        <p:txBody>
          <a:bodyPr>
            <a:spAutoFit/>
          </a:bodyPr>
          <a:lstStyle/>
          <a:p>
            <a:pPr algn="ctr">
              <a:spcBef>
                <a:spcPct val="50000"/>
              </a:spcBef>
            </a:pPr>
            <a:r>
              <a:rPr lang="en-GB" sz="8800" b="1" dirty="0">
                <a:latin typeface="Calibri" pitchFamily="34" charset="0"/>
              </a:rPr>
              <a:t>vs.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MCj04326320000[1]"/>
          <p:cNvPicPr>
            <a:picLocks noChangeAspect="1" noChangeArrowheads="1"/>
          </p:cNvPicPr>
          <p:nvPr/>
        </p:nvPicPr>
        <p:blipFill>
          <a:blip r:embed="rId2" cstate="print"/>
          <a:srcRect/>
          <a:stretch>
            <a:fillRect/>
          </a:stretch>
        </p:blipFill>
        <p:spPr bwMode="auto">
          <a:xfrm>
            <a:off x="179388" y="0"/>
            <a:ext cx="2087562" cy="2087563"/>
          </a:xfrm>
          <a:prstGeom prst="rect">
            <a:avLst/>
          </a:prstGeom>
          <a:noFill/>
        </p:spPr>
      </p:pic>
      <p:sp>
        <p:nvSpPr>
          <p:cNvPr id="7174" name="Text Box 6"/>
          <p:cNvSpPr txBox="1">
            <a:spLocks noChangeArrowheads="1"/>
          </p:cNvSpPr>
          <p:nvPr/>
        </p:nvSpPr>
        <p:spPr bwMode="auto">
          <a:xfrm>
            <a:off x="2124075" y="146050"/>
            <a:ext cx="6911975" cy="1770063"/>
          </a:xfrm>
          <a:prstGeom prst="rect">
            <a:avLst/>
          </a:prstGeom>
          <a:gradFill rotWithShape="1">
            <a:gsLst>
              <a:gs pos="0">
                <a:schemeClr val="bg1"/>
              </a:gs>
              <a:gs pos="100000">
                <a:srgbClr val="CCFF99"/>
              </a:gs>
            </a:gsLst>
            <a:lin ang="5400000" scaled="1"/>
          </a:gradFill>
          <a:ln w="28575">
            <a:solidFill>
              <a:srgbClr val="CCFF99"/>
            </a:solidFill>
            <a:miter lim="800000"/>
            <a:headEnd/>
            <a:tailEnd/>
          </a:ln>
          <a:effectLst/>
        </p:spPr>
        <p:txBody>
          <a:bodyPr>
            <a:spAutoFit/>
          </a:bodyPr>
          <a:lstStyle/>
          <a:p>
            <a:pPr marL="342900" indent="-342900">
              <a:spcBef>
                <a:spcPct val="50000"/>
              </a:spcBef>
            </a:pPr>
            <a:r>
              <a:rPr lang="en-GB" b="1" u="sng" dirty="0">
                <a:latin typeface="Calibri" pitchFamily="34" charset="0"/>
              </a:rPr>
              <a:t>Task Two: Protester’s Toolkit</a:t>
            </a:r>
          </a:p>
          <a:p>
            <a:pPr marL="342900" indent="-342900">
              <a:spcBef>
                <a:spcPct val="50000"/>
              </a:spcBef>
            </a:pPr>
            <a:r>
              <a:rPr lang="en-GB" dirty="0">
                <a:latin typeface="Calibri" pitchFamily="34" charset="0"/>
              </a:rPr>
              <a:t>b) Who is right – the Suffragettes or the Suffragists?</a:t>
            </a:r>
          </a:p>
          <a:p>
            <a:pPr marL="342900" indent="-342900">
              <a:spcBef>
                <a:spcPct val="50000"/>
              </a:spcBef>
            </a:pPr>
            <a:r>
              <a:rPr lang="en-GB" dirty="0">
                <a:latin typeface="Calibri" pitchFamily="34" charset="0"/>
              </a:rPr>
              <a:t>	You have 12 tools at your disposal but you can choose only </a:t>
            </a:r>
            <a:r>
              <a:rPr lang="en-GB" b="1" u="sng" dirty="0">
                <a:latin typeface="Calibri" pitchFamily="34" charset="0"/>
              </a:rPr>
              <a:t>six</a:t>
            </a:r>
            <a:r>
              <a:rPr lang="en-GB" dirty="0">
                <a:latin typeface="Calibri" pitchFamily="34" charset="0"/>
              </a:rPr>
              <a:t> to include in your toolkit. Which ones will you include? Write the reasons for your decisions inside your toolkit.</a:t>
            </a:r>
          </a:p>
        </p:txBody>
      </p:sp>
      <p:sp>
        <p:nvSpPr>
          <p:cNvPr id="7175" name="Text Box 7"/>
          <p:cNvSpPr txBox="1">
            <a:spLocks noChangeArrowheads="1"/>
          </p:cNvSpPr>
          <p:nvPr/>
        </p:nvSpPr>
        <p:spPr bwMode="auto">
          <a:xfrm>
            <a:off x="107950" y="2133600"/>
            <a:ext cx="8964613" cy="4416594"/>
          </a:xfrm>
          <a:prstGeom prst="rect">
            <a:avLst/>
          </a:prstGeom>
          <a:gradFill rotWithShape="1">
            <a:gsLst>
              <a:gs pos="0">
                <a:schemeClr val="bg1"/>
              </a:gs>
              <a:gs pos="100000">
                <a:srgbClr val="FFCC99"/>
              </a:gs>
            </a:gsLst>
            <a:lin ang="5400000" scaled="1"/>
          </a:gradFill>
          <a:ln w="28575">
            <a:solidFill>
              <a:srgbClr val="FFCC99"/>
            </a:solidFill>
            <a:miter lim="800000"/>
            <a:headEnd/>
            <a:tailEnd/>
          </a:ln>
          <a:effectLst/>
        </p:spPr>
        <p:txBody>
          <a:bodyPr>
            <a:spAutoFit/>
          </a:bodyPr>
          <a:lstStyle/>
          <a:p>
            <a:pPr marL="342900" indent="-342900">
              <a:spcBef>
                <a:spcPct val="50000"/>
              </a:spcBef>
            </a:pPr>
            <a:r>
              <a:rPr lang="en-GB" sz="2000" b="1" dirty="0">
                <a:latin typeface="Calibri" pitchFamily="34" charset="0"/>
              </a:rPr>
              <a:t>Things to consider!</a:t>
            </a:r>
          </a:p>
          <a:p>
            <a:pPr marL="342900" indent="-342900">
              <a:spcBef>
                <a:spcPct val="50000"/>
              </a:spcBef>
              <a:buFontTx/>
              <a:buAutoNum type="arabicPeriod"/>
            </a:pPr>
            <a:r>
              <a:rPr lang="en-GB" dirty="0">
                <a:latin typeface="Calibri" pitchFamily="34" charset="0"/>
              </a:rPr>
              <a:t>You want as many people as possible to know about your campaign. You need publicity.</a:t>
            </a:r>
          </a:p>
          <a:p>
            <a:pPr marL="342900" indent="-342900">
              <a:spcBef>
                <a:spcPct val="50000"/>
              </a:spcBef>
              <a:buFontTx/>
              <a:buAutoNum type="arabicPeriod"/>
            </a:pPr>
            <a:r>
              <a:rPr lang="en-GB" dirty="0">
                <a:latin typeface="Calibri" pitchFamily="34" charset="0"/>
              </a:rPr>
              <a:t>You might get put in prison if you break the law. It will be difficult to campaign from a jail cell!</a:t>
            </a:r>
          </a:p>
          <a:p>
            <a:pPr marL="342900" indent="-342900">
              <a:spcBef>
                <a:spcPct val="50000"/>
              </a:spcBef>
              <a:buFontTx/>
              <a:buAutoNum type="arabicPeriod"/>
            </a:pPr>
            <a:r>
              <a:rPr lang="en-GB" dirty="0">
                <a:latin typeface="Calibri" pitchFamily="34" charset="0"/>
              </a:rPr>
              <a:t>Governments can (and have!) easily ignore letters and petitions.</a:t>
            </a:r>
          </a:p>
          <a:p>
            <a:pPr marL="342900" indent="-342900">
              <a:spcBef>
                <a:spcPct val="50000"/>
              </a:spcBef>
              <a:buFontTx/>
              <a:buAutoNum type="arabicPeriod"/>
            </a:pPr>
            <a:r>
              <a:rPr lang="en-GB" dirty="0">
                <a:latin typeface="Calibri" pitchFamily="34" charset="0"/>
              </a:rPr>
              <a:t>You need to show the government how much you want the vote.</a:t>
            </a:r>
          </a:p>
          <a:p>
            <a:pPr marL="342900" indent="-342900">
              <a:spcBef>
                <a:spcPct val="50000"/>
              </a:spcBef>
              <a:buFontTx/>
              <a:buAutoNum type="arabicPeriod"/>
            </a:pPr>
            <a:r>
              <a:rPr lang="en-GB" dirty="0">
                <a:latin typeface="Calibri" pitchFamily="34" charset="0"/>
              </a:rPr>
              <a:t>One of the reasons that MPs won’t give women the vote is because they think they are irresponsible. You need to prove you are.</a:t>
            </a:r>
          </a:p>
          <a:p>
            <a:pPr marL="342900" indent="-342900">
              <a:spcBef>
                <a:spcPct val="50000"/>
              </a:spcBef>
              <a:buFontTx/>
              <a:buAutoNum type="arabicPeriod"/>
            </a:pPr>
            <a:r>
              <a:rPr lang="en-GB" dirty="0">
                <a:latin typeface="Calibri" pitchFamily="34" charset="0"/>
              </a:rPr>
              <a:t>You need the support of MPs and the government – they’re the ones who will grant you the vote.</a:t>
            </a:r>
          </a:p>
          <a:p>
            <a:pPr marL="342900" indent="-342900">
              <a:spcBef>
                <a:spcPct val="50000"/>
              </a:spcBef>
              <a:buFontTx/>
              <a:buAutoNum type="arabicPeriod"/>
            </a:pPr>
            <a:r>
              <a:rPr lang="en-GB" dirty="0">
                <a:latin typeface="Calibri" pitchFamily="34" charset="0"/>
              </a:rPr>
              <a:t>The government can’t be seen to be giving in to terrorism. Threaten them and it might make them more determined not to give 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lvl="0"/>
            <a:r>
              <a:rPr lang="en-GB" dirty="0" smtClean="0"/>
              <a:t>Homework 23: Suffragists Vs. </a:t>
            </a:r>
            <a:r>
              <a:rPr lang="en-GB" dirty="0" smtClean="0"/>
              <a:t>Suffragettes.  Due</a:t>
            </a:r>
            <a:r>
              <a:rPr lang="en-GB" dirty="0" smtClean="0"/>
              <a:t>:	</a:t>
            </a:r>
            <a:r>
              <a:rPr lang="en-GB" smtClean="0"/>
              <a:t>	</a:t>
            </a:r>
            <a:r>
              <a:rPr lang="en-GB" dirty="0" smtClean="0"/>
              <a:t>		</a:t>
            </a:r>
            <a:endParaRPr lang="en-GB" dirty="0"/>
          </a:p>
        </p:txBody>
      </p:sp>
      <p:sp>
        <p:nvSpPr>
          <p:cNvPr id="3" name="Rectangle 2"/>
          <p:cNvSpPr/>
          <p:nvPr/>
        </p:nvSpPr>
        <p:spPr>
          <a:xfrm>
            <a:off x="251520" y="1628800"/>
            <a:ext cx="8712968" cy="48965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2800" dirty="0" smtClean="0"/>
              <a:t>Write up your answer to the following question: </a:t>
            </a:r>
          </a:p>
          <a:p>
            <a:r>
              <a:rPr lang="en-GB" sz="2800" b="1" dirty="0" smtClean="0">
                <a:solidFill>
                  <a:srgbClr val="FF0000"/>
                </a:solidFill>
              </a:rPr>
              <a:t>Bronze: What was the difference between the Suffragists and Suffragettes methods to get the vote for women?</a:t>
            </a:r>
          </a:p>
          <a:p>
            <a:r>
              <a:rPr lang="en-GB" sz="2800" b="1" dirty="0" smtClean="0">
                <a:solidFill>
                  <a:srgbClr val="FF7C80"/>
                </a:solidFill>
              </a:rPr>
              <a:t>Silver: </a:t>
            </a:r>
            <a:r>
              <a:rPr lang="en-GB" sz="2800" b="1" i="1" u="sng" dirty="0" smtClean="0">
                <a:solidFill>
                  <a:srgbClr val="FF7C80"/>
                </a:solidFill>
              </a:rPr>
              <a:t>Why</a:t>
            </a:r>
            <a:r>
              <a:rPr lang="en-GB" sz="2800" b="1" dirty="0" smtClean="0">
                <a:solidFill>
                  <a:srgbClr val="FF7C80"/>
                </a:solidFill>
              </a:rPr>
              <a:t> did the Suffragettes use ‘militant action’ to achieve votes for Women? </a:t>
            </a:r>
          </a:p>
          <a:p>
            <a:r>
              <a:rPr lang="en-GB" sz="2800" b="1" dirty="0" smtClean="0">
                <a:solidFill>
                  <a:srgbClr val="00B050"/>
                </a:solidFill>
              </a:rPr>
              <a:t>Gold: ‘The actions of the Suffragettes damaged the Votes for Women cause’. How far do you agree with the statement? </a:t>
            </a:r>
            <a:r>
              <a:rPr lang="en-GB" sz="2800" dirty="0" smtClean="0">
                <a:solidFill>
                  <a:srgbClr val="00B050"/>
                </a:solidFill>
              </a:rPr>
              <a:t>Try and give both sides of the argument but remember to argue whether you agree or disagree using facts from your own knowledge.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en-GB" sz="3600" dirty="0" smtClean="0"/>
              <a:t>Plenary line: Which would you join: </a:t>
            </a:r>
            <a:r>
              <a:rPr lang="en-GB" sz="3600" dirty="0" err="1" smtClean="0"/>
              <a:t>Gists</a:t>
            </a:r>
            <a:r>
              <a:rPr lang="en-GB" sz="3600" dirty="0" smtClean="0"/>
              <a:t> or </a:t>
            </a:r>
            <a:r>
              <a:rPr lang="en-GB" sz="3600" dirty="0" err="1" smtClean="0"/>
              <a:t>Gettes</a:t>
            </a:r>
            <a:r>
              <a:rPr lang="en-GB" sz="3600" dirty="0" smtClean="0"/>
              <a:t> and why? Justify your answer</a:t>
            </a:r>
            <a:endParaRPr lang="en-GB" sz="3600" dirty="0"/>
          </a:p>
        </p:txBody>
      </p:sp>
      <p:sp>
        <p:nvSpPr>
          <p:cNvPr id="3" name="Left-Right Arrow 2"/>
          <p:cNvSpPr/>
          <p:nvPr/>
        </p:nvSpPr>
        <p:spPr>
          <a:xfrm>
            <a:off x="467544" y="4077072"/>
            <a:ext cx="8352928" cy="1944216"/>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4400" dirty="0" smtClean="0"/>
              <a:t>Suffragist                  Suffragette</a:t>
            </a:r>
            <a:endParaRPr lang="en-GB" sz="4400" dirty="0"/>
          </a:p>
        </p:txBody>
      </p:sp>
      <p:pic>
        <p:nvPicPr>
          <p:cNvPr id="5" name="Picture 2" descr="E:\9. Britian 20th Century\votes for women\democracy3.jpg"/>
          <p:cNvPicPr>
            <a:picLocks noChangeAspect="1" noChangeArrowheads="1"/>
          </p:cNvPicPr>
          <p:nvPr/>
        </p:nvPicPr>
        <p:blipFill>
          <a:blip r:embed="rId2" cstate="print"/>
          <a:srcRect/>
          <a:stretch>
            <a:fillRect/>
          </a:stretch>
        </p:blipFill>
        <p:spPr bwMode="auto">
          <a:xfrm>
            <a:off x="5436096" y="1844824"/>
            <a:ext cx="2402852" cy="2592288"/>
          </a:xfrm>
          <a:prstGeom prst="rect">
            <a:avLst/>
          </a:prstGeom>
          <a:noFill/>
        </p:spPr>
      </p:pic>
      <p:pic>
        <p:nvPicPr>
          <p:cNvPr id="6" name="Picture 5" descr="sf_s1"/>
          <p:cNvPicPr>
            <a:picLocks noChangeAspect="1" noChangeArrowheads="1"/>
          </p:cNvPicPr>
          <p:nvPr/>
        </p:nvPicPr>
        <p:blipFill>
          <a:blip r:embed="rId3" cstate="print"/>
          <a:srcRect/>
          <a:stretch>
            <a:fillRect/>
          </a:stretch>
        </p:blipFill>
        <p:spPr bwMode="auto">
          <a:xfrm>
            <a:off x="1547664" y="1628800"/>
            <a:ext cx="2016224" cy="291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Autofit/>
          </a:bodyPr>
          <a:lstStyle/>
          <a:p>
            <a:r>
              <a:rPr lang="en-GB" sz="3200" u="sng" dirty="0" smtClean="0"/>
              <a:t>L34: </a:t>
            </a:r>
            <a:r>
              <a:rPr lang="en-GB" sz="3200" u="sng" dirty="0" smtClean="0"/>
              <a:t>I will be able to describe the different protest tactics of the suffragettes  and suffragists</a:t>
            </a:r>
            <a:endParaRPr lang="en-GB" sz="3200" u="sng" dirty="0"/>
          </a:p>
        </p:txBody>
      </p:sp>
      <p:sp>
        <p:nvSpPr>
          <p:cNvPr id="6" name="Text Placeholder 5"/>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objective:</a:t>
            </a:r>
            <a:endParaRPr lang="en-GB" dirty="0"/>
          </a:p>
        </p:txBody>
      </p:sp>
      <p:sp>
        <p:nvSpPr>
          <p:cNvPr id="4" name="Content Placeholder 3"/>
          <p:cNvSpPr>
            <a:spLocks noGrp="1"/>
          </p:cNvSpPr>
          <p:nvPr>
            <p:ph sz="half" idx="2"/>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en-GB" dirty="0" smtClean="0">
                <a:latin typeface="Calibri" pitchFamily="34" charset="0"/>
              </a:rPr>
              <a:t>Describe the different methods of the Suffragettes and the Suffragists and the reasons why they tried to reach the same goal using different methods. </a:t>
            </a:r>
          </a:p>
          <a:p>
            <a:pPr>
              <a:buNone/>
            </a:pPr>
            <a:r>
              <a:rPr lang="en-GB" b="1" dirty="0" smtClean="0"/>
              <a:t>Keywords:</a:t>
            </a:r>
          </a:p>
          <a:p>
            <a:r>
              <a:rPr lang="en-GB" dirty="0" smtClean="0"/>
              <a:t>Suffrage</a:t>
            </a:r>
          </a:p>
          <a:p>
            <a:r>
              <a:rPr lang="en-GB" dirty="0" smtClean="0"/>
              <a:t>Suffragette</a:t>
            </a:r>
          </a:p>
          <a:p>
            <a:r>
              <a:rPr lang="en-GB" dirty="0" smtClean="0"/>
              <a:t>Suffragist</a:t>
            </a:r>
          </a:p>
          <a:p>
            <a:r>
              <a:rPr lang="en-GB" dirty="0" smtClean="0"/>
              <a:t>Direct Militant Action</a:t>
            </a:r>
            <a:endParaRPr lang="en-GB" dirty="0"/>
          </a:p>
        </p:txBody>
      </p:sp>
      <p:sp>
        <p:nvSpPr>
          <p:cNvPr id="7" name="Text Placeholder 6"/>
          <p:cNvSpPr>
            <a:spLocks noGrp="1"/>
          </p:cNvSpPr>
          <p:nvPr>
            <p:ph type="body" sz="quarter" idx="3"/>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Success Criteria</a:t>
            </a:r>
            <a:endParaRPr lang="en-GB" dirty="0"/>
          </a:p>
        </p:txBody>
      </p:sp>
      <p:sp>
        <p:nvSpPr>
          <p:cNvPr id="8" name="Content Placeholder 7"/>
          <p:cNvSpPr>
            <a:spLocks noGrp="1"/>
          </p:cNvSpPr>
          <p:nvPr>
            <p:ph sz="quarter" idx="4"/>
          </p:nvPr>
        </p:nvSpPr>
        <p:spPr/>
        <p:style>
          <a:lnRef idx="2">
            <a:schemeClr val="accent2"/>
          </a:lnRef>
          <a:fillRef idx="1">
            <a:schemeClr val="lt1"/>
          </a:fillRef>
          <a:effectRef idx="0">
            <a:schemeClr val="accent2"/>
          </a:effectRef>
          <a:fontRef idx="minor">
            <a:schemeClr val="dk1"/>
          </a:fontRef>
        </p:style>
        <p:txBody>
          <a:bodyPr>
            <a:normAutofit fontScale="92500"/>
          </a:bodyPr>
          <a:lstStyle/>
          <a:p>
            <a:r>
              <a:rPr lang="en-GB" dirty="0" smtClean="0">
                <a:solidFill>
                  <a:srgbClr val="FF0000"/>
                </a:solidFill>
              </a:rPr>
              <a:t>You WILL be able to describe the methods used by suffragettes and suffragists to get votes for women.</a:t>
            </a:r>
          </a:p>
          <a:p>
            <a:r>
              <a:rPr lang="en-GB" dirty="0" smtClean="0">
                <a:solidFill>
                  <a:srgbClr val="FF7C80"/>
                </a:solidFill>
              </a:rPr>
              <a:t>You SHOULD explain why they had different ideas about the best methods to use. </a:t>
            </a:r>
          </a:p>
          <a:p>
            <a:r>
              <a:rPr lang="en-GB" dirty="0" smtClean="0">
                <a:solidFill>
                  <a:srgbClr val="00B050"/>
                </a:solidFill>
              </a:rPr>
              <a:t>You COULD reach a supported judgement about whether you would use suffragist or suffragette methods. </a:t>
            </a:r>
            <a:endParaRPr lang="en-GB" dirty="0">
              <a:solidFill>
                <a:srgbClr val="00B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 below</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9144000" cy="6857999"/>
        </p:xfrm>
        <a:graphic>
          <a:graphicData uri="http://schemas.openxmlformats.org/drawingml/2006/table">
            <a:tbl>
              <a:tblPr firstRow="1" bandRow="1">
                <a:tableStyleId>{5C22544A-7EE6-4342-B048-85BDC9FD1C3A}</a:tableStyleId>
              </a:tblPr>
              <a:tblGrid>
                <a:gridCol w="1259632"/>
                <a:gridCol w="3960440"/>
                <a:gridCol w="3923928"/>
              </a:tblGrid>
              <a:tr h="793398">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Suffragettes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Suffragists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694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Calibri" pitchFamily="34" charset="0"/>
                        </a:rPr>
                        <a:t> What they are trying to achieve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694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Calibri" pitchFamily="34" charset="0"/>
                        </a:rPr>
                        <a:t>The methods they are using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694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Calibri" pitchFamily="34" charset="0"/>
                        </a:rPr>
                        <a:t>Why their way is best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56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Calibri" pitchFamily="34" charset="0"/>
                        </a:rPr>
                        <a:t>What they think of the other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Autofit/>
          </a:bodyPr>
          <a:lstStyle/>
          <a:p>
            <a:r>
              <a:rPr lang="en-GB" sz="3200" dirty="0" smtClean="0"/>
              <a:t>Task 1: Video Clip – Copy and complete the table below in your books. You need a full page.</a:t>
            </a:r>
            <a:endParaRPr lang="en-GB" sz="3200" dirty="0"/>
          </a:p>
        </p:txBody>
      </p:sp>
      <p:sp>
        <p:nvSpPr>
          <p:cNvPr id="4" name="Text Box 5"/>
          <p:cNvSpPr txBox="1">
            <a:spLocks noChangeArrowheads="1"/>
          </p:cNvSpPr>
          <p:nvPr/>
        </p:nvSpPr>
        <p:spPr bwMode="auto">
          <a:xfrm>
            <a:off x="179512" y="1628800"/>
            <a:ext cx="4967287" cy="1339850"/>
          </a:xfrm>
          <a:prstGeom prst="rect">
            <a:avLst/>
          </a:prstGeom>
          <a:gradFill rotWithShape="1">
            <a:gsLst>
              <a:gs pos="0">
                <a:schemeClr val="bg1"/>
              </a:gs>
              <a:gs pos="100000">
                <a:srgbClr val="FFCC99"/>
              </a:gs>
            </a:gsLst>
            <a:lin ang="5400000" scaled="1"/>
          </a:gradFill>
          <a:ln w="28575">
            <a:solidFill>
              <a:srgbClr val="FFCC99"/>
            </a:solidFill>
            <a:miter lim="800000"/>
            <a:headEnd/>
            <a:tailEnd/>
          </a:ln>
          <a:effectLst/>
        </p:spPr>
        <p:txBody>
          <a:bodyPr>
            <a:spAutoFit/>
          </a:bodyPr>
          <a:lstStyle/>
          <a:p>
            <a:pPr>
              <a:spcBef>
                <a:spcPct val="50000"/>
              </a:spcBef>
            </a:pPr>
            <a:r>
              <a:rPr lang="en-GB" sz="2000" dirty="0">
                <a:latin typeface="Calibri" pitchFamily="34" charset="0"/>
              </a:rPr>
              <a:t>In the early 20</a:t>
            </a:r>
            <a:r>
              <a:rPr lang="en-GB" sz="2000" baseline="30000" dirty="0">
                <a:latin typeface="Calibri" pitchFamily="34" charset="0"/>
              </a:rPr>
              <a:t>th</a:t>
            </a:r>
            <a:r>
              <a:rPr lang="en-GB" sz="2000" dirty="0">
                <a:latin typeface="Calibri" pitchFamily="34" charset="0"/>
              </a:rPr>
              <a:t> Century, there were 2 main groups who were both campaigning to get women the vote – the “Suffragettes” and the “Suffragists.”</a:t>
            </a:r>
          </a:p>
        </p:txBody>
      </p:sp>
      <p:pic>
        <p:nvPicPr>
          <p:cNvPr id="5" name="Picture 6" descr="issuesFreedomFighters"/>
          <p:cNvPicPr>
            <a:picLocks noChangeAspect="1" noChangeArrowheads="1"/>
          </p:cNvPicPr>
          <p:nvPr/>
        </p:nvPicPr>
        <p:blipFill>
          <a:blip r:embed="rId2" cstate="print"/>
          <a:srcRect/>
          <a:stretch>
            <a:fillRect/>
          </a:stretch>
        </p:blipFill>
        <p:spPr bwMode="auto">
          <a:xfrm>
            <a:off x="5509071" y="1484784"/>
            <a:ext cx="3527425" cy="3527425"/>
          </a:xfrm>
          <a:prstGeom prst="rect">
            <a:avLst/>
          </a:prstGeom>
          <a:noFill/>
        </p:spPr>
      </p:pic>
      <p:pic>
        <p:nvPicPr>
          <p:cNvPr id="6" name="Picture 8" descr="MCj04316210000[1]"/>
          <p:cNvPicPr>
            <a:picLocks noChangeAspect="1" noChangeArrowheads="1"/>
          </p:cNvPicPr>
          <p:nvPr/>
        </p:nvPicPr>
        <p:blipFill>
          <a:blip r:embed="rId3" cstate="print"/>
          <a:srcRect/>
          <a:stretch>
            <a:fillRect/>
          </a:stretch>
        </p:blipFill>
        <p:spPr bwMode="auto">
          <a:xfrm>
            <a:off x="7164288" y="5085184"/>
            <a:ext cx="1440855" cy="1440855"/>
          </a:xfrm>
          <a:prstGeom prst="rect">
            <a:avLst/>
          </a:prstGeom>
          <a:noFill/>
        </p:spPr>
      </p:pic>
      <p:graphicFrame>
        <p:nvGraphicFramePr>
          <p:cNvPr id="8" name="Table 7"/>
          <p:cNvGraphicFramePr>
            <a:graphicFrameLocks noGrp="1"/>
          </p:cNvGraphicFramePr>
          <p:nvPr/>
        </p:nvGraphicFramePr>
        <p:xfrm>
          <a:off x="251520" y="3607896"/>
          <a:ext cx="6096000" cy="29311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Suffragettes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Suffragists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Calibri" pitchFamily="34" charset="0"/>
                        </a:rPr>
                        <a:t> What they are trying to achieve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Calibri" pitchFamily="34" charset="0"/>
                        </a:rPr>
                        <a:t>The methods they are using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Calibri" pitchFamily="34" charset="0"/>
                        </a:rPr>
                        <a:t>Why their way is best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Calibri" pitchFamily="34" charset="0"/>
                        </a:rPr>
                        <a:t>What they think of the other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idx="4294967295"/>
          </p:nvPr>
        </p:nvSpPr>
        <p:spPr>
          <a:xfrm>
            <a:off x="468313" y="188912"/>
            <a:ext cx="8316912" cy="6336431"/>
          </a:xfrm>
        </p:spPr>
        <p:style>
          <a:lnRef idx="1">
            <a:schemeClr val="accent2"/>
          </a:lnRef>
          <a:fillRef idx="2">
            <a:schemeClr val="accent2"/>
          </a:fillRef>
          <a:effectRef idx="1">
            <a:schemeClr val="accent2"/>
          </a:effectRef>
          <a:fontRef idx="minor">
            <a:schemeClr val="dk1"/>
          </a:fontRef>
        </p:style>
        <p:txBody>
          <a:bodyPr>
            <a:normAutofit/>
          </a:bodyPr>
          <a:lstStyle/>
          <a:p>
            <a:pPr eaLnBrk="1" hangingPunct="1"/>
            <a:r>
              <a:rPr lang="en-US" sz="4800" dirty="0" smtClean="0"/>
              <a:t>The next slides tell an important story in pictures. It is the story of how the two groups – suffragists and suffragettes tried to get Votes for Women between 1900 and 1914. You can add details to your table if you have space.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en-GB" dirty="0" smtClean="0"/>
              <a:t>Suffragists 1900-1914:</a:t>
            </a:r>
            <a:br>
              <a:rPr lang="en-GB" dirty="0" smtClean="0"/>
            </a:br>
            <a:r>
              <a:rPr lang="en-GB" dirty="0" smtClean="0"/>
              <a:t>Letter writing and peaceful protest</a:t>
            </a:r>
            <a:endParaRPr lang="en-GB" dirty="0"/>
          </a:p>
        </p:txBody>
      </p:sp>
      <p:pic>
        <p:nvPicPr>
          <p:cNvPr id="3" name="Picture 8" descr="F9379"/>
          <p:cNvPicPr>
            <a:picLocks noChangeAspect="1" noChangeArrowheads="1"/>
          </p:cNvPicPr>
          <p:nvPr/>
        </p:nvPicPr>
        <p:blipFill>
          <a:blip r:embed="rId2" cstate="print"/>
          <a:srcRect/>
          <a:stretch>
            <a:fillRect/>
          </a:stretch>
        </p:blipFill>
        <p:spPr bwMode="auto">
          <a:xfrm>
            <a:off x="173042" y="1628800"/>
            <a:ext cx="8245131"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itle 1"/>
          <p:cNvSpPr txBox="1">
            <a:spLocks/>
          </p:cNvSpPr>
          <p:nvPr/>
        </p:nvSpPr>
        <p:spPr>
          <a:xfrm>
            <a:off x="5004048" y="188640"/>
            <a:ext cx="3835152" cy="1143000"/>
          </a:xfrm>
          <a:prstGeom prst="rect">
            <a:avLst/>
          </a:prstGeom>
          <a:solidFill>
            <a:srgbClr val="FFC000"/>
          </a:solidFill>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Suffragists 1900-1914:</a:t>
            </a:r>
            <a:br>
              <a:rPr kumimoji="0" lang="en-GB" sz="4400" b="0" i="0" u="none" strike="noStrike" kern="1200" cap="none" spc="0" normalizeH="0" baseline="0" noProof="0" dirty="0" smtClean="0">
                <a:ln>
                  <a:noFill/>
                </a:ln>
                <a:solidFill>
                  <a:schemeClr val="tx1"/>
                </a:solidFill>
                <a:effectLst/>
                <a:uLnTx/>
                <a:uFillTx/>
                <a:latin typeface="+mj-lt"/>
                <a:ea typeface="+mj-ea"/>
                <a:cs typeface="+mj-cs"/>
              </a:rPr>
            </a:br>
            <a:r>
              <a:rPr kumimoji="0" lang="en-GB" sz="4400" b="0" i="0" u="none" strike="noStrike" kern="1200" cap="none" spc="0" normalizeH="0" baseline="0" noProof="0" dirty="0" smtClean="0">
                <a:ln>
                  <a:noFill/>
                </a:ln>
                <a:solidFill>
                  <a:schemeClr val="tx1"/>
                </a:solidFill>
                <a:effectLst/>
                <a:uLnTx/>
                <a:uFillTx/>
                <a:latin typeface="+mj-lt"/>
                <a:ea typeface="+mj-ea"/>
                <a:cs typeface="+mj-cs"/>
              </a:rPr>
              <a:t>interviewing politicians,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dirty="0" smtClean="0">
                <a:latin typeface="+mj-lt"/>
                <a:ea typeface="+mj-ea"/>
                <a:cs typeface="+mj-cs"/>
              </a:rPr>
              <a:t>Petitions etc.</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 name="Picture 5" descr="sf_s1"/>
          <p:cNvPicPr>
            <a:picLocks noChangeAspect="1" noChangeArrowheads="1"/>
          </p:cNvPicPr>
          <p:nvPr/>
        </p:nvPicPr>
        <p:blipFill>
          <a:blip r:embed="rId2" cstate="print"/>
          <a:srcRect/>
          <a:stretch>
            <a:fillRect/>
          </a:stretch>
        </p:blipFill>
        <p:spPr bwMode="auto">
          <a:xfrm>
            <a:off x="0" y="0"/>
            <a:ext cx="4747845" cy="6858000"/>
          </a:xfrm>
          <a:prstGeom prst="rect">
            <a:avLst/>
          </a:prstGeom>
          <a:noFill/>
          <a:ln w="9525">
            <a:noFill/>
            <a:miter lim="800000"/>
            <a:headEnd/>
            <a:tailEnd/>
          </a:ln>
        </p:spPr>
      </p:pic>
      <p:pic>
        <p:nvPicPr>
          <p:cNvPr id="12290" name="Picture 2" descr="http://t2.gstatic.com/images?q=tbn:ANd9GcTSM9qPtOQPnIZAkrugceOo2tD1pHNI4Wb4NqIH4pape5OEW0c&amp;t=1&amp;usg=__iEJ5VkXQbWmpfuwOk1P_9hLojww="/>
          <p:cNvPicPr>
            <a:picLocks noChangeAspect="1" noChangeArrowheads="1"/>
          </p:cNvPicPr>
          <p:nvPr/>
        </p:nvPicPr>
        <p:blipFill>
          <a:blip r:embed="rId3" cstate="print"/>
          <a:srcRect/>
          <a:stretch>
            <a:fillRect/>
          </a:stretch>
        </p:blipFill>
        <p:spPr bwMode="auto">
          <a:xfrm>
            <a:off x="5004048" y="1556792"/>
            <a:ext cx="2973610" cy="3600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fontScale="90000"/>
          </a:bodyPr>
          <a:lstStyle/>
          <a:p>
            <a:r>
              <a:rPr lang="en-GB" dirty="0" smtClean="0"/>
              <a:t>Suffragettes: chaining themselves to railings/getting arrested</a:t>
            </a:r>
            <a:endParaRPr lang="en-GB" dirty="0"/>
          </a:p>
        </p:txBody>
      </p:sp>
      <p:pic>
        <p:nvPicPr>
          <p:cNvPr id="1026" name="Picture 2" descr="E:\9. Britian 20th Century\votes for women\democracy3.jpg"/>
          <p:cNvPicPr>
            <a:picLocks noChangeAspect="1" noChangeArrowheads="1"/>
          </p:cNvPicPr>
          <p:nvPr/>
        </p:nvPicPr>
        <p:blipFill>
          <a:blip r:embed="rId2" cstate="print"/>
          <a:srcRect/>
          <a:stretch>
            <a:fillRect/>
          </a:stretch>
        </p:blipFill>
        <p:spPr bwMode="auto">
          <a:xfrm>
            <a:off x="467544" y="1628800"/>
            <a:ext cx="4405228" cy="4752528"/>
          </a:xfrm>
          <a:prstGeom prst="rect">
            <a:avLst/>
          </a:prstGeom>
          <a:noFill/>
        </p:spPr>
      </p:pic>
      <p:pic>
        <p:nvPicPr>
          <p:cNvPr id="1027" name="Picture 3" descr="E:\9. Britian 20th Century\votes for women\emmeline.jpg"/>
          <p:cNvPicPr>
            <a:picLocks noChangeAspect="1" noChangeArrowheads="1"/>
          </p:cNvPicPr>
          <p:nvPr/>
        </p:nvPicPr>
        <p:blipFill>
          <a:blip r:embed="rId3" cstate="print"/>
          <a:srcRect/>
          <a:stretch>
            <a:fillRect/>
          </a:stretch>
        </p:blipFill>
        <p:spPr bwMode="auto">
          <a:xfrm>
            <a:off x="4824748" y="1700808"/>
            <a:ext cx="3968315" cy="464130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democracy5"/>
          <p:cNvPicPr>
            <a:picLocks noChangeAspect="1" noChangeArrowheads="1"/>
          </p:cNvPicPr>
          <p:nvPr/>
        </p:nvPicPr>
        <p:blipFill>
          <a:blip r:embed="rId2" cstate="print"/>
          <a:srcRect/>
          <a:stretch>
            <a:fillRect/>
          </a:stretch>
        </p:blipFill>
        <p:spPr bwMode="auto">
          <a:xfrm>
            <a:off x="395288" y="260350"/>
            <a:ext cx="4408487" cy="6192838"/>
          </a:xfrm>
          <a:prstGeom prst="rect">
            <a:avLst/>
          </a:prstGeom>
          <a:noFill/>
          <a:ln w="9525">
            <a:noFill/>
            <a:miter lim="800000"/>
            <a:headEnd/>
            <a:tailEnd/>
          </a:ln>
        </p:spPr>
      </p:pic>
      <p:sp>
        <p:nvSpPr>
          <p:cNvPr id="8195" name="Text Box 6"/>
          <p:cNvSpPr txBox="1">
            <a:spLocks noChangeArrowheads="1"/>
          </p:cNvSpPr>
          <p:nvPr/>
        </p:nvSpPr>
        <p:spPr bwMode="auto">
          <a:xfrm>
            <a:off x="4932040" y="1289050"/>
            <a:ext cx="3960812" cy="5020270"/>
          </a:xfrm>
          <a:prstGeom prst="rect">
            <a:avLst/>
          </a:prstGeom>
          <a:solidFill>
            <a:srgbClr val="92D050">
              <a:alpha val="54901"/>
            </a:srgbClr>
          </a:solidFill>
          <a:ln w="9525">
            <a:noFill/>
            <a:miter lim="800000"/>
            <a:headEnd/>
            <a:tailEnd/>
          </a:ln>
        </p:spPr>
        <p:txBody>
          <a:bodyPr wrap="square">
            <a:spAutoFit/>
          </a:bodyPr>
          <a:lstStyle/>
          <a:p>
            <a:pPr>
              <a:spcBef>
                <a:spcPct val="50000"/>
              </a:spcBef>
            </a:pPr>
            <a:r>
              <a:rPr lang="en-GB" sz="2400" b="1" dirty="0"/>
              <a:t>In July, 1909, an imprisoned suffragette, Marion Dunlop, refused to eat. Afraid that she might die and become a martyr, it was decided to release her. Soon afterwards other imprisoned suffragettes adopted the same strategy. Unwilling to release all the imprisoned suffragettes, the prison authorities force-fed these women on hunger strike.</a:t>
            </a:r>
          </a:p>
        </p:txBody>
      </p:sp>
      <p:sp>
        <p:nvSpPr>
          <p:cNvPr id="4" name="Title 3"/>
          <p:cNvSpPr>
            <a:spLocks noGrp="1"/>
          </p:cNvSpPr>
          <p:nvPr>
            <p:ph type="title"/>
          </p:nvPr>
        </p:nvSpPr>
        <p:spPr>
          <a:xfrm>
            <a:off x="467544" y="0"/>
            <a:ext cx="8229600" cy="562074"/>
          </a:xfrm>
          <a:solidFill>
            <a:srgbClr val="FFC000"/>
          </a:solidFill>
        </p:spPr>
        <p:txBody>
          <a:bodyPr>
            <a:normAutofit fontScale="90000"/>
          </a:bodyPr>
          <a:lstStyle/>
          <a:p>
            <a:r>
              <a:rPr lang="en-GB" dirty="0" smtClean="0"/>
              <a:t>Hunger strike 1909</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5148263" y="866775"/>
            <a:ext cx="3311525" cy="4722813"/>
          </a:xfrm>
          <a:prstGeom prst="rect">
            <a:avLst/>
          </a:prstGeom>
          <a:solidFill>
            <a:srgbClr val="FFC000"/>
          </a:solidFill>
          <a:ln w="9525">
            <a:noFill/>
            <a:miter lim="800000"/>
            <a:headEnd/>
            <a:tailEnd/>
          </a:ln>
        </p:spPr>
        <p:txBody>
          <a:bodyPr>
            <a:spAutoFit/>
          </a:bodyPr>
          <a:lstStyle/>
          <a:p>
            <a:r>
              <a:rPr lang="en-GB" sz="3200"/>
              <a:t>In one eighteen month period, Emmeline Pankhurst, who was now in her fifties, endured ten of these hunger-strikes. </a:t>
            </a:r>
            <a:endParaRPr lang="en-GB" sz="3200">
              <a:hlinkClick r:id="rId2"/>
            </a:endParaRPr>
          </a:p>
          <a:p>
            <a:pPr>
              <a:spcBef>
                <a:spcPct val="50000"/>
              </a:spcBef>
            </a:pPr>
            <a:endParaRPr lang="en-GB" sz="3200"/>
          </a:p>
        </p:txBody>
      </p:sp>
      <p:pic>
        <p:nvPicPr>
          <p:cNvPr id="9219" name="Picture 5" descr="WpankhurstEP"/>
          <p:cNvPicPr>
            <a:picLocks noChangeAspect="1" noChangeArrowheads="1"/>
          </p:cNvPicPr>
          <p:nvPr/>
        </p:nvPicPr>
        <p:blipFill>
          <a:blip r:embed="rId3" cstate="print"/>
          <a:srcRect/>
          <a:stretch>
            <a:fillRect/>
          </a:stretch>
        </p:blipFill>
        <p:spPr bwMode="auto">
          <a:xfrm>
            <a:off x="539750" y="549275"/>
            <a:ext cx="3959225" cy="5472113"/>
          </a:xfrm>
          <a:prstGeom prst="rect">
            <a:avLst/>
          </a:prstGeom>
          <a:noFill/>
          <a:ln w="9525">
            <a:noFill/>
            <a:miter lim="800000"/>
            <a:headEnd/>
            <a:tailEnd/>
          </a:ln>
        </p:spPr>
      </p:pic>
      <p:sp>
        <p:nvSpPr>
          <p:cNvPr id="4" name="Title 3"/>
          <p:cNvSpPr txBox="1">
            <a:spLocks/>
          </p:cNvSpPr>
          <p:nvPr/>
        </p:nvSpPr>
        <p:spPr>
          <a:xfrm>
            <a:off x="467544" y="0"/>
            <a:ext cx="8229600" cy="562074"/>
          </a:xfrm>
          <a:prstGeom prst="rect">
            <a:avLst/>
          </a:prstGeom>
          <a:solidFill>
            <a:srgbClr val="FFC000"/>
          </a:solidFill>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smtClean="0">
                <a:ln>
                  <a:noFill/>
                </a:ln>
                <a:solidFill>
                  <a:schemeClr val="tx1"/>
                </a:solidFill>
                <a:effectLst/>
                <a:uLnTx/>
                <a:uFillTx/>
                <a:latin typeface="+mj-lt"/>
                <a:ea typeface="+mj-ea"/>
                <a:cs typeface="+mj-cs"/>
              </a:rPr>
              <a:t>Hunger strike 1909</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965</Words>
  <Application>Microsoft Office PowerPoint</Application>
  <PresentationFormat>On-screen Show (4:3)</PresentationFormat>
  <Paragraphs>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L34: I will be able to describe the different protest tactics of the suffragettes  and suffragists</vt:lpstr>
      <vt:lpstr>Task 1: Video Clip – Copy and complete the table below in your books. You need a full page.</vt:lpstr>
      <vt:lpstr>The next slides tell an important story in pictures. It is the story of how the two groups – suffragists and suffragettes tried to get Votes for Women between 1900 and 1914. You can add details to your table if you have space. </vt:lpstr>
      <vt:lpstr>Suffragists 1900-1914: Letter writing and peaceful protest</vt:lpstr>
      <vt:lpstr>Slide 6</vt:lpstr>
      <vt:lpstr>Suffragettes: chaining themselves to railings/getting arrested</vt:lpstr>
      <vt:lpstr>Hunger strike 1909</vt:lpstr>
      <vt:lpstr>Slide 9</vt:lpstr>
      <vt:lpstr>Slide 10</vt:lpstr>
      <vt:lpstr>Slide 11</vt:lpstr>
      <vt:lpstr>1912 Arson against Politicians</vt:lpstr>
      <vt:lpstr>1913 Arson Campaign</vt:lpstr>
      <vt:lpstr>Slide 14</vt:lpstr>
      <vt:lpstr>Slide 15</vt:lpstr>
      <vt:lpstr>Slide 16</vt:lpstr>
      <vt:lpstr>Slide 17</vt:lpstr>
      <vt:lpstr>Homework 23: Suffragists Vs. Suffragettes.  Due:    </vt:lpstr>
      <vt:lpstr>Plenary line: Which would you join: Gists or Gettes and why? Justify your answer</vt:lpstr>
      <vt:lpstr>Resources below</vt:lpstr>
      <vt:lpstr>Slide 21</vt:lpstr>
    </vt:vector>
  </TitlesOfParts>
  <Company>Sheffield City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pictures from memory </dc:title>
  <dc:creator>keaton</dc:creator>
  <cp:lastModifiedBy>keaton</cp:lastModifiedBy>
  <cp:revision>65</cp:revision>
  <dcterms:created xsi:type="dcterms:W3CDTF">2010-11-07T20:43:40Z</dcterms:created>
  <dcterms:modified xsi:type="dcterms:W3CDTF">2013-01-29T22:25:06Z</dcterms:modified>
</cp:coreProperties>
</file>